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png" Extension="png"/>
  <Default ContentType="application/vnd.openxmlformats-package.relationships+xml" Extension="rels"/>
  <Default ContentType="image/svg+xml" Extension="svg"/>
  <Default ContentType="image/vnd.ms-photo" Extension="wdp"/>
  <Default ContentType="image/x-wmf" Extension="wmf"/>
  <Default ContentType="application/vnd.openxmlformats-officedocument.spreadsheetml.sheet" Extension="xlsx"/>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ms-powerpoint.authors+xml" PartName="/ppt/authors.xml"/>
  <Override ContentType="application/vnd.ms-powerpoint.changesinfo+xml" PartName="/ppt/changesInfos/changesInfo1.xml"/>
  <Override ContentType="application/vnd.openxmlformats-officedocument.drawingml.chart+xml" PartName="/ppt/charts/chart1.xml"/>
  <Override ContentType="application/vnd.openxmlformats-officedocument.drawingml.chart+xml" PartName="/ppt/charts/chart2.xml"/>
  <Override ContentType="application/vnd.openxmlformats-officedocument.drawingml.chart+xml" PartName="/ppt/charts/chart3.xml"/>
  <Override ContentType="application/vnd.openxmlformats-officedocument.drawingml.chart+xml" PartName="/ppt/charts/chart4.xml"/>
  <Override ContentType="application/vnd.openxmlformats-officedocument.drawingml.chart+xml" PartName="/ppt/charts/chart5.xml"/>
  <Override ContentType="application/vnd.openxmlformats-officedocument.drawingml.chart+xml" PartName="/ppt/charts/chart6.xml"/>
  <Override ContentType="application/vnd.openxmlformats-officedocument.drawingml.chart+xml" PartName="/ppt/charts/chart7.xml"/>
  <Override ContentType="application/vnd.openxmlformats-officedocument.drawingml.chart+xml" PartName="/ppt/charts/chart8.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ms-office.chartcolorstyle+xml" PartName="/ppt/charts/colors4.xml"/>
  <Override ContentType="application/vnd.ms-office.chartcolorstyle+xml" PartName="/ppt/charts/colors5.xml"/>
  <Override ContentType="application/vnd.ms-office.chartstyle+xml" PartName="/ppt/charts/style1.xml"/>
  <Override ContentType="application/vnd.ms-office.chartstyle+xml" PartName="/ppt/charts/style2.xml"/>
  <Override ContentType="application/vnd.ms-office.chartstyle+xml" PartName="/ppt/charts/style3.xml"/>
  <Override ContentType="application/vnd.ms-office.chartstyle+xml" PartName="/ppt/charts/style4.xml"/>
  <Override ContentType="application/vnd.ms-office.chartstyle+xml" PartName="/ppt/charts/style5.xml"/>
  <Override ContentType="application/vnd.openxmlformats-officedocument.presentationml.commentAuthors+xml" PartName="/ppt/commentAuthors.xml"/>
  <Override ContentType="application/vnd.openxmlformats-officedocument.drawingml.chartshapes+xml" PartName="/ppt/drawings/drawing1.xml"/>
  <Override ContentType="application/vnd.openxmlformats-officedocument.drawingml.chartshapes+xml" PartName="/ppt/drawings/drawing2.xml"/>
  <Override ContentType="application/vnd.openxmlformats-officedocument.drawingml.chartshapes+xml" PartName="/ppt/drawings/drawing3.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Layout+xml" PartName="/ppt/slideLayouts/slideLayout88.xml"/>
  <Override ContentType="application/vnd.openxmlformats-officedocument.presentationml.slideLayout+xml" PartName="/ppt/slideLayouts/slideLayout89.xml"/>
  <Override ContentType="application/vnd.openxmlformats-officedocument.presentationml.slideLayout+xml" PartName="/ppt/slideLayouts/slideLayout90.xml"/>
  <Override ContentType="application/vnd.openxmlformats-officedocument.presentationml.slideLayout+xml" PartName="/ppt/slideLayouts/slideLayout91.xml"/>
  <Override ContentType="application/vnd.openxmlformats-officedocument.presentationml.slideLayout+xml" PartName="/ppt/slideLayouts/slideLayout92.xml"/>
  <Override ContentType="application/vnd.openxmlformats-officedocument.presentationml.slideLayout+xml" PartName="/ppt/slideLayouts/slideLayout93.xml"/>
  <Override ContentType="application/vnd.openxmlformats-officedocument.presentationml.slideLayout+xml" PartName="/ppt/slideLayouts/slideLayout94.xml"/>
  <Override ContentType="application/vnd.openxmlformats-officedocument.presentationml.slideLayout+xml" PartName="/ppt/slideLayouts/slideLayout95.xml"/>
  <Override ContentType="application/vnd.openxmlformats-officedocument.presentationml.slideLayout+xml" PartName="/ppt/slideLayouts/slideLayout96.xml"/>
  <Override ContentType="application/vnd.openxmlformats-officedocument.presentationml.slideLayout+xml" PartName="/ppt/slideLayouts/slideLayout97.xml"/>
  <Override ContentType="application/vnd.openxmlformats-officedocument.presentationml.slideLayout+xml" PartName="/ppt/slideLayouts/slideLayout98.xml"/>
  <Override ContentType="application/vnd.openxmlformats-officedocument.presentationml.slideLayout+xml" PartName="/ppt/slideLayouts/slideLayout99.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Master+xml" PartName="/ppt/slideMasters/slideMaster8.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theme+xml" PartName="/ppt/theme/theme10.xml"/>
  <Override ContentType="application/vnd.openxmlformats-officedocument.themeOverride+xml" PartName="/ppt/theme/themeOverride1.xml"/>
  <Override ContentType="application/vnd.openxmlformats-officedocument.themeOverride+xml" PartName="/ppt/theme/themeOverride2.xml"/>
  <Override ContentType="application/vnd.openxmlformats-officedocument.themeOverride+xml" PartName="/ppt/theme/themeOverride3.xml"/>
  <Override ContentType="application/vnd.openxmlformats-officedocument.themeOverride+xml" PartName="/ppt/theme/themeOverride4.xml"/>
  <Override ContentType="application/vnd.openxmlformats-officedocument.themeOverride+xml" PartName="/ppt/theme/themeOverride5.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8" r:id="rId2"/>
    <p:sldMasterId id="2147483806" r:id="rId3"/>
    <p:sldMasterId id="2147483819" r:id="rId4"/>
    <p:sldMasterId id="2147483846" r:id="rId5"/>
    <p:sldMasterId id="2147483898" r:id="rId6"/>
    <p:sldMasterId id="2147483916" r:id="rId7"/>
    <p:sldMasterId id="2147483929" r:id="rId8"/>
  </p:sldMasterIdLst>
  <p:notesMasterIdLst>
    <p:notesMasterId r:id="rId93"/>
  </p:notesMasterIdLst>
  <p:handoutMasterIdLst>
    <p:handoutMasterId r:id="rId94"/>
  </p:handoutMasterIdLst>
  <p:sldIdLst>
    <p:sldId id="515" r:id="rId9"/>
    <p:sldId id="2147483625" r:id="rId10"/>
    <p:sldId id="2147483620" r:id="rId11"/>
    <p:sldId id="2147483621" r:id="rId12"/>
    <p:sldId id="499" r:id="rId13"/>
    <p:sldId id="532" r:id="rId14"/>
    <p:sldId id="2169" r:id="rId15"/>
    <p:sldId id="579" r:id="rId16"/>
    <p:sldId id="484" r:id="rId17"/>
    <p:sldId id="485" r:id="rId18"/>
    <p:sldId id="493" r:id="rId19"/>
    <p:sldId id="2147483622" r:id="rId20"/>
    <p:sldId id="1991" r:id="rId21"/>
    <p:sldId id="2147482835" r:id="rId22"/>
    <p:sldId id="556" r:id="rId23"/>
    <p:sldId id="557" r:id="rId24"/>
    <p:sldId id="558" r:id="rId25"/>
    <p:sldId id="363" r:id="rId26"/>
    <p:sldId id="502" r:id="rId27"/>
    <p:sldId id="559" r:id="rId28"/>
    <p:sldId id="497" r:id="rId29"/>
    <p:sldId id="498" r:id="rId30"/>
    <p:sldId id="586" r:id="rId31"/>
    <p:sldId id="503" r:id="rId32"/>
    <p:sldId id="504" r:id="rId33"/>
    <p:sldId id="505" r:id="rId34"/>
    <p:sldId id="501" r:id="rId35"/>
    <p:sldId id="510" r:id="rId36"/>
    <p:sldId id="511" r:id="rId37"/>
    <p:sldId id="517" r:id="rId38"/>
    <p:sldId id="473" r:id="rId39"/>
    <p:sldId id="2147483626" r:id="rId40"/>
    <p:sldId id="526" r:id="rId41"/>
    <p:sldId id="428" r:id="rId42"/>
    <p:sldId id="429" r:id="rId43"/>
    <p:sldId id="458" r:id="rId44"/>
    <p:sldId id="488" r:id="rId45"/>
    <p:sldId id="401" r:id="rId46"/>
    <p:sldId id="460" r:id="rId47"/>
    <p:sldId id="527" r:id="rId48"/>
    <p:sldId id="426" r:id="rId49"/>
    <p:sldId id="427" r:id="rId50"/>
    <p:sldId id="529" r:id="rId51"/>
    <p:sldId id="277" r:id="rId52"/>
    <p:sldId id="2147483629" r:id="rId53"/>
    <p:sldId id="276" r:id="rId54"/>
    <p:sldId id="2147483630" r:id="rId55"/>
    <p:sldId id="573" r:id="rId56"/>
    <p:sldId id="528" r:id="rId57"/>
    <p:sldId id="507" r:id="rId58"/>
    <p:sldId id="577" r:id="rId59"/>
    <p:sldId id="578" r:id="rId60"/>
    <p:sldId id="2147483627" r:id="rId61"/>
    <p:sldId id="411" r:id="rId62"/>
    <p:sldId id="477" r:id="rId63"/>
    <p:sldId id="2147483623" r:id="rId64"/>
    <p:sldId id="2147483624" r:id="rId65"/>
    <p:sldId id="424" r:id="rId66"/>
    <p:sldId id="536" r:id="rId67"/>
    <p:sldId id="474" r:id="rId68"/>
    <p:sldId id="475" r:id="rId69"/>
    <p:sldId id="476" r:id="rId70"/>
    <p:sldId id="580" r:id="rId71"/>
    <p:sldId id="584" r:id="rId72"/>
    <p:sldId id="271" r:id="rId73"/>
    <p:sldId id="437" r:id="rId74"/>
    <p:sldId id="483" r:id="rId75"/>
    <p:sldId id="414" r:id="rId76"/>
    <p:sldId id="639" r:id="rId77"/>
    <p:sldId id="534" r:id="rId78"/>
    <p:sldId id="1486" r:id="rId79"/>
    <p:sldId id="1487" r:id="rId80"/>
    <p:sldId id="1488" r:id="rId81"/>
    <p:sldId id="613" r:id="rId82"/>
    <p:sldId id="1489" r:id="rId83"/>
    <p:sldId id="2147483628" r:id="rId84"/>
    <p:sldId id="1005" r:id="rId85"/>
    <p:sldId id="561" r:id="rId86"/>
    <p:sldId id="2147483581" r:id="rId87"/>
    <p:sldId id="2147483619" r:id="rId88"/>
    <p:sldId id="2147483617" r:id="rId89"/>
    <p:sldId id="278" r:id="rId90"/>
    <p:sldId id="581" r:id="rId91"/>
    <p:sldId id="565" r:id="rId92"/>
  </p:sldIdLst>
  <p:sldSz cx="9906000" cy="6858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03" userDrawn="1">
          <p15:clr>
            <a:srgbClr val="A4A3A4"/>
          </p15:clr>
        </p15:guide>
        <p15:guide id="2" pos="31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827024-751C-4E2A-2437-9F91372FB8DF}" name="尾崎 孝" initials="尾崎" userId="S::ozaki-t2hg@mlit.go.jp::21c7363a-b97a-4cfe-823f-7db47457f57b" providerId="AD"/>
  <p188:author id="{757BBA25-E51D-B94B-61DB-E393062A3389}" name="間瀨 一希" initials="一間" userId="S::mase-i86ca@mlit.go.jp::0c40d720-fbfb-4251-8ccd-45e3fe2bafa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ㅤ" initials="ㅤ" lastIdx="9" clrIdx="0">
    <p:extLst>
      <p:ext uri="{19B8F6BF-5375-455C-9EA6-DF929625EA0E}">
        <p15:presenceInfo xmlns:p15="http://schemas.microsoft.com/office/powerpoint/2012/main" userId="ㅤ"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8EB4E3"/>
    <a:srgbClr val="F79646"/>
    <a:srgbClr val="92D050"/>
    <a:srgbClr val="FF0066"/>
    <a:srgbClr val="FF66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4AA4FC-4189-490C-8511-C3F46428E0DD}" v="2" dt="2025-03-19T01:17:05.25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1740" y="72"/>
      </p:cViewPr>
      <p:guideLst>
        <p:guide orient="horz" pos="3203"/>
        <p:guide pos="3120"/>
      </p:guideLst>
    </p:cSldViewPr>
  </p:slideViewPr>
  <p:notesTextViewPr>
    <p:cViewPr>
      <p:scale>
        <a:sx n="1" d="1"/>
        <a:sy n="1" d="1"/>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2.xml" Type="http://schemas.openxmlformats.org/officeDocument/2006/relationships/slide"/><Relationship Id="rId100" Target="changesInfos/changesInfo1.xml" Type="http://schemas.microsoft.com/office/2016/11/relationships/changesInfo"/><Relationship Id="rId101" Target="revisionInfo.xml" Type="http://schemas.microsoft.com/office/2015/10/relationships/revisionInfo"/><Relationship Id="rId102" Target="authors.xml" Type="http://schemas.microsoft.com/office/2018/10/relationships/authors"/><Relationship Id="rId11" Target="slides/slide3.xml" Type="http://schemas.openxmlformats.org/officeDocument/2006/relationships/slide"/><Relationship Id="rId12" Target="slides/slide4.xml" Type="http://schemas.openxmlformats.org/officeDocument/2006/relationships/slide"/><Relationship Id="rId13" Target="slides/slide5.xml" Type="http://schemas.openxmlformats.org/officeDocument/2006/relationships/slide"/><Relationship Id="rId14" Target="slides/slide6.xml" Type="http://schemas.openxmlformats.org/officeDocument/2006/relationships/slide"/><Relationship Id="rId15" Target="slides/slide7.xml" Type="http://schemas.openxmlformats.org/officeDocument/2006/relationships/slide"/><Relationship Id="rId16" Target="slides/slide8.xml" Type="http://schemas.openxmlformats.org/officeDocument/2006/relationships/slide"/><Relationship Id="rId17" Target="slides/slide9.xml" Type="http://schemas.openxmlformats.org/officeDocument/2006/relationships/slide"/><Relationship Id="rId18" Target="slides/slide10.xml" Type="http://schemas.openxmlformats.org/officeDocument/2006/relationships/slide"/><Relationship Id="rId19" Target="slides/slide11.xml" Type="http://schemas.openxmlformats.org/officeDocument/2006/relationships/slide"/><Relationship Id="rId2" Target="slideMasters/slideMaster2.xml" Type="http://schemas.openxmlformats.org/officeDocument/2006/relationships/slideMaster"/><Relationship Id="rId20" Target="slides/slide12.xml" Type="http://schemas.openxmlformats.org/officeDocument/2006/relationships/slide"/><Relationship Id="rId21" Target="slides/slide13.xml" Type="http://schemas.openxmlformats.org/officeDocument/2006/relationships/slide"/><Relationship Id="rId22" Target="slides/slide14.xml" Type="http://schemas.openxmlformats.org/officeDocument/2006/relationships/slide"/><Relationship Id="rId23" Target="slides/slide15.xml" Type="http://schemas.openxmlformats.org/officeDocument/2006/relationships/slide"/><Relationship Id="rId24" Target="slides/slide16.xml" Type="http://schemas.openxmlformats.org/officeDocument/2006/relationships/slide"/><Relationship Id="rId25" Target="slides/slide17.xml" Type="http://schemas.openxmlformats.org/officeDocument/2006/relationships/slide"/><Relationship Id="rId26" Target="slides/slide18.xml" Type="http://schemas.openxmlformats.org/officeDocument/2006/relationships/slide"/><Relationship Id="rId27" Target="slides/slide19.xml" Type="http://schemas.openxmlformats.org/officeDocument/2006/relationships/slide"/><Relationship Id="rId28" Target="slides/slide20.xml" Type="http://schemas.openxmlformats.org/officeDocument/2006/relationships/slide"/><Relationship Id="rId29" Target="slides/slide21.xml" Type="http://schemas.openxmlformats.org/officeDocument/2006/relationships/slide"/><Relationship Id="rId3" Target="slideMasters/slideMaster3.xml" Type="http://schemas.openxmlformats.org/officeDocument/2006/relationships/slideMaster"/><Relationship Id="rId30" Target="slides/slide22.xml" Type="http://schemas.openxmlformats.org/officeDocument/2006/relationships/slide"/><Relationship Id="rId31" Target="slides/slide23.xml" Type="http://schemas.openxmlformats.org/officeDocument/2006/relationships/slide"/><Relationship Id="rId32" Target="slides/slide24.xml" Type="http://schemas.openxmlformats.org/officeDocument/2006/relationships/slide"/><Relationship Id="rId33" Target="slides/slide25.xml" Type="http://schemas.openxmlformats.org/officeDocument/2006/relationships/slide"/><Relationship Id="rId34" Target="slides/slide26.xml" Type="http://schemas.openxmlformats.org/officeDocument/2006/relationships/slide"/><Relationship Id="rId35" Target="slides/slide27.xml" Type="http://schemas.openxmlformats.org/officeDocument/2006/relationships/slide"/><Relationship Id="rId36" Target="slides/slide28.xml" Type="http://schemas.openxmlformats.org/officeDocument/2006/relationships/slide"/><Relationship Id="rId37" Target="slides/slide29.xml" Type="http://schemas.openxmlformats.org/officeDocument/2006/relationships/slide"/><Relationship Id="rId38" Target="slides/slide30.xml" Type="http://schemas.openxmlformats.org/officeDocument/2006/relationships/slide"/><Relationship Id="rId39" Target="slides/slide31.xml" Type="http://schemas.openxmlformats.org/officeDocument/2006/relationships/slide"/><Relationship Id="rId4" Target="slideMasters/slideMaster4.xml" Type="http://schemas.openxmlformats.org/officeDocument/2006/relationships/slideMaster"/><Relationship Id="rId40" Target="slides/slide32.xml" Type="http://schemas.openxmlformats.org/officeDocument/2006/relationships/slide"/><Relationship Id="rId41" Target="slides/slide33.xml" Type="http://schemas.openxmlformats.org/officeDocument/2006/relationships/slide"/><Relationship Id="rId42" Target="slides/slide34.xml" Type="http://schemas.openxmlformats.org/officeDocument/2006/relationships/slide"/><Relationship Id="rId43" Target="slides/slide35.xml" Type="http://schemas.openxmlformats.org/officeDocument/2006/relationships/slide"/><Relationship Id="rId44" Target="slides/slide36.xml" Type="http://schemas.openxmlformats.org/officeDocument/2006/relationships/slide"/><Relationship Id="rId45" Target="slides/slide37.xml" Type="http://schemas.openxmlformats.org/officeDocument/2006/relationships/slide"/><Relationship Id="rId46" Target="slides/slide38.xml" Type="http://schemas.openxmlformats.org/officeDocument/2006/relationships/slide"/><Relationship Id="rId47" Target="slides/slide39.xml" Type="http://schemas.openxmlformats.org/officeDocument/2006/relationships/slide"/><Relationship Id="rId48" Target="slides/slide40.xml" Type="http://schemas.openxmlformats.org/officeDocument/2006/relationships/slide"/><Relationship Id="rId49" Target="slides/slide41.xml" Type="http://schemas.openxmlformats.org/officeDocument/2006/relationships/slide"/><Relationship Id="rId5" Target="slideMasters/slideMaster5.xml" Type="http://schemas.openxmlformats.org/officeDocument/2006/relationships/slideMaster"/><Relationship Id="rId50" Target="slides/slide42.xml" Type="http://schemas.openxmlformats.org/officeDocument/2006/relationships/slide"/><Relationship Id="rId51" Target="slides/slide43.xml" Type="http://schemas.openxmlformats.org/officeDocument/2006/relationships/slide"/><Relationship Id="rId52" Target="slides/slide44.xml" Type="http://schemas.openxmlformats.org/officeDocument/2006/relationships/slide"/><Relationship Id="rId53" Target="slides/slide45.xml" Type="http://schemas.openxmlformats.org/officeDocument/2006/relationships/slide"/><Relationship Id="rId54" Target="slides/slide46.xml" Type="http://schemas.openxmlformats.org/officeDocument/2006/relationships/slide"/><Relationship Id="rId55" Target="slides/slide47.xml" Type="http://schemas.openxmlformats.org/officeDocument/2006/relationships/slide"/><Relationship Id="rId56" Target="slides/slide48.xml" Type="http://schemas.openxmlformats.org/officeDocument/2006/relationships/slide"/><Relationship Id="rId57" Target="slides/slide49.xml" Type="http://schemas.openxmlformats.org/officeDocument/2006/relationships/slide"/><Relationship Id="rId58" Target="slides/slide50.xml" Type="http://schemas.openxmlformats.org/officeDocument/2006/relationships/slide"/><Relationship Id="rId59" Target="slides/slide51.xml" Type="http://schemas.openxmlformats.org/officeDocument/2006/relationships/slide"/><Relationship Id="rId6" Target="slideMasters/slideMaster6.xml" Type="http://schemas.openxmlformats.org/officeDocument/2006/relationships/slideMaster"/><Relationship Id="rId60" Target="slides/slide52.xml" Type="http://schemas.openxmlformats.org/officeDocument/2006/relationships/slide"/><Relationship Id="rId61" Target="slides/slide53.xml" Type="http://schemas.openxmlformats.org/officeDocument/2006/relationships/slide"/><Relationship Id="rId62" Target="slides/slide54.xml" Type="http://schemas.openxmlformats.org/officeDocument/2006/relationships/slide"/><Relationship Id="rId63" Target="slides/slide55.xml" Type="http://schemas.openxmlformats.org/officeDocument/2006/relationships/slide"/><Relationship Id="rId64" Target="slides/slide56.xml" Type="http://schemas.openxmlformats.org/officeDocument/2006/relationships/slide"/><Relationship Id="rId65" Target="slides/slide57.xml" Type="http://schemas.openxmlformats.org/officeDocument/2006/relationships/slide"/><Relationship Id="rId66" Target="slides/slide58.xml" Type="http://schemas.openxmlformats.org/officeDocument/2006/relationships/slide"/><Relationship Id="rId67" Target="slides/slide59.xml" Type="http://schemas.openxmlformats.org/officeDocument/2006/relationships/slide"/><Relationship Id="rId68" Target="slides/slide60.xml" Type="http://schemas.openxmlformats.org/officeDocument/2006/relationships/slide"/><Relationship Id="rId69" Target="slides/slide61.xml" Type="http://schemas.openxmlformats.org/officeDocument/2006/relationships/slide"/><Relationship Id="rId7" Target="slideMasters/slideMaster7.xml" Type="http://schemas.openxmlformats.org/officeDocument/2006/relationships/slideMaster"/><Relationship Id="rId70" Target="slides/slide62.xml" Type="http://schemas.openxmlformats.org/officeDocument/2006/relationships/slide"/><Relationship Id="rId71" Target="slides/slide63.xml" Type="http://schemas.openxmlformats.org/officeDocument/2006/relationships/slide"/><Relationship Id="rId72" Target="slides/slide64.xml" Type="http://schemas.openxmlformats.org/officeDocument/2006/relationships/slide"/><Relationship Id="rId73" Target="slides/slide65.xml" Type="http://schemas.openxmlformats.org/officeDocument/2006/relationships/slide"/><Relationship Id="rId74" Target="slides/slide66.xml" Type="http://schemas.openxmlformats.org/officeDocument/2006/relationships/slide"/><Relationship Id="rId75" Target="slides/slide67.xml" Type="http://schemas.openxmlformats.org/officeDocument/2006/relationships/slide"/><Relationship Id="rId76" Target="slides/slide68.xml" Type="http://schemas.openxmlformats.org/officeDocument/2006/relationships/slide"/><Relationship Id="rId77" Target="slides/slide69.xml" Type="http://schemas.openxmlformats.org/officeDocument/2006/relationships/slide"/><Relationship Id="rId78" Target="slides/slide70.xml" Type="http://schemas.openxmlformats.org/officeDocument/2006/relationships/slide"/><Relationship Id="rId79" Target="slides/slide71.xml" Type="http://schemas.openxmlformats.org/officeDocument/2006/relationships/slide"/><Relationship Id="rId8" Target="slideMasters/slideMaster8.xml" Type="http://schemas.openxmlformats.org/officeDocument/2006/relationships/slideMaster"/><Relationship Id="rId80" Target="slides/slide72.xml" Type="http://schemas.openxmlformats.org/officeDocument/2006/relationships/slide"/><Relationship Id="rId81" Target="slides/slide73.xml" Type="http://schemas.openxmlformats.org/officeDocument/2006/relationships/slide"/><Relationship Id="rId82" Target="slides/slide74.xml" Type="http://schemas.openxmlformats.org/officeDocument/2006/relationships/slide"/><Relationship Id="rId83" Target="slides/slide75.xml" Type="http://schemas.openxmlformats.org/officeDocument/2006/relationships/slide"/><Relationship Id="rId84" Target="slides/slide76.xml" Type="http://schemas.openxmlformats.org/officeDocument/2006/relationships/slide"/><Relationship Id="rId85" Target="slides/slide77.xml" Type="http://schemas.openxmlformats.org/officeDocument/2006/relationships/slide"/><Relationship Id="rId86" Target="slides/slide78.xml" Type="http://schemas.openxmlformats.org/officeDocument/2006/relationships/slide"/><Relationship Id="rId87" Target="slides/slide79.xml" Type="http://schemas.openxmlformats.org/officeDocument/2006/relationships/slide"/><Relationship Id="rId88" Target="slides/slide80.xml" Type="http://schemas.openxmlformats.org/officeDocument/2006/relationships/slide"/><Relationship Id="rId89" Target="slides/slide81.xml" Type="http://schemas.openxmlformats.org/officeDocument/2006/relationships/slide"/><Relationship Id="rId9" Target="slides/slide1.xml" Type="http://schemas.openxmlformats.org/officeDocument/2006/relationships/slide"/><Relationship Id="rId90" Target="slides/slide82.xml" Type="http://schemas.openxmlformats.org/officeDocument/2006/relationships/slide"/><Relationship Id="rId91" Target="slides/slide83.xml" Type="http://schemas.openxmlformats.org/officeDocument/2006/relationships/slide"/><Relationship Id="rId92" Target="slides/slide84.xml" Type="http://schemas.openxmlformats.org/officeDocument/2006/relationships/slide"/><Relationship Id="rId93" Target="notesMasters/notesMaster1.xml" Type="http://schemas.openxmlformats.org/officeDocument/2006/relationships/notesMaster"/><Relationship Id="rId94" Target="handoutMasters/handoutMaster1.xml" Type="http://schemas.openxmlformats.org/officeDocument/2006/relationships/handoutMaster"/><Relationship Id="rId95" Target="commentAuthors.xml" Type="http://schemas.openxmlformats.org/officeDocument/2006/relationships/commentAuthors"/><Relationship Id="rId96" Target="presProps.xml" Type="http://schemas.openxmlformats.org/officeDocument/2006/relationships/presProps"/><Relationship Id="rId97" Target="viewProps.xml" Type="http://schemas.openxmlformats.org/officeDocument/2006/relationships/viewProps"/><Relationship Id="rId98" Target="theme/theme1.xml" Type="http://schemas.openxmlformats.org/officeDocument/2006/relationships/theme"/><Relationship Id="rId99" Target="tableStyles.xml" Type="http://schemas.openxmlformats.org/officeDocument/2006/relationships/tableStyles"/></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森田 碧" userId="1ea0fa5f-f647-4026-b034-a698440f94d4" providerId="ADAL" clId="{514AA4FC-4189-490C-8511-C3F46428E0DD}"/>
    <pc:docChg chg="modSld">
      <pc:chgData name="森田 碧" userId="1ea0fa5f-f647-4026-b034-a698440f94d4" providerId="ADAL" clId="{514AA4FC-4189-490C-8511-C3F46428E0DD}" dt="2025-03-19T01:17:05.254" v="3"/>
      <pc:docMkLst>
        <pc:docMk/>
      </pc:docMkLst>
      <pc:sldChg chg="modSp mod">
        <pc:chgData name="森田 碧" userId="1ea0fa5f-f647-4026-b034-a698440f94d4" providerId="ADAL" clId="{514AA4FC-4189-490C-8511-C3F46428E0DD}" dt="2025-03-19T01:17:05.254" v="3"/>
        <pc:sldMkLst>
          <pc:docMk/>
          <pc:sldMk cId="118070600" sldId="515"/>
        </pc:sldMkLst>
        <pc:spChg chg="mod">
          <ac:chgData name="森田 碧" userId="1ea0fa5f-f647-4026-b034-a698440f94d4" providerId="ADAL" clId="{514AA4FC-4189-490C-8511-C3F46428E0DD}" dt="2025-03-19T01:17:05.254" v="3"/>
          <ac:spMkLst>
            <pc:docMk/>
            <pc:sldMk cId="118070600" sldId="515"/>
            <ac:spMk id="10" creationId="{00000000-0000-0000-0000-000000000000}"/>
          </ac:spMkLst>
        </pc:spChg>
      </pc:sldChg>
    </pc:docChg>
  </pc:docChgLst>
</pc:chgInfo>
</file>

<file path=ppt/charts/_rels/chart1.xml.rels><?xml version="1.0" encoding="UTF-8" standalone="yes"?><Relationships xmlns="http://schemas.openxmlformats.org/package/2006/relationships"><Relationship Id="rId1" Target="../theme/themeOverride1.xml" Type="http://schemas.openxmlformats.org/officeDocument/2006/relationships/themeOverride"/><Relationship Id="rId2" Target="Book1" TargetMode="External" Type="http://schemas.openxmlformats.org/officeDocument/2006/relationships/oleObject"/></Relationships>
</file>

<file path=ppt/charts/_rels/chart2.xml.rels><?xml version="1.0" encoding="UTF-8" standalone="yes"?><Relationships xmlns="http://schemas.openxmlformats.org/package/2006/relationships"><Relationship Id="rId1" Target="file://///10.165.128.10/&#20849;&#26377;&#24235;/&#25919;&#31574;&#23460;&#20849;&#26377;/21)&#23460;&#20869;&#26989;&#21209;&#65288;&#24341;&#32153;&#12366;&#12539;&#26989;&#21209;&#37327;&#12539;&#20104;&#31639;&#12539;&#30435;&#26619;&#12539;&#32887;&#21729;&#30740;&#20462;&#12394;&#12393;&#65289;/99)&#37096;&#38263;&#25351;&#31034;&#20107;&#38917;/H27_&#12452;&#12531;&#12501;&#12521;&#12398;&#12473;&#12488;&#12483;&#12463;&#21177;&#26524;/150713_&#9733;Ver2/&#20844;&#22290;&#32209;&#22320;&#35506;/H270708&#34030;&#27836;&#12487;&#12540;&#12479;.xlsx" TargetMode="External" Type="http://schemas.openxmlformats.org/officeDocument/2006/relationships/oleObject"/><Relationship Id="rId2" Target="../drawings/drawing1.xml" Type="http://schemas.openxmlformats.org/officeDocument/2006/relationships/chartUserShapes"/></Relationships>
</file>

<file path=ppt/charts/_rels/chart3.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file://///CTBKRKHD020Z/&#20844;&#22290;&#32209;&#22320;&#12539;&#26223;&#35251;&#35506;/&#26412;&#35506;/&#35036;&#21161;&#29677;/g01_&#37117;&#24066;&#20844;&#22290;&#25972;&#20633;&#29694;&#27841;&#35519;&#26619;/13_&#12464;&#12521;&#12501;/R6&#24180;&#65288;R4&#24180;&#24230;&#26411;&#12487;&#12540;&#12479;&#65289;/Youshiki2__202404190956.xlsx" TargetMode="External" Type="http://schemas.openxmlformats.org/officeDocument/2006/relationships/oleObject"/></Relationships>
</file>

<file path=ppt/charts/_rels/chart4.xml.rels><?xml version="1.0" encoding="UTF-8" standalone="yes"?><Relationships xmlns="http://schemas.openxmlformats.org/package/2006/relationships"><Relationship Id="rId1" Target="NULL" TargetMode="External" Type="http://schemas.openxmlformats.org/officeDocument/2006/relationships/oleObject"/><Relationship Id="rId2" Target="../drawings/drawing2.xml" Type="http://schemas.openxmlformats.org/officeDocument/2006/relationships/chartUserShapes"/></Relationships>
</file>

<file path=ppt/charts/_rels/chart5.xml.rels><?xml version="1.0" encoding="UTF-8" standalone="yes"?><Relationships xmlns="http://schemas.openxmlformats.org/package/2006/relationships"><Relationship Id="rId1" Target="style2.xml" Type="http://schemas.microsoft.com/office/2011/relationships/chartStyle"/><Relationship Id="rId2" Target="colors2.xml" Type="http://schemas.microsoft.com/office/2011/relationships/chartColorStyle"/><Relationship Id="rId3" Target="../theme/themeOverride2.xml" Type="http://schemas.openxmlformats.org/officeDocument/2006/relationships/themeOverride"/><Relationship Id="rId4" Target="../embeddings/Microsoft_Excel_Worksheet.xlsx" Type="http://schemas.openxmlformats.org/officeDocument/2006/relationships/package"/></Relationships>
</file>

<file path=ppt/charts/_rels/chart6.xml.rels><?xml version="1.0" encoding="UTF-8" standalone="yes"?><Relationships xmlns="http://schemas.openxmlformats.org/package/2006/relationships"><Relationship Id="rId1" Target="style3.xml" Type="http://schemas.microsoft.com/office/2011/relationships/chartStyle"/><Relationship Id="rId2" Target="colors3.xml" Type="http://schemas.microsoft.com/office/2011/relationships/chartColorStyle"/><Relationship Id="rId3" Target="../theme/themeOverride3.xml" Type="http://schemas.openxmlformats.org/officeDocument/2006/relationships/themeOverride"/><Relationship Id="rId4" Target="../embeddings/Microsoft_Excel_Worksheet1.xlsx" Type="http://schemas.openxmlformats.org/officeDocument/2006/relationships/package"/></Relationships>
</file>

<file path=ppt/charts/_rels/chart7.xml.rels><?xml version="1.0" encoding="UTF-8" standalone="yes"?><Relationships xmlns="http://schemas.openxmlformats.org/package/2006/relationships"><Relationship Id="rId1" Target="style4.xml" Type="http://schemas.microsoft.com/office/2011/relationships/chartStyle"/><Relationship Id="rId2" Target="colors4.xml" Type="http://schemas.microsoft.com/office/2011/relationships/chartColorStyle"/><Relationship Id="rId3" Target="../theme/themeOverride4.xml" Type="http://schemas.openxmlformats.org/officeDocument/2006/relationships/themeOverride"/><Relationship Id="rId4" Target="../embeddings/Microsoft_Excel_Worksheet2.xlsx" Type="http://schemas.openxmlformats.org/officeDocument/2006/relationships/package"/></Relationships>
</file>

<file path=ppt/charts/_rels/chart8.xml.rels><?xml version="1.0" encoding="UTF-8" standalone="yes"?><Relationships xmlns="http://schemas.openxmlformats.org/package/2006/relationships"><Relationship Id="rId1" Target="style5.xml" Type="http://schemas.microsoft.com/office/2011/relationships/chartStyle"/><Relationship Id="rId2" Target="colors5.xml" Type="http://schemas.microsoft.com/office/2011/relationships/chartColorStyle"/><Relationship Id="rId3" Target="../theme/themeOverride5.xml" Type="http://schemas.openxmlformats.org/officeDocument/2006/relationships/themeOverride"/><Relationship Id="rId4" Target="../embeddings/oleObject2.bin" Type="http://schemas.openxmlformats.org/officeDocument/2006/relationships/oleObject"/><Relationship Id="rId5" Target="../drawings/drawing3.xml" Type="http://schemas.openxmlformats.org/officeDocument/2006/relationships/chartUserShapes"/></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729899027086676"/>
          <c:y val="9.0975574653696947E-2"/>
          <c:w val="0.78520535926093948"/>
          <c:h val="0.71291638257150247"/>
        </c:manualLayout>
      </c:layout>
      <c:barChart>
        <c:barDir val="col"/>
        <c:grouping val="stacked"/>
        <c:varyColors val="0"/>
        <c:ser>
          <c:idx val="0"/>
          <c:order val="0"/>
          <c:tx>
            <c:strRef>
              <c:f>Sheet1!$H$3</c:f>
              <c:strCache>
                <c:ptCount val="1"/>
                <c:pt idx="0">
                  <c:v>緑化面積(ha)</c:v>
                </c:pt>
              </c:strCache>
            </c:strRef>
          </c:tx>
          <c:spPr>
            <a:solidFill>
              <a:srgbClr val="008000"/>
            </a:solidFill>
          </c:spPr>
          <c:invertIfNegative val="0"/>
          <c:dPt>
            <c:idx val="0"/>
            <c:invertIfNegative val="0"/>
            <c:bubble3D val="0"/>
            <c:extLst>
              <c:ext xmlns:c16="http://schemas.microsoft.com/office/drawing/2014/chart" uri="{C3380CC4-5D6E-409C-BE32-E72D297353CC}">
                <c16:uniqueId val="{00000000-9961-4475-8FD8-A45D18089DB4}"/>
              </c:ext>
            </c:extLst>
          </c:dPt>
          <c:dPt>
            <c:idx val="1"/>
            <c:invertIfNegative val="0"/>
            <c:bubble3D val="0"/>
            <c:extLst>
              <c:ext xmlns:c16="http://schemas.microsoft.com/office/drawing/2014/chart" uri="{C3380CC4-5D6E-409C-BE32-E72D297353CC}">
                <c16:uniqueId val="{00000001-9961-4475-8FD8-A45D18089DB4}"/>
              </c:ext>
            </c:extLst>
          </c:dPt>
          <c:dPt>
            <c:idx val="2"/>
            <c:invertIfNegative val="0"/>
            <c:bubble3D val="0"/>
            <c:extLst>
              <c:ext xmlns:c16="http://schemas.microsoft.com/office/drawing/2014/chart" uri="{C3380CC4-5D6E-409C-BE32-E72D297353CC}">
                <c16:uniqueId val="{00000002-9961-4475-8FD8-A45D18089DB4}"/>
              </c:ext>
            </c:extLst>
          </c:dPt>
          <c:dPt>
            <c:idx val="3"/>
            <c:invertIfNegative val="0"/>
            <c:bubble3D val="0"/>
            <c:extLst>
              <c:ext xmlns:c16="http://schemas.microsoft.com/office/drawing/2014/chart" uri="{C3380CC4-5D6E-409C-BE32-E72D297353CC}">
                <c16:uniqueId val="{00000003-9961-4475-8FD8-A45D18089DB4}"/>
              </c:ext>
            </c:extLst>
          </c:dPt>
          <c:dPt>
            <c:idx val="4"/>
            <c:invertIfNegative val="0"/>
            <c:bubble3D val="0"/>
            <c:extLst>
              <c:ext xmlns:c16="http://schemas.microsoft.com/office/drawing/2014/chart" uri="{C3380CC4-5D6E-409C-BE32-E72D297353CC}">
                <c16:uniqueId val="{00000004-9961-4475-8FD8-A45D18089DB4}"/>
              </c:ext>
            </c:extLst>
          </c:dPt>
          <c:dPt>
            <c:idx val="5"/>
            <c:invertIfNegative val="0"/>
            <c:bubble3D val="0"/>
            <c:extLst>
              <c:ext xmlns:c16="http://schemas.microsoft.com/office/drawing/2014/chart" uri="{C3380CC4-5D6E-409C-BE32-E72D297353CC}">
                <c16:uniqueId val="{00000005-9961-4475-8FD8-A45D18089DB4}"/>
              </c:ext>
            </c:extLst>
          </c:dPt>
          <c:dLbls>
            <c:dLbl>
              <c:idx val="0"/>
              <c:layout>
                <c:manualLayout>
                  <c:x val="0"/>
                  <c:y val="-0.16125055036053118"/>
                </c:manualLayout>
              </c:layout>
              <c:spPr>
                <a:noFill/>
                <a:ln>
                  <a:noFill/>
                </a:ln>
                <a:effectLst/>
              </c:spPr>
              <c:txPr>
                <a:bodyPr horzOverflow="overflow"/>
                <a:lstStyle/>
                <a:p>
                  <a:pPr>
                    <a:defRPr lang="ja-JP" sz="1000">
                      <a:solidFill>
                        <a:schemeClr val="tx1"/>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61-4475-8FD8-A45D18089DB4}"/>
                </c:ext>
              </c:extLst>
            </c:dLbl>
            <c:dLbl>
              <c:idx val="1"/>
              <c:layout>
                <c:manualLayout>
                  <c:x val="-1.1309202837581803E-4"/>
                  <c:y val="-0.2996580752797886"/>
                </c:manualLayout>
              </c:layout>
              <c:spPr>
                <a:noFill/>
                <a:ln>
                  <a:noFill/>
                </a:ln>
                <a:effectLst/>
              </c:spPr>
              <c:txPr>
                <a:bodyPr horzOverflow="overflow"/>
                <a:lstStyle/>
                <a:p>
                  <a:pPr>
                    <a:defRPr lang="ja-JP" sz="1000">
                      <a:solidFill>
                        <a:schemeClr val="tx1"/>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61-4475-8FD8-A45D18089DB4}"/>
                </c:ext>
              </c:extLst>
            </c:dLbl>
            <c:dLbl>
              <c:idx val="2"/>
              <c:layout>
                <c:manualLayout>
                  <c:x val="2.6646915776862017E-3"/>
                  <c:y val="-0.23736800478171358"/>
                </c:manualLayout>
              </c:layout>
              <c:spPr>
                <a:noFill/>
                <a:ln>
                  <a:noFill/>
                </a:ln>
                <a:effectLst/>
              </c:spPr>
              <c:txPr>
                <a:bodyPr horzOverflow="overflow"/>
                <a:lstStyle/>
                <a:p>
                  <a:pPr>
                    <a:defRPr lang="ja-JP" sz="1000">
                      <a:solidFill>
                        <a:schemeClr val="tx1"/>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61-4475-8FD8-A45D18089DB4}"/>
                </c:ext>
              </c:extLst>
            </c:dLbl>
            <c:dLbl>
              <c:idx val="3"/>
              <c:layout>
                <c:manualLayout>
                  <c:x val="2.5515995493104325E-3"/>
                  <c:y val="-0.23757428661703828"/>
                </c:manualLayout>
              </c:layout>
              <c:spPr>
                <a:noFill/>
                <a:ln>
                  <a:noFill/>
                </a:ln>
                <a:effectLst/>
              </c:spPr>
              <c:txPr>
                <a:bodyPr horzOverflow="overflow"/>
                <a:lstStyle/>
                <a:p>
                  <a:pPr>
                    <a:defRPr lang="ja-JP" sz="1000">
                      <a:solidFill>
                        <a:schemeClr val="tx1"/>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61-4475-8FD8-A45D18089DB4}"/>
                </c:ext>
              </c:extLst>
            </c:dLbl>
            <c:dLbl>
              <c:idx val="4"/>
              <c:layout>
                <c:manualLayout>
                  <c:x val="-1.1309202837581803E-4"/>
                  <c:y val="-0.33355018082363808"/>
                </c:manualLayout>
              </c:layout>
              <c:spPr>
                <a:noFill/>
                <a:ln>
                  <a:noFill/>
                </a:ln>
                <a:effectLst/>
              </c:spPr>
              <c:txPr>
                <a:bodyPr horzOverflow="overflow"/>
                <a:lstStyle/>
                <a:p>
                  <a:pPr>
                    <a:defRPr lang="ja-JP" sz="1000">
                      <a:solidFill>
                        <a:schemeClr val="tx1"/>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61-4475-8FD8-A45D18089DB4}"/>
                </c:ext>
              </c:extLst>
            </c:dLbl>
            <c:dLbl>
              <c:idx val="5"/>
              <c:layout>
                <c:manualLayout>
                  <c:x val="-1.9540845832180631E-16"/>
                  <c:y val="-0.41595776153014835"/>
                </c:manualLayout>
              </c:layout>
              <c:spPr>
                <a:noFill/>
                <a:ln>
                  <a:noFill/>
                </a:ln>
                <a:effectLst/>
              </c:spPr>
              <c:txPr>
                <a:bodyPr horzOverflow="overflow"/>
                <a:lstStyle/>
                <a:p>
                  <a:pPr>
                    <a:defRPr lang="ja-JP" sz="1000">
                      <a:solidFill>
                        <a:schemeClr val="tx1"/>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61-4475-8FD8-A45D18089DB4}"/>
                </c:ext>
              </c:extLst>
            </c:dLbl>
            <c:spPr>
              <a:noFill/>
              <a:ln>
                <a:noFill/>
              </a:ln>
              <a:effectLst/>
            </c:spPr>
            <c:txPr>
              <a:bodyPr rot="0" horzOverflow="overflow" anchor="ctr" anchorCtr="1"/>
              <a:lstStyle/>
              <a:p>
                <a:pPr algn="ctr" rtl="0">
                  <a:defRPr lang="ja-JP" sz="900">
                    <a:solidFill>
                      <a:schemeClr val="tx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Sheet1!$G$4:$G$9</c:f>
              <c:numCache>
                <c:formatCode>General</c:formatCode>
                <c:ptCount val="6"/>
                <c:pt idx="0">
                  <c:v>20</c:v>
                </c:pt>
                <c:pt idx="1">
                  <c:v>21</c:v>
                </c:pt>
                <c:pt idx="2">
                  <c:v>22</c:v>
                </c:pt>
                <c:pt idx="3">
                  <c:v>23</c:v>
                </c:pt>
                <c:pt idx="4">
                  <c:v>24</c:v>
                </c:pt>
                <c:pt idx="5">
                  <c:v>25</c:v>
                </c:pt>
              </c:numCache>
            </c:numRef>
          </c:cat>
          <c:val>
            <c:numRef>
              <c:f>Sheet1!$H$4:$H$9</c:f>
              <c:numCache>
                <c:formatCode>0_ </c:formatCode>
                <c:ptCount val="6"/>
                <c:pt idx="0">
                  <c:v>25.4</c:v>
                </c:pt>
                <c:pt idx="1">
                  <c:v>44.5</c:v>
                </c:pt>
                <c:pt idx="2">
                  <c:v>33.6</c:v>
                </c:pt>
                <c:pt idx="3">
                  <c:v>36</c:v>
                </c:pt>
                <c:pt idx="4">
                  <c:v>50.1</c:v>
                </c:pt>
                <c:pt idx="5">
                  <c:v>65.7</c:v>
                </c:pt>
              </c:numCache>
            </c:numRef>
          </c:val>
          <c:extLst>
            <c:ext xmlns:c16="http://schemas.microsoft.com/office/drawing/2014/chart" uri="{C3380CC4-5D6E-409C-BE32-E72D297353CC}">
              <c16:uniqueId val="{00000006-9961-4475-8FD8-A45D18089DB4}"/>
            </c:ext>
          </c:extLst>
        </c:ser>
        <c:dLbls>
          <c:showLegendKey val="0"/>
          <c:showVal val="0"/>
          <c:showCatName val="0"/>
          <c:showSerName val="0"/>
          <c:showPercent val="0"/>
          <c:showBubbleSize val="0"/>
        </c:dLbls>
        <c:gapWidth val="150"/>
        <c:overlap val="100"/>
        <c:axId val="1"/>
        <c:axId val="2"/>
      </c:barChart>
      <c:catAx>
        <c:axId val="1"/>
        <c:scaling>
          <c:orientation val="minMax"/>
        </c:scaling>
        <c:delete val="0"/>
        <c:axPos val="b"/>
        <c:numFmt formatCode="General" sourceLinked="1"/>
        <c:majorTickMark val="out"/>
        <c:minorTickMark val="none"/>
        <c:tickLblPos val="nextTo"/>
        <c:txPr>
          <a:bodyPr horzOverflow="overflow" anchor="ctr" anchorCtr="1"/>
          <a:lstStyle/>
          <a:p>
            <a:pPr algn="ctr" rtl="0">
              <a:defRPr lang="ja-JP" sz="800">
                <a:solidFill>
                  <a:schemeClr val="tx1"/>
                </a:solidFill>
              </a:defRPr>
            </a:pPr>
            <a:endParaRPr lang="ja-JP"/>
          </a:p>
        </c:txPr>
        <c:crossAx val="2"/>
        <c:crosses val="autoZero"/>
        <c:auto val="1"/>
        <c:lblAlgn val="ctr"/>
        <c:lblOffset val="100"/>
        <c:noMultiLvlLbl val="0"/>
      </c:catAx>
      <c:valAx>
        <c:axId val="2"/>
        <c:scaling>
          <c:orientation val="minMax"/>
        </c:scaling>
        <c:delete val="0"/>
        <c:axPos val="l"/>
        <c:majorGridlines/>
        <c:numFmt formatCode="0_ " sourceLinked="1"/>
        <c:majorTickMark val="out"/>
        <c:minorTickMark val="none"/>
        <c:tickLblPos val="nextTo"/>
        <c:txPr>
          <a:bodyPr horzOverflow="overflow" anchor="ctr" anchorCtr="1"/>
          <a:lstStyle/>
          <a:p>
            <a:pPr algn="ctr" rtl="0">
              <a:defRPr lang="ja-JP" sz="800">
                <a:solidFill>
                  <a:schemeClr val="tx1"/>
                </a:solidFill>
              </a:defRPr>
            </a:pPr>
            <a:endParaRPr lang="ja-JP"/>
          </a:p>
        </c:txPr>
        <c:crossAx val="1"/>
        <c:crosses val="autoZero"/>
        <c:crossBetween val="between"/>
      </c:valAx>
    </c:plotArea>
    <c:plotVisOnly val="1"/>
    <c:dispBlanksAs val="gap"/>
    <c:showDLblsOverMax val="0"/>
  </c:chart>
  <c:txPr>
    <a:bodyPr horzOverflow="overflow" anchor="ctr" anchorCtr="1"/>
    <a:lstStyle/>
    <a:p>
      <a:pPr algn="ctr" rtl="0">
        <a:defRPr lang="ja-JP" altLang="en-US" sz="1000">
          <a:solidFill>
            <a:schemeClr val="tx1"/>
          </a:solidFill>
        </a:defRPr>
      </a:pPr>
      <a:endParaRPr lang="ja-JP"/>
    </a:p>
  </c:txPr>
  <c:externalData r:id="rId2">
    <c:autoUpdate val="0"/>
  </c:externalData>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92D050">
                <a:alpha val="80000"/>
              </a:srgbClr>
            </a:solidFill>
          </c:spPr>
          <c:invertIfNegative val="0"/>
          <c:dPt>
            <c:idx val="1"/>
            <c:invertIfNegative val="0"/>
            <c:bubble3D val="0"/>
            <c:extLst>
              <c:ext xmlns:c16="http://schemas.microsoft.com/office/drawing/2014/chart" uri="{C3380CC4-5D6E-409C-BE32-E72D297353CC}">
                <c16:uniqueId val="{00000000-31B0-4944-B817-87D71AF4AC42}"/>
              </c:ext>
            </c:extLst>
          </c:dPt>
          <c:dPt>
            <c:idx val="2"/>
            <c:invertIfNegative val="0"/>
            <c:bubble3D val="0"/>
            <c:extLst>
              <c:ext xmlns:c16="http://schemas.microsoft.com/office/drawing/2014/chart" uri="{C3380CC4-5D6E-409C-BE32-E72D297353CC}">
                <c16:uniqueId val="{00000001-31B0-4944-B817-87D71AF4AC42}"/>
              </c:ext>
            </c:extLst>
          </c:dPt>
          <c:dPt>
            <c:idx val="3"/>
            <c:invertIfNegative val="0"/>
            <c:bubble3D val="0"/>
            <c:extLst>
              <c:ext xmlns:c16="http://schemas.microsoft.com/office/drawing/2014/chart" uri="{C3380CC4-5D6E-409C-BE32-E72D297353CC}">
                <c16:uniqueId val="{00000002-31B0-4944-B817-87D71AF4AC42}"/>
              </c:ext>
            </c:extLst>
          </c:dPt>
          <c:dLbls>
            <c:dLbl>
              <c:idx val="1"/>
              <c:layout>
                <c:manualLayout>
                  <c:x val="0"/>
                  <c:y val="2.9249614947244172E-2"/>
                </c:manualLayout>
              </c:layout>
              <c:spPr>
                <a:noFill/>
                <a:ln>
                  <a:noFill/>
                </a:ln>
                <a:effectLst/>
              </c:spPr>
              <c:txPr>
                <a:bodyPr horzOverflow="overflow"/>
                <a:lstStyle/>
                <a:p>
                  <a:pPr>
                    <a:defRPr lang="ja-JP" sz="1000">
                      <a:solidFill>
                        <a:schemeClr val="tx1"/>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B0-4944-B817-87D71AF4AC42}"/>
                </c:ext>
              </c:extLst>
            </c:dLbl>
            <c:dLbl>
              <c:idx val="2"/>
              <c:layout>
                <c:manualLayout>
                  <c:x val="-5.694832167601189E-7"/>
                  <c:y val="2.9249614947244172E-2"/>
                </c:manualLayout>
              </c:layout>
              <c:spPr>
                <a:noFill/>
                <a:ln>
                  <a:noFill/>
                </a:ln>
                <a:effectLst/>
              </c:spPr>
              <c:txPr>
                <a:bodyPr horzOverflow="overflow"/>
                <a:lstStyle/>
                <a:p>
                  <a:pPr>
                    <a:defRPr lang="ja-JP" sz="1000">
                      <a:solidFill>
                        <a:schemeClr val="tx1"/>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B0-4944-B817-87D71AF4AC42}"/>
                </c:ext>
              </c:extLst>
            </c:dLbl>
            <c:dLbl>
              <c:idx val="3"/>
              <c:layout>
                <c:manualLayout>
                  <c:x val="0"/>
                  <c:y val="2.1937211210433114E-2"/>
                </c:manualLayout>
              </c:layout>
              <c:spPr>
                <a:noFill/>
                <a:ln>
                  <a:noFill/>
                </a:ln>
                <a:effectLst/>
              </c:spPr>
              <c:txPr>
                <a:bodyPr horzOverflow="overflow"/>
                <a:lstStyle/>
                <a:p>
                  <a:pPr>
                    <a:defRPr lang="ja-JP" sz="1000">
                      <a:solidFill>
                        <a:schemeClr val="tx1"/>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1B0-4944-B817-87D71AF4AC42}"/>
                </c:ext>
              </c:extLst>
            </c:dLbl>
            <c:spPr>
              <a:noFill/>
              <a:ln>
                <a:noFill/>
              </a:ln>
              <a:effectLst/>
            </c:spPr>
            <c:txPr>
              <a:bodyPr rot="0" horzOverflow="overflow" anchor="ctr" anchorCtr="1"/>
              <a:lstStyle/>
              <a:p>
                <a:pPr algn="ctr" rtl="0">
                  <a:defRPr lang="ja-JP" sz="800">
                    <a:solidFill>
                      <a:schemeClr val="tx1"/>
                    </a:solidFill>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Sheet2!$B$3:$B$6</c:f>
              <c:strCache>
                <c:ptCount val="4"/>
                <c:pt idx="0">
                  <c:v>H22年</c:v>
                </c:pt>
                <c:pt idx="1">
                  <c:v>H23年</c:v>
                </c:pt>
                <c:pt idx="2">
                  <c:v>H24年</c:v>
                </c:pt>
                <c:pt idx="3">
                  <c:v>H25年</c:v>
                </c:pt>
              </c:strCache>
            </c:strRef>
          </c:cat>
          <c:val>
            <c:numRef>
              <c:f>Sheet2!$E$3:$E$6</c:f>
              <c:numCache>
                <c:formatCode>#,##0_ </c:formatCode>
                <c:ptCount val="4"/>
                <c:pt idx="0">
                  <c:v>36</c:v>
                </c:pt>
                <c:pt idx="1">
                  <c:v>24</c:v>
                </c:pt>
                <c:pt idx="2">
                  <c:v>31</c:v>
                </c:pt>
                <c:pt idx="3">
                  <c:v>48</c:v>
                </c:pt>
              </c:numCache>
            </c:numRef>
          </c:val>
          <c:extLst>
            <c:ext xmlns:c16="http://schemas.microsoft.com/office/drawing/2014/chart" uri="{C3380CC4-5D6E-409C-BE32-E72D297353CC}">
              <c16:uniqueId val="{00000003-31B0-4944-B817-87D71AF4AC42}"/>
            </c:ext>
          </c:extLst>
        </c:ser>
        <c:dLbls>
          <c:showLegendKey val="0"/>
          <c:showVal val="0"/>
          <c:showCatName val="0"/>
          <c:showSerName val="0"/>
          <c:showPercent val="0"/>
          <c:showBubbleSize val="0"/>
        </c:dLbls>
        <c:gapWidth val="150"/>
        <c:axId val="1"/>
        <c:axId val="2"/>
      </c:barChart>
      <c:catAx>
        <c:axId val="1"/>
        <c:scaling>
          <c:orientation val="minMax"/>
        </c:scaling>
        <c:delete val="0"/>
        <c:axPos val="b"/>
        <c:numFmt formatCode="General" sourceLinked="0"/>
        <c:majorTickMark val="out"/>
        <c:minorTickMark val="none"/>
        <c:tickLblPos val="nextTo"/>
        <c:txPr>
          <a:bodyPr horzOverflow="overflow" anchor="ctr" anchorCtr="1"/>
          <a:lstStyle/>
          <a:p>
            <a:pPr algn="ctr" rtl="0">
              <a:defRPr lang="ja-JP" sz="900">
                <a:solidFill>
                  <a:schemeClr val="tx1"/>
                </a:solidFill>
              </a:defRPr>
            </a:pPr>
            <a:endParaRPr lang="ja-JP"/>
          </a:p>
        </c:txPr>
        <c:crossAx val="2"/>
        <c:crosses val="autoZero"/>
        <c:auto val="1"/>
        <c:lblAlgn val="ctr"/>
        <c:lblOffset val="100"/>
        <c:noMultiLvlLbl val="0"/>
      </c:catAx>
      <c:valAx>
        <c:axId val="2"/>
        <c:scaling>
          <c:orientation val="minMax"/>
        </c:scaling>
        <c:delete val="0"/>
        <c:axPos val="l"/>
        <c:majorGridlines/>
        <c:numFmt formatCode="#,##0_ " sourceLinked="1"/>
        <c:majorTickMark val="out"/>
        <c:minorTickMark val="none"/>
        <c:tickLblPos val="nextTo"/>
        <c:txPr>
          <a:bodyPr horzOverflow="overflow" anchor="ctr" anchorCtr="1"/>
          <a:lstStyle/>
          <a:p>
            <a:pPr algn="ctr" rtl="0">
              <a:defRPr lang="ja-JP" sz="900">
                <a:solidFill>
                  <a:schemeClr val="tx1"/>
                </a:solidFill>
              </a:defRPr>
            </a:pPr>
            <a:endParaRPr lang="ja-JP"/>
          </a:p>
        </c:txPr>
        <c:crossAx val="1"/>
        <c:crosses val="autoZero"/>
        <c:crossBetween val="between"/>
        <c:majorUnit val="20"/>
      </c:valAx>
    </c:plotArea>
    <c:plotVisOnly val="1"/>
    <c:dispBlanksAs val="gap"/>
    <c:showDLblsOverMax val="0"/>
  </c:chart>
  <c:txPr>
    <a:bodyPr horzOverflow="overflow" anchor="ctr" anchorCtr="1"/>
    <a:lstStyle/>
    <a:p>
      <a:pPr algn="ctr" rtl="0">
        <a:defRPr lang="ja-JP" altLang="en-US" sz="1000">
          <a:solidFill>
            <a:schemeClr val="tx1"/>
          </a:solidFill>
        </a:defRPr>
      </a:pPr>
      <a:endParaRPr lang="ja-JP"/>
    </a:p>
  </c:txPr>
  <c:externalData r:id="rId1">
    <c:autoUpdate val="0"/>
  </c:externalData>
  <c:userShapes r:id="rId2"/>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7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面積区分毎の箇所数!$B$5:$B$16</c:f>
              <c:strCache>
                <c:ptCount val="12"/>
                <c:pt idx="0">
                  <c:v>0.05ha未満</c:v>
                </c:pt>
                <c:pt idx="1">
                  <c:v>0.10ha未満</c:v>
                </c:pt>
                <c:pt idx="2">
                  <c:v>0.15ha未満</c:v>
                </c:pt>
                <c:pt idx="3">
                  <c:v>0.20ha未満</c:v>
                </c:pt>
                <c:pt idx="4">
                  <c:v>0.25ha未満</c:v>
                </c:pt>
                <c:pt idx="5">
                  <c:v>0.30ha未満</c:v>
                </c:pt>
                <c:pt idx="6">
                  <c:v>0.40ha未満</c:v>
                </c:pt>
                <c:pt idx="7">
                  <c:v>0.50ha未満</c:v>
                </c:pt>
                <c:pt idx="8">
                  <c:v>1.00ha未満</c:v>
                </c:pt>
                <c:pt idx="9">
                  <c:v>2.00ha未満</c:v>
                </c:pt>
                <c:pt idx="10">
                  <c:v>5.00ha未満</c:v>
                </c:pt>
                <c:pt idx="11">
                  <c:v>5.00ha以上</c:v>
                </c:pt>
              </c:strCache>
            </c:strRef>
          </c:cat>
          <c:val>
            <c:numRef>
              <c:f>面積区分毎の箇所数!$C$5:$C$16</c:f>
              <c:numCache>
                <c:formatCode>#,##0_ </c:formatCode>
                <c:ptCount val="12"/>
                <c:pt idx="0">
                  <c:v>32392</c:v>
                </c:pt>
                <c:pt idx="1">
                  <c:v>15365</c:v>
                </c:pt>
                <c:pt idx="2">
                  <c:v>13371</c:v>
                </c:pt>
                <c:pt idx="3">
                  <c:v>9654</c:v>
                </c:pt>
                <c:pt idx="4">
                  <c:v>8585</c:v>
                </c:pt>
                <c:pt idx="5">
                  <c:v>6582</c:v>
                </c:pt>
                <c:pt idx="6">
                  <c:v>6146</c:v>
                </c:pt>
                <c:pt idx="7">
                  <c:v>3161</c:v>
                </c:pt>
                <c:pt idx="8">
                  <c:v>6122</c:v>
                </c:pt>
                <c:pt idx="9">
                  <c:v>4707</c:v>
                </c:pt>
                <c:pt idx="10">
                  <c:v>4156</c:v>
                </c:pt>
                <c:pt idx="11">
                  <c:v>4466</c:v>
                </c:pt>
              </c:numCache>
            </c:numRef>
          </c:val>
          <c:extLst>
            <c:ext xmlns:c16="http://schemas.microsoft.com/office/drawing/2014/chart" uri="{C3380CC4-5D6E-409C-BE32-E72D297353CC}">
              <c16:uniqueId val="{00000000-F5BC-4F93-AC3D-B3A1E451D364}"/>
            </c:ext>
          </c:extLst>
        </c:ser>
        <c:dLbls>
          <c:dLblPos val="outEnd"/>
          <c:showLegendKey val="0"/>
          <c:showVal val="1"/>
          <c:showCatName val="0"/>
          <c:showSerName val="0"/>
          <c:showPercent val="0"/>
          <c:showBubbleSize val="0"/>
        </c:dLbls>
        <c:gapWidth val="219"/>
        <c:overlap val="-27"/>
        <c:axId val="314766928"/>
        <c:axId val="2038621008"/>
      </c:barChart>
      <c:catAx>
        <c:axId val="31476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2038621008"/>
        <c:crosses val="autoZero"/>
        <c:auto val="1"/>
        <c:lblAlgn val="ctr"/>
        <c:lblOffset val="100"/>
        <c:noMultiLvlLbl val="0"/>
      </c:catAx>
      <c:valAx>
        <c:axId val="2038621008"/>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314766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horzOverflow="overflow" wrap="square" anchor="ctr" anchorCtr="1"/>
          <a:lstStyle/>
          <a:p>
            <a:pPr algn="ctr" rtl="0">
              <a:defRPr lang="ja-JP" sz="1400" b="0" i="0" u="none" strike="noStrike" kern="1200" spc="0" baseline="0">
                <a:solidFill>
                  <a:schemeClr val="tx1"/>
                </a:solidFill>
                <a:latin typeface="+mn-lt"/>
                <a:ea typeface="+mn-ea"/>
                <a:cs typeface="+mn-cs"/>
              </a:defRPr>
            </a:pPr>
            <a:r>
              <a:rPr lang="ja-JP" altLang="en-US" sz="1400" b="0" i="0" u="none" strike="noStrike" kern="1200" spc="0" baseline="0">
                <a:solidFill>
                  <a:schemeClr val="tx1"/>
                </a:solidFill>
                <a:latin typeface="+mn-lt"/>
                <a:ea typeface="+mn-ea"/>
                <a:cs typeface="+mn-cs"/>
              </a:rPr>
              <a:t>三大都市圏の特定市における生産緑地地区等の面積の推移</a:t>
            </a:r>
          </a:p>
        </c:rich>
      </c:tx>
      <c:layout>
        <c:manualLayout>
          <c:xMode val="edge"/>
          <c:yMode val="edge"/>
          <c:x val="0.24047327749369973"/>
          <c:y val="0"/>
        </c:manualLayout>
      </c:layout>
      <c:overlay val="0"/>
      <c:spPr>
        <a:noFill/>
        <a:ln w="25400">
          <a:noFill/>
        </a:ln>
      </c:spPr>
    </c:title>
    <c:autoTitleDeleted val="0"/>
    <c:plotArea>
      <c:layout>
        <c:manualLayout>
          <c:layoutTarget val="inner"/>
          <c:xMode val="edge"/>
          <c:yMode val="edge"/>
          <c:x val="6.2913521036727621E-2"/>
          <c:y val="0.13665307064110097"/>
          <c:w val="0.88645752946220369"/>
          <c:h val="0.68499552724448765"/>
        </c:manualLayout>
      </c:layout>
      <c:barChart>
        <c:barDir val="col"/>
        <c:grouping val="stacked"/>
        <c:varyColors val="0"/>
        <c:ser>
          <c:idx val="2"/>
          <c:order val="2"/>
          <c:tx>
            <c:strRef>
              <c:f>'P1-4グラフ'!$A$8</c:f>
              <c:strCache>
                <c:ptCount val="1"/>
                <c:pt idx="0">
                  <c:v>生産緑地：前年度からの増(右軸：ha)</c:v>
                </c:pt>
              </c:strCache>
            </c:strRef>
          </c:tx>
          <c:spPr>
            <a:solidFill>
              <a:srgbClr val="33CCCC"/>
            </a:solidFill>
            <a:ln w="25400">
              <a:noFill/>
            </a:ln>
          </c:spPr>
          <c:invertIfNegative val="0"/>
          <c:dLbls>
            <c:spPr>
              <a:noFill/>
              <a:ln w="25400">
                <a:noFill/>
              </a:ln>
            </c:spPr>
            <c:txPr>
              <a:bodyPr rot="0" horzOverflow="overflow" wrap="square" lIns="38100" tIns="19050" rIns="38100" bIns="19050" anchor="ctr" anchorCtr="1">
                <a:spAutoFit/>
              </a:bodyPr>
              <a:lstStyle/>
              <a:p>
                <a:pPr algn="ctr" rtl="0">
                  <a:defRPr lang="ja-JP" sz="800" b="0" i="0" u="none" strike="noStrike" kern="1200" baseline="0">
                    <a:solidFill>
                      <a:schemeClr val="tx1"/>
                    </a:solidFill>
                    <a:latin typeface="+mj-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'P1-4グラフ'!$B$3:$AG$3</c:f>
              <c:strCache>
                <c:ptCount val="32"/>
                <c:pt idx="0">
                  <c:v>平成4年</c:v>
                </c:pt>
                <c:pt idx="1">
                  <c:v>平成5年</c:v>
                </c:pt>
                <c:pt idx="2">
                  <c:v>平成6年</c:v>
                </c:pt>
                <c:pt idx="3">
                  <c:v>平成7年</c:v>
                </c:pt>
                <c:pt idx="4">
                  <c:v>平成8年</c:v>
                </c:pt>
                <c:pt idx="5">
                  <c:v>平成9年</c:v>
                </c:pt>
                <c:pt idx="6">
                  <c:v>平成10年</c:v>
                </c:pt>
                <c:pt idx="7">
                  <c:v>平成11年</c:v>
                </c:pt>
                <c:pt idx="8">
                  <c:v>平成12年</c:v>
                </c:pt>
                <c:pt idx="9">
                  <c:v>平成13年</c:v>
                </c:pt>
                <c:pt idx="10">
                  <c:v>平成14年</c:v>
                </c:pt>
                <c:pt idx="11">
                  <c:v>平成15年</c:v>
                </c:pt>
                <c:pt idx="12">
                  <c:v>平成16年</c:v>
                </c:pt>
                <c:pt idx="13">
                  <c:v>平成17年</c:v>
                </c:pt>
                <c:pt idx="14">
                  <c:v>平成18年</c:v>
                </c:pt>
                <c:pt idx="15">
                  <c:v>平成19年</c:v>
                </c:pt>
                <c:pt idx="16">
                  <c:v>平成20年</c:v>
                </c:pt>
                <c:pt idx="17">
                  <c:v>平成21年</c:v>
                </c:pt>
                <c:pt idx="18">
                  <c:v>平成22年</c:v>
                </c:pt>
                <c:pt idx="19">
                  <c:v>平成23年</c:v>
                </c:pt>
                <c:pt idx="20">
                  <c:v>平成24年</c:v>
                </c:pt>
                <c:pt idx="21">
                  <c:v>平成25年</c:v>
                </c:pt>
                <c:pt idx="22">
                  <c:v>平成26年</c:v>
                </c:pt>
                <c:pt idx="23">
                  <c:v>平成27年</c:v>
                </c:pt>
                <c:pt idx="24">
                  <c:v>平成28年</c:v>
                </c:pt>
                <c:pt idx="25">
                  <c:v>平成29年</c:v>
                </c:pt>
                <c:pt idx="26">
                  <c:v>平成30年</c:v>
                </c:pt>
                <c:pt idx="27">
                  <c:v>令和元年</c:v>
                </c:pt>
                <c:pt idx="28">
                  <c:v>令和2年</c:v>
                </c:pt>
                <c:pt idx="29">
                  <c:v>令和3年</c:v>
                </c:pt>
                <c:pt idx="30">
                  <c:v>令和4年</c:v>
                </c:pt>
                <c:pt idx="31">
                  <c:v>令和5年</c:v>
                </c:pt>
              </c:strCache>
            </c:strRef>
          </c:cat>
          <c:val>
            <c:numRef>
              <c:f>'P1-4グラフ'!$B$8:$AG$8</c:f>
              <c:numCache>
                <c:formatCode>0_);[Red]\(0\)</c:formatCode>
                <c:ptCount val="32"/>
                <c:pt idx="1">
                  <c:v>340</c:v>
                </c:pt>
                <c:pt idx="2">
                  <c:v>224</c:v>
                </c:pt>
                <c:pt idx="3">
                  <c:v>140</c:v>
                </c:pt>
                <c:pt idx="4">
                  <c:v>180</c:v>
                </c:pt>
                <c:pt idx="5">
                  <c:v>130</c:v>
                </c:pt>
                <c:pt idx="6">
                  <c:v>134</c:v>
                </c:pt>
                <c:pt idx="7">
                  <c:v>111</c:v>
                </c:pt>
                <c:pt idx="8">
                  <c:v>129</c:v>
                </c:pt>
                <c:pt idx="9">
                  <c:v>73</c:v>
                </c:pt>
                <c:pt idx="10">
                  <c:v>87</c:v>
                </c:pt>
                <c:pt idx="11">
                  <c:v>67</c:v>
                </c:pt>
                <c:pt idx="12">
                  <c:v>66</c:v>
                </c:pt>
                <c:pt idx="13">
                  <c:v>221</c:v>
                </c:pt>
                <c:pt idx="14">
                  <c:v>124</c:v>
                </c:pt>
                <c:pt idx="15">
                  <c:v>91</c:v>
                </c:pt>
                <c:pt idx="16">
                  <c:v>117</c:v>
                </c:pt>
                <c:pt idx="17">
                  <c:v>107</c:v>
                </c:pt>
                <c:pt idx="18">
                  <c:v>149</c:v>
                </c:pt>
                <c:pt idx="19">
                  <c:v>95</c:v>
                </c:pt>
                <c:pt idx="20">
                  <c:v>56</c:v>
                </c:pt>
                <c:pt idx="21">
                  <c:v>56</c:v>
                </c:pt>
                <c:pt idx="22">
                  <c:v>53</c:v>
                </c:pt>
                <c:pt idx="23">
                  <c:v>49</c:v>
                </c:pt>
                <c:pt idx="24">
                  <c:v>64</c:v>
                </c:pt>
                <c:pt idx="25">
                  <c:v>33</c:v>
                </c:pt>
                <c:pt idx="26">
                  <c:v>55</c:v>
                </c:pt>
                <c:pt idx="27">
                  <c:v>74</c:v>
                </c:pt>
                <c:pt idx="28">
                  <c:v>76</c:v>
                </c:pt>
                <c:pt idx="29">
                  <c:v>62</c:v>
                </c:pt>
                <c:pt idx="30">
                  <c:v>57.801479</c:v>
                </c:pt>
                <c:pt idx="31">
                  <c:v>54.864730000000002</c:v>
                </c:pt>
              </c:numCache>
            </c:numRef>
          </c:val>
          <c:extLst>
            <c:ext xmlns:c16="http://schemas.microsoft.com/office/drawing/2014/chart" uri="{C3380CC4-5D6E-409C-BE32-E72D297353CC}">
              <c16:uniqueId val="{00000000-A92B-430C-8B1A-C8D194827916}"/>
            </c:ext>
          </c:extLst>
        </c:ser>
        <c:ser>
          <c:idx val="3"/>
          <c:order val="3"/>
          <c:tx>
            <c:strRef>
              <c:f>'P1-4グラフ'!$A$9</c:f>
              <c:strCache>
                <c:ptCount val="1"/>
                <c:pt idx="0">
                  <c:v>生産緑地：前年度からの減(右軸：ha)</c:v>
                </c:pt>
              </c:strCache>
            </c:strRef>
          </c:tx>
          <c:spPr>
            <a:solidFill>
              <a:srgbClr val="FFC000"/>
            </a:solidFill>
            <a:ln w="25400">
              <a:noFill/>
            </a:ln>
          </c:spPr>
          <c:invertIfNegative val="0"/>
          <c:dLbls>
            <c:spPr>
              <a:noFill/>
              <a:ln w="25400">
                <a:noFill/>
              </a:ln>
            </c:spPr>
            <c:txPr>
              <a:bodyPr rot="0" horzOverflow="overflow" wrap="square" lIns="38100" tIns="19050" rIns="38100" bIns="19050" anchor="ctr" anchorCtr="1">
                <a:spAutoFit/>
              </a:bodyPr>
              <a:lstStyle/>
              <a:p>
                <a:pPr algn="ctr" rtl="0">
                  <a:defRPr lang="ja-JP" sz="800" b="0" i="0" u="none" strike="noStrike" kern="1200" baseline="0">
                    <a:solidFill>
                      <a:schemeClr val="tx1"/>
                    </a:solidFill>
                    <a:latin typeface="+mj-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'P1-4グラフ'!$B$3:$AG$3</c:f>
              <c:strCache>
                <c:ptCount val="32"/>
                <c:pt idx="0">
                  <c:v>平成4年</c:v>
                </c:pt>
                <c:pt idx="1">
                  <c:v>平成5年</c:v>
                </c:pt>
                <c:pt idx="2">
                  <c:v>平成6年</c:v>
                </c:pt>
                <c:pt idx="3">
                  <c:v>平成7年</c:v>
                </c:pt>
                <c:pt idx="4">
                  <c:v>平成8年</c:v>
                </c:pt>
                <c:pt idx="5">
                  <c:v>平成9年</c:v>
                </c:pt>
                <c:pt idx="6">
                  <c:v>平成10年</c:v>
                </c:pt>
                <c:pt idx="7">
                  <c:v>平成11年</c:v>
                </c:pt>
                <c:pt idx="8">
                  <c:v>平成12年</c:v>
                </c:pt>
                <c:pt idx="9">
                  <c:v>平成13年</c:v>
                </c:pt>
                <c:pt idx="10">
                  <c:v>平成14年</c:v>
                </c:pt>
                <c:pt idx="11">
                  <c:v>平成15年</c:v>
                </c:pt>
                <c:pt idx="12">
                  <c:v>平成16年</c:v>
                </c:pt>
                <c:pt idx="13">
                  <c:v>平成17年</c:v>
                </c:pt>
                <c:pt idx="14">
                  <c:v>平成18年</c:v>
                </c:pt>
                <c:pt idx="15">
                  <c:v>平成19年</c:v>
                </c:pt>
                <c:pt idx="16">
                  <c:v>平成20年</c:v>
                </c:pt>
                <c:pt idx="17">
                  <c:v>平成21年</c:v>
                </c:pt>
                <c:pt idx="18">
                  <c:v>平成22年</c:v>
                </c:pt>
                <c:pt idx="19">
                  <c:v>平成23年</c:v>
                </c:pt>
                <c:pt idx="20">
                  <c:v>平成24年</c:v>
                </c:pt>
                <c:pt idx="21">
                  <c:v>平成25年</c:v>
                </c:pt>
                <c:pt idx="22">
                  <c:v>平成26年</c:v>
                </c:pt>
                <c:pt idx="23">
                  <c:v>平成27年</c:v>
                </c:pt>
                <c:pt idx="24">
                  <c:v>平成28年</c:v>
                </c:pt>
                <c:pt idx="25">
                  <c:v>平成29年</c:v>
                </c:pt>
                <c:pt idx="26">
                  <c:v>平成30年</c:v>
                </c:pt>
                <c:pt idx="27">
                  <c:v>令和元年</c:v>
                </c:pt>
                <c:pt idx="28">
                  <c:v>令和2年</c:v>
                </c:pt>
                <c:pt idx="29">
                  <c:v>令和3年</c:v>
                </c:pt>
                <c:pt idx="30">
                  <c:v>令和4年</c:v>
                </c:pt>
                <c:pt idx="31">
                  <c:v>令和5年</c:v>
                </c:pt>
              </c:strCache>
            </c:strRef>
          </c:cat>
          <c:val>
            <c:numRef>
              <c:f>'P1-4グラフ'!$B$9:$AG$9</c:f>
              <c:numCache>
                <c:formatCode>0_ </c:formatCode>
                <c:ptCount val="32"/>
                <c:pt idx="1">
                  <c:v>-103</c:v>
                </c:pt>
                <c:pt idx="2">
                  <c:v>-83</c:v>
                </c:pt>
                <c:pt idx="3">
                  <c:v>-113</c:v>
                </c:pt>
                <c:pt idx="4">
                  <c:v>-122</c:v>
                </c:pt>
                <c:pt idx="5">
                  <c:v>-209</c:v>
                </c:pt>
                <c:pt idx="6">
                  <c:v>-171</c:v>
                </c:pt>
                <c:pt idx="7">
                  <c:v>-184</c:v>
                </c:pt>
                <c:pt idx="8">
                  <c:v>-187</c:v>
                </c:pt>
                <c:pt idx="9">
                  <c:v>-236</c:v>
                </c:pt>
                <c:pt idx="10">
                  <c:v>-201</c:v>
                </c:pt>
                <c:pt idx="11">
                  <c:v>-241</c:v>
                </c:pt>
                <c:pt idx="12">
                  <c:v>-214</c:v>
                </c:pt>
                <c:pt idx="13">
                  <c:v>-218</c:v>
                </c:pt>
                <c:pt idx="14">
                  <c:v>-228</c:v>
                </c:pt>
                <c:pt idx="15">
                  <c:v>-258</c:v>
                </c:pt>
                <c:pt idx="16">
                  <c:v>-227</c:v>
                </c:pt>
                <c:pt idx="17">
                  <c:v>-219</c:v>
                </c:pt>
                <c:pt idx="18">
                  <c:v>-213</c:v>
                </c:pt>
                <c:pt idx="19">
                  <c:v>-230</c:v>
                </c:pt>
                <c:pt idx="20">
                  <c:v>-247</c:v>
                </c:pt>
                <c:pt idx="21">
                  <c:v>-273</c:v>
                </c:pt>
                <c:pt idx="22">
                  <c:v>-293</c:v>
                </c:pt>
                <c:pt idx="23">
                  <c:v>-277</c:v>
                </c:pt>
                <c:pt idx="24">
                  <c:v>-274</c:v>
                </c:pt>
                <c:pt idx="25">
                  <c:v>-305</c:v>
                </c:pt>
                <c:pt idx="26">
                  <c:v>-269</c:v>
                </c:pt>
                <c:pt idx="27">
                  <c:v>-280</c:v>
                </c:pt>
                <c:pt idx="28">
                  <c:v>-256</c:v>
                </c:pt>
                <c:pt idx="29">
                  <c:v>-258</c:v>
                </c:pt>
                <c:pt idx="30">
                  <c:v>-288.35115989999997</c:v>
                </c:pt>
                <c:pt idx="31">
                  <c:v>-629.19885099999999</c:v>
                </c:pt>
              </c:numCache>
            </c:numRef>
          </c:val>
          <c:extLst>
            <c:ext xmlns:c16="http://schemas.microsoft.com/office/drawing/2014/chart" uri="{C3380CC4-5D6E-409C-BE32-E72D297353CC}">
              <c16:uniqueId val="{00000001-A92B-430C-8B1A-C8D194827916}"/>
            </c:ext>
          </c:extLst>
        </c:ser>
        <c:dLbls>
          <c:showLegendKey val="0"/>
          <c:showVal val="0"/>
          <c:showCatName val="0"/>
          <c:showSerName val="0"/>
          <c:showPercent val="0"/>
          <c:showBubbleSize val="0"/>
        </c:dLbls>
        <c:gapWidth val="150"/>
        <c:overlap val="100"/>
        <c:axId val="279400304"/>
        <c:axId val="279403024"/>
      </c:barChart>
      <c:lineChart>
        <c:grouping val="standard"/>
        <c:varyColors val="0"/>
        <c:ser>
          <c:idx val="0"/>
          <c:order val="0"/>
          <c:tx>
            <c:strRef>
              <c:f>'P1-4グラフ'!$A$4</c:f>
              <c:strCache>
                <c:ptCount val="1"/>
                <c:pt idx="0">
                  <c:v>生産緑地以外の市街化区域内農地（左軸：ha）</c:v>
                </c:pt>
              </c:strCache>
            </c:strRef>
          </c:tx>
          <c:spPr>
            <a:ln w="25400">
              <a:solidFill>
                <a:srgbClr val="FF00FF"/>
              </a:solidFill>
              <a:prstDash val="solid"/>
            </a:ln>
          </c:spPr>
          <c:marker>
            <c:symbol val="x"/>
            <c:size val="5"/>
            <c:spPr>
              <a:solidFill>
                <a:srgbClr val="FF00FF"/>
              </a:solidFill>
              <a:ln>
                <a:solidFill>
                  <a:srgbClr val="FF00FF"/>
                </a:solidFill>
                <a:prstDash val="solid"/>
              </a:ln>
            </c:spPr>
          </c:marker>
          <c:dPt>
            <c:idx val="0"/>
            <c:bubble3D val="0"/>
            <c:extLst>
              <c:ext xmlns:c16="http://schemas.microsoft.com/office/drawing/2014/chart" uri="{C3380CC4-5D6E-409C-BE32-E72D297353CC}">
                <c16:uniqueId val="{00000002-A92B-430C-8B1A-C8D194827916}"/>
              </c:ext>
            </c:extLst>
          </c:dPt>
          <c:dPt>
            <c:idx val="1"/>
            <c:bubble3D val="0"/>
            <c:extLst>
              <c:ext xmlns:c16="http://schemas.microsoft.com/office/drawing/2014/chart" uri="{C3380CC4-5D6E-409C-BE32-E72D297353CC}">
                <c16:uniqueId val="{00000003-A92B-430C-8B1A-C8D194827916}"/>
              </c:ext>
            </c:extLst>
          </c:dPt>
          <c:dPt>
            <c:idx val="2"/>
            <c:bubble3D val="0"/>
            <c:extLst>
              <c:ext xmlns:c16="http://schemas.microsoft.com/office/drawing/2014/chart" uri="{C3380CC4-5D6E-409C-BE32-E72D297353CC}">
                <c16:uniqueId val="{00000004-A92B-430C-8B1A-C8D194827916}"/>
              </c:ext>
            </c:extLst>
          </c:dPt>
          <c:dPt>
            <c:idx val="3"/>
            <c:bubble3D val="0"/>
            <c:extLst>
              <c:ext xmlns:c16="http://schemas.microsoft.com/office/drawing/2014/chart" uri="{C3380CC4-5D6E-409C-BE32-E72D297353CC}">
                <c16:uniqueId val="{00000005-A92B-430C-8B1A-C8D194827916}"/>
              </c:ext>
            </c:extLst>
          </c:dPt>
          <c:dPt>
            <c:idx val="4"/>
            <c:bubble3D val="0"/>
            <c:extLst>
              <c:ext xmlns:c16="http://schemas.microsoft.com/office/drawing/2014/chart" uri="{C3380CC4-5D6E-409C-BE32-E72D297353CC}">
                <c16:uniqueId val="{00000006-A92B-430C-8B1A-C8D194827916}"/>
              </c:ext>
            </c:extLst>
          </c:dPt>
          <c:dPt>
            <c:idx val="5"/>
            <c:bubble3D val="0"/>
            <c:extLst>
              <c:ext xmlns:c16="http://schemas.microsoft.com/office/drawing/2014/chart" uri="{C3380CC4-5D6E-409C-BE32-E72D297353CC}">
                <c16:uniqueId val="{00000007-A92B-430C-8B1A-C8D194827916}"/>
              </c:ext>
            </c:extLst>
          </c:dPt>
          <c:dPt>
            <c:idx val="6"/>
            <c:bubble3D val="0"/>
            <c:extLst>
              <c:ext xmlns:c16="http://schemas.microsoft.com/office/drawing/2014/chart" uri="{C3380CC4-5D6E-409C-BE32-E72D297353CC}">
                <c16:uniqueId val="{00000008-A92B-430C-8B1A-C8D194827916}"/>
              </c:ext>
            </c:extLst>
          </c:dPt>
          <c:dPt>
            <c:idx val="7"/>
            <c:bubble3D val="0"/>
            <c:extLst>
              <c:ext xmlns:c16="http://schemas.microsoft.com/office/drawing/2014/chart" uri="{C3380CC4-5D6E-409C-BE32-E72D297353CC}">
                <c16:uniqueId val="{00000009-A92B-430C-8B1A-C8D194827916}"/>
              </c:ext>
            </c:extLst>
          </c:dPt>
          <c:dPt>
            <c:idx val="8"/>
            <c:bubble3D val="0"/>
            <c:extLst>
              <c:ext xmlns:c16="http://schemas.microsoft.com/office/drawing/2014/chart" uri="{C3380CC4-5D6E-409C-BE32-E72D297353CC}">
                <c16:uniqueId val="{0000000A-A92B-430C-8B1A-C8D194827916}"/>
              </c:ext>
            </c:extLst>
          </c:dPt>
          <c:dPt>
            <c:idx val="9"/>
            <c:bubble3D val="0"/>
            <c:extLst>
              <c:ext xmlns:c16="http://schemas.microsoft.com/office/drawing/2014/chart" uri="{C3380CC4-5D6E-409C-BE32-E72D297353CC}">
                <c16:uniqueId val="{0000000B-A92B-430C-8B1A-C8D194827916}"/>
              </c:ext>
            </c:extLst>
          </c:dPt>
          <c:dPt>
            <c:idx val="10"/>
            <c:bubble3D val="0"/>
            <c:extLst>
              <c:ext xmlns:c16="http://schemas.microsoft.com/office/drawing/2014/chart" uri="{C3380CC4-5D6E-409C-BE32-E72D297353CC}">
                <c16:uniqueId val="{0000000C-A92B-430C-8B1A-C8D194827916}"/>
              </c:ext>
            </c:extLst>
          </c:dPt>
          <c:dPt>
            <c:idx val="11"/>
            <c:bubble3D val="0"/>
            <c:extLst>
              <c:ext xmlns:c16="http://schemas.microsoft.com/office/drawing/2014/chart" uri="{C3380CC4-5D6E-409C-BE32-E72D297353CC}">
                <c16:uniqueId val="{0000000D-A92B-430C-8B1A-C8D194827916}"/>
              </c:ext>
            </c:extLst>
          </c:dPt>
          <c:dPt>
            <c:idx val="12"/>
            <c:bubble3D val="0"/>
            <c:extLst>
              <c:ext xmlns:c16="http://schemas.microsoft.com/office/drawing/2014/chart" uri="{C3380CC4-5D6E-409C-BE32-E72D297353CC}">
                <c16:uniqueId val="{0000000E-A92B-430C-8B1A-C8D194827916}"/>
              </c:ext>
            </c:extLst>
          </c:dPt>
          <c:dPt>
            <c:idx val="13"/>
            <c:bubble3D val="0"/>
            <c:extLst>
              <c:ext xmlns:c16="http://schemas.microsoft.com/office/drawing/2014/chart" uri="{C3380CC4-5D6E-409C-BE32-E72D297353CC}">
                <c16:uniqueId val="{0000000F-A92B-430C-8B1A-C8D194827916}"/>
              </c:ext>
            </c:extLst>
          </c:dPt>
          <c:dPt>
            <c:idx val="14"/>
            <c:bubble3D val="0"/>
            <c:extLst>
              <c:ext xmlns:c16="http://schemas.microsoft.com/office/drawing/2014/chart" uri="{C3380CC4-5D6E-409C-BE32-E72D297353CC}">
                <c16:uniqueId val="{00000010-A92B-430C-8B1A-C8D194827916}"/>
              </c:ext>
            </c:extLst>
          </c:dPt>
          <c:dPt>
            <c:idx val="15"/>
            <c:bubble3D val="0"/>
            <c:extLst>
              <c:ext xmlns:c16="http://schemas.microsoft.com/office/drawing/2014/chart" uri="{C3380CC4-5D6E-409C-BE32-E72D297353CC}">
                <c16:uniqueId val="{00000011-A92B-430C-8B1A-C8D194827916}"/>
              </c:ext>
            </c:extLst>
          </c:dPt>
          <c:dPt>
            <c:idx val="16"/>
            <c:bubble3D val="0"/>
            <c:extLst>
              <c:ext xmlns:c16="http://schemas.microsoft.com/office/drawing/2014/chart" uri="{C3380CC4-5D6E-409C-BE32-E72D297353CC}">
                <c16:uniqueId val="{00000012-A92B-430C-8B1A-C8D194827916}"/>
              </c:ext>
            </c:extLst>
          </c:dPt>
          <c:dPt>
            <c:idx val="17"/>
            <c:bubble3D val="0"/>
            <c:extLst>
              <c:ext xmlns:c16="http://schemas.microsoft.com/office/drawing/2014/chart" uri="{C3380CC4-5D6E-409C-BE32-E72D297353CC}">
                <c16:uniqueId val="{00000013-A92B-430C-8B1A-C8D194827916}"/>
              </c:ext>
            </c:extLst>
          </c:dPt>
          <c:dPt>
            <c:idx val="18"/>
            <c:bubble3D val="0"/>
            <c:extLst>
              <c:ext xmlns:c16="http://schemas.microsoft.com/office/drawing/2014/chart" uri="{C3380CC4-5D6E-409C-BE32-E72D297353CC}">
                <c16:uniqueId val="{00000014-A92B-430C-8B1A-C8D194827916}"/>
              </c:ext>
            </c:extLst>
          </c:dPt>
          <c:dPt>
            <c:idx val="19"/>
            <c:bubble3D val="0"/>
            <c:extLst>
              <c:ext xmlns:c16="http://schemas.microsoft.com/office/drawing/2014/chart" uri="{C3380CC4-5D6E-409C-BE32-E72D297353CC}">
                <c16:uniqueId val="{00000015-A92B-430C-8B1A-C8D194827916}"/>
              </c:ext>
            </c:extLst>
          </c:dPt>
          <c:dPt>
            <c:idx val="20"/>
            <c:bubble3D val="0"/>
            <c:extLst>
              <c:ext xmlns:c16="http://schemas.microsoft.com/office/drawing/2014/chart" uri="{C3380CC4-5D6E-409C-BE32-E72D297353CC}">
                <c16:uniqueId val="{00000016-A92B-430C-8B1A-C8D194827916}"/>
              </c:ext>
            </c:extLst>
          </c:dPt>
          <c:dPt>
            <c:idx val="21"/>
            <c:bubble3D val="0"/>
            <c:extLst>
              <c:ext xmlns:c16="http://schemas.microsoft.com/office/drawing/2014/chart" uri="{C3380CC4-5D6E-409C-BE32-E72D297353CC}">
                <c16:uniqueId val="{00000017-A92B-430C-8B1A-C8D194827916}"/>
              </c:ext>
            </c:extLst>
          </c:dPt>
          <c:dPt>
            <c:idx val="22"/>
            <c:bubble3D val="0"/>
            <c:extLst>
              <c:ext xmlns:c16="http://schemas.microsoft.com/office/drawing/2014/chart" uri="{C3380CC4-5D6E-409C-BE32-E72D297353CC}">
                <c16:uniqueId val="{00000018-A92B-430C-8B1A-C8D194827916}"/>
              </c:ext>
            </c:extLst>
          </c:dPt>
          <c:dPt>
            <c:idx val="23"/>
            <c:bubble3D val="0"/>
            <c:extLst>
              <c:ext xmlns:c16="http://schemas.microsoft.com/office/drawing/2014/chart" uri="{C3380CC4-5D6E-409C-BE32-E72D297353CC}">
                <c16:uniqueId val="{00000019-A92B-430C-8B1A-C8D194827916}"/>
              </c:ext>
            </c:extLst>
          </c:dPt>
          <c:dPt>
            <c:idx val="24"/>
            <c:bubble3D val="0"/>
            <c:extLst>
              <c:ext xmlns:c16="http://schemas.microsoft.com/office/drawing/2014/chart" uri="{C3380CC4-5D6E-409C-BE32-E72D297353CC}">
                <c16:uniqueId val="{0000001A-A92B-430C-8B1A-C8D194827916}"/>
              </c:ext>
            </c:extLst>
          </c:dPt>
          <c:dPt>
            <c:idx val="25"/>
            <c:bubble3D val="0"/>
            <c:extLst>
              <c:ext xmlns:c16="http://schemas.microsoft.com/office/drawing/2014/chart" uri="{C3380CC4-5D6E-409C-BE32-E72D297353CC}">
                <c16:uniqueId val="{0000001B-A92B-430C-8B1A-C8D194827916}"/>
              </c:ext>
            </c:extLst>
          </c:dPt>
          <c:dPt>
            <c:idx val="26"/>
            <c:bubble3D val="0"/>
            <c:extLst>
              <c:ext xmlns:c16="http://schemas.microsoft.com/office/drawing/2014/chart" uri="{C3380CC4-5D6E-409C-BE32-E72D297353CC}">
                <c16:uniqueId val="{0000001C-A92B-430C-8B1A-C8D194827916}"/>
              </c:ext>
            </c:extLst>
          </c:dPt>
          <c:dLbls>
            <c:dLbl>
              <c:idx val="0"/>
              <c:layout>
                <c:manualLayout>
                  <c:x val="-3.4665380525676927E-3"/>
                  <c:y val="-1.7367987408563126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92B-430C-8B1A-C8D194827916}"/>
                </c:ext>
              </c:extLst>
            </c:dLbl>
            <c:dLbl>
              <c:idx val="1"/>
              <c:layout>
                <c:manualLayout>
                  <c:x val="-2.1405925043183702E-3"/>
                  <c:y val="-2.7355642086865365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92B-430C-8B1A-C8D194827916}"/>
                </c:ext>
              </c:extLst>
            </c:dLbl>
            <c:dLbl>
              <c:idx val="2"/>
              <c:layout>
                <c:manualLayout>
                  <c:x val="-4.5620672222630478E-3"/>
                  <c:y val="-2.748744489736767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92B-430C-8B1A-C8D194827916}"/>
                </c:ext>
              </c:extLst>
            </c:dLbl>
            <c:dLbl>
              <c:idx val="3"/>
              <c:layout>
                <c:manualLayout>
                  <c:x val="-3.8667232710360637E-3"/>
                  <c:y val="-2.2493721667861549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92B-430C-8B1A-C8D194827916}"/>
                </c:ext>
              </c:extLst>
            </c:dLbl>
            <c:dLbl>
              <c:idx val="4"/>
              <c:layout>
                <c:manualLayout>
                  <c:x val="-6.050366674133275E-3"/>
                  <c:y val="-2.2656965591137689E-2"/>
                </c:manualLayout>
              </c:layout>
              <c:spPr>
                <a:noFill/>
                <a:ln w="9525">
                  <a:noFill/>
                  <a:prstDash val="solid"/>
                </a:ln>
              </c:spPr>
              <c:txPr>
                <a:bodyPr rot="-1200000" horzOverflow="overflow" wrap="square" lIns="0" tIns="0" rIns="0" bIns="0">
                  <a:no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3.3879839961327235E-2"/>
                      <c:h val="3.9760930940116339E-2"/>
                    </c:manualLayout>
                  </c15:layout>
                </c:ext>
                <c:ext xmlns:c16="http://schemas.microsoft.com/office/drawing/2014/chart" uri="{C3380CC4-5D6E-409C-BE32-E72D297353CC}">
                  <c16:uniqueId val="{00000006-A92B-430C-8B1A-C8D194827916}"/>
                </c:ext>
              </c:extLst>
            </c:dLbl>
            <c:dLbl>
              <c:idx val="5"/>
              <c:layout>
                <c:manualLayout>
                  <c:x val="-3.9420900115717276E-3"/>
                  <c:y val="-2.5301350572780032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92B-430C-8B1A-C8D194827916}"/>
                </c:ext>
              </c:extLst>
            </c:dLbl>
            <c:dLbl>
              <c:idx val="6"/>
              <c:layout>
                <c:manualLayout>
                  <c:x val="-8.1586433366947712E-3"/>
                  <c:y val="-2.5464594496056224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92B-430C-8B1A-C8D194827916}"/>
                </c:ext>
              </c:extLst>
            </c:dLbl>
            <c:dLbl>
              <c:idx val="7"/>
              <c:layout>
                <c:manualLayout>
                  <c:x val="-5.3476077866127418E-3"/>
                  <c:y val="-2.5301350572780081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A92B-430C-8B1A-C8D194827916}"/>
                </c:ext>
              </c:extLst>
            </c:dLbl>
            <c:dLbl>
              <c:idx val="8"/>
              <c:layout>
                <c:manualLayout>
                  <c:x val="-6.7531255616537569E-3"/>
                  <c:y val="-2.5301350572780032E-2"/>
                </c:manualLayout>
              </c:layout>
              <c:spPr>
                <a:noFill/>
                <a:ln w="9525">
                  <a:noFill/>
                  <a:prstDash val="solid"/>
                </a:ln>
              </c:spPr>
              <c:txPr>
                <a:bodyPr rot="-1200000" horzOverflow="overflow" wrap="square" lIns="0" tIns="0" rIns="0" bIns="0">
                  <a:no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3.2474322186286222E-2"/>
                      <c:h val="3.4472160976831645E-2"/>
                    </c:manualLayout>
                  </c15:layout>
                </c:ext>
                <c:ext xmlns:c16="http://schemas.microsoft.com/office/drawing/2014/chart" uri="{C3380CC4-5D6E-409C-BE32-E72D297353CC}">
                  <c16:uniqueId val="{0000000A-A92B-430C-8B1A-C8D194827916}"/>
                </c:ext>
              </c:extLst>
            </c:dLbl>
            <c:dLbl>
              <c:idx val="9"/>
              <c:layout>
                <c:manualLayout>
                  <c:x val="-1.0969678886776852E-2"/>
                  <c:y val="-2.8108979477698567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A92B-430C-8B1A-C8D194827916}"/>
                </c:ext>
              </c:extLst>
            </c:dLbl>
            <c:dLbl>
              <c:idx val="10"/>
              <c:layout>
                <c:manualLayout>
                  <c:x val="-1.2299829921282151E-2"/>
                  <c:y val="-2.7945735554422427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A92B-430C-8B1A-C8D194827916}"/>
                </c:ext>
              </c:extLst>
            </c:dLbl>
            <c:dLbl>
              <c:idx val="11"/>
              <c:layout>
                <c:manualLayout>
                  <c:x val="-1.2375196661817816E-2"/>
                  <c:y val="-3.0753364459340963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A92B-430C-8B1A-C8D194827916}"/>
                </c:ext>
              </c:extLst>
            </c:dLbl>
            <c:dLbl>
              <c:idx val="12"/>
              <c:layout>
                <c:manualLayout>
                  <c:x val="-1.5186232211899844E-2"/>
                  <c:y val="-2.6786786986877396E-2"/>
                </c:manualLayout>
              </c:layout>
              <c:spPr>
                <a:noFill/>
                <a:ln w="9525">
                  <a:noFill/>
                  <a:prstDash val="solid"/>
                </a:ln>
              </c:spPr>
              <c:txPr>
                <a:bodyPr rot="-1200000" horzOverflow="overflow" wrap="square" lIns="0" tIns="0" rIns="0" bIns="0">
                  <a:no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3.2474322186286222E-2"/>
                      <c:h val="3.7116545958473995E-2"/>
                    </c:manualLayout>
                  </c15:layout>
                </c:ext>
                <c:ext xmlns:c16="http://schemas.microsoft.com/office/drawing/2014/chart" uri="{C3380CC4-5D6E-409C-BE32-E72D297353CC}">
                  <c16:uniqueId val="{0000000E-A92B-430C-8B1A-C8D194827916}"/>
                </c:ext>
              </c:extLst>
            </c:dLbl>
            <c:dLbl>
              <c:idx val="13"/>
              <c:layout>
                <c:manualLayout>
                  <c:x val="-1.2299829921282151E-2"/>
                  <c:y val="-2.7945735554422379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A92B-430C-8B1A-C8D194827916}"/>
                </c:ext>
              </c:extLst>
            </c:dLbl>
            <c:dLbl>
              <c:idx val="14"/>
              <c:layout>
                <c:manualLayout>
                  <c:x val="-1.7997267761981874E-2"/>
                  <c:y val="-3.0590120536064726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A92B-430C-8B1A-C8D194827916}"/>
                </c:ext>
              </c:extLst>
            </c:dLbl>
            <c:dLbl>
              <c:idx val="15"/>
              <c:layout>
                <c:manualLayout>
                  <c:x val="-1.6591749986940754E-2"/>
                  <c:y val="-2.5301350572780032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A92B-430C-8B1A-C8D194827916}"/>
                </c:ext>
              </c:extLst>
            </c:dLbl>
            <c:dLbl>
              <c:idx val="16"/>
              <c:layout>
                <c:manualLayout>
                  <c:x val="-2.0808303312064007E-2"/>
                  <c:y val="-2.2656965591137689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A92B-430C-8B1A-C8D194827916}"/>
                </c:ext>
              </c:extLst>
            </c:dLbl>
            <c:dLbl>
              <c:idx val="17"/>
              <c:layout>
                <c:manualLayout>
                  <c:x val="-1.7997267761981874E-2"/>
                  <c:y val="-3.0590120536064726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A92B-430C-8B1A-C8D194827916}"/>
                </c:ext>
              </c:extLst>
            </c:dLbl>
            <c:dLbl>
              <c:idx val="18"/>
              <c:layout>
                <c:manualLayout>
                  <c:x val="-2.0732936571528238E-2"/>
                  <c:y val="-2.5301350572780129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A92B-430C-8B1A-C8D194827916}"/>
                </c:ext>
              </c:extLst>
            </c:dLbl>
            <c:dLbl>
              <c:idx val="19"/>
              <c:layout>
                <c:manualLayout>
                  <c:x val="-1.7997267761981874E-2"/>
                  <c:y val="-3.2908017671154789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A92B-430C-8B1A-C8D194827916}"/>
                </c:ext>
              </c:extLst>
            </c:dLbl>
            <c:dLbl>
              <c:idx val="20"/>
              <c:layout>
                <c:manualLayout>
                  <c:x val="-2.6279640931156634E-2"/>
                  <c:y val="3.0753364459340817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A92B-430C-8B1A-C8D194827916}"/>
                </c:ext>
              </c:extLst>
            </c:dLbl>
            <c:dLbl>
              <c:idx val="21"/>
              <c:layout>
                <c:manualLayout>
                  <c:x val="-3.1826234620094179E-2"/>
                  <c:y val="3.3234505517707069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A92B-430C-8B1A-C8D194827916}"/>
                </c:ext>
              </c:extLst>
            </c:dLbl>
            <c:dLbl>
              <c:idx val="22"/>
              <c:layout>
                <c:manualLayout>
                  <c:x val="-2.6311735431531688E-2"/>
                  <c:y val="2.2726510833961981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A92B-430C-8B1A-C8D194827916}"/>
                </c:ext>
              </c:extLst>
            </c:dLbl>
            <c:dLbl>
              <c:idx val="23"/>
              <c:layout>
                <c:manualLayout>
                  <c:x val="-2.9634622927248628E-2"/>
                  <c:y val="2.8015280797246578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A92B-430C-8B1A-C8D194827916}"/>
                </c:ext>
              </c:extLst>
            </c:dLbl>
            <c:dLbl>
              <c:idx val="24"/>
              <c:layout>
                <c:manualLayout>
                  <c:x val="-2.7102920201119738E-2"/>
                  <c:y val="2.7613209348463102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A92B-430C-8B1A-C8D194827916}"/>
                </c:ext>
              </c:extLst>
            </c:dLbl>
            <c:dLbl>
              <c:idx val="25"/>
              <c:layout>
                <c:manualLayout>
                  <c:x val="-2.5852341393405975E-2"/>
                  <c:y val="2.7613209348463102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A92B-430C-8B1A-C8D194827916}"/>
                </c:ext>
              </c:extLst>
            </c:dLbl>
            <c:dLbl>
              <c:idx val="26"/>
              <c:layout>
                <c:manualLayout>
                  <c:x val="-2.4679342740047044E-2"/>
                  <c:y val="2.2619486118956929E-2"/>
                </c:manualLayout>
              </c:layout>
              <c:spPr>
                <a:noFill/>
                <a:ln w="9525">
                  <a:noFill/>
                  <a:prstDash val="solid"/>
                </a:ln>
              </c:spPr>
              <c:txPr>
                <a:bodyPr rot="-1200000" horzOverflow="overflow" wrap="square" lIns="0" tIns="0" rIns="0" bIns="0">
                  <a:spAutoFit/>
                </a:bodyPr>
                <a:lstStyle/>
                <a:p>
                  <a:pPr>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A92B-430C-8B1A-C8D194827916}"/>
                </c:ext>
              </c:extLst>
            </c:dLbl>
            <c:dLbl>
              <c:idx val="27"/>
              <c:layout>
                <c:manualLayout>
                  <c:x val="-2.9075846608651718E-2"/>
                  <c:y val="2.21857653381095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A92B-430C-8B1A-C8D194827916}"/>
                </c:ext>
              </c:extLst>
            </c:dLbl>
            <c:dLbl>
              <c:idx val="28"/>
              <c:layout>
                <c:manualLayout>
                  <c:x val="-3.2253534157844842E-2"/>
                  <c:y val="1.97206571650652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A92B-430C-8B1A-C8D194827916}"/>
                </c:ext>
              </c:extLst>
            </c:dLbl>
            <c:dLbl>
              <c:idx val="29"/>
              <c:layout>
                <c:manualLayout>
                  <c:x val="-3.3732426600984557E-2"/>
                  <c:y val="1.58663098898540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A92B-430C-8B1A-C8D194827916}"/>
                </c:ext>
              </c:extLst>
            </c:dLbl>
            <c:dLbl>
              <c:idx val="30"/>
              <c:layout>
                <c:manualLayout>
                  <c:x val="-2.5299319950738364E-2"/>
                  <c:y val="2.3799464834781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A92B-430C-8B1A-C8D194827916}"/>
                </c:ext>
              </c:extLst>
            </c:dLbl>
            <c:spPr>
              <a:noFill/>
              <a:ln w="9525">
                <a:noFill/>
                <a:prstDash val="solid"/>
              </a:ln>
            </c:spPr>
            <c:txPr>
              <a:bodyPr rot="-1200000" horzOverflow="overflow" wrap="square" lIns="0" tIns="0" rIns="0" bIns="0" anchor="ctr" anchorCtr="1">
                <a:spAutoFit/>
              </a:bodyPr>
              <a:lstStyle/>
              <a:p>
                <a:pPr algn="ctr" rtl="0">
                  <a:defRPr lang="ja-JP" sz="700" b="0" i="0" u="none" strike="noStrike" kern="1200" baseline="0">
                    <a:solidFill>
                      <a:srgbClr val="990099"/>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'P1-4グラフ'!$B$3:$AG$3</c:f>
              <c:strCache>
                <c:ptCount val="32"/>
                <c:pt idx="0">
                  <c:v>平成4年</c:v>
                </c:pt>
                <c:pt idx="1">
                  <c:v>平成5年</c:v>
                </c:pt>
                <c:pt idx="2">
                  <c:v>平成6年</c:v>
                </c:pt>
                <c:pt idx="3">
                  <c:v>平成7年</c:v>
                </c:pt>
                <c:pt idx="4">
                  <c:v>平成8年</c:v>
                </c:pt>
                <c:pt idx="5">
                  <c:v>平成9年</c:v>
                </c:pt>
                <c:pt idx="6">
                  <c:v>平成10年</c:v>
                </c:pt>
                <c:pt idx="7">
                  <c:v>平成11年</c:v>
                </c:pt>
                <c:pt idx="8">
                  <c:v>平成12年</c:v>
                </c:pt>
                <c:pt idx="9">
                  <c:v>平成13年</c:v>
                </c:pt>
                <c:pt idx="10">
                  <c:v>平成14年</c:v>
                </c:pt>
                <c:pt idx="11">
                  <c:v>平成15年</c:v>
                </c:pt>
                <c:pt idx="12">
                  <c:v>平成16年</c:v>
                </c:pt>
                <c:pt idx="13">
                  <c:v>平成17年</c:v>
                </c:pt>
                <c:pt idx="14">
                  <c:v>平成18年</c:v>
                </c:pt>
                <c:pt idx="15">
                  <c:v>平成19年</c:v>
                </c:pt>
                <c:pt idx="16">
                  <c:v>平成20年</c:v>
                </c:pt>
                <c:pt idx="17">
                  <c:v>平成21年</c:v>
                </c:pt>
                <c:pt idx="18">
                  <c:v>平成22年</c:v>
                </c:pt>
                <c:pt idx="19">
                  <c:v>平成23年</c:v>
                </c:pt>
                <c:pt idx="20">
                  <c:v>平成24年</c:v>
                </c:pt>
                <c:pt idx="21">
                  <c:v>平成25年</c:v>
                </c:pt>
                <c:pt idx="22">
                  <c:v>平成26年</c:v>
                </c:pt>
                <c:pt idx="23">
                  <c:v>平成27年</c:v>
                </c:pt>
                <c:pt idx="24">
                  <c:v>平成28年</c:v>
                </c:pt>
                <c:pt idx="25">
                  <c:v>平成29年</c:v>
                </c:pt>
                <c:pt idx="26">
                  <c:v>平成30年</c:v>
                </c:pt>
                <c:pt idx="27">
                  <c:v>令和元年</c:v>
                </c:pt>
                <c:pt idx="28">
                  <c:v>令和2年</c:v>
                </c:pt>
                <c:pt idx="29">
                  <c:v>令和3年</c:v>
                </c:pt>
                <c:pt idx="30">
                  <c:v>令和4年</c:v>
                </c:pt>
                <c:pt idx="31">
                  <c:v>令和5年</c:v>
                </c:pt>
              </c:strCache>
            </c:strRef>
          </c:cat>
          <c:val>
            <c:numRef>
              <c:f>'P1-4グラフ'!$B$4:$AG$4</c:f>
              <c:numCache>
                <c:formatCode>#,##0_ </c:formatCode>
                <c:ptCount val="32"/>
                <c:pt idx="0">
                  <c:v>30628</c:v>
                </c:pt>
                <c:pt idx="1">
                  <c:v>27906</c:v>
                </c:pt>
                <c:pt idx="2">
                  <c:v>26152</c:v>
                </c:pt>
                <c:pt idx="3">
                  <c:v>24541</c:v>
                </c:pt>
                <c:pt idx="4">
                  <c:v>23333</c:v>
                </c:pt>
                <c:pt idx="5">
                  <c:v>22135</c:v>
                </c:pt>
                <c:pt idx="6">
                  <c:v>21422</c:v>
                </c:pt>
                <c:pt idx="7">
                  <c:v>20612</c:v>
                </c:pt>
                <c:pt idx="8">
                  <c:v>19653</c:v>
                </c:pt>
                <c:pt idx="9">
                  <c:v>18807</c:v>
                </c:pt>
                <c:pt idx="10">
                  <c:v>17947</c:v>
                </c:pt>
                <c:pt idx="11">
                  <c:v>17115</c:v>
                </c:pt>
                <c:pt idx="12">
                  <c:v>16280</c:v>
                </c:pt>
                <c:pt idx="13">
                  <c:v>16053</c:v>
                </c:pt>
                <c:pt idx="14">
                  <c:v>15127</c:v>
                </c:pt>
                <c:pt idx="15">
                  <c:v>15182</c:v>
                </c:pt>
                <c:pt idx="16">
                  <c:v>14562</c:v>
                </c:pt>
                <c:pt idx="17">
                  <c:v>14132</c:v>
                </c:pt>
                <c:pt idx="18">
                  <c:v>14352</c:v>
                </c:pt>
                <c:pt idx="19">
                  <c:v>13938</c:v>
                </c:pt>
                <c:pt idx="20">
                  <c:v>13502</c:v>
                </c:pt>
                <c:pt idx="21">
                  <c:v>12916</c:v>
                </c:pt>
                <c:pt idx="22">
                  <c:v>12203</c:v>
                </c:pt>
                <c:pt idx="23">
                  <c:v>11956</c:v>
                </c:pt>
                <c:pt idx="24">
                  <c:v>11404.5</c:v>
                </c:pt>
                <c:pt idx="25">
                  <c:v>10923</c:v>
                </c:pt>
                <c:pt idx="26">
                  <c:v>10462</c:v>
                </c:pt>
                <c:pt idx="27">
                  <c:v>10002.5332</c:v>
                </c:pt>
                <c:pt idx="28">
                  <c:v>9574</c:v>
                </c:pt>
                <c:pt idx="29">
                  <c:v>9051</c:v>
                </c:pt>
                <c:pt idx="30">
                  <c:v>9561</c:v>
                </c:pt>
              </c:numCache>
            </c:numRef>
          </c:val>
          <c:smooth val="0"/>
          <c:extLst>
            <c:ext xmlns:c16="http://schemas.microsoft.com/office/drawing/2014/chart" uri="{C3380CC4-5D6E-409C-BE32-E72D297353CC}">
              <c16:uniqueId val="{00000021-A92B-430C-8B1A-C8D194827916}"/>
            </c:ext>
          </c:extLst>
        </c:ser>
        <c:ser>
          <c:idx val="1"/>
          <c:order val="1"/>
          <c:tx>
            <c:strRef>
              <c:f>'P1-4グラフ'!$A$6</c:f>
              <c:strCache>
                <c:ptCount val="1"/>
                <c:pt idx="0">
                  <c:v>生産緑地 （左軸：ha）</c:v>
                </c:pt>
              </c:strCache>
            </c:strRef>
          </c:tx>
          <c:spPr>
            <a:ln w="25400" cap="sq">
              <a:solidFill>
                <a:srgbClr val="000080"/>
              </a:solidFill>
              <a:prstDash val="solid"/>
            </a:ln>
          </c:spPr>
          <c:marker>
            <c:symbol val="square"/>
            <c:size val="5"/>
            <c:spPr>
              <a:solidFill>
                <a:srgbClr val="000080"/>
              </a:solidFill>
              <a:ln>
                <a:solidFill>
                  <a:srgbClr val="000080"/>
                </a:solidFill>
                <a:prstDash val="solid"/>
              </a:ln>
            </c:spPr>
          </c:marker>
          <c:dPt>
            <c:idx val="0"/>
            <c:bubble3D val="0"/>
            <c:extLst>
              <c:ext xmlns:c16="http://schemas.microsoft.com/office/drawing/2014/chart" uri="{C3380CC4-5D6E-409C-BE32-E72D297353CC}">
                <c16:uniqueId val="{00000022-A92B-430C-8B1A-C8D194827916}"/>
              </c:ext>
            </c:extLst>
          </c:dPt>
          <c:dPt>
            <c:idx val="1"/>
            <c:bubble3D val="0"/>
            <c:extLst>
              <c:ext xmlns:c16="http://schemas.microsoft.com/office/drawing/2014/chart" uri="{C3380CC4-5D6E-409C-BE32-E72D297353CC}">
                <c16:uniqueId val="{00000023-A92B-430C-8B1A-C8D194827916}"/>
              </c:ext>
            </c:extLst>
          </c:dPt>
          <c:dPt>
            <c:idx val="2"/>
            <c:bubble3D val="0"/>
            <c:extLst>
              <c:ext xmlns:c16="http://schemas.microsoft.com/office/drawing/2014/chart" uri="{C3380CC4-5D6E-409C-BE32-E72D297353CC}">
                <c16:uniqueId val="{00000024-A92B-430C-8B1A-C8D194827916}"/>
              </c:ext>
            </c:extLst>
          </c:dPt>
          <c:dPt>
            <c:idx val="3"/>
            <c:bubble3D val="0"/>
            <c:extLst>
              <c:ext xmlns:c16="http://schemas.microsoft.com/office/drawing/2014/chart" uri="{C3380CC4-5D6E-409C-BE32-E72D297353CC}">
                <c16:uniqueId val="{00000025-A92B-430C-8B1A-C8D194827916}"/>
              </c:ext>
            </c:extLst>
          </c:dPt>
          <c:dPt>
            <c:idx val="4"/>
            <c:bubble3D val="0"/>
            <c:extLst>
              <c:ext xmlns:c16="http://schemas.microsoft.com/office/drawing/2014/chart" uri="{C3380CC4-5D6E-409C-BE32-E72D297353CC}">
                <c16:uniqueId val="{00000026-A92B-430C-8B1A-C8D194827916}"/>
              </c:ext>
            </c:extLst>
          </c:dPt>
          <c:dPt>
            <c:idx val="5"/>
            <c:bubble3D val="0"/>
            <c:extLst>
              <c:ext xmlns:c16="http://schemas.microsoft.com/office/drawing/2014/chart" uri="{C3380CC4-5D6E-409C-BE32-E72D297353CC}">
                <c16:uniqueId val="{00000027-A92B-430C-8B1A-C8D194827916}"/>
              </c:ext>
            </c:extLst>
          </c:dPt>
          <c:dPt>
            <c:idx val="6"/>
            <c:bubble3D val="0"/>
            <c:extLst>
              <c:ext xmlns:c16="http://schemas.microsoft.com/office/drawing/2014/chart" uri="{C3380CC4-5D6E-409C-BE32-E72D297353CC}">
                <c16:uniqueId val="{00000028-A92B-430C-8B1A-C8D194827916}"/>
              </c:ext>
            </c:extLst>
          </c:dPt>
          <c:dPt>
            <c:idx val="7"/>
            <c:bubble3D val="0"/>
            <c:extLst>
              <c:ext xmlns:c16="http://schemas.microsoft.com/office/drawing/2014/chart" uri="{C3380CC4-5D6E-409C-BE32-E72D297353CC}">
                <c16:uniqueId val="{00000029-A92B-430C-8B1A-C8D194827916}"/>
              </c:ext>
            </c:extLst>
          </c:dPt>
          <c:dPt>
            <c:idx val="8"/>
            <c:bubble3D val="0"/>
            <c:extLst>
              <c:ext xmlns:c16="http://schemas.microsoft.com/office/drawing/2014/chart" uri="{C3380CC4-5D6E-409C-BE32-E72D297353CC}">
                <c16:uniqueId val="{0000002A-A92B-430C-8B1A-C8D194827916}"/>
              </c:ext>
            </c:extLst>
          </c:dPt>
          <c:dPt>
            <c:idx val="9"/>
            <c:bubble3D val="0"/>
            <c:extLst>
              <c:ext xmlns:c16="http://schemas.microsoft.com/office/drawing/2014/chart" uri="{C3380CC4-5D6E-409C-BE32-E72D297353CC}">
                <c16:uniqueId val="{0000002B-A92B-430C-8B1A-C8D194827916}"/>
              </c:ext>
            </c:extLst>
          </c:dPt>
          <c:dPt>
            <c:idx val="10"/>
            <c:bubble3D val="0"/>
            <c:extLst>
              <c:ext xmlns:c16="http://schemas.microsoft.com/office/drawing/2014/chart" uri="{C3380CC4-5D6E-409C-BE32-E72D297353CC}">
                <c16:uniqueId val="{0000002C-A92B-430C-8B1A-C8D194827916}"/>
              </c:ext>
            </c:extLst>
          </c:dPt>
          <c:dPt>
            <c:idx val="11"/>
            <c:bubble3D val="0"/>
            <c:extLst>
              <c:ext xmlns:c16="http://schemas.microsoft.com/office/drawing/2014/chart" uri="{C3380CC4-5D6E-409C-BE32-E72D297353CC}">
                <c16:uniqueId val="{0000002D-A92B-430C-8B1A-C8D194827916}"/>
              </c:ext>
            </c:extLst>
          </c:dPt>
          <c:dPt>
            <c:idx val="12"/>
            <c:bubble3D val="0"/>
            <c:extLst>
              <c:ext xmlns:c16="http://schemas.microsoft.com/office/drawing/2014/chart" uri="{C3380CC4-5D6E-409C-BE32-E72D297353CC}">
                <c16:uniqueId val="{0000002E-A92B-430C-8B1A-C8D194827916}"/>
              </c:ext>
            </c:extLst>
          </c:dPt>
          <c:dPt>
            <c:idx val="13"/>
            <c:bubble3D val="0"/>
            <c:extLst>
              <c:ext xmlns:c16="http://schemas.microsoft.com/office/drawing/2014/chart" uri="{C3380CC4-5D6E-409C-BE32-E72D297353CC}">
                <c16:uniqueId val="{0000002F-A92B-430C-8B1A-C8D194827916}"/>
              </c:ext>
            </c:extLst>
          </c:dPt>
          <c:dPt>
            <c:idx val="14"/>
            <c:bubble3D val="0"/>
            <c:extLst>
              <c:ext xmlns:c16="http://schemas.microsoft.com/office/drawing/2014/chart" uri="{C3380CC4-5D6E-409C-BE32-E72D297353CC}">
                <c16:uniqueId val="{00000030-A92B-430C-8B1A-C8D194827916}"/>
              </c:ext>
            </c:extLst>
          </c:dPt>
          <c:dPt>
            <c:idx val="15"/>
            <c:bubble3D val="0"/>
            <c:extLst>
              <c:ext xmlns:c16="http://schemas.microsoft.com/office/drawing/2014/chart" uri="{C3380CC4-5D6E-409C-BE32-E72D297353CC}">
                <c16:uniqueId val="{00000031-A92B-430C-8B1A-C8D194827916}"/>
              </c:ext>
            </c:extLst>
          </c:dPt>
          <c:dPt>
            <c:idx val="16"/>
            <c:bubble3D val="0"/>
            <c:extLst>
              <c:ext xmlns:c16="http://schemas.microsoft.com/office/drawing/2014/chart" uri="{C3380CC4-5D6E-409C-BE32-E72D297353CC}">
                <c16:uniqueId val="{00000032-A92B-430C-8B1A-C8D194827916}"/>
              </c:ext>
            </c:extLst>
          </c:dPt>
          <c:dPt>
            <c:idx val="17"/>
            <c:bubble3D val="0"/>
            <c:extLst>
              <c:ext xmlns:c16="http://schemas.microsoft.com/office/drawing/2014/chart" uri="{C3380CC4-5D6E-409C-BE32-E72D297353CC}">
                <c16:uniqueId val="{00000033-A92B-430C-8B1A-C8D194827916}"/>
              </c:ext>
            </c:extLst>
          </c:dPt>
          <c:dPt>
            <c:idx val="18"/>
            <c:bubble3D val="0"/>
            <c:extLst>
              <c:ext xmlns:c16="http://schemas.microsoft.com/office/drawing/2014/chart" uri="{C3380CC4-5D6E-409C-BE32-E72D297353CC}">
                <c16:uniqueId val="{00000034-A92B-430C-8B1A-C8D194827916}"/>
              </c:ext>
            </c:extLst>
          </c:dPt>
          <c:dPt>
            <c:idx val="19"/>
            <c:bubble3D val="0"/>
            <c:extLst>
              <c:ext xmlns:c16="http://schemas.microsoft.com/office/drawing/2014/chart" uri="{C3380CC4-5D6E-409C-BE32-E72D297353CC}">
                <c16:uniqueId val="{00000035-A92B-430C-8B1A-C8D194827916}"/>
              </c:ext>
            </c:extLst>
          </c:dPt>
          <c:dPt>
            <c:idx val="20"/>
            <c:bubble3D val="0"/>
            <c:extLst>
              <c:ext xmlns:c16="http://schemas.microsoft.com/office/drawing/2014/chart" uri="{C3380CC4-5D6E-409C-BE32-E72D297353CC}">
                <c16:uniqueId val="{00000036-A92B-430C-8B1A-C8D194827916}"/>
              </c:ext>
            </c:extLst>
          </c:dPt>
          <c:dPt>
            <c:idx val="21"/>
            <c:bubble3D val="0"/>
            <c:extLst>
              <c:ext xmlns:c16="http://schemas.microsoft.com/office/drawing/2014/chart" uri="{C3380CC4-5D6E-409C-BE32-E72D297353CC}">
                <c16:uniqueId val="{00000037-A92B-430C-8B1A-C8D194827916}"/>
              </c:ext>
            </c:extLst>
          </c:dPt>
          <c:dPt>
            <c:idx val="22"/>
            <c:bubble3D val="0"/>
            <c:extLst>
              <c:ext xmlns:c16="http://schemas.microsoft.com/office/drawing/2014/chart" uri="{C3380CC4-5D6E-409C-BE32-E72D297353CC}">
                <c16:uniqueId val="{00000038-A92B-430C-8B1A-C8D194827916}"/>
              </c:ext>
            </c:extLst>
          </c:dPt>
          <c:dPt>
            <c:idx val="23"/>
            <c:bubble3D val="0"/>
            <c:extLst>
              <c:ext xmlns:c16="http://schemas.microsoft.com/office/drawing/2014/chart" uri="{C3380CC4-5D6E-409C-BE32-E72D297353CC}">
                <c16:uniqueId val="{00000039-A92B-430C-8B1A-C8D194827916}"/>
              </c:ext>
            </c:extLst>
          </c:dPt>
          <c:dPt>
            <c:idx val="24"/>
            <c:bubble3D val="0"/>
            <c:extLst>
              <c:ext xmlns:c16="http://schemas.microsoft.com/office/drawing/2014/chart" uri="{C3380CC4-5D6E-409C-BE32-E72D297353CC}">
                <c16:uniqueId val="{0000003A-A92B-430C-8B1A-C8D194827916}"/>
              </c:ext>
            </c:extLst>
          </c:dPt>
          <c:dPt>
            <c:idx val="25"/>
            <c:bubble3D val="0"/>
            <c:extLst>
              <c:ext xmlns:c16="http://schemas.microsoft.com/office/drawing/2014/chart" uri="{C3380CC4-5D6E-409C-BE32-E72D297353CC}">
                <c16:uniqueId val="{0000003B-A92B-430C-8B1A-C8D194827916}"/>
              </c:ext>
            </c:extLst>
          </c:dPt>
          <c:dPt>
            <c:idx val="26"/>
            <c:bubble3D val="0"/>
            <c:extLst>
              <c:ext xmlns:c16="http://schemas.microsoft.com/office/drawing/2014/chart" uri="{C3380CC4-5D6E-409C-BE32-E72D297353CC}">
                <c16:uniqueId val="{0000003C-A92B-430C-8B1A-C8D194827916}"/>
              </c:ext>
            </c:extLst>
          </c:dPt>
          <c:dPt>
            <c:idx val="27"/>
            <c:bubble3D val="0"/>
            <c:extLst>
              <c:ext xmlns:c16="http://schemas.microsoft.com/office/drawing/2014/chart" uri="{C3380CC4-5D6E-409C-BE32-E72D297353CC}">
                <c16:uniqueId val="{0000003D-A92B-430C-8B1A-C8D194827916}"/>
              </c:ext>
            </c:extLst>
          </c:dPt>
          <c:dLbls>
            <c:dLbl>
              <c:idx val="0"/>
              <c:layout>
                <c:manualLayout>
                  <c:x val="-2.3724063848610782E-2"/>
                  <c:y val="2.2348242711633409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2-A92B-430C-8B1A-C8D194827916}"/>
                </c:ext>
              </c:extLst>
            </c:dLbl>
            <c:dLbl>
              <c:idx val="1"/>
              <c:layout>
                <c:manualLayout>
                  <c:x val="-2.3718816477631098E-2"/>
                  <c:y val="1.9868642948574679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3-A92B-430C-8B1A-C8D194827916}"/>
                </c:ext>
              </c:extLst>
            </c:dLbl>
            <c:dLbl>
              <c:idx val="2"/>
              <c:layout>
                <c:manualLayout>
                  <c:x val="-2.3750300703509197E-2"/>
                  <c:y val="2.1039087494783698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4-A92B-430C-8B1A-C8D194827916}"/>
                </c:ext>
              </c:extLst>
            </c:dLbl>
            <c:dLbl>
              <c:idx val="3"/>
              <c:layout>
                <c:manualLayout>
                  <c:x val="-2.2234626748088761E-2"/>
                  <c:y val="2.1181900875400998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5-A92B-430C-8B1A-C8D194827916}"/>
                </c:ext>
              </c:extLst>
            </c:dLbl>
            <c:dLbl>
              <c:idx val="4"/>
              <c:layout>
                <c:manualLayout>
                  <c:x val="-2.0753702049378254E-2"/>
                  <c:y val="2.3282293016327914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6-A92B-430C-8B1A-C8D194827916}"/>
                </c:ext>
              </c:extLst>
            </c:dLbl>
            <c:dLbl>
              <c:idx val="5"/>
              <c:layout>
                <c:manualLayout>
                  <c:x val="-2.2252001376443765E-2"/>
                  <c:y val="2.0896274114166304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7-A92B-430C-8B1A-C8D194827916}"/>
                </c:ext>
              </c:extLst>
            </c:dLbl>
            <c:dLbl>
              <c:idx val="6"/>
              <c:layout>
                <c:manualLayout>
                  <c:x val="-2.2255499623763501E-2"/>
                  <c:y val="2.380587695621119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8-A92B-430C-8B1A-C8D194827916}"/>
                </c:ext>
              </c:extLst>
            </c:dLbl>
            <c:dLbl>
              <c:idx val="7"/>
              <c:layout>
                <c:manualLayout>
                  <c:x val="-2.2255499623763556E-2"/>
                  <c:y val="2.6049082477755496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9-A92B-430C-8B1A-C8D194827916}"/>
                </c:ext>
              </c:extLst>
            </c:dLbl>
            <c:dLbl>
              <c:idx val="8"/>
              <c:layout>
                <c:manualLayout>
                  <c:x val="-2.2255499623763501E-2"/>
                  <c:y val="2.36630635755938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A-A92B-430C-8B1A-C8D194827916}"/>
                </c:ext>
              </c:extLst>
            </c:dLbl>
            <c:dLbl>
              <c:idx val="9"/>
              <c:layout>
                <c:manualLayout>
                  <c:x val="-2.2255499623763501E-2"/>
                  <c:y val="2.3520250194976316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B-A92B-430C-8B1A-C8D194827916}"/>
                </c:ext>
              </c:extLst>
            </c:dLbl>
            <c:dLbl>
              <c:idx val="10"/>
              <c:layout>
                <c:manualLayout>
                  <c:x val="-2.2241623242728395E-2"/>
                  <c:y val="2.3901020754242202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C-A92B-430C-8B1A-C8D194827916}"/>
                </c:ext>
              </c:extLst>
            </c:dLbl>
            <c:dLbl>
              <c:idx val="11"/>
              <c:layout>
                <c:manualLayout>
                  <c:x val="-2.3729427827834514E-2"/>
                  <c:y val="2.3425106396945304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D-A92B-430C-8B1A-C8D194827916}"/>
                </c:ext>
              </c:extLst>
            </c:dLbl>
            <c:dLbl>
              <c:idx val="12"/>
              <c:layout>
                <c:manualLayout>
                  <c:x val="-2.5248483422330797E-2"/>
                  <c:y val="2.8958489952658633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E-A92B-430C-8B1A-C8D194827916}"/>
                </c:ext>
              </c:extLst>
            </c:dLbl>
            <c:dLbl>
              <c:idx val="13"/>
              <c:layout>
                <c:manualLayout>
                  <c:x val="-2.3746802456189407E-2"/>
                  <c:y val="3.0820924914937146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F-A92B-430C-8B1A-C8D194827916}"/>
                </c:ext>
              </c:extLst>
            </c:dLbl>
            <c:dLbl>
              <c:idx val="14"/>
              <c:layout>
                <c:manualLayout>
                  <c:x val="-2.6719029987325851E-2"/>
                  <c:y val="2.8292287999299805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0-A92B-430C-8B1A-C8D194827916}"/>
                </c:ext>
              </c:extLst>
            </c:dLbl>
            <c:dLbl>
              <c:idx val="15"/>
              <c:layout>
                <c:manualLayout>
                  <c:x val="-2.678491364518187E-2"/>
                  <c:y val="2.6382183454434913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1-A92B-430C-8B1A-C8D194827916}"/>
                </c:ext>
              </c:extLst>
            </c:dLbl>
            <c:dLbl>
              <c:idx val="16"/>
              <c:layout>
                <c:manualLayout>
                  <c:x val="-2.5293610812755961E-2"/>
                  <c:y val="3.1201695474202849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2-A92B-430C-8B1A-C8D194827916}"/>
                </c:ext>
              </c:extLst>
            </c:dLbl>
            <c:dLbl>
              <c:idx val="17"/>
              <c:layout>
                <c:manualLayout>
                  <c:x val="-2.5283232679040698E-2"/>
                  <c:y val="2.8530245177948207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3-A92B-430C-8B1A-C8D194827916}"/>
                </c:ext>
              </c:extLst>
            </c:dLbl>
            <c:dLbl>
              <c:idx val="18"/>
              <c:layout>
                <c:manualLayout>
                  <c:x val="-2.5279734431720911E-2"/>
                  <c:y val="2.3615393993007328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4-A92B-430C-8B1A-C8D194827916}"/>
                </c:ext>
              </c:extLst>
            </c:dLbl>
            <c:dLbl>
              <c:idx val="19"/>
              <c:layout>
                <c:manualLayout>
                  <c:x val="-2.5222129959188388E-2"/>
                  <c:y val="3.2300244912248893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5-A92B-430C-8B1A-C8D194827916}"/>
                </c:ext>
              </c:extLst>
            </c:dLbl>
            <c:dLbl>
              <c:idx val="20"/>
              <c:layout>
                <c:manualLayout>
                  <c:x val="-2.2256898922691525E-2"/>
                  <c:y val="-2.228533449199073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6-A92B-430C-8B1A-C8D194827916}"/>
                </c:ext>
              </c:extLst>
            </c:dLbl>
            <c:dLbl>
              <c:idx val="21"/>
              <c:layout>
                <c:manualLayout>
                  <c:x val="-2.0769094337585406E-2"/>
                  <c:y val="-2.2290218670534417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7-A92B-430C-8B1A-C8D194827916}"/>
                </c:ext>
              </c:extLst>
            </c:dLbl>
            <c:dLbl>
              <c:idx val="22"/>
              <c:layout>
                <c:manualLayout>
                  <c:x val="-2.5208370186397221E-2"/>
                  <c:y val="-2.2294907481936445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8-A92B-430C-8B1A-C8D194827916}"/>
                </c:ext>
              </c:extLst>
            </c:dLbl>
            <c:dLbl>
              <c:idx val="23"/>
              <c:layout>
                <c:manualLayout>
                  <c:x val="-2.5206577911723746E-2"/>
                  <c:y val="-2.2627814890552749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9-A92B-430C-8B1A-C8D194827916}"/>
                </c:ext>
              </c:extLst>
            </c:dLbl>
            <c:dLbl>
              <c:idx val="24"/>
              <c:layout>
                <c:manualLayout>
                  <c:x val="-2.3708680394301209E-2"/>
                  <c:y val="-2.2429820510075197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A-A92B-430C-8B1A-C8D194827916}"/>
                </c:ext>
              </c:extLst>
            </c:dLbl>
            <c:dLbl>
              <c:idx val="25"/>
              <c:layout>
                <c:manualLayout>
                  <c:x val="-2.0870500240376844E-2"/>
                  <c:y val="-3.2907393013285012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B-A92B-430C-8B1A-C8D194827916}"/>
                </c:ext>
              </c:extLst>
            </c:dLbl>
            <c:dLbl>
              <c:idx val="26"/>
              <c:layout>
                <c:manualLayout>
                  <c:x val="-2.3703703703703814E-2"/>
                  <c:y val="-2.247191011235955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C-A92B-430C-8B1A-C8D194827916}"/>
                </c:ext>
              </c:extLst>
            </c:dLbl>
            <c:dLbl>
              <c:idx val="27"/>
              <c:layout>
                <c:manualLayout>
                  <c:x val="-2.1248339973439771E-2"/>
                  <c:y val="-2.2471910112359644E-2"/>
                </c:manualLayout>
              </c:layout>
              <c:spPr>
                <a:noFill/>
                <a:ln>
                  <a:noFill/>
                </a:ln>
                <a:effectLst/>
              </c:spPr>
              <c:txPr>
                <a:bodyPr rot="-1200000" horzOverflow="overflow" wrap="none" lIns="0" tIns="0" rIns="0" bIns="0">
                  <a:noAutofit/>
                </a:bodyPr>
                <a:lstStyle/>
                <a:p>
                  <a:pPr>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D-A92B-430C-8B1A-C8D194827916}"/>
                </c:ext>
              </c:extLst>
            </c:dLbl>
            <c:dLbl>
              <c:idx val="28"/>
              <c:layout>
                <c:manualLayout>
                  <c:x val="-1.9931940531878339E-2"/>
                  <c:y val="-2.24132852934728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E-A92B-430C-8B1A-C8D194827916}"/>
                </c:ext>
              </c:extLst>
            </c:dLbl>
            <c:dLbl>
              <c:idx val="29"/>
              <c:layout>
                <c:manualLayout>
                  <c:x val="-1.8650448119498814E-2"/>
                  <c:y val="-2.4650735950633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F-A92B-430C-8B1A-C8D194827916}"/>
                </c:ext>
              </c:extLst>
            </c:dLbl>
            <c:dLbl>
              <c:idx val="30"/>
              <c:layout>
                <c:manualLayout>
                  <c:x val="-1.8603144496419786E-2"/>
                  <c:y val="-2.4903650326081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0-A92B-430C-8B1A-C8D194827916}"/>
                </c:ext>
              </c:extLst>
            </c:dLbl>
            <c:dLbl>
              <c:idx val="31"/>
              <c:layout>
                <c:manualLayout>
                  <c:x val="-2.1116189174281652E-2"/>
                  <c:y val="-1.9893479175676489E-2"/>
                </c:manualLayout>
              </c:layout>
              <c:showLegendKey val="0"/>
              <c:showVal val="1"/>
              <c:showCatName val="0"/>
              <c:showSerName val="0"/>
              <c:showPercent val="0"/>
              <c:showBubbleSize val="0"/>
              <c:extLst>
                <c:ext xmlns:c15="http://schemas.microsoft.com/office/drawing/2012/chart" uri="{CE6537A1-D6FC-4f65-9D91-7224C49458BB}">
                  <c15:layout>
                    <c:manualLayout>
                      <c:w val="3.4729237514353986E-2"/>
                      <c:h val="3.849120971034823E-2"/>
                    </c:manualLayout>
                  </c15:layout>
                </c:ext>
                <c:ext xmlns:c16="http://schemas.microsoft.com/office/drawing/2014/chart" uri="{C3380CC4-5D6E-409C-BE32-E72D297353CC}">
                  <c16:uniqueId val="{00000041-A92B-430C-8B1A-C8D194827916}"/>
                </c:ext>
              </c:extLst>
            </c:dLbl>
            <c:spPr>
              <a:noFill/>
              <a:ln>
                <a:noFill/>
              </a:ln>
              <a:effectLst/>
            </c:spPr>
            <c:txPr>
              <a:bodyPr rot="-1200000" horzOverflow="overflow" wrap="none" lIns="0" tIns="0" rIns="0" bIns="0" anchor="ctr" anchorCtr="1">
                <a:noAutofit/>
              </a:bodyPr>
              <a:lstStyle/>
              <a:p>
                <a:pPr algn="ctr" rtl="0">
                  <a:defRPr lang="ja-JP" sz="700" b="0" i="0" u="none" strike="noStrike" kern="1200" baseline="0">
                    <a:solidFill>
                      <a:srgbClr val="000099"/>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'P1-4グラフ'!$B$3:$AG$3</c:f>
              <c:strCache>
                <c:ptCount val="32"/>
                <c:pt idx="0">
                  <c:v>平成4年</c:v>
                </c:pt>
                <c:pt idx="1">
                  <c:v>平成5年</c:v>
                </c:pt>
                <c:pt idx="2">
                  <c:v>平成6年</c:v>
                </c:pt>
                <c:pt idx="3">
                  <c:v>平成7年</c:v>
                </c:pt>
                <c:pt idx="4">
                  <c:v>平成8年</c:v>
                </c:pt>
                <c:pt idx="5">
                  <c:v>平成9年</c:v>
                </c:pt>
                <c:pt idx="6">
                  <c:v>平成10年</c:v>
                </c:pt>
                <c:pt idx="7">
                  <c:v>平成11年</c:v>
                </c:pt>
                <c:pt idx="8">
                  <c:v>平成12年</c:v>
                </c:pt>
                <c:pt idx="9">
                  <c:v>平成13年</c:v>
                </c:pt>
                <c:pt idx="10">
                  <c:v>平成14年</c:v>
                </c:pt>
                <c:pt idx="11">
                  <c:v>平成15年</c:v>
                </c:pt>
                <c:pt idx="12">
                  <c:v>平成16年</c:v>
                </c:pt>
                <c:pt idx="13">
                  <c:v>平成17年</c:v>
                </c:pt>
                <c:pt idx="14">
                  <c:v>平成18年</c:v>
                </c:pt>
                <c:pt idx="15">
                  <c:v>平成19年</c:v>
                </c:pt>
                <c:pt idx="16">
                  <c:v>平成20年</c:v>
                </c:pt>
                <c:pt idx="17">
                  <c:v>平成21年</c:v>
                </c:pt>
                <c:pt idx="18">
                  <c:v>平成22年</c:v>
                </c:pt>
                <c:pt idx="19">
                  <c:v>平成23年</c:v>
                </c:pt>
                <c:pt idx="20">
                  <c:v>平成24年</c:v>
                </c:pt>
                <c:pt idx="21">
                  <c:v>平成25年</c:v>
                </c:pt>
                <c:pt idx="22">
                  <c:v>平成26年</c:v>
                </c:pt>
                <c:pt idx="23">
                  <c:v>平成27年</c:v>
                </c:pt>
                <c:pt idx="24">
                  <c:v>平成28年</c:v>
                </c:pt>
                <c:pt idx="25">
                  <c:v>平成29年</c:v>
                </c:pt>
                <c:pt idx="26">
                  <c:v>平成30年</c:v>
                </c:pt>
                <c:pt idx="27">
                  <c:v>令和元年</c:v>
                </c:pt>
                <c:pt idx="28">
                  <c:v>令和2年</c:v>
                </c:pt>
                <c:pt idx="29">
                  <c:v>令和3年</c:v>
                </c:pt>
                <c:pt idx="30">
                  <c:v>令和4年</c:v>
                </c:pt>
                <c:pt idx="31">
                  <c:v>令和5年</c:v>
                </c:pt>
              </c:strCache>
            </c:strRef>
          </c:cat>
          <c:val>
            <c:numRef>
              <c:f>'P1-4グラフ'!$B$6:$AG$6</c:f>
              <c:numCache>
                <c:formatCode>#,##0_ </c:formatCode>
                <c:ptCount val="32"/>
                <c:pt idx="0">
                  <c:v>15109</c:v>
                </c:pt>
                <c:pt idx="1">
                  <c:v>15319</c:v>
                </c:pt>
                <c:pt idx="2">
                  <c:v>15460</c:v>
                </c:pt>
                <c:pt idx="3">
                  <c:v>15485</c:v>
                </c:pt>
                <c:pt idx="4">
                  <c:v>15541</c:v>
                </c:pt>
                <c:pt idx="5">
                  <c:v>15462</c:v>
                </c:pt>
                <c:pt idx="6">
                  <c:v>15415</c:v>
                </c:pt>
                <c:pt idx="7">
                  <c:v>15337.37</c:v>
                </c:pt>
                <c:pt idx="8">
                  <c:v>15281.150000000001</c:v>
                </c:pt>
                <c:pt idx="9">
                  <c:v>15171.39</c:v>
                </c:pt>
                <c:pt idx="10">
                  <c:v>14892.3</c:v>
                </c:pt>
                <c:pt idx="11">
                  <c:v>14737.72</c:v>
                </c:pt>
                <c:pt idx="12">
                  <c:v>14730.96</c:v>
                </c:pt>
                <c:pt idx="13">
                  <c:v>14733.5</c:v>
                </c:pt>
                <c:pt idx="14">
                  <c:v>14626.28</c:v>
                </c:pt>
                <c:pt idx="15">
                  <c:v>14419.339999999998</c:v>
                </c:pt>
                <c:pt idx="16">
                  <c:v>14299.81</c:v>
                </c:pt>
                <c:pt idx="17">
                  <c:v>14189.37</c:v>
                </c:pt>
                <c:pt idx="18">
                  <c:v>14125.25</c:v>
                </c:pt>
                <c:pt idx="19">
                  <c:v>13991.63</c:v>
                </c:pt>
                <c:pt idx="20">
                  <c:v>13801</c:v>
                </c:pt>
                <c:pt idx="21">
                  <c:v>13581.5965</c:v>
                </c:pt>
                <c:pt idx="22">
                  <c:v>13341.373100000001</c:v>
                </c:pt>
                <c:pt idx="23">
                  <c:v>13109.875400000001</c:v>
                </c:pt>
                <c:pt idx="24">
                  <c:v>12900.584000000001</c:v>
                </c:pt>
                <c:pt idx="25">
                  <c:v>12628.821</c:v>
                </c:pt>
                <c:pt idx="26">
                  <c:v>12415.0836</c:v>
                </c:pt>
                <c:pt idx="27">
                  <c:v>12214</c:v>
                </c:pt>
                <c:pt idx="28">
                  <c:v>12033.653589</c:v>
                </c:pt>
                <c:pt idx="29">
                  <c:v>11838</c:v>
                </c:pt>
                <c:pt idx="30">
                  <c:v>11607</c:v>
                </c:pt>
                <c:pt idx="31">
                  <c:v>11031.947319000001</c:v>
                </c:pt>
              </c:numCache>
            </c:numRef>
          </c:val>
          <c:smooth val="0"/>
          <c:extLst>
            <c:ext xmlns:c16="http://schemas.microsoft.com/office/drawing/2014/chart" uri="{C3380CC4-5D6E-409C-BE32-E72D297353CC}">
              <c16:uniqueId val="{00000042-A92B-430C-8B1A-C8D194827916}"/>
            </c:ext>
          </c:extLst>
        </c:ser>
        <c:dLbls>
          <c:showLegendKey val="0"/>
          <c:showVal val="0"/>
          <c:showCatName val="0"/>
          <c:showSerName val="0"/>
          <c:showPercent val="0"/>
          <c:showBubbleSize val="0"/>
        </c:dLbls>
        <c:marker val="1"/>
        <c:smooth val="0"/>
        <c:axId val="279399216"/>
        <c:axId val="279405200"/>
        <c:extLst>
          <c:ext xmlns:c15="http://schemas.microsoft.com/office/drawing/2012/chart" uri="{02D57815-91ED-43cb-92C2-25804820EDAC}">
            <c15:filteredLineSeries>
              <c15:ser>
                <c:idx val="4"/>
                <c:order val="4"/>
                <c:tx>
                  <c:strRef>
                    <c:extLst>
                      <c:ext uri="{02D57815-91ED-43cb-92C2-25804820EDAC}">
                        <c15:formulaRef>
                          <c15:sqref>'P1-4グラフ'!$A$12</c15:sqref>
                        </c15:formulaRef>
                      </c:ext>
                    </c:extLst>
                    <c:strCache>
                      <c:ptCount val="1"/>
                      <c:pt idx="0">
                        <c:v>特定生産緑地地区公示(左軸：ha)</c:v>
                      </c:pt>
                    </c:strCache>
                  </c:strRef>
                </c:tx>
                <c:spPr>
                  <a:ln w="25400">
                    <a:solidFill>
                      <a:srgbClr val="00B050"/>
                    </a:solidFill>
                  </a:ln>
                </c:spPr>
                <c:marker>
                  <c:symbol val="triangle"/>
                  <c:size val="5"/>
                  <c:spPr>
                    <a:solidFill>
                      <a:srgbClr val="00B050"/>
                    </a:solidFill>
                    <a:ln>
                      <a:solidFill>
                        <a:srgbClr val="00B050"/>
                      </a:solidFill>
                    </a:ln>
                  </c:spPr>
                </c:marker>
                <c:dLbls>
                  <c:dLbl>
                    <c:idx val="29"/>
                    <c:layout>
                      <c:manualLayout>
                        <c:x val="-1.9361712525464068E-16"/>
                        <c:y val="0"/>
                      </c:manualLayout>
                    </c:layout>
                    <c:spPr>
                      <a:solidFill>
                        <a:schemeClr val="bg1"/>
                      </a:solidFill>
                      <a:ln>
                        <a:solidFill>
                          <a:srgbClr val="00B050"/>
                        </a:solidFill>
                      </a:ln>
                      <a:effectLst/>
                    </c:spPr>
                    <c:txPr>
                      <a:bodyPr wrap="square" lIns="0" tIns="0" rIns="0" bIns="0" anchor="ctr" anchorCtr="0">
                        <a:spAutoFit/>
                      </a:bodyPr>
                      <a:lstStyle/>
                      <a:p>
                        <a:pPr algn="ctr" rtl="0">
                          <a:defRPr lang="ja-JP" altLang="en-US" sz="700" b="0" i="0" u="none" strike="noStrike" kern="1200" baseline="0">
                            <a:ln>
                              <a:noFill/>
                            </a:ln>
                            <a:solidFill>
                              <a:sysClr val="windowText" lastClr="000000"/>
                            </a:solidFill>
                            <a:latin typeface="+mj-lt"/>
                            <a:ea typeface="+mn-ea"/>
                            <a:cs typeface="+mn-cs"/>
                          </a:defRPr>
                        </a:pPr>
                        <a:endParaRPr lang="ja-JP"/>
                      </a:p>
                    </c:txPr>
                    <c:showLegendKey val="0"/>
                    <c:showVal val="1"/>
                    <c:showCatName val="0"/>
                    <c:showSerName val="0"/>
                    <c:showPercent val="0"/>
                    <c:showBubbleSize val="0"/>
                    <c:extLst>
                      <c:ext uri="{CE6537A1-D6FC-4f65-9D91-7224C49458BB}">
                        <c15:spPr xmlns:c15="http://schemas.microsoft.com/office/drawing/2012/chart">
                          <a:prstGeom prst="rect">
                            <a:avLst/>
                          </a:prstGeom>
                        </c15:spPr>
                      </c:ext>
                      <c:ext xmlns:c16="http://schemas.microsoft.com/office/drawing/2014/chart" uri="{C3380CC4-5D6E-409C-BE32-E72D297353CC}">
                        <c16:uniqueId val="{00000043-A92B-430C-8B1A-C8D194827916}"/>
                      </c:ext>
                    </c:extLst>
                  </c:dLbl>
                  <c:dLbl>
                    <c:idx val="30"/>
                    <c:layout>
                      <c:manualLayout>
                        <c:x val="-4.4670673438164058E-3"/>
                        <c:y val="1.9984092196638544E-2"/>
                      </c:manualLayout>
                    </c:layout>
                    <c:tx>
                      <c:rich>
                        <a:bodyPr wrap="square" lIns="0" tIns="0" rIns="0" bIns="0" anchor="ctr" anchorCtr="0">
                          <a:noAutofit/>
                        </a:bodyPr>
                        <a:lstStyle/>
                        <a:p>
                          <a:pPr algn="ctr" rtl="0">
                            <a:defRPr lang="ja-JP" altLang="en-US" sz="700" b="0" i="0" u="none" strike="noStrike" kern="1200" baseline="0">
                              <a:ln>
                                <a:noFill/>
                              </a:ln>
                              <a:solidFill>
                                <a:sysClr val="windowText" lastClr="000000"/>
                              </a:solidFill>
                              <a:latin typeface="+mj-lt"/>
                              <a:ea typeface="+mn-ea"/>
                              <a:cs typeface="+mn-cs"/>
                            </a:defRPr>
                          </a:pPr>
                          <a:fld id="{D97162F8-5F6A-4A6F-9994-AFCCA9EF7643}" type="VALUE">
                            <a:rPr lang="en-US" altLang="ja-JP">
                              <a:ln>
                                <a:noFill/>
                              </a:ln>
                              <a:latin typeface="+mj-lt"/>
                            </a:rPr>
                            <a:pPr algn="ctr" rtl="0">
                              <a:defRPr lang="ja-JP" altLang="en-US" sz="700" b="0" i="0" u="none" strike="noStrike" kern="1200" baseline="0">
                                <a:ln>
                                  <a:noFill/>
                                </a:ln>
                                <a:solidFill>
                                  <a:sysClr val="windowText" lastClr="000000"/>
                                </a:solidFill>
                                <a:latin typeface="+mj-lt"/>
                                <a:ea typeface="+mn-ea"/>
                                <a:cs typeface="+mn-cs"/>
                              </a:defRPr>
                            </a:pPr>
                            <a:t>[値]</a:t>
                          </a:fld>
                          <a:endParaRPr lang="ja-JP" altLang="en-US"/>
                        </a:p>
                      </c:rich>
                    </c:tx>
                    <c:spPr>
                      <a:noFill/>
                      <a:ln>
                        <a:solidFill>
                          <a:srgbClr val="00B050"/>
                        </a:solidFill>
                      </a:ln>
                      <a:effectLst/>
                    </c:spPr>
                    <c:showLegendKey val="0"/>
                    <c:showVal val="1"/>
                    <c:showCatName val="0"/>
                    <c:showSerName val="0"/>
                    <c:showPercent val="0"/>
                    <c:showBubbleSize val="0"/>
                    <c:extLst>
                      <c:ext uri="{CE6537A1-D6FC-4f65-9D91-7224C49458BB}">
                        <c15:layout>
                          <c:manualLayout>
                            <c:w val="3.0005930873831559E-2"/>
                            <c:h val="1.5753111199244826E-2"/>
                          </c:manualLayout>
                        </c15:layout>
                        <c15:dlblFieldTable/>
                        <c15:showDataLabelsRange val="0"/>
                      </c:ext>
                      <c:ext xmlns:c16="http://schemas.microsoft.com/office/drawing/2014/chart" uri="{C3380CC4-5D6E-409C-BE32-E72D297353CC}">
                        <c16:uniqueId val="{00000044-A92B-430C-8B1A-C8D194827916}"/>
                      </c:ext>
                    </c:extLst>
                  </c:dLbl>
                  <c:dLbl>
                    <c:idx val="31"/>
                    <c:layout>
                      <c:manualLayout>
                        <c:x val="-1.8295838500162347E-2"/>
                        <c:y val="-1.856379692083198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45-A92B-430C-8B1A-C8D194827916}"/>
                      </c:ext>
                    </c:extLst>
                  </c:dLbl>
                  <c:spPr>
                    <a:noFill/>
                    <a:ln>
                      <a:solidFill>
                        <a:srgbClr val="00B050"/>
                      </a:solidFill>
                    </a:ln>
                    <a:effectLst/>
                  </c:spPr>
                  <c:txPr>
                    <a:bodyPr wrap="square" lIns="0" tIns="0" rIns="0" bIns="0" anchor="ctr" anchorCtr="0">
                      <a:spAutoFit/>
                    </a:bodyPr>
                    <a:lstStyle/>
                    <a:p>
                      <a:pPr algn="ctr" rtl="0">
                        <a:defRPr lang="ja-JP" altLang="en-US" sz="700" b="0" i="0" u="none" strike="noStrike" kern="1200" baseline="0">
                          <a:ln>
                            <a:noFill/>
                          </a:ln>
                          <a:solidFill>
                            <a:sysClr val="windowText" lastClr="000000"/>
                          </a:solidFill>
                          <a:latin typeface="+mj-lt"/>
                          <a:ea typeface="+mn-ea"/>
                          <a:cs typeface="+mn-cs"/>
                        </a:defRPr>
                      </a:pPr>
                      <a:endParaRPr lang="ja-JP"/>
                    </a:p>
                  </c:txPr>
                  <c:showLegendKey val="0"/>
                  <c:showVal val="1"/>
                  <c:showCatName val="0"/>
                  <c:showSerName val="0"/>
                  <c:showPercent val="0"/>
                  <c:showBubbleSize val="0"/>
                  <c:showLeaderLines val="0"/>
                  <c:extLst>
                    <c:ext uri="{CE6537A1-D6FC-4f65-9D91-7224C49458BB}">
                      <c15:spPr xmlns:c15="http://schemas.microsoft.com/office/drawing/2012/chart">
                        <a:prstGeom prst="rect">
                          <a:avLst/>
                        </a:prstGeom>
                      </c15:spPr>
                      <c15:showLeaderLines val="0"/>
                    </c:ext>
                  </c:extLst>
                </c:dLbls>
                <c:cat>
                  <c:strRef>
                    <c:extLst>
                      <c:ext uri="{02D57815-91ED-43cb-92C2-25804820EDAC}">
                        <c15:formulaRef>
                          <c15:sqref>'P1-4グラフ'!$B$3:$AG$3</c15:sqref>
                        </c15:formulaRef>
                      </c:ext>
                    </c:extLst>
                    <c:strCache>
                      <c:ptCount val="32"/>
                      <c:pt idx="0">
                        <c:v>平成4年</c:v>
                      </c:pt>
                      <c:pt idx="1">
                        <c:v>平成5年</c:v>
                      </c:pt>
                      <c:pt idx="2">
                        <c:v>平成6年</c:v>
                      </c:pt>
                      <c:pt idx="3">
                        <c:v>平成7年</c:v>
                      </c:pt>
                      <c:pt idx="4">
                        <c:v>平成8年</c:v>
                      </c:pt>
                      <c:pt idx="5">
                        <c:v>平成9年</c:v>
                      </c:pt>
                      <c:pt idx="6">
                        <c:v>平成10年</c:v>
                      </c:pt>
                      <c:pt idx="7">
                        <c:v>平成11年</c:v>
                      </c:pt>
                      <c:pt idx="8">
                        <c:v>平成12年</c:v>
                      </c:pt>
                      <c:pt idx="9">
                        <c:v>平成13年</c:v>
                      </c:pt>
                      <c:pt idx="10">
                        <c:v>平成14年</c:v>
                      </c:pt>
                      <c:pt idx="11">
                        <c:v>平成15年</c:v>
                      </c:pt>
                      <c:pt idx="12">
                        <c:v>平成16年</c:v>
                      </c:pt>
                      <c:pt idx="13">
                        <c:v>平成17年</c:v>
                      </c:pt>
                      <c:pt idx="14">
                        <c:v>平成18年</c:v>
                      </c:pt>
                      <c:pt idx="15">
                        <c:v>平成19年</c:v>
                      </c:pt>
                      <c:pt idx="16">
                        <c:v>平成20年</c:v>
                      </c:pt>
                      <c:pt idx="17">
                        <c:v>平成21年</c:v>
                      </c:pt>
                      <c:pt idx="18">
                        <c:v>平成22年</c:v>
                      </c:pt>
                      <c:pt idx="19">
                        <c:v>平成23年</c:v>
                      </c:pt>
                      <c:pt idx="20">
                        <c:v>平成24年</c:v>
                      </c:pt>
                      <c:pt idx="21">
                        <c:v>平成25年</c:v>
                      </c:pt>
                      <c:pt idx="22">
                        <c:v>平成26年</c:v>
                      </c:pt>
                      <c:pt idx="23">
                        <c:v>平成27年</c:v>
                      </c:pt>
                      <c:pt idx="24">
                        <c:v>平成28年</c:v>
                      </c:pt>
                      <c:pt idx="25">
                        <c:v>平成29年</c:v>
                      </c:pt>
                      <c:pt idx="26">
                        <c:v>平成30年</c:v>
                      </c:pt>
                      <c:pt idx="27">
                        <c:v>令和元年</c:v>
                      </c:pt>
                      <c:pt idx="28">
                        <c:v>令和2年</c:v>
                      </c:pt>
                      <c:pt idx="29">
                        <c:v>令和3年</c:v>
                      </c:pt>
                      <c:pt idx="30">
                        <c:v>令和4年</c:v>
                      </c:pt>
                      <c:pt idx="31">
                        <c:v>令和5年</c:v>
                      </c:pt>
                    </c:strCache>
                  </c:strRef>
                </c:cat>
                <c:val>
                  <c:numRef>
                    <c:extLst>
                      <c:ext uri="{02D57815-91ED-43cb-92C2-25804820EDAC}">
                        <c15:formulaRef>
                          <c15:sqref>'P1-4グラフ'!$B$12:$AG$12</c15:sqref>
                        </c15:formulaRef>
                      </c:ext>
                    </c:extLst>
                    <c:numCache>
                      <c:formatCode>General</c:formatCode>
                      <c:ptCount val="32"/>
                      <c:pt idx="29" formatCode="#,##0_ ">
                        <c:v>3446</c:v>
                      </c:pt>
                      <c:pt idx="30" formatCode="#,##0_ ">
                        <c:v>8405</c:v>
                      </c:pt>
                      <c:pt idx="31" formatCode="#,##0_ ">
                        <c:v>8397.2457322000009</c:v>
                      </c:pt>
                    </c:numCache>
                  </c:numRef>
                </c:val>
                <c:smooth val="0"/>
                <c:extLst>
                  <c:ext xmlns:c16="http://schemas.microsoft.com/office/drawing/2014/chart" uri="{C3380CC4-5D6E-409C-BE32-E72D297353CC}">
                    <c16:uniqueId val="{00000046-A92B-430C-8B1A-C8D194827916}"/>
                  </c:ext>
                </c:extLst>
              </c15:ser>
            </c15:filteredLineSeries>
          </c:ext>
        </c:extLst>
      </c:lineChart>
      <c:catAx>
        <c:axId val="2793992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horzOverflow="overflow" wrap="square" anchor="ctr" anchorCtr="1"/>
          <a:lstStyle/>
          <a:p>
            <a:pPr algn="ctr" rtl="0">
              <a:defRPr lang="ja-JP" sz="900" b="0" i="0" u="none" strike="noStrike" kern="1200" baseline="0">
                <a:solidFill>
                  <a:schemeClr val="tx1"/>
                </a:solidFill>
                <a:latin typeface="+mn-lt"/>
                <a:ea typeface="+mn-ea"/>
                <a:cs typeface="+mn-cs"/>
              </a:defRPr>
            </a:pPr>
            <a:endParaRPr lang="ja-JP"/>
          </a:p>
        </c:txPr>
        <c:crossAx val="279405200"/>
        <c:crosses val="autoZero"/>
        <c:auto val="1"/>
        <c:lblAlgn val="ctr"/>
        <c:lblOffset val="100"/>
        <c:noMultiLvlLbl val="0"/>
      </c:catAx>
      <c:valAx>
        <c:axId val="279405200"/>
        <c:scaling>
          <c:orientation val="minMax"/>
          <c:min val="0"/>
        </c:scaling>
        <c:delete val="0"/>
        <c:axPos val="l"/>
        <c:majorGridlines>
          <c:spPr>
            <a:ln w="3175" cap="flat" cmpd="sng" algn="ctr">
              <a:solidFill>
                <a:schemeClr val="tx1">
                  <a:alpha val="50000"/>
                </a:schemeClr>
              </a:solidFill>
              <a:prstDash val="sysDot"/>
              <a:miter lim="800000"/>
            </a:ln>
            <a:effectLst/>
          </c:spPr>
        </c:majorGridlines>
        <c:numFmt formatCode="#,##0_ " sourceLinked="1"/>
        <c:majorTickMark val="none"/>
        <c:minorTickMark val="none"/>
        <c:tickLblPos val="nextTo"/>
        <c:spPr>
          <a:ln w="9525">
            <a:noFill/>
          </a:ln>
        </c:spPr>
        <c:txPr>
          <a:bodyPr horzOverflow="overflow" wrap="square" anchor="ctr" anchorCtr="1"/>
          <a:lstStyle/>
          <a:p>
            <a:pPr algn="ctr" rtl="0">
              <a:defRPr lang="ja-JP" sz="900" b="0" i="0" u="none" strike="noStrike" kern="1200" baseline="0">
                <a:solidFill>
                  <a:srgbClr val="000000"/>
                </a:solidFill>
                <a:latin typeface="ＭＳ Ｐゴシック"/>
                <a:ea typeface="ＭＳ Ｐゴシック"/>
                <a:cs typeface="ＭＳ Ｐゴシック"/>
              </a:defRPr>
            </a:pPr>
            <a:endParaRPr lang="ja-JP"/>
          </a:p>
        </c:txPr>
        <c:crossAx val="279399216"/>
        <c:crosses val="autoZero"/>
        <c:crossBetween val="between"/>
        <c:majorUnit val="5000"/>
        <c:minorUnit val="2000"/>
      </c:valAx>
      <c:catAx>
        <c:axId val="279400304"/>
        <c:scaling>
          <c:orientation val="minMax"/>
        </c:scaling>
        <c:delete val="1"/>
        <c:axPos val="b"/>
        <c:numFmt formatCode="General" sourceLinked="1"/>
        <c:majorTickMark val="out"/>
        <c:minorTickMark val="none"/>
        <c:tickLblPos val="nextTo"/>
        <c:crossAx val="279403024"/>
        <c:crosses val="autoZero"/>
        <c:auto val="1"/>
        <c:lblAlgn val="ctr"/>
        <c:lblOffset val="100"/>
        <c:noMultiLvlLbl val="0"/>
      </c:catAx>
      <c:valAx>
        <c:axId val="279403024"/>
        <c:scaling>
          <c:orientation val="minMax"/>
          <c:max val="3000"/>
          <c:min val="-650"/>
        </c:scaling>
        <c:delete val="0"/>
        <c:axPos val="r"/>
        <c:numFmt formatCode="#,##0_ " sourceLinked="0"/>
        <c:majorTickMark val="out"/>
        <c:minorTickMark val="none"/>
        <c:tickLblPos val="nextTo"/>
        <c:spPr>
          <a:ln w="9525">
            <a:noFill/>
          </a:ln>
        </c:spPr>
        <c:txPr>
          <a:bodyPr horzOverflow="overflow" wrap="square" anchor="ctr" anchorCtr="1"/>
          <a:lstStyle/>
          <a:p>
            <a:pPr algn="ctr" rtl="0">
              <a:defRPr lang="ja-JP" sz="900" b="0" i="0" u="none" strike="noStrike" kern="1200" baseline="0">
                <a:solidFill>
                  <a:srgbClr val="000000"/>
                </a:solidFill>
                <a:latin typeface="ＭＳ Ｐゴシック"/>
                <a:ea typeface="ＭＳ Ｐゴシック"/>
                <a:cs typeface="ＭＳ Ｐゴシック"/>
              </a:defRPr>
            </a:pPr>
            <a:endParaRPr lang="ja-JP"/>
          </a:p>
        </c:txPr>
        <c:crossAx val="279400304"/>
        <c:crosses val="max"/>
        <c:crossBetween val="between"/>
        <c:majorUnit val="850"/>
      </c:valAx>
      <c:spPr>
        <a:noFill/>
        <a:ln>
          <a:solidFill>
            <a:schemeClr val="tx1"/>
          </a:solidFill>
        </a:ln>
        <a:effectLst/>
      </c:spPr>
    </c:plotArea>
    <c:legend>
      <c:legendPos val="b"/>
      <c:legendEntry>
        <c:idx val="0"/>
        <c:txPr>
          <a:bodyPr rot="0" horzOverflow="overflow" wrap="square" anchor="ctr" anchorCtr="1"/>
          <a:lstStyle/>
          <a:p>
            <a:pPr algn="l" rtl="0">
              <a:defRPr sz="900" b="0" i="0" u="none" strike="noStrike" kern="1200" baseline="0">
                <a:solidFill>
                  <a:schemeClr val="tx1"/>
                </a:solidFill>
                <a:latin typeface="+mn-lt"/>
                <a:ea typeface="+mn-ea"/>
                <a:cs typeface="+mn-cs"/>
              </a:defRPr>
            </a:pPr>
            <a:endParaRPr lang="ja-JP"/>
          </a:p>
        </c:txPr>
      </c:legendEntry>
      <c:legendEntry>
        <c:idx val="1"/>
        <c:txPr>
          <a:bodyPr rot="0" horzOverflow="overflow" wrap="square" anchor="ctr" anchorCtr="1"/>
          <a:lstStyle/>
          <a:p>
            <a:pPr algn="l" rtl="0">
              <a:defRPr sz="900" b="0" i="0" u="none" strike="noStrike" kern="1200" baseline="0">
                <a:solidFill>
                  <a:schemeClr val="tx1"/>
                </a:solidFill>
                <a:latin typeface="+mn-lt"/>
                <a:ea typeface="+mn-ea"/>
                <a:cs typeface="+mn-cs"/>
              </a:defRPr>
            </a:pPr>
            <a:endParaRPr lang="ja-JP"/>
          </a:p>
        </c:txPr>
      </c:legendEntry>
      <c:legendEntry>
        <c:idx val="2"/>
        <c:txPr>
          <a:bodyPr rot="0" horzOverflow="overflow" wrap="square" anchor="ctr" anchorCtr="1"/>
          <a:lstStyle/>
          <a:p>
            <a:pPr algn="l" rtl="0">
              <a:defRPr sz="900" b="0" i="0" u="none" strike="noStrike" kern="1200" baseline="0">
                <a:solidFill>
                  <a:schemeClr val="tx1"/>
                </a:solidFill>
                <a:latin typeface="+mn-lt"/>
                <a:ea typeface="+mn-ea"/>
                <a:cs typeface="+mn-cs"/>
              </a:defRPr>
            </a:pPr>
            <a:endParaRPr lang="ja-JP"/>
          </a:p>
        </c:txPr>
      </c:legendEntry>
      <c:legendEntry>
        <c:idx val="3"/>
        <c:txPr>
          <a:bodyPr rot="0" horzOverflow="overflow" wrap="square" anchor="ctr" anchorCtr="1"/>
          <a:lstStyle/>
          <a:p>
            <a:pPr algn="l" rtl="0">
              <a:defRPr sz="900" b="0" i="0" u="none" strike="noStrike" kern="1200" baseline="0">
                <a:solidFill>
                  <a:schemeClr val="tx1"/>
                </a:solidFill>
                <a:latin typeface="+mn-lt"/>
                <a:ea typeface="+mn-ea"/>
                <a:cs typeface="+mn-cs"/>
              </a:defRPr>
            </a:pPr>
            <a:endParaRPr lang="ja-JP"/>
          </a:p>
        </c:txPr>
      </c:legendEntry>
      <c:layout>
        <c:manualLayout>
          <c:xMode val="edge"/>
          <c:yMode val="edge"/>
          <c:x val="0.62874709583256894"/>
          <c:y val="0.17535155443270697"/>
          <c:w val="0.30997286034622074"/>
          <c:h val="0.2052179590898715"/>
        </c:manualLayout>
      </c:layout>
      <c:overlay val="0"/>
      <c:spPr>
        <a:solidFill>
          <a:schemeClr val="bg1"/>
        </a:solidFill>
        <a:ln>
          <a:solidFill>
            <a:schemeClr val="tx1"/>
          </a:solidFill>
        </a:ln>
        <a:effectLst/>
      </c:spPr>
      <c:txPr>
        <a:bodyPr rot="0" horzOverflow="overflow" wrap="square" anchor="ctr" anchorCtr="1"/>
        <a:lstStyle/>
        <a:p>
          <a:pPr algn="l" rtl="0">
            <a:defRPr lang="ja-JP"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noFill/>
      <a:round/>
    </a:ln>
    <a:effectLst/>
  </c:spPr>
  <c:txPr>
    <a:bodyPr horzOverflow="overflow" anchor="ctr" anchorCtr="1"/>
    <a:lstStyle/>
    <a:p>
      <a:pPr algn="ctr" rtl="0">
        <a:defRPr lang="ja-JP" altLang="en-US" sz="1000">
          <a:solidFill>
            <a:schemeClr val="tx1"/>
          </a:solidFill>
        </a:defRPr>
      </a:pPr>
      <a:endParaRPr lang="ja-JP"/>
    </a:p>
  </c:txPr>
  <c:externalData r:id="rId1">
    <c:autoUpdate val="0"/>
  </c:externalData>
  <c:userShapes r:id="rId2"/>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44311258790263"/>
          <c:y val="0.26023109267659578"/>
          <c:w val="0.43418298134315159"/>
          <c:h val="0.72467422488023248"/>
        </c:manualLayout>
      </c:layout>
      <c:pieChart>
        <c:varyColors val="1"/>
        <c:ser>
          <c:idx val="0"/>
          <c:order val="0"/>
          <c:dPt>
            <c:idx val="0"/>
            <c:bubble3D val="0"/>
            <c:spPr>
              <a:solidFill>
                <a:srgbClr val="00B0F0"/>
              </a:solidFill>
              <a:ln w="19050">
                <a:solidFill>
                  <a:schemeClr val="lt1"/>
                </a:solidFill>
              </a:ln>
              <a:effectLst/>
            </c:spPr>
            <c:extLst>
              <c:ext xmlns:c16="http://schemas.microsoft.com/office/drawing/2014/chart" uri="{C3380CC4-5D6E-409C-BE32-E72D297353CC}">
                <c16:uniqueId val="{00000001-4A9E-47BC-B0E5-176A7D773025}"/>
              </c:ext>
            </c:extLst>
          </c:dPt>
          <c:dPt>
            <c:idx val="1"/>
            <c:bubble3D val="0"/>
            <c:spPr>
              <a:solidFill>
                <a:srgbClr val="4087C8"/>
              </a:solidFill>
              <a:ln w="19050">
                <a:solidFill>
                  <a:schemeClr val="lt1"/>
                </a:solidFill>
              </a:ln>
              <a:effectLst/>
            </c:spPr>
            <c:extLst>
              <c:ext xmlns:c16="http://schemas.microsoft.com/office/drawing/2014/chart" uri="{C3380CC4-5D6E-409C-BE32-E72D297353CC}">
                <c16:uniqueId val="{00000003-4A9E-47BC-B0E5-176A7D773025}"/>
              </c:ext>
            </c:extLst>
          </c:dPt>
          <c:dPt>
            <c:idx val="2"/>
            <c:bubble3D val="0"/>
            <c:spPr>
              <a:solidFill>
                <a:srgbClr val="33CCFF"/>
              </a:solidFill>
              <a:ln w="19050">
                <a:solidFill>
                  <a:schemeClr val="lt1"/>
                </a:solidFill>
              </a:ln>
              <a:effectLst/>
            </c:spPr>
            <c:extLst>
              <c:ext xmlns:c16="http://schemas.microsoft.com/office/drawing/2014/chart" uri="{C3380CC4-5D6E-409C-BE32-E72D297353CC}">
                <c16:uniqueId val="{00000005-4A9E-47BC-B0E5-176A7D773025}"/>
              </c:ext>
            </c:extLst>
          </c:dPt>
          <c:dPt>
            <c:idx val="3"/>
            <c:bubble3D val="0"/>
            <c:spPr>
              <a:solidFill>
                <a:srgbClr val="33CCFF"/>
              </a:solidFill>
              <a:ln w="19050">
                <a:solidFill>
                  <a:schemeClr val="lt1"/>
                </a:solidFill>
              </a:ln>
              <a:effectLst/>
            </c:spPr>
            <c:extLst>
              <c:ext xmlns:c16="http://schemas.microsoft.com/office/drawing/2014/chart" uri="{C3380CC4-5D6E-409C-BE32-E72D297353CC}">
                <c16:uniqueId val="{00000007-4A9E-47BC-B0E5-176A7D773025}"/>
              </c:ext>
            </c:extLst>
          </c:dPt>
          <c:dPt>
            <c:idx val="4"/>
            <c:bubble3D val="0"/>
            <c:spPr>
              <a:solidFill>
                <a:srgbClr val="FF7C80"/>
              </a:solidFill>
              <a:ln w="19050">
                <a:solidFill>
                  <a:schemeClr val="lt1"/>
                </a:solidFill>
              </a:ln>
              <a:effectLst/>
            </c:spPr>
            <c:extLst>
              <c:ext xmlns:c16="http://schemas.microsoft.com/office/drawing/2014/chart" uri="{C3380CC4-5D6E-409C-BE32-E72D297353CC}">
                <c16:uniqueId val="{00000009-4A9E-47BC-B0E5-176A7D773025}"/>
              </c:ext>
            </c:extLst>
          </c:dPt>
          <c:dPt>
            <c:idx val="5"/>
            <c:bubble3D val="0"/>
            <c:spPr>
              <a:solidFill>
                <a:srgbClr val="808080"/>
              </a:solidFill>
              <a:ln w="19050">
                <a:solidFill>
                  <a:schemeClr val="lt1"/>
                </a:solidFill>
              </a:ln>
              <a:effectLst/>
            </c:spPr>
            <c:extLst>
              <c:ext xmlns:c16="http://schemas.microsoft.com/office/drawing/2014/chart" uri="{C3380CC4-5D6E-409C-BE32-E72D297353CC}">
                <c16:uniqueId val="{0000000B-4A9E-47BC-B0E5-176A7D773025}"/>
              </c:ext>
            </c:extLst>
          </c:dPt>
          <c:dPt>
            <c:idx val="6"/>
            <c:bubble3D val="0"/>
            <c:spPr>
              <a:solidFill>
                <a:srgbClr val="FFFFFF">
                  <a:lumMod val="65000"/>
                </a:srgbClr>
              </a:solidFill>
              <a:ln w="19050">
                <a:solidFill>
                  <a:schemeClr val="lt1"/>
                </a:solidFill>
              </a:ln>
              <a:effectLst/>
            </c:spPr>
            <c:extLst>
              <c:ext xmlns:c16="http://schemas.microsoft.com/office/drawing/2014/chart" uri="{C3380CC4-5D6E-409C-BE32-E72D297353CC}">
                <c16:uniqueId val="{0000000D-4A9E-47BC-B0E5-176A7D773025}"/>
              </c:ext>
            </c:extLst>
          </c:dPt>
          <c:dLbls>
            <c:dLbl>
              <c:idx val="0"/>
              <c:delete val="1"/>
              <c:extLst>
                <c:ext xmlns:c15="http://schemas.microsoft.com/office/drawing/2012/chart" uri="{CE6537A1-D6FC-4f65-9D91-7224C49458BB}"/>
                <c:ext xmlns:c16="http://schemas.microsoft.com/office/drawing/2014/chart" uri="{C3380CC4-5D6E-409C-BE32-E72D297353CC}">
                  <c16:uniqueId val="{00000001-4A9E-47BC-B0E5-176A7D773025}"/>
                </c:ext>
              </c:extLst>
            </c:dLbl>
            <c:dLbl>
              <c:idx val="1"/>
              <c:delete val="1"/>
              <c:extLst>
                <c:ext xmlns:c15="http://schemas.microsoft.com/office/drawing/2012/chart" uri="{CE6537A1-D6FC-4f65-9D91-7224C49458BB}"/>
                <c:ext xmlns:c16="http://schemas.microsoft.com/office/drawing/2014/chart" uri="{C3380CC4-5D6E-409C-BE32-E72D297353CC}">
                  <c16:uniqueId val="{00000003-4A9E-47BC-B0E5-176A7D773025}"/>
                </c:ext>
              </c:extLst>
            </c:dLbl>
            <c:dLbl>
              <c:idx val="2"/>
              <c:delete val="1"/>
              <c:extLst>
                <c:ext xmlns:c15="http://schemas.microsoft.com/office/drawing/2012/chart" uri="{CE6537A1-D6FC-4f65-9D91-7224C49458BB}"/>
                <c:ext xmlns:c16="http://schemas.microsoft.com/office/drawing/2014/chart" uri="{C3380CC4-5D6E-409C-BE32-E72D297353CC}">
                  <c16:uniqueId val="{00000005-4A9E-47BC-B0E5-176A7D773025}"/>
                </c:ext>
              </c:extLst>
            </c:dLbl>
            <c:dLbl>
              <c:idx val="3"/>
              <c:layout>
                <c:manualLayout>
                  <c:x val="-8.7901602988269531E-2"/>
                  <c:y val="0.13872797389727351"/>
                </c:manualLayout>
              </c:layout>
              <c:tx>
                <c:rich>
                  <a:bodyPr rot="0" spcFirstLastPara="1" vertOverflow="ellipsis" vert="horz" wrap="square" anchor="ctr" anchorCtr="1"/>
                  <a:lstStyle/>
                  <a:p>
                    <a:pPr>
                      <a:lnSpc>
                        <a:spcPts val="1500"/>
                      </a:lnSpc>
                      <a:defRPr lang="ja-JP" sz="1400" b="0" i="0" u="none" strike="noStrike" kern="1200" baseline="0">
                        <a:solidFill>
                          <a:schemeClr val="tx1"/>
                        </a:solidFill>
                        <a:latin typeface="+mn-lt"/>
                        <a:ea typeface="+mn-ea"/>
                        <a:cs typeface="+mn-cs"/>
                      </a:defRPr>
                    </a:pPr>
                    <a:endParaRPr lang="en-US" altLang="ja-JP" baseline="0">
                      <a:solidFill>
                        <a:schemeClr val="tx1"/>
                      </a:solidFill>
                    </a:endParaRPr>
                  </a:p>
                  <a:p>
                    <a:pPr>
                      <a:lnSpc>
                        <a:spcPts val="1500"/>
                      </a:lnSpc>
                      <a:defRPr lang="ja-JP" sz="1400">
                        <a:solidFill>
                          <a:schemeClr val="tx1"/>
                        </a:solidFill>
                      </a:defRPr>
                    </a:pPr>
                    <a:endParaRPr lang="en-US" altLang="ja-JP"/>
                  </a:p>
                </c:rich>
              </c:tx>
              <c:spPr>
                <a:noFill/>
                <a:ln>
                  <a:noFill/>
                </a:ln>
                <a:effectLst/>
              </c:spPr>
              <c:txPr>
                <a:bodyPr rot="0" spcFirstLastPara="1" vertOverflow="ellipsis" vert="horz" wrap="square" anchor="ctr" anchorCtr="1"/>
                <a:lstStyle/>
                <a:p>
                  <a:pPr>
                    <a:lnSpc>
                      <a:spcPts val="1500"/>
                    </a:lnSpc>
                    <a:defRPr lang="ja-JP" sz="1400" b="0" i="0" u="none" strike="noStrike" kern="1200" baseline="0">
                      <a:solidFill>
                        <a:schemeClr val="tx1"/>
                      </a:solidFill>
                      <a:latin typeface="+mn-lt"/>
                      <a:ea typeface="+mn-ea"/>
                      <a:cs typeface="+mn-cs"/>
                    </a:defRPr>
                  </a:pPr>
                  <a:endParaRPr lang="ja-JP"/>
                </a:p>
              </c:txPr>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7-4A9E-47BC-B0E5-176A7D773025}"/>
                </c:ext>
              </c:extLst>
            </c:dLbl>
            <c:dLbl>
              <c:idx val="4"/>
              <c:delete val="1"/>
              <c:extLst>
                <c:ext xmlns:c15="http://schemas.microsoft.com/office/drawing/2012/chart" uri="{CE6537A1-D6FC-4f65-9D91-7224C49458BB}"/>
                <c:ext xmlns:c16="http://schemas.microsoft.com/office/drawing/2014/chart" uri="{C3380CC4-5D6E-409C-BE32-E72D297353CC}">
                  <c16:uniqueId val="{00000009-4A9E-47BC-B0E5-176A7D773025}"/>
                </c:ext>
              </c:extLst>
            </c:dLbl>
            <c:dLbl>
              <c:idx val="5"/>
              <c:delete val="1"/>
              <c:extLst>
                <c:ext xmlns:c15="http://schemas.microsoft.com/office/drawing/2012/chart" uri="{CE6537A1-D6FC-4f65-9D91-7224C49458BB}"/>
                <c:ext xmlns:c16="http://schemas.microsoft.com/office/drawing/2014/chart" uri="{C3380CC4-5D6E-409C-BE32-E72D297353CC}">
                  <c16:uniqueId val="{0000000B-4A9E-47BC-B0E5-176A7D773025}"/>
                </c:ext>
              </c:extLst>
            </c:dLbl>
            <c:dLbl>
              <c:idx val="6"/>
              <c:delete val="1"/>
              <c:extLst>
                <c:ext xmlns:c15="http://schemas.microsoft.com/office/drawing/2012/chart" uri="{CE6537A1-D6FC-4f65-9D91-7224C49458BB}"/>
                <c:ext xmlns:c16="http://schemas.microsoft.com/office/drawing/2014/chart" uri="{C3380CC4-5D6E-409C-BE32-E72D297353CC}">
                  <c16:uniqueId val="{0000000D-4A9E-47BC-B0E5-176A7D773025}"/>
                </c:ext>
              </c:extLst>
            </c:dLbl>
            <c:spPr>
              <a:noFill/>
              <a:ln>
                <a:noFill/>
              </a:ln>
              <a:effectLst/>
            </c:spPr>
            <c:txPr>
              <a:bodyPr rot="0" spcFirstLastPara="1" vertOverflow="ellipsis" vert="horz" wrap="square" anchor="ctr" anchorCtr="1"/>
              <a:lstStyle/>
              <a:p>
                <a:pPr>
                  <a:defRPr lang="ja-JP" sz="1400" b="0" i="0" u="none" strike="noStrike" kern="1200" baseline="0">
                    <a:solidFill>
                      <a:schemeClr val="bg1"/>
                    </a:solidFill>
                    <a:latin typeface="+mn-lt"/>
                    <a:ea typeface="+mn-ea"/>
                    <a:cs typeface="+mn-cs"/>
                  </a:defRPr>
                </a:pPr>
                <a:endParaRPr lang="ja-JP"/>
              </a:p>
            </c:txPr>
            <c:showLegendKey val="0"/>
            <c:showVal val="1"/>
            <c:showCatName val="0"/>
            <c:showSerName val="0"/>
            <c:showPercent val="1"/>
            <c:showBubbleSize val="0"/>
            <c:separator>
</c:separator>
            <c:showLeaderLines val="0"/>
            <c:extLst>
              <c:ext xmlns:c15="http://schemas.microsoft.com/office/drawing/2012/chart" uri="{CE6537A1-D6FC-4f65-9D91-7224C49458BB}"/>
            </c:extLst>
          </c:dLbls>
          <c:cat>
            <c:strRef>
              <c:f>問２!$O$1710:$U$1710</c:f>
              <c:strCache>
                <c:ptCount val="7"/>
                <c:pt idx="0">
                  <c:v>指定済（申出基準日後）</c:v>
                </c:pt>
                <c:pt idx="1">
                  <c:v>指定済（申出基準日前）</c:v>
                </c:pt>
                <c:pt idx="2">
                  <c:v>指定受付済</c:v>
                </c:pt>
                <c:pt idx="3">
                  <c:v>意向有</c:v>
                </c:pt>
                <c:pt idx="4">
                  <c:v>意向無</c:v>
                </c:pt>
                <c:pt idx="5">
                  <c:v>未定・未把握</c:v>
                </c:pt>
                <c:pt idx="6">
                  <c:v>非指定</c:v>
                </c:pt>
              </c:strCache>
            </c:strRef>
          </c:cat>
          <c:val>
            <c:numRef>
              <c:f>問２!$O$1711:$U$1711</c:f>
              <c:numCache>
                <c:formatCode>\(#,##0"ha"\)</c:formatCode>
                <c:ptCount val="7"/>
                <c:pt idx="0">
                  <c:v>8281.8739800000003</c:v>
                </c:pt>
                <c:pt idx="1">
                  <c:v>0</c:v>
                </c:pt>
                <c:pt idx="2">
                  <c:v>0</c:v>
                </c:pt>
                <c:pt idx="3">
                  <c:v>0</c:v>
                </c:pt>
                <c:pt idx="4">
                  <c:v>0</c:v>
                </c:pt>
                <c:pt idx="5">
                  <c:v>0</c:v>
                </c:pt>
                <c:pt idx="6">
                  <c:v>990.69955899999979</c:v>
                </c:pt>
              </c:numCache>
            </c:numRef>
          </c:val>
          <c:extLst>
            <c:ext xmlns:c16="http://schemas.microsoft.com/office/drawing/2014/chart" uri="{C3380CC4-5D6E-409C-BE32-E72D297353CC}">
              <c16:uniqueId val="{0000000E-4A9E-47BC-B0E5-176A7D77302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600"/>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02256910284602E-3"/>
          <c:y val="5.9925846666832559E-2"/>
          <c:w val="0.54513501905188388"/>
          <c:h val="0.93071206373894966"/>
        </c:manualLayout>
      </c:layout>
      <c:pieChart>
        <c:varyColors val="1"/>
        <c:ser>
          <c:idx val="0"/>
          <c:order val="0"/>
          <c:spPr>
            <a:noFill/>
          </c:spPr>
          <c:dPt>
            <c:idx val="0"/>
            <c:bubble3D val="0"/>
            <c:spPr>
              <a:noFill/>
              <a:ln w="38100">
                <a:solidFill>
                  <a:srgbClr val="000000"/>
                </a:solidFill>
              </a:ln>
              <a:effectLst/>
            </c:spPr>
            <c:extLst>
              <c:ext xmlns:c16="http://schemas.microsoft.com/office/drawing/2014/chart" uri="{C3380CC4-5D6E-409C-BE32-E72D297353CC}">
                <c16:uniqueId val="{00000001-A3D9-42CD-AB37-499F928A6EB8}"/>
              </c:ext>
            </c:extLst>
          </c:dPt>
          <c:dPt>
            <c:idx val="1"/>
            <c:bubble3D val="0"/>
            <c:spPr>
              <a:noFill/>
              <a:ln w="19050">
                <a:noFill/>
              </a:ln>
              <a:effectLst/>
            </c:spPr>
            <c:extLst>
              <c:ext xmlns:c16="http://schemas.microsoft.com/office/drawing/2014/chart" uri="{C3380CC4-5D6E-409C-BE32-E72D297353CC}">
                <c16:uniqueId val="{00000003-A3D9-42CD-AB37-499F928A6EB8}"/>
              </c:ext>
            </c:extLst>
          </c:dPt>
          <c:dPt>
            <c:idx val="2"/>
            <c:bubble3D val="0"/>
            <c:spPr>
              <a:noFill/>
              <a:ln w="19050">
                <a:noFill/>
              </a:ln>
              <a:effectLst/>
            </c:spPr>
            <c:extLst>
              <c:ext xmlns:c16="http://schemas.microsoft.com/office/drawing/2014/chart" uri="{C3380CC4-5D6E-409C-BE32-E72D297353CC}">
                <c16:uniqueId val="{00000005-A3D9-42CD-AB37-499F928A6EB8}"/>
              </c:ext>
            </c:extLst>
          </c:dPt>
          <c:dPt>
            <c:idx val="3"/>
            <c:bubble3D val="0"/>
            <c:spPr>
              <a:noFill/>
              <a:ln w="19050">
                <a:noFill/>
              </a:ln>
              <a:effectLst/>
            </c:spPr>
            <c:extLst>
              <c:ext xmlns:c16="http://schemas.microsoft.com/office/drawing/2014/chart" uri="{C3380CC4-5D6E-409C-BE32-E72D297353CC}">
                <c16:uniqueId val="{00000007-A3D9-42CD-AB37-499F928A6EB8}"/>
              </c:ext>
            </c:extLst>
          </c:dPt>
          <c:dLbls>
            <c:delete val="1"/>
          </c:dLbls>
          <c:cat>
            <c:strRef>
              <c:f>問２!$R$1712:$U$1712</c:f>
              <c:strCache>
                <c:ptCount val="4"/>
                <c:pt idx="0">
                  <c:v>指定見込み</c:v>
                </c:pt>
                <c:pt idx="1">
                  <c:v>指定意向無</c:v>
                </c:pt>
                <c:pt idx="2">
                  <c:v>未定・未把握</c:v>
                </c:pt>
                <c:pt idx="3">
                  <c:v>非指定</c:v>
                </c:pt>
              </c:strCache>
            </c:strRef>
          </c:cat>
          <c:val>
            <c:numRef>
              <c:f>問２!$R$1713:$U$1713</c:f>
              <c:numCache>
                <c:formatCode>\(#,##0"ha"\)</c:formatCode>
                <c:ptCount val="4"/>
                <c:pt idx="0">
                  <c:v>8281.8739800000003</c:v>
                </c:pt>
                <c:pt idx="1">
                  <c:v>0</c:v>
                </c:pt>
                <c:pt idx="2">
                  <c:v>0</c:v>
                </c:pt>
                <c:pt idx="3">
                  <c:v>990.69955899999979</c:v>
                </c:pt>
              </c:numCache>
            </c:numRef>
          </c:val>
          <c:extLst>
            <c:ext xmlns:c16="http://schemas.microsoft.com/office/drawing/2014/chart" uri="{C3380CC4-5D6E-409C-BE32-E72D297353CC}">
              <c16:uniqueId val="{00000008-A3D9-42CD-AB37-499F928A6EB8}"/>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57150">
      <a:noFill/>
    </a:ln>
    <a:effectLst/>
  </c:spPr>
  <c:txPr>
    <a:bodyPr/>
    <a:lstStyle/>
    <a:p>
      <a:pPr>
        <a:defRPr/>
      </a:pPr>
      <a:endParaRPr lang="ja-JP"/>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129469173533123E-2"/>
          <c:y val="3.6366736671473943E-2"/>
          <c:w val="0.92487053082646686"/>
          <c:h val="0.87740781070289131"/>
        </c:manualLayout>
      </c:layout>
      <c:barChart>
        <c:barDir val="col"/>
        <c:grouping val="stacked"/>
        <c:varyColors val="0"/>
        <c:ser>
          <c:idx val="0"/>
          <c:order val="0"/>
          <c:tx>
            <c:strRef>
              <c:f>問２!$Y$1672</c:f>
              <c:strCache>
                <c:ptCount val="1"/>
                <c:pt idx="0">
                  <c:v>意向有</c:v>
                </c:pt>
              </c:strCache>
            </c:strRef>
          </c:tx>
          <c:spPr>
            <a:solidFill>
              <a:srgbClr val="00B0F0"/>
            </a:solidFill>
            <a:ln>
              <a:noFill/>
            </a:ln>
            <a:effectLst/>
          </c:spPr>
          <c:invertIfNegative val="0"/>
          <c:dLbls>
            <c:dLbl>
              <c:idx val="0"/>
              <c:layout>
                <c:manualLayout>
                  <c:x val="-3.9164553486399085E-2"/>
                  <c:y val="-1.6306595369645339E-2"/>
                </c:manualLayout>
              </c:layout>
              <c:tx>
                <c:rich>
                  <a:bodyPr rot="0" spcFirstLastPara="1" vertOverflow="overflow" horzOverflow="overflow" vert="horz" wrap="square" lIns="0" tIns="0" rIns="0" bIns="0" anchor="ctr" anchorCtr="1">
                    <a:normAutofit/>
                  </a:bodyPr>
                  <a:lstStyle/>
                  <a:p>
                    <a:pPr>
                      <a:lnSpc>
                        <a:spcPts val="800"/>
                      </a:lnSpc>
                      <a:defRPr lang="ja-JP" sz="1000" b="0" i="0" u="none" strike="noStrike" kern="1200" baseline="0">
                        <a:solidFill>
                          <a:srgbClr val="0066CC"/>
                        </a:solidFill>
                        <a:latin typeface="+mn-lt"/>
                        <a:ea typeface="+mn-ea"/>
                        <a:cs typeface="+mn-cs"/>
                      </a:defRPr>
                    </a:pPr>
                    <a:r>
                      <a:rPr lang="en-US" altLang="ja-JP" sz="1400" baseline="0">
                        <a:solidFill>
                          <a:srgbClr val="0066CC"/>
                        </a:solidFill>
                      </a:rPr>
                      <a:t>79</a:t>
                    </a:r>
                    <a:r>
                      <a:rPr lang="ja-JP" altLang="en-US" sz="1400" baseline="0">
                        <a:solidFill>
                          <a:srgbClr val="0066CC"/>
                        </a:solidFill>
                      </a:rPr>
                      <a:t>％</a:t>
                    </a:r>
                    <a:endParaRPr lang="en-US" altLang="ja-JP" sz="1200" baseline="0">
                      <a:solidFill>
                        <a:srgbClr val="0066CC"/>
                      </a:solidFill>
                    </a:endParaRPr>
                  </a:p>
                  <a:p>
                    <a:pPr>
                      <a:lnSpc>
                        <a:spcPts val="800"/>
                      </a:lnSpc>
                      <a:defRPr lang="ja-JP" sz="1000">
                        <a:solidFill>
                          <a:srgbClr val="0066CC"/>
                        </a:solidFill>
                      </a:defRPr>
                    </a:pPr>
                    <a:fld id="{4FEC6149-B436-464A-BF13-CE0094775943}" type="VALUE">
                      <a:rPr lang="en-US" altLang="ja-JP" sz="1000" smtClean="0">
                        <a:solidFill>
                          <a:srgbClr val="0066CC"/>
                        </a:solidFill>
                      </a:rPr>
                      <a:pPr>
                        <a:lnSpc>
                          <a:spcPts val="800"/>
                        </a:lnSpc>
                        <a:defRPr lang="ja-JP" sz="1000">
                          <a:solidFill>
                            <a:srgbClr val="0066CC"/>
                          </a:solidFill>
                        </a:defRPr>
                      </a:pPr>
                      <a:t>[値]</a:t>
                    </a:fld>
                    <a:endParaRPr lang="ja-JP" altLang="en-US"/>
                  </a:p>
                </c:rich>
              </c:tx>
              <c:spPr>
                <a:noFill/>
                <a:ln>
                  <a:noFill/>
                </a:ln>
                <a:effectLst/>
              </c:spPr>
              <c:txPr>
                <a:bodyPr rot="0" spcFirstLastPara="1" vertOverflow="overflow" horzOverflow="overflow" vert="horz" wrap="square" lIns="0" tIns="0" rIns="0" bIns="0" anchor="ctr" anchorCtr="1">
                  <a:normAutofit/>
                </a:bodyPr>
                <a:lstStyle/>
                <a:p>
                  <a:pPr>
                    <a:lnSpc>
                      <a:spcPts val="800"/>
                    </a:lnSpc>
                    <a:defRPr lang="ja-JP" sz="1000" b="0" i="0" u="none" strike="noStrike" kern="1200" baseline="0">
                      <a:solidFill>
                        <a:srgbClr val="0066CC"/>
                      </a:solidFill>
                      <a:latin typeface="+mn-lt"/>
                      <a:ea typeface="+mn-ea"/>
                      <a:cs typeface="+mn-cs"/>
                    </a:defRPr>
                  </a:pPr>
                  <a:endParaRPr lang="ja-JP"/>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4.5659656032654719E-2"/>
                      <c:h val="7.8897571487198087E-2"/>
                    </c:manualLayout>
                  </c15:layout>
                  <c15:dlblFieldTable/>
                  <c15:showDataLabelsRange val="1"/>
                </c:ext>
                <c:ext xmlns:c16="http://schemas.microsoft.com/office/drawing/2014/chart" uri="{C3380CC4-5D6E-409C-BE32-E72D297353CC}">
                  <c16:uniqueId val="{00000000-0E1E-45D6-A4FD-1EE4011E23D9}"/>
                </c:ext>
              </c:extLst>
            </c:dLbl>
            <c:dLbl>
              <c:idx val="1"/>
              <c:tx>
                <c:rich>
                  <a:bodyPr/>
                  <a:lstStyle/>
                  <a:p>
                    <a:r>
                      <a:rPr lang="en-US" altLang="ja-JP" sz="1600"/>
                      <a:t>89</a:t>
                    </a:r>
                    <a:r>
                      <a:rPr lang="ja-JP" altLang="en-US" sz="1600"/>
                      <a:t>％</a:t>
                    </a:r>
                    <a:endParaRPr lang="en-US" altLang="ja-JP" baseline="0"/>
                  </a:p>
                  <a:p>
                    <a:r>
                      <a:rPr lang="en-US" altLang="ja-JP"/>
                      <a:t>(1,063)</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0E1E-45D6-A4FD-1EE4011E23D9}"/>
                </c:ext>
              </c:extLst>
            </c:dLbl>
            <c:dLbl>
              <c:idx val="2"/>
              <c:tx>
                <c:rich>
                  <a:bodyPr/>
                  <a:lstStyle/>
                  <a:p>
                    <a:fld id="{2F4FAE4E-316B-41BD-934F-E60D166197C2}" type="CELLRANGE">
                      <a:rPr lang="en-US" altLang="ja-JP" sz="1600"/>
                      <a:pPr/>
                      <a:t>[CELLRANGE]</a:t>
                    </a:fld>
                    <a:endParaRPr lang="en-US" altLang="ja-JP" baseline="0"/>
                  </a:p>
                  <a:p>
                    <a:fld id="{B6F34E26-FFCB-4A3D-AAA2-7D2D98ADB46C}" type="VALUE">
                      <a:rPr lang="en-US" altLang="ja-JP" sz="1050"/>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0E1E-45D6-A4FD-1EE4011E23D9}"/>
                </c:ext>
              </c:extLst>
            </c:dLbl>
            <c:dLbl>
              <c:idx val="3"/>
              <c:tx>
                <c:rich>
                  <a:bodyPr rot="0" spcFirstLastPara="1" vertOverflow="overflow" horzOverflow="overflow" vert="horz" wrap="square" lIns="0" tIns="0" rIns="0" bIns="0" anchor="ctr" anchorCtr="1">
                    <a:normAutofit/>
                  </a:bodyPr>
                  <a:lstStyle/>
                  <a:p>
                    <a:pPr>
                      <a:lnSpc>
                        <a:spcPts val="1000"/>
                      </a:lnSpc>
                      <a:defRPr lang="ja-JP" sz="1100" b="0" i="0" u="none" strike="noStrike" kern="1200" baseline="0">
                        <a:solidFill>
                          <a:schemeClr val="bg1"/>
                        </a:solidFill>
                        <a:latin typeface="+mn-lt"/>
                        <a:ea typeface="+mn-ea"/>
                        <a:cs typeface="+mn-cs"/>
                      </a:defRPr>
                    </a:pPr>
                    <a:r>
                      <a:rPr lang="en-US" altLang="ja-JP" sz="1600">
                        <a:solidFill>
                          <a:schemeClr val="bg1"/>
                        </a:solidFill>
                      </a:rPr>
                      <a:t>94</a:t>
                    </a:r>
                    <a:r>
                      <a:rPr lang="ja-JP" altLang="en-US" sz="1600">
                        <a:solidFill>
                          <a:schemeClr val="bg1"/>
                        </a:solidFill>
                      </a:rPr>
                      <a:t>％</a:t>
                    </a:r>
                    <a:endParaRPr lang="en-US" altLang="ja-JP" baseline="0">
                      <a:solidFill>
                        <a:schemeClr val="bg1"/>
                      </a:solidFill>
                    </a:endParaRPr>
                  </a:p>
                  <a:p>
                    <a:pPr>
                      <a:lnSpc>
                        <a:spcPts val="1000"/>
                      </a:lnSpc>
                      <a:defRPr lang="ja-JP" sz="1100">
                        <a:solidFill>
                          <a:schemeClr val="bg1"/>
                        </a:solidFill>
                      </a:defRPr>
                    </a:pPr>
                    <a:fld id="{70B0F1B1-D455-4665-8E98-E977B6CD2E93}" type="VALUE">
                      <a:rPr lang="en-US" altLang="ja-JP" sz="1050">
                        <a:solidFill>
                          <a:schemeClr val="bg1"/>
                        </a:solidFill>
                      </a:rPr>
                      <a:pPr>
                        <a:lnSpc>
                          <a:spcPts val="1000"/>
                        </a:lnSpc>
                        <a:defRPr lang="ja-JP" sz="1100">
                          <a:solidFill>
                            <a:schemeClr val="bg1"/>
                          </a:solidFill>
                        </a:defRPr>
                      </a:pPr>
                      <a:t>[値]</a:t>
                    </a:fld>
                    <a:endParaRPr lang="ja-JP" altLang="en-US"/>
                  </a:p>
                </c:rich>
              </c:tx>
              <c:spPr>
                <a:noFill/>
                <a:ln>
                  <a:noFill/>
                </a:ln>
                <a:effectLst/>
              </c:spPr>
              <c:txPr>
                <a:bodyPr rot="0" spcFirstLastPara="1" vertOverflow="overflow" horzOverflow="overflow" vert="horz" wrap="square" lIns="0" tIns="0" rIns="0" bIns="0" anchor="ctr" anchorCtr="1">
                  <a:normAutofit/>
                </a:bodyPr>
                <a:lstStyle/>
                <a:p>
                  <a:pPr>
                    <a:lnSpc>
                      <a:spcPts val="1000"/>
                    </a:lnSpc>
                    <a:defRPr lang="ja-JP" sz="11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dlblFieldTable/>
                  <c15:showDataLabelsRange val="1"/>
                </c:ext>
                <c:ext xmlns:c16="http://schemas.microsoft.com/office/drawing/2014/chart" uri="{C3380CC4-5D6E-409C-BE32-E72D297353CC}">
                  <c16:uniqueId val="{00000003-0E1E-45D6-A4FD-1EE4011E23D9}"/>
                </c:ext>
              </c:extLst>
            </c:dLbl>
            <c:dLbl>
              <c:idx val="4"/>
              <c:tx>
                <c:rich>
                  <a:bodyPr/>
                  <a:lstStyle/>
                  <a:p>
                    <a:r>
                      <a:rPr lang="en-US" altLang="ja-JP" sz="1600"/>
                      <a:t>92</a:t>
                    </a:r>
                    <a:r>
                      <a:rPr lang="ja-JP" altLang="en-US" sz="1600"/>
                      <a:t>％</a:t>
                    </a:r>
                    <a:endParaRPr lang="en-US" altLang="ja-JP" baseline="0"/>
                  </a:p>
                  <a:p>
                    <a:fld id="{A252F876-3E68-4D4C-A17B-40D7D0CF6980}" type="VALUE">
                      <a:rPr lang="en-US" altLang="ja-JP" sz="1050"/>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0E1E-45D6-A4FD-1EE4011E23D9}"/>
                </c:ext>
              </c:extLst>
            </c:dLbl>
            <c:dLbl>
              <c:idx val="5"/>
              <c:tx>
                <c:rich>
                  <a:bodyPr/>
                  <a:lstStyle/>
                  <a:p>
                    <a:fld id="{9156F0A1-3776-42B0-8B7A-5704A7A9463C}" type="CELLRANGE">
                      <a:rPr lang="en-US" altLang="ja-JP" sz="1600"/>
                      <a:pPr/>
                      <a:t>[CELLRANGE]</a:t>
                    </a:fld>
                    <a:endParaRPr lang="en-US" altLang="ja-JP" baseline="0"/>
                  </a:p>
                  <a:p>
                    <a:fld id="{8284A70A-4E80-45AD-A01D-BF4B5F5B012B}" type="VALUE">
                      <a:rPr lang="en-US" altLang="ja-JP" sz="1050"/>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0E1E-45D6-A4FD-1EE4011E23D9}"/>
                </c:ext>
              </c:extLst>
            </c:dLbl>
            <c:dLbl>
              <c:idx val="6"/>
              <c:layout>
                <c:manualLayout>
                  <c:x val="-3.9164553486399085E-2"/>
                  <c:y val="1.2337087669610504E-2"/>
                </c:manualLayout>
              </c:layout>
              <c:tx>
                <c:rich>
                  <a:bodyPr rot="0" spcFirstLastPara="1" vertOverflow="overflow" horzOverflow="overflow" vert="horz" wrap="square" lIns="0" tIns="0" rIns="0" bIns="0" anchor="ctr" anchorCtr="1">
                    <a:noAutofit/>
                  </a:bodyPr>
                  <a:lstStyle/>
                  <a:p>
                    <a:pPr>
                      <a:lnSpc>
                        <a:spcPts val="800"/>
                      </a:lnSpc>
                      <a:defRPr lang="ja-JP" sz="1000" b="0" i="0" u="none" strike="noStrike" kern="1200" baseline="0">
                        <a:solidFill>
                          <a:schemeClr val="tx1"/>
                        </a:solidFill>
                        <a:latin typeface="+mn-lt"/>
                        <a:ea typeface="+mn-ea"/>
                        <a:cs typeface="+mn-cs"/>
                      </a:defRPr>
                    </a:pPr>
                    <a:r>
                      <a:rPr lang="en-US" altLang="ja-JP" sz="1400">
                        <a:solidFill>
                          <a:srgbClr val="0066CC"/>
                        </a:solidFill>
                      </a:rPr>
                      <a:t>70</a:t>
                    </a:r>
                    <a:r>
                      <a:rPr lang="ja-JP" altLang="en-US" sz="1400">
                        <a:solidFill>
                          <a:srgbClr val="0066CC"/>
                        </a:solidFill>
                      </a:rPr>
                      <a:t>％</a:t>
                    </a:r>
                    <a:endParaRPr lang="en-US" altLang="ja-JP" sz="1000" baseline="0">
                      <a:solidFill>
                        <a:srgbClr val="0066CC"/>
                      </a:solidFill>
                    </a:endParaRPr>
                  </a:p>
                  <a:p>
                    <a:pPr>
                      <a:lnSpc>
                        <a:spcPts val="800"/>
                      </a:lnSpc>
                      <a:defRPr lang="ja-JP" sz="1000">
                        <a:solidFill>
                          <a:schemeClr val="tx1"/>
                        </a:solidFill>
                      </a:defRPr>
                    </a:pPr>
                    <a:fld id="{F8BA4A3F-0BC3-435B-AD2A-B5D7ECA47D49}" type="VALUE">
                      <a:rPr lang="en-US" altLang="ja-JP" sz="1000">
                        <a:solidFill>
                          <a:srgbClr val="0066CC"/>
                        </a:solidFill>
                      </a:rPr>
                      <a:pPr>
                        <a:lnSpc>
                          <a:spcPts val="800"/>
                        </a:lnSpc>
                        <a:defRPr lang="ja-JP" sz="1000">
                          <a:solidFill>
                            <a:schemeClr val="tx1"/>
                          </a:solidFill>
                        </a:defRPr>
                      </a:pPr>
                      <a:t>[値]</a:t>
                    </a:fld>
                    <a:endParaRPr lang="ja-JP" altLang="en-US"/>
                  </a:p>
                </c:rich>
              </c:tx>
              <c:spPr>
                <a:noFill/>
                <a:ln>
                  <a:noFill/>
                </a:ln>
                <a:effectLst/>
              </c:spPr>
              <c:txPr>
                <a:bodyPr rot="0" spcFirstLastPara="1" vertOverflow="overflow" horzOverflow="overflow" vert="horz" wrap="square" lIns="0" tIns="0" rIns="0" bIns="0" anchor="ctr" anchorCtr="1">
                  <a:noAutofit/>
                </a:bodyPr>
                <a:lstStyle/>
                <a:p>
                  <a:pPr>
                    <a:lnSpc>
                      <a:spcPts val="800"/>
                    </a:lnSpc>
                    <a:defRPr lang="ja-JP" sz="10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4.8560734068684282E-2"/>
                      <c:h val="5.2914189676079082E-2"/>
                    </c:manualLayout>
                  </c15:layout>
                  <c15:dlblFieldTable/>
                  <c15:showDataLabelsRange val="1"/>
                </c:ext>
                <c:ext xmlns:c16="http://schemas.microsoft.com/office/drawing/2014/chart" uri="{C3380CC4-5D6E-409C-BE32-E72D297353CC}">
                  <c16:uniqueId val="{00000006-0E1E-45D6-A4FD-1EE4011E23D9}"/>
                </c:ext>
              </c:extLst>
            </c:dLbl>
            <c:dLbl>
              <c:idx val="7"/>
              <c:tx>
                <c:rich>
                  <a:bodyPr/>
                  <a:lstStyle/>
                  <a:p>
                    <a:fld id="{6B2852BC-5B98-4140-81C3-D789EC502531}" type="CELLRANGE">
                      <a:rPr lang="en-US" altLang="ja-JP" sz="1600"/>
                      <a:pPr/>
                      <a:t>[CELLRANGE]</a:t>
                    </a:fld>
                    <a:endParaRPr lang="en-US" altLang="ja-JP" baseline="0"/>
                  </a:p>
                  <a:p>
                    <a:fld id="{E75C53E6-95F8-4592-BC10-6E277E2DBED8}" type="VALUE">
                      <a:rPr lang="en-US" altLang="ja-JP" sz="1050"/>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0E1E-45D6-A4FD-1EE4011E23D9}"/>
                </c:ext>
              </c:extLst>
            </c:dLbl>
            <c:dLbl>
              <c:idx val="8"/>
              <c:layout>
                <c:manualLayout>
                  <c:x val="7.2532661684274538E-4"/>
                  <c:y val="-3.0112144026147772E-2"/>
                </c:manualLayout>
              </c:layout>
              <c:tx>
                <c:rich>
                  <a:bodyPr rot="0" spcFirstLastPara="1" vertOverflow="overflow" horzOverflow="overflow" vert="horz" wrap="square" lIns="0" tIns="0" rIns="0" bIns="0" anchor="ctr" anchorCtr="1">
                    <a:normAutofit/>
                  </a:bodyPr>
                  <a:lstStyle/>
                  <a:p>
                    <a:pPr>
                      <a:lnSpc>
                        <a:spcPts val="1000"/>
                      </a:lnSpc>
                      <a:defRPr lang="ja-JP" sz="1100" b="0" i="0" u="none" strike="noStrike" kern="1200" baseline="0">
                        <a:solidFill>
                          <a:schemeClr val="bg1"/>
                        </a:solidFill>
                        <a:latin typeface="+mn-lt"/>
                        <a:ea typeface="+mn-ea"/>
                        <a:cs typeface="+mn-cs"/>
                      </a:defRPr>
                    </a:pPr>
                    <a:r>
                      <a:rPr lang="ja-JP" altLang="en-US" sz="1600">
                        <a:solidFill>
                          <a:schemeClr val="bg1"/>
                        </a:solidFill>
                      </a:rPr>
                      <a:t>　</a:t>
                    </a:r>
                    <a:r>
                      <a:rPr lang="en-US" altLang="ja-JP" sz="1600">
                        <a:solidFill>
                          <a:schemeClr val="bg1"/>
                        </a:solidFill>
                      </a:rPr>
                      <a:t>91</a:t>
                    </a:r>
                    <a:r>
                      <a:rPr lang="ja-JP" altLang="en-US" sz="1600">
                        <a:solidFill>
                          <a:schemeClr val="bg1"/>
                        </a:solidFill>
                      </a:rPr>
                      <a:t>％ </a:t>
                    </a:r>
                    <a:fld id="{8AEDD706-7A0A-4A01-AA81-B6A039C92F3B}" type="VALUE">
                      <a:rPr lang="en-US" altLang="ja-JP" sz="1050" smtClean="0">
                        <a:solidFill>
                          <a:schemeClr val="bg1"/>
                        </a:solidFill>
                      </a:rPr>
                      <a:pPr>
                        <a:lnSpc>
                          <a:spcPts val="1000"/>
                        </a:lnSpc>
                        <a:defRPr lang="ja-JP" sz="1100">
                          <a:solidFill>
                            <a:schemeClr val="bg1"/>
                          </a:solidFill>
                        </a:defRPr>
                      </a:pPr>
                      <a:t>[値]</a:t>
                    </a:fld>
                    <a:endParaRPr lang="ja-JP" altLang="en-US" sz="1600">
                      <a:solidFill>
                        <a:schemeClr val="bg1"/>
                      </a:solidFill>
                    </a:endParaRPr>
                  </a:p>
                </c:rich>
              </c:tx>
              <c:spPr>
                <a:noFill/>
                <a:ln>
                  <a:noFill/>
                </a:ln>
                <a:effectLst/>
              </c:spPr>
              <c:txPr>
                <a:bodyPr rot="0" spcFirstLastPara="1" vertOverflow="overflow" horzOverflow="overflow" vert="horz" wrap="square" lIns="0" tIns="0" rIns="0" bIns="0" anchor="ctr" anchorCtr="1">
                  <a:normAutofit/>
                </a:bodyPr>
                <a:lstStyle/>
                <a:p>
                  <a:pPr>
                    <a:lnSpc>
                      <a:spcPts val="1000"/>
                    </a:lnSpc>
                    <a:defRPr lang="ja-JP" sz="11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6.8327583335750883E-2"/>
                      <c:h val="9.5355122749467947E-2"/>
                    </c:manualLayout>
                  </c15:layout>
                  <c15:dlblFieldTable/>
                  <c15:showDataLabelsRange val="1"/>
                </c:ext>
                <c:ext xmlns:c16="http://schemas.microsoft.com/office/drawing/2014/chart" uri="{C3380CC4-5D6E-409C-BE32-E72D297353CC}">
                  <c16:uniqueId val="{00000008-0E1E-45D6-A4FD-1EE4011E23D9}"/>
                </c:ext>
              </c:extLst>
            </c:dLbl>
            <c:dLbl>
              <c:idx val="9"/>
              <c:layout>
                <c:manualLayout>
                  <c:x val="4.3516170540443423E-3"/>
                  <c:y val="1.1138924668464913E-2"/>
                </c:manualLayout>
              </c:layout>
              <c:tx>
                <c:rich>
                  <a:bodyPr/>
                  <a:lstStyle/>
                  <a:p>
                    <a:r>
                      <a:rPr lang="en-US" altLang="ja-JP" sz="1600"/>
                      <a:t>90</a:t>
                    </a:r>
                    <a:r>
                      <a:rPr lang="ja-JP" altLang="en-US" sz="1600"/>
                      <a:t>％</a:t>
                    </a:r>
                    <a:endParaRPr lang="en-US" altLang="ja-JP" baseline="0"/>
                  </a:p>
                  <a:p>
                    <a:fld id="{CA210DE1-DC9D-4976-BB2C-CDAB76772D81}" type="VALUE">
                      <a:rPr lang="en-US" altLang="ja-JP" sz="1050"/>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layout>
                    <c:manualLayout>
                      <c:w val="5.6077838436451428E-2"/>
                      <c:h val="5.0186906710246289E-2"/>
                    </c:manualLayout>
                  </c15:layout>
                  <c15:dlblFieldTable/>
                  <c15:showDataLabelsRange val="1"/>
                </c:ext>
                <c:ext xmlns:c16="http://schemas.microsoft.com/office/drawing/2014/chart" uri="{C3380CC4-5D6E-409C-BE32-E72D297353CC}">
                  <c16:uniqueId val="{00000009-0E1E-45D6-A4FD-1EE4011E23D9}"/>
                </c:ext>
              </c:extLst>
            </c:dLbl>
            <c:dLbl>
              <c:idx val="10"/>
              <c:layout>
                <c:manualLayout>
                  <c:x val="2.1758085270221703E-3"/>
                  <c:y val="8.0001015123513063E-3"/>
                </c:manualLayout>
              </c:layout>
              <c:tx>
                <c:rich>
                  <a:bodyPr/>
                  <a:lstStyle/>
                  <a:p>
                    <a:fld id="{2965CAEA-9456-4074-AE7E-4AAA132C2675}" type="CELLRANGE">
                      <a:rPr lang="en-US" altLang="ja-JP" sz="1600"/>
                      <a:pPr/>
                      <a:t>[CELLRANGE]</a:t>
                    </a:fld>
                    <a:endParaRPr lang="en-US" altLang="ja-JP" baseline="0"/>
                  </a:p>
                  <a:p>
                    <a:fld id="{9CF5FCAF-58CC-4798-9BF1-BA79FF69EBC0}" type="VALUE">
                      <a:rPr lang="en-US" altLang="ja-JP" sz="1050"/>
                      <a:pPr/>
                      <a:t>[値]</a:t>
                    </a:fld>
                    <a:endParaRPr lang="ja-JP" alt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0E1E-45D6-A4FD-1EE4011E23D9}"/>
                </c:ext>
              </c:extLst>
            </c:dLbl>
            <c:spPr>
              <a:noFill/>
              <a:ln>
                <a:noFill/>
              </a:ln>
              <a:effectLst/>
            </c:spPr>
            <c:txPr>
              <a:bodyPr rot="0" spcFirstLastPara="1" vertOverflow="overflow" horzOverflow="overflow" vert="horz" wrap="square" lIns="0" tIns="0" rIns="0" bIns="0" anchor="ctr" anchorCtr="1">
                <a:normAutofit/>
              </a:bodyPr>
              <a:lstStyle/>
              <a:p>
                <a:pPr>
                  <a:lnSpc>
                    <a:spcPts val="1000"/>
                  </a:lnSpc>
                  <a:defRPr lang="ja-JP" sz="12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cat>
            <c:strRef>
              <c:f>問２!$W$1673:$W$1683</c:f>
              <c:strCache>
                <c:ptCount val="11"/>
                <c:pt idx="0">
                  <c:v>茨城県</c:v>
                </c:pt>
                <c:pt idx="1">
                  <c:v>埼玉県</c:v>
                </c:pt>
                <c:pt idx="2">
                  <c:v>千葉県</c:v>
                </c:pt>
                <c:pt idx="3">
                  <c:v>東京都</c:v>
                </c:pt>
                <c:pt idx="4">
                  <c:v>神奈川県</c:v>
                </c:pt>
                <c:pt idx="5">
                  <c:v>愛知県</c:v>
                </c:pt>
                <c:pt idx="6">
                  <c:v>三重県</c:v>
                </c:pt>
                <c:pt idx="7">
                  <c:v>京都府</c:v>
                </c:pt>
                <c:pt idx="8">
                  <c:v>大阪府</c:v>
                </c:pt>
                <c:pt idx="9">
                  <c:v>兵庫県</c:v>
                </c:pt>
                <c:pt idx="10">
                  <c:v>奈良県</c:v>
                </c:pt>
              </c:strCache>
            </c:strRef>
          </c:cat>
          <c:val>
            <c:numRef>
              <c:f>問２!$Y$1673:$Y$1683</c:f>
              <c:numCache>
                <c:formatCode>\(#,##0\)</c:formatCode>
                <c:ptCount val="11"/>
                <c:pt idx="0">
                  <c:v>39.14</c:v>
                </c:pt>
                <c:pt idx="1">
                  <c:v>1062.5918139999997</c:v>
                </c:pt>
                <c:pt idx="2">
                  <c:v>644.83000000000004</c:v>
                </c:pt>
                <c:pt idx="3">
                  <c:v>2232.8647000000001</c:v>
                </c:pt>
                <c:pt idx="4">
                  <c:v>867.53754200000014</c:v>
                </c:pt>
                <c:pt idx="5">
                  <c:v>614.42239300000017</c:v>
                </c:pt>
                <c:pt idx="6">
                  <c:v>82.17</c:v>
                </c:pt>
                <c:pt idx="7">
                  <c:v>564.30000000000007</c:v>
                </c:pt>
                <c:pt idx="8">
                  <c:v>1393.8390000000002</c:v>
                </c:pt>
                <c:pt idx="9">
                  <c:v>380.65853099999998</c:v>
                </c:pt>
                <c:pt idx="10">
                  <c:v>399.52000000000004</c:v>
                </c:pt>
              </c:numCache>
            </c:numRef>
          </c:val>
          <c:extLst>
            <c:ext xmlns:c15="http://schemas.microsoft.com/office/drawing/2012/chart" uri="{02D57815-91ED-43cb-92C2-25804820EDAC}">
              <c15:datalabelsRange>
                <c15:f>(問２!$P$1675,問２!$P$1678,問２!$P$1681,問２!$P$1684,問２!$P$1687,問２!$P$1690,問２!$P$1693,問２!$P$1696,問２!$P$1699,問２!$P$1702,問２!$P$1705)</c15:f>
                <c15:dlblRangeCache>
                  <c:ptCount val="11"/>
                  <c:pt idx="0">
                    <c:v>0%</c:v>
                  </c:pt>
                  <c:pt idx="1">
                    <c:v>88%</c:v>
                  </c:pt>
                  <c:pt idx="2">
                    <c:v>86%</c:v>
                  </c:pt>
                  <c:pt idx="3">
                    <c:v>45%</c:v>
                  </c:pt>
                  <c:pt idx="4">
                    <c:v>91%</c:v>
                  </c:pt>
                  <c:pt idx="5">
                    <c:v>79%</c:v>
                  </c:pt>
                  <c:pt idx="6">
                    <c:v>94%</c:v>
                  </c:pt>
                  <c:pt idx="7">
                    <c:v>91%</c:v>
                  </c:pt>
                  <c:pt idx="8">
                    <c:v>35%</c:v>
                  </c:pt>
                  <c:pt idx="9">
                    <c:v>1%</c:v>
                  </c:pt>
                  <c:pt idx="10">
                    <c:v>83%</c:v>
                  </c:pt>
                </c15:dlblRangeCache>
              </c15:datalabelsRange>
            </c:ext>
            <c:ext xmlns:c16="http://schemas.microsoft.com/office/drawing/2014/chart" uri="{C3380CC4-5D6E-409C-BE32-E72D297353CC}">
              <c16:uniqueId val="{0000000B-0E1E-45D6-A4FD-1EE4011E23D9}"/>
            </c:ext>
          </c:extLst>
        </c:ser>
        <c:ser>
          <c:idx val="1"/>
          <c:order val="1"/>
          <c:tx>
            <c:strRef>
              <c:f>問２!$Z$1672</c:f>
              <c:strCache>
                <c:ptCount val="1"/>
                <c:pt idx="0">
                  <c:v>意向無</c:v>
                </c:pt>
              </c:strCache>
            </c:strRef>
          </c:tx>
          <c:spPr>
            <a:solidFill>
              <a:srgbClr val="FF7C8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C-0E1E-45D6-A4FD-1EE4011E23D9}"/>
                </c:ext>
              </c:extLst>
            </c:dLbl>
            <c:dLbl>
              <c:idx val="1"/>
              <c:delete val="1"/>
              <c:extLst>
                <c:ext xmlns:c15="http://schemas.microsoft.com/office/drawing/2012/chart" uri="{CE6537A1-D6FC-4f65-9D91-7224C49458BB}"/>
                <c:ext xmlns:c16="http://schemas.microsoft.com/office/drawing/2014/chart" uri="{C3380CC4-5D6E-409C-BE32-E72D297353CC}">
                  <c16:uniqueId val="{0000000D-0E1E-45D6-A4FD-1EE4011E23D9}"/>
                </c:ext>
              </c:extLst>
            </c:dLbl>
            <c:dLbl>
              <c:idx val="2"/>
              <c:delete val="1"/>
              <c:extLst>
                <c:ext xmlns:c15="http://schemas.microsoft.com/office/drawing/2012/chart" uri="{CE6537A1-D6FC-4f65-9D91-7224C49458BB}"/>
                <c:ext xmlns:c16="http://schemas.microsoft.com/office/drawing/2014/chart" uri="{C3380CC4-5D6E-409C-BE32-E72D297353CC}">
                  <c16:uniqueId val="{0000000E-0E1E-45D6-A4FD-1EE4011E23D9}"/>
                </c:ext>
              </c:extLst>
            </c:dLbl>
            <c:dLbl>
              <c:idx val="3"/>
              <c:delete val="1"/>
              <c:extLst>
                <c:ext xmlns:c15="http://schemas.microsoft.com/office/drawing/2012/chart" uri="{CE6537A1-D6FC-4f65-9D91-7224C49458BB}"/>
                <c:ext xmlns:c16="http://schemas.microsoft.com/office/drawing/2014/chart" uri="{C3380CC4-5D6E-409C-BE32-E72D297353CC}">
                  <c16:uniqueId val="{0000000F-0E1E-45D6-A4FD-1EE4011E23D9}"/>
                </c:ext>
              </c:extLst>
            </c:dLbl>
            <c:dLbl>
              <c:idx val="4"/>
              <c:delete val="1"/>
              <c:extLst>
                <c:ext xmlns:c15="http://schemas.microsoft.com/office/drawing/2012/chart" uri="{CE6537A1-D6FC-4f65-9D91-7224C49458BB}"/>
                <c:ext xmlns:c16="http://schemas.microsoft.com/office/drawing/2014/chart" uri="{C3380CC4-5D6E-409C-BE32-E72D297353CC}">
                  <c16:uniqueId val="{00000010-0E1E-45D6-A4FD-1EE4011E23D9}"/>
                </c:ext>
              </c:extLst>
            </c:dLbl>
            <c:dLbl>
              <c:idx val="5"/>
              <c:delete val="1"/>
              <c:extLst>
                <c:ext xmlns:c15="http://schemas.microsoft.com/office/drawing/2012/chart" uri="{CE6537A1-D6FC-4f65-9D91-7224C49458BB}"/>
                <c:ext xmlns:c16="http://schemas.microsoft.com/office/drawing/2014/chart" uri="{C3380CC4-5D6E-409C-BE32-E72D297353CC}">
                  <c16:uniqueId val="{00000011-0E1E-45D6-A4FD-1EE4011E23D9}"/>
                </c:ext>
              </c:extLst>
            </c:dLbl>
            <c:dLbl>
              <c:idx val="6"/>
              <c:delete val="1"/>
              <c:extLst>
                <c:ext xmlns:c15="http://schemas.microsoft.com/office/drawing/2012/chart" uri="{CE6537A1-D6FC-4f65-9D91-7224C49458BB}"/>
                <c:ext xmlns:c16="http://schemas.microsoft.com/office/drawing/2014/chart" uri="{C3380CC4-5D6E-409C-BE32-E72D297353CC}">
                  <c16:uniqueId val="{00000012-0E1E-45D6-A4FD-1EE4011E23D9}"/>
                </c:ext>
              </c:extLst>
            </c:dLbl>
            <c:dLbl>
              <c:idx val="7"/>
              <c:delete val="1"/>
              <c:extLst>
                <c:ext xmlns:c15="http://schemas.microsoft.com/office/drawing/2012/chart" uri="{CE6537A1-D6FC-4f65-9D91-7224C49458BB}"/>
                <c:ext xmlns:c16="http://schemas.microsoft.com/office/drawing/2014/chart" uri="{C3380CC4-5D6E-409C-BE32-E72D297353CC}">
                  <c16:uniqueId val="{00000013-0E1E-45D6-A4FD-1EE4011E23D9}"/>
                </c:ext>
              </c:extLst>
            </c:dLbl>
            <c:dLbl>
              <c:idx val="8"/>
              <c:delete val="1"/>
              <c:extLst>
                <c:ext xmlns:c15="http://schemas.microsoft.com/office/drawing/2012/chart" uri="{CE6537A1-D6FC-4f65-9D91-7224C49458BB}"/>
                <c:ext xmlns:c16="http://schemas.microsoft.com/office/drawing/2014/chart" uri="{C3380CC4-5D6E-409C-BE32-E72D297353CC}">
                  <c16:uniqueId val="{00000014-0E1E-45D6-A4FD-1EE4011E23D9}"/>
                </c:ext>
              </c:extLst>
            </c:dLbl>
            <c:dLbl>
              <c:idx val="9"/>
              <c:delete val="1"/>
              <c:extLst>
                <c:ext xmlns:c15="http://schemas.microsoft.com/office/drawing/2012/chart" uri="{CE6537A1-D6FC-4f65-9D91-7224C49458BB}"/>
                <c:ext xmlns:c16="http://schemas.microsoft.com/office/drawing/2014/chart" uri="{C3380CC4-5D6E-409C-BE32-E72D297353CC}">
                  <c16:uniqueId val="{00000015-0E1E-45D6-A4FD-1EE4011E23D9}"/>
                </c:ext>
              </c:extLst>
            </c:dLbl>
            <c:dLbl>
              <c:idx val="10"/>
              <c:layout>
                <c:manualLayout>
                  <c:x val="-3.9164553486399085E-2"/>
                  <c:y val="1.458403846925174E-2"/>
                </c:manualLayout>
              </c:layout>
              <c:tx>
                <c:rich>
                  <a:bodyPr/>
                  <a:lstStyle/>
                  <a:p>
                    <a:endParaRPr lang="en-US" altLang="ja-JP" baseline="0"/>
                  </a:p>
                  <a:p>
                    <a:endParaRPr lang="en-US" altLang="ja-JP"/>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16-0E1E-45D6-A4FD-1EE4011E23D9}"/>
                </c:ext>
              </c:extLst>
            </c:dLbl>
            <c:spPr>
              <a:noFill/>
              <a:ln>
                <a:noFill/>
              </a:ln>
              <a:effectLst/>
            </c:spPr>
            <c:txPr>
              <a:bodyPr rot="0" spcFirstLastPara="1" vertOverflow="overflow" horzOverflow="overflow" vert="horz" wrap="square" lIns="0" tIns="0" rIns="0" bIns="0" anchor="ctr" anchorCtr="1">
                <a:spAutoFit/>
              </a:bodyPr>
              <a:lstStyle/>
              <a:p>
                <a:pPr>
                  <a:lnSpc>
                    <a:spcPts val="1000"/>
                  </a:lnSpc>
                  <a:defRPr lang="ja-JP" sz="1200" b="0" i="0" u="none" strike="noStrike" kern="1200" baseline="0">
                    <a:solidFill>
                      <a:srgbClr val="FF7C80"/>
                    </a:solidFill>
                    <a:latin typeface="+mn-lt"/>
                    <a:ea typeface="+mn-ea"/>
                    <a:cs typeface="+mn-cs"/>
                  </a:defRPr>
                </a:pPr>
                <a:endParaRPr lang="ja-JP"/>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0"/>
              </c:ext>
            </c:extLst>
          </c:dLbls>
          <c:cat>
            <c:strRef>
              <c:f>問２!$W$1673:$W$1683</c:f>
              <c:strCache>
                <c:ptCount val="11"/>
                <c:pt idx="0">
                  <c:v>茨城県</c:v>
                </c:pt>
                <c:pt idx="1">
                  <c:v>埼玉県</c:v>
                </c:pt>
                <c:pt idx="2">
                  <c:v>千葉県</c:v>
                </c:pt>
                <c:pt idx="3">
                  <c:v>東京都</c:v>
                </c:pt>
                <c:pt idx="4">
                  <c:v>神奈川県</c:v>
                </c:pt>
                <c:pt idx="5">
                  <c:v>愛知県</c:v>
                </c:pt>
                <c:pt idx="6">
                  <c:v>三重県</c:v>
                </c:pt>
                <c:pt idx="7">
                  <c:v>京都府</c:v>
                </c:pt>
                <c:pt idx="8">
                  <c:v>大阪府</c:v>
                </c:pt>
                <c:pt idx="9">
                  <c:v>兵庫県</c:v>
                </c:pt>
                <c:pt idx="10">
                  <c:v>奈良県</c:v>
                </c:pt>
              </c:strCache>
            </c:strRef>
          </c:cat>
          <c:val>
            <c:numRef>
              <c:f>問２!$Z$1673:$Z$1683</c:f>
              <c:numCache>
                <c:formatCode>\(#,##0\)</c:formatCode>
                <c:ptCount val="11"/>
                <c:pt idx="0" formatCode="\(#,##0.0\)">
                  <c:v>0</c:v>
                </c:pt>
                <c:pt idx="1">
                  <c:v>0</c:v>
                </c:pt>
                <c:pt idx="2" formatCode="\(#,##0.00\)">
                  <c:v>0</c:v>
                </c:pt>
                <c:pt idx="3" formatCode="\(#,##0.00\)">
                  <c:v>0</c:v>
                </c:pt>
                <c:pt idx="4" formatCode="\(#,##0.00\)">
                  <c:v>0</c:v>
                </c:pt>
                <c:pt idx="5">
                  <c:v>0</c:v>
                </c:pt>
                <c:pt idx="6" formatCode="\(#,##0.00\)">
                  <c:v>0</c:v>
                </c:pt>
                <c:pt idx="7">
                  <c:v>0</c:v>
                </c:pt>
                <c:pt idx="8" formatCode="\(#,##0.00\)">
                  <c:v>0</c:v>
                </c:pt>
                <c:pt idx="9" formatCode="\(#,##0.0\)">
                  <c:v>0</c:v>
                </c:pt>
                <c:pt idx="10">
                  <c:v>0</c:v>
                </c:pt>
              </c:numCache>
            </c:numRef>
          </c:val>
          <c:extLst>
            <c:ext xmlns:c16="http://schemas.microsoft.com/office/drawing/2014/chart" uri="{C3380CC4-5D6E-409C-BE32-E72D297353CC}">
              <c16:uniqueId val="{00000017-0E1E-45D6-A4FD-1EE4011E23D9}"/>
            </c:ext>
          </c:extLst>
        </c:ser>
        <c:ser>
          <c:idx val="2"/>
          <c:order val="2"/>
          <c:tx>
            <c:strRef>
              <c:f>問２!$AA$1672</c:f>
              <c:strCache>
                <c:ptCount val="1"/>
                <c:pt idx="0">
                  <c:v>未定・未把握</c:v>
                </c:pt>
              </c:strCache>
            </c:strRef>
          </c:tx>
          <c:spPr>
            <a:solidFill>
              <a:srgbClr val="808080"/>
            </a:solidFill>
            <a:ln>
              <a:noFill/>
            </a:ln>
            <a:effectLst/>
          </c:spPr>
          <c:invertIfNegative val="0"/>
          <c:cat>
            <c:strRef>
              <c:f>問２!$W$1673:$W$1683</c:f>
              <c:strCache>
                <c:ptCount val="11"/>
                <c:pt idx="0">
                  <c:v>茨城県</c:v>
                </c:pt>
                <c:pt idx="1">
                  <c:v>埼玉県</c:v>
                </c:pt>
                <c:pt idx="2">
                  <c:v>千葉県</c:v>
                </c:pt>
                <c:pt idx="3">
                  <c:v>東京都</c:v>
                </c:pt>
                <c:pt idx="4">
                  <c:v>神奈川県</c:v>
                </c:pt>
                <c:pt idx="5">
                  <c:v>愛知県</c:v>
                </c:pt>
                <c:pt idx="6">
                  <c:v>三重県</c:v>
                </c:pt>
                <c:pt idx="7">
                  <c:v>京都府</c:v>
                </c:pt>
                <c:pt idx="8">
                  <c:v>大阪府</c:v>
                </c:pt>
                <c:pt idx="9">
                  <c:v>兵庫県</c:v>
                </c:pt>
                <c:pt idx="10">
                  <c:v>奈良県</c:v>
                </c:pt>
              </c:strCache>
            </c:strRef>
          </c:cat>
          <c:val>
            <c:numRef>
              <c:f>問２!$AA$1673:$AA$1683</c:f>
              <c:numCache>
                <c:formatCode>\(#,##0\)</c:formatCode>
                <c:ptCount val="11"/>
                <c:pt idx="0" formatCode="\(#,##0.00\)">
                  <c:v>0</c:v>
                </c:pt>
                <c:pt idx="1">
                  <c:v>0</c:v>
                </c:pt>
                <c:pt idx="2" formatCode="\(#,##0.00\)">
                  <c:v>0</c:v>
                </c:pt>
                <c:pt idx="3" formatCode="\(#,##0.00\)">
                  <c:v>0</c:v>
                </c:pt>
                <c:pt idx="4" formatCode="\(#,##0.00\)">
                  <c:v>0</c:v>
                </c:pt>
                <c:pt idx="5">
                  <c:v>0</c:v>
                </c:pt>
                <c:pt idx="6">
                  <c:v>0</c:v>
                </c:pt>
                <c:pt idx="7" formatCode="\(#,##0.00\)">
                  <c:v>0</c:v>
                </c:pt>
                <c:pt idx="8" formatCode="\(#,##0.00\)">
                  <c:v>0</c:v>
                </c:pt>
                <c:pt idx="9" formatCode="\(#,##0.00\)">
                  <c:v>0</c:v>
                </c:pt>
                <c:pt idx="10">
                  <c:v>0</c:v>
                </c:pt>
              </c:numCache>
            </c:numRef>
          </c:val>
          <c:extLst>
            <c:ext xmlns:c16="http://schemas.microsoft.com/office/drawing/2014/chart" uri="{C3380CC4-5D6E-409C-BE32-E72D297353CC}">
              <c16:uniqueId val="{00000018-0E1E-45D6-A4FD-1EE4011E23D9}"/>
            </c:ext>
          </c:extLst>
        </c:ser>
        <c:ser>
          <c:idx val="3"/>
          <c:order val="3"/>
          <c:tx>
            <c:strRef>
              <c:f>問２!$AB$1672</c:f>
              <c:strCache>
                <c:ptCount val="1"/>
                <c:pt idx="0">
                  <c:v>非指定</c:v>
                </c:pt>
              </c:strCache>
            </c:strRef>
          </c:tx>
          <c:spPr>
            <a:solidFill>
              <a:srgbClr val="FFFFFF">
                <a:lumMod val="65000"/>
              </a:srgbClr>
            </a:solidFill>
            <a:ln>
              <a:noFill/>
            </a:ln>
            <a:effectLst/>
          </c:spPr>
          <c:invertIfNegative val="0"/>
          <c:cat>
            <c:strRef>
              <c:f>問２!$W$1673:$W$1683</c:f>
              <c:strCache>
                <c:ptCount val="11"/>
                <c:pt idx="0">
                  <c:v>茨城県</c:v>
                </c:pt>
                <c:pt idx="1">
                  <c:v>埼玉県</c:v>
                </c:pt>
                <c:pt idx="2">
                  <c:v>千葉県</c:v>
                </c:pt>
                <c:pt idx="3">
                  <c:v>東京都</c:v>
                </c:pt>
                <c:pt idx="4">
                  <c:v>神奈川県</c:v>
                </c:pt>
                <c:pt idx="5">
                  <c:v>愛知県</c:v>
                </c:pt>
                <c:pt idx="6">
                  <c:v>三重県</c:v>
                </c:pt>
                <c:pt idx="7">
                  <c:v>京都府</c:v>
                </c:pt>
                <c:pt idx="8">
                  <c:v>大阪府</c:v>
                </c:pt>
                <c:pt idx="9">
                  <c:v>兵庫県</c:v>
                </c:pt>
                <c:pt idx="10">
                  <c:v>奈良県</c:v>
                </c:pt>
              </c:strCache>
            </c:strRef>
          </c:cat>
          <c:val>
            <c:numRef>
              <c:f>問２!$AB$1673:$AB$1683</c:f>
              <c:numCache>
                <c:formatCode>\(#,##0\)</c:formatCode>
                <c:ptCount val="11"/>
                <c:pt idx="0">
                  <c:v>10.199999999999999</c:v>
                </c:pt>
                <c:pt idx="1">
                  <c:v>137.97279999999998</c:v>
                </c:pt>
                <c:pt idx="2">
                  <c:v>106.60999999999999</c:v>
                </c:pt>
                <c:pt idx="3">
                  <c:v>143.13800000000003</c:v>
                </c:pt>
                <c:pt idx="4">
                  <c:v>75.495698000000004</c:v>
                </c:pt>
                <c:pt idx="5">
                  <c:v>165.89746100000002</c:v>
                </c:pt>
                <c:pt idx="6">
                  <c:v>35.800000000000004</c:v>
                </c:pt>
                <c:pt idx="7">
                  <c:v>57.440000000000005</c:v>
                </c:pt>
                <c:pt idx="8">
                  <c:v>132.23050000000001</c:v>
                </c:pt>
                <c:pt idx="9">
                  <c:v>41.366100000000003</c:v>
                </c:pt>
                <c:pt idx="10">
                  <c:v>84.549000000000021</c:v>
                </c:pt>
              </c:numCache>
            </c:numRef>
          </c:val>
          <c:extLst>
            <c:ext xmlns:c16="http://schemas.microsoft.com/office/drawing/2014/chart" uri="{C3380CC4-5D6E-409C-BE32-E72D297353CC}">
              <c16:uniqueId val="{00000019-0E1E-45D6-A4FD-1EE4011E23D9}"/>
            </c:ext>
          </c:extLst>
        </c:ser>
        <c:dLbls>
          <c:showLegendKey val="0"/>
          <c:showVal val="0"/>
          <c:showCatName val="0"/>
          <c:showSerName val="0"/>
          <c:showPercent val="0"/>
          <c:showBubbleSize val="0"/>
        </c:dLbls>
        <c:gapWidth val="70"/>
        <c:overlap val="100"/>
        <c:axId val="105629008"/>
        <c:axId val="105628616"/>
      </c:barChart>
      <c:catAx>
        <c:axId val="1056290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200" b="0" i="0" u="none" strike="noStrike" kern="1200" baseline="0">
                <a:solidFill>
                  <a:schemeClr val="tx1">
                    <a:lumMod val="65000"/>
                    <a:lumOff val="35000"/>
                  </a:schemeClr>
                </a:solidFill>
                <a:latin typeface="+mn-lt"/>
                <a:ea typeface="+mn-ea"/>
                <a:cs typeface="+mn-cs"/>
              </a:defRPr>
            </a:pPr>
            <a:endParaRPr lang="ja-JP"/>
          </a:p>
        </c:txPr>
        <c:crossAx val="105628616"/>
        <c:crosses val="autoZero"/>
        <c:auto val="1"/>
        <c:lblAlgn val="ctr"/>
        <c:lblOffset val="200"/>
        <c:noMultiLvlLbl val="0"/>
      </c:catAx>
      <c:valAx>
        <c:axId val="105628616"/>
        <c:scaling>
          <c:orientation val="minMax"/>
          <c:max val="250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05629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'特定(都府県別グラフ)'!$B$1</c:f>
              <c:strCache>
                <c:ptCount val="1"/>
                <c:pt idx="0">
                  <c:v>指定</c:v>
                </c:pt>
              </c:strCache>
            </c:strRef>
          </c:tx>
          <c:spPr>
            <a:solidFill>
              <a:schemeClr val="accent3">
                <a:shade val="76000"/>
              </a:schemeClr>
            </a:solidFill>
            <a:ln>
              <a:noFill/>
            </a:ln>
            <a:effectLst/>
          </c:spPr>
          <c:invertIfNegative val="0"/>
          <c:dLbls>
            <c:delete val="1"/>
          </c:dLbls>
          <c:cat>
            <c:strRef>
              <c:f>'特定(都府県別グラフ)'!$A$2:$A$10</c:f>
              <c:strCache>
                <c:ptCount val="9"/>
                <c:pt idx="0">
                  <c:v>茨城県</c:v>
                </c:pt>
                <c:pt idx="1">
                  <c:v>埼玉県</c:v>
                </c:pt>
                <c:pt idx="2">
                  <c:v>東京都</c:v>
                </c:pt>
                <c:pt idx="3">
                  <c:v>神奈川県</c:v>
                </c:pt>
                <c:pt idx="4">
                  <c:v>愛知県</c:v>
                </c:pt>
                <c:pt idx="5">
                  <c:v>京都府</c:v>
                </c:pt>
                <c:pt idx="6">
                  <c:v>大阪府</c:v>
                </c:pt>
                <c:pt idx="7">
                  <c:v>兵庫県</c:v>
                </c:pt>
                <c:pt idx="8">
                  <c:v>奈良県</c:v>
                </c:pt>
              </c:strCache>
            </c:strRef>
          </c:cat>
          <c:val>
            <c:numRef>
              <c:f>'特定(都府県別グラフ)'!$B$2:$B$10</c:f>
              <c:numCache>
                <c:formatCode>#,##0.0_ </c:formatCode>
                <c:ptCount val="9"/>
                <c:pt idx="0">
                  <c:v>0.21</c:v>
                </c:pt>
                <c:pt idx="1">
                  <c:v>7.39</c:v>
                </c:pt>
                <c:pt idx="2">
                  <c:v>59.643900000000002</c:v>
                </c:pt>
                <c:pt idx="3">
                  <c:v>33.933785999999998</c:v>
                </c:pt>
                <c:pt idx="4">
                  <c:v>6.6988000000000003</c:v>
                </c:pt>
                <c:pt idx="5">
                  <c:v>6.5986000000000002</c:v>
                </c:pt>
                <c:pt idx="6">
                  <c:v>16.3459</c:v>
                </c:pt>
                <c:pt idx="7">
                  <c:v>0.78800000000000003</c:v>
                </c:pt>
                <c:pt idx="8">
                  <c:v>1.0736000000000001</c:v>
                </c:pt>
              </c:numCache>
            </c:numRef>
          </c:val>
          <c:extLst>
            <c:ext xmlns:c16="http://schemas.microsoft.com/office/drawing/2014/chart" uri="{C3380CC4-5D6E-409C-BE32-E72D297353CC}">
              <c16:uniqueId val="{00000000-D1FB-4A5B-9E69-1DAFDABCB5C8}"/>
            </c:ext>
          </c:extLst>
        </c:ser>
        <c:ser>
          <c:idx val="1"/>
          <c:order val="1"/>
          <c:tx>
            <c:strRef>
              <c:f>'特定(都府県別グラフ)'!$C$1</c:f>
              <c:strCache>
                <c:ptCount val="1"/>
                <c:pt idx="0">
                  <c:v>非指定</c:v>
                </c:pt>
              </c:strCache>
            </c:strRef>
          </c:tx>
          <c:spPr>
            <a:solidFill>
              <a:schemeClr val="accent3">
                <a:tint val="77000"/>
              </a:schemeClr>
            </a:solidFill>
            <a:ln>
              <a:noFill/>
            </a:ln>
            <a:effectLst/>
          </c:spPr>
          <c:invertIfNegative val="0"/>
          <c:dLbls>
            <c:delete val="1"/>
          </c:dLbls>
          <c:cat>
            <c:strRef>
              <c:f>'特定(都府県別グラフ)'!$A$2:$A$10</c:f>
              <c:strCache>
                <c:ptCount val="9"/>
                <c:pt idx="0">
                  <c:v>茨城県</c:v>
                </c:pt>
                <c:pt idx="1">
                  <c:v>埼玉県</c:v>
                </c:pt>
                <c:pt idx="2">
                  <c:v>東京都</c:v>
                </c:pt>
                <c:pt idx="3">
                  <c:v>神奈川県</c:v>
                </c:pt>
                <c:pt idx="4">
                  <c:v>愛知県</c:v>
                </c:pt>
                <c:pt idx="5">
                  <c:v>京都府</c:v>
                </c:pt>
                <c:pt idx="6">
                  <c:v>大阪府</c:v>
                </c:pt>
                <c:pt idx="7">
                  <c:v>兵庫県</c:v>
                </c:pt>
                <c:pt idx="8">
                  <c:v>奈良県</c:v>
                </c:pt>
              </c:strCache>
            </c:strRef>
          </c:cat>
          <c:val>
            <c:numRef>
              <c:f>'特定(都府県別グラフ)'!$C$2:$C$10</c:f>
              <c:numCache>
                <c:formatCode>#,##0.0_ </c:formatCode>
                <c:ptCount val="9"/>
                <c:pt idx="0">
                  <c:v>0.18</c:v>
                </c:pt>
                <c:pt idx="1">
                  <c:v>0.69</c:v>
                </c:pt>
                <c:pt idx="2">
                  <c:v>9.6189999999999998</c:v>
                </c:pt>
                <c:pt idx="3">
                  <c:v>7.7162140000000017</c:v>
                </c:pt>
                <c:pt idx="4">
                  <c:v>3.4878999999999998</c:v>
                </c:pt>
                <c:pt idx="5">
                  <c:v>1.3794</c:v>
                </c:pt>
                <c:pt idx="6">
                  <c:v>2.6141000000000001</c:v>
                </c:pt>
                <c:pt idx="7">
                  <c:v>0.182</c:v>
                </c:pt>
                <c:pt idx="8">
                  <c:v>1.5264</c:v>
                </c:pt>
              </c:numCache>
            </c:numRef>
          </c:val>
          <c:extLst>
            <c:ext xmlns:c16="http://schemas.microsoft.com/office/drawing/2014/chart" uri="{C3380CC4-5D6E-409C-BE32-E72D297353CC}">
              <c16:uniqueId val="{00000001-D1FB-4A5B-9E69-1DAFDABCB5C8}"/>
            </c:ext>
          </c:extLst>
        </c:ser>
        <c:dLbls>
          <c:dLblPos val="ctr"/>
          <c:showLegendKey val="0"/>
          <c:showVal val="1"/>
          <c:showCatName val="0"/>
          <c:showSerName val="0"/>
          <c:showPercent val="0"/>
          <c:showBubbleSize val="0"/>
        </c:dLbls>
        <c:gapWidth val="40"/>
        <c:overlap val="100"/>
        <c:axId val="305767232"/>
        <c:axId val="87188944"/>
      </c:barChart>
      <c:catAx>
        <c:axId val="3057672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87188944"/>
        <c:crosses val="autoZero"/>
        <c:auto val="1"/>
        <c:lblAlgn val="ctr"/>
        <c:lblOffset val="100"/>
        <c:noMultiLvlLbl val="0"/>
      </c:catAx>
      <c:valAx>
        <c:axId val="87188944"/>
        <c:scaling>
          <c:orientation val="minMax"/>
        </c:scaling>
        <c:delete val="0"/>
        <c:axPos val="t"/>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high"/>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30576723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0.37875</cdr:x>
      <cdr:y>0.16525</cdr:y>
    </cdr:from>
    <cdr:to>
      <cdr:x>0.783</cdr:x>
      <cdr:y>0.3805</cdr:y>
    </cdr:to>
    <cdr:sp macro="" textlink="">
      <cdr:nvSpPr>
        <cdr:cNvPr id="2" name="右矢印 1"/>
        <cdr:cNvSpPr/>
      </cdr:nvSpPr>
      <cdr:spPr>
        <a:xfrm xmlns:a="http://schemas.openxmlformats.org/drawingml/2006/main" rot="20641966">
          <a:off x="659468" y="290456"/>
          <a:ext cx="703867" cy="378340"/>
        </a:xfrm>
        <a:prstGeom xmlns:a="http://schemas.openxmlformats.org/drawingml/2006/main" prst="rightArrow">
          <a:avLst/>
        </a:prstGeom>
        <a:scene3d xmlns:a="http://schemas.openxmlformats.org/drawingml/2006/main">
          <a:camera prst="orthographicFront"/>
          <a:lightRig rig="threePt" dir="t"/>
        </a:scene3d>
        <a:sp3d xmlns:a="http://schemas.openxmlformats.org/drawingml/2006/main">
          <a:bevelT/>
        </a:sp3d>
      </cdr:spPr>
      <cdr:style>
        <a:lnRef xmlns:a="http://schemas.openxmlformats.org/drawingml/2006/main" idx="0">
          <a:schemeClr val="accent2"/>
        </a:lnRef>
        <a:fillRef xmlns:a="http://schemas.openxmlformats.org/drawingml/2006/main" idx="3">
          <a:schemeClr val="accent2"/>
        </a:fillRef>
        <a:effectRef xmlns:a="http://schemas.openxmlformats.org/drawingml/2006/main" idx="3">
          <a:schemeClr val="accent2"/>
        </a:effectRef>
        <a:fontRef xmlns:a="http://schemas.openxmlformats.org/drawingml/2006/main" idx="minor">
          <a:schemeClr val="lt1"/>
        </a:fontRef>
      </cdr:style>
      <cdr:txBody>
        <a:bodyPr xmlns:a="http://schemas.openxmlformats.org/drawingml/2006/main" vertOverflow="overflow" horzOverflow="overflow" rtlCol="0" anchor="ctr"/>
        <a:lstStyle xmlns:a="http://schemas.openxmlformats.org/drawingml/2006/main">
          <a:lvl1pPr>
            <a:defRPr>
              <a:solidFill>
                <a:schemeClr val="lt1"/>
              </a:solidFill>
              <a:latin typeface="+mn-lt"/>
              <a:ea typeface="+mn-ea"/>
              <a:sym typeface="Calibri"/>
            </a:defRPr>
          </a:lvl1pPr>
          <a:lvl2pPr indent="457200">
            <a:defRPr>
              <a:solidFill>
                <a:schemeClr val="lt1"/>
              </a:solidFill>
              <a:latin typeface="+mn-lt"/>
              <a:ea typeface="+mn-ea"/>
              <a:sym typeface="Calibri"/>
            </a:defRPr>
          </a:lvl2pPr>
          <a:lvl3pPr indent="914400">
            <a:defRPr>
              <a:solidFill>
                <a:schemeClr val="lt1"/>
              </a:solidFill>
              <a:latin typeface="+mn-lt"/>
              <a:ea typeface="+mn-ea"/>
              <a:sym typeface="Calibri"/>
            </a:defRPr>
          </a:lvl3pPr>
          <a:lvl4pPr indent="1371600">
            <a:defRPr>
              <a:solidFill>
                <a:schemeClr val="lt1"/>
              </a:solidFill>
              <a:latin typeface="+mn-lt"/>
              <a:ea typeface="+mn-ea"/>
              <a:sym typeface="Calibri"/>
            </a:defRPr>
          </a:lvl4pPr>
          <a:lvl5pPr indent="1828800">
            <a:defRPr>
              <a:solidFill>
                <a:schemeClr val="lt1"/>
              </a:solidFill>
              <a:latin typeface="+mn-lt"/>
              <a:ea typeface="+mn-ea"/>
              <a:sym typeface="Calibri"/>
            </a:defRPr>
          </a:lvl5pPr>
          <a:lvl6pPr indent="2286000">
            <a:defRPr>
              <a:solidFill>
                <a:schemeClr val="lt1"/>
              </a:solidFill>
              <a:latin typeface="+mn-lt"/>
              <a:ea typeface="+mn-ea"/>
              <a:sym typeface="Calibri"/>
            </a:defRPr>
          </a:lvl6pPr>
          <a:lvl7pPr indent="2743200">
            <a:defRPr>
              <a:solidFill>
                <a:schemeClr val="lt1"/>
              </a:solidFill>
              <a:latin typeface="+mn-lt"/>
              <a:ea typeface="+mn-ea"/>
              <a:sym typeface="Calibri"/>
            </a:defRPr>
          </a:lvl7pPr>
          <a:lvl8pPr indent="3200400">
            <a:defRPr>
              <a:solidFill>
                <a:schemeClr val="lt1"/>
              </a:solidFill>
              <a:latin typeface="+mn-lt"/>
              <a:ea typeface="+mn-ea"/>
              <a:sym typeface="Calibri"/>
            </a:defRPr>
          </a:lvl8pPr>
          <a:lvl9pPr indent="3657600">
            <a:defRPr>
              <a:solidFill>
                <a:schemeClr val="lt1"/>
              </a:solidFill>
              <a:latin typeface="+mn-lt"/>
              <a:ea typeface="+mn-ea"/>
              <a:sym typeface="Calibri"/>
            </a:defRPr>
          </a:lvl9pPr>
        </a:lstStyle>
        <a:p xmlns:a="http://schemas.openxmlformats.org/drawingml/2006/main">
          <a:pPr algn="ctr"/>
          <a:endParaRPr kumimoji="1" lang="ja-JP" altLang="en-US" dirty="0"/>
        </a:p>
      </cdr:txBody>
    </cdr:sp>
  </cdr:relSizeAnchor>
  <cdr:relSizeAnchor xmlns:cdr="http://schemas.openxmlformats.org/drawingml/2006/chartDrawing">
    <cdr:from>
      <cdr:x>0.33025</cdr:x>
      <cdr:y>0.1975</cdr:y>
    </cdr:from>
    <cdr:to>
      <cdr:x>0.844</cdr:x>
      <cdr:y>0.3215</cdr:y>
    </cdr:to>
    <cdr:sp macro="" textlink="">
      <cdr:nvSpPr>
        <cdr:cNvPr id="3" name="テキスト ボックス 32"/>
        <cdr:cNvSpPr txBox="1"/>
      </cdr:nvSpPr>
      <cdr:spPr>
        <a:xfrm xmlns:a="http://schemas.openxmlformats.org/drawingml/2006/main" rot="20631896">
          <a:off x="575021" y="347141"/>
          <a:ext cx="894526" cy="217952"/>
        </a:xfrm>
        <a:prstGeom xmlns:a="http://schemas.openxmlformats.org/drawingml/2006/main" prst="rect">
          <a:avLst/>
        </a:prstGeom>
        <a:noFill xmlns:a="http://schemas.openxmlformats.org/drawingml/2006/main"/>
      </cdr:spPr>
      <cdr:txBody>
        <a:bodyPr xmlns:a="http://schemas.openxmlformats.org/drawingml/2006/main" vertOverflow="overflow" horzOverflow="overflow" wrap="square" rtlCol="0">
          <a:spAutoFit/>
        </a:bodyPr>
        <a:lstStyle xmlns:a="http://schemas.openxmlformats.org/drawingml/2006/main">
          <a:lvl1pPr>
            <a:defRPr>
              <a:latin typeface="Calibri"/>
              <a:ea typeface="Calibri"/>
              <a:sym typeface="Calibri"/>
            </a:defRPr>
          </a:lvl1pPr>
          <a:lvl2pPr indent="457200">
            <a:defRPr>
              <a:latin typeface="Calibri"/>
              <a:ea typeface="Calibri"/>
              <a:sym typeface="Calibri"/>
            </a:defRPr>
          </a:lvl2pPr>
          <a:lvl3pPr indent="914400">
            <a:defRPr>
              <a:latin typeface="Calibri"/>
              <a:ea typeface="Calibri"/>
              <a:sym typeface="Calibri"/>
            </a:defRPr>
          </a:lvl3pPr>
          <a:lvl4pPr indent="1371600">
            <a:defRPr>
              <a:latin typeface="Calibri"/>
              <a:ea typeface="Calibri"/>
              <a:sym typeface="Calibri"/>
            </a:defRPr>
          </a:lvl4pPr>
          <a:lvl5pPr indent="1828800">
            <a:defRPr>
              <a:latin typeface="Calibri"/>
              <a:ea typeface="Calibri"/>
              <a:sym typeface="Calibri"/>
            </a:defRPr>
          </a:lvl5pPr>
          <a:lvl6pPr indent="2286000">
            <a:defRPr>
              <a:latin typeface="Calibri"/>
              <a:ea typeface="Calibri"/>
              <a:sym typeface="Calibri"/>
            </a:defRPr>
          </a:lvl6pPr>
          <a:lvl7pPr indent="2743200">
            <a:defRPr>
              <a:latin typeface="Calibri"/>
              <a:ea typeface="Calibri"/>
              <a:sym typeface="Calibri"/>
            </a:defRPr>
          </a:lvl7pPr>
          <a:lvl8pPr indent="3200400">
            <a:defRPr>
              <a:latin typeface="Calibri"/>
              <a:ea typeface="Calibri"/>
              <a:sym typeface="Calibri"/>
            </a:defRPr>
          </a:lvl8pPr>
          <a:lvl9pPr indent="3657600">
            <a:defRPr>
              <a:latin typeface="Calibri"/>
              <a:ea typeface="Calibri"/>
              <a:sym typeface="Calibri"/>
            </a:defRPr>
          </a:lvl9pPr>
        </a:lstStyle>
        <a:p xmlns:a="http://schemas.openxmlformats.org/drawingml/2006/main">
          <a:r>
            <a:rPr kumimoji="1" lang="ja-JP" altLang="en-US" sz="800" b="1" dirty="0">
              <a:solidFill>
                <a:schemeClr val="bg1"/>
              </a:solidFill>
              <a:latin typeface="+mn-ea"/>
              <a:ea typeface="+mn-ea"/>
            </a:rPr>
            <a:t>約</a:t>
          </a:r>
          <a:r>
            <a:rPr kumimoji="1" lang="en-US" altLang="ja-JP" sz="800" b="1" dirty="0">
              <a:solidFill>
                <a:schemeClr val="bg1"/>
              </a:solidFill>
              <a:latin typeface="+mn-ea"/>
              <a:ea typeface="+mn-ea"/>
            </a:rPr>
            <a:t>1.3</a:t>
          </a:r>
          <a:r>
            <a:rPr kumimoji="1" lang="ja-JP" altLang="en-US" sz="800" b="1" dirty="0">
              <a:solidFill>
                <a:schemeClr val="bg1"/>
              </a:solidFill>
              <a:latin typeface="+mn-ea"/>
              <a:ea typeface="+mn-ea"/>
            </a:rPr>
            <a:t>倍に増加</a:t>
          </a:r>
        </a:p>
      </cdr:txBody>
    </cdr:sp>
  </cdr:relSizeAnchor>
</c:userShapes>
</file>

<file path=ppt/drawings/drawing2.xml><?xml version="1.0" encoding="utf-8"?>
<c:userShapes xmlns:c="http://schemas.openxmlformats.org/drawingml/2006/chart">
  <cdr:relSizeAnchor xmlns:cdr="http://schemas.openxmlformats.org/drawingml/2006/chartDrawing">
    <cdr:from>
      <cdr:x>0.022</cdr:x>
      <cdr:y>0.0415</cdr:y>
    </cdr:from>
    <cdr:to>
      <cdr:x>0.073</cdr:x>
      <cdr:y>0.08175</cdr:y>
    </cdr:to>
    <cdr:sp macro="" textlink="">
      <cdr:nvSpPr>
        <cdr:cNvPr id="2" name="テキスト ボックス 1"/>
        <cdr:cNvSpPr txBox="1"/>
      </cdr:nvSpPr>
      <cdr:spPr>
        <a:xfrm xmlns:a="http://schemas.openxmlformats.org/drawingml/2006/main">
          <a:off x="210388" y="211057"/>
          <a:ext cx="487718" cy="204700"/>
        </a:xfrm>
        <a:prstGeom xmlns:a="http://schemas.openxmlformats.org/drawingml/2006/main" prst="rect">
          <a:avLst/>
        </a:prstGeom>
      </cdr:spPr>
      <cdr:txBody>
        <a:bodyPr xmlns:a="http://schemas.openxmlformats.org/drawingml/2006/main" vertOverflow="clip" horzOverflow="overflow" wrap="squar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0.013</cdr:x>
      <cdr:y>0.05075</cdr:y>
    </cdr:from>
    <cdr:to>
      <cdr:x>0.0705</cdr:x>
      <cdr:y>0.11325</cdr:y>
    </cdr:to>
    <cdr:sp macro="" textlink="">
      <cdr:nvSpPr>
        <cdr:cNvPr id="3" name="テキスト ボックス 2"/>
        <cdr:cNvSpPr txBox="1"/>
      </cdr:nvSpPr>
      <cdr:spPr>
        <a:xfrm xmlns:a="http://schemas.openxmlformats.org/drawingml/2006/main">
          <a:off x="124320" y="258100"/>
          <a:ext cx="549878" cy="317857"/>
        </a:xfrm>
        <a:prstGeom xmlns:a="http://schemas.openxmlformats.org/drawingml/2006/main" prst="rect">
          <a:avLst/>
        </a:prstGeom>
      </cdr:spPr>
      <cdr:txBody>
        <a:bodyPr xmlns:a="http://schemas.openxmlformats.org/drawingml/2006/main" vertOverflow="clip" horzOverflow="overflow" wrap="square" rtlCol="0" anchor="ctr"/>
        <a:lstStyle xmlns:a="http://schemas.openxmlformats.org/drawingml/2006/main"/>
        <a:p xmlns:a="http://schemas.openxmlformats.org/drawingml/2006/main">
          <a:pPr algn="l"/>
          <a:r>
            <a:rPr lang="en-US" altLang="ja-JP" sz="1200"/>
            <a:t>(ha)</a:t>
          </a:r>
        </a:p>
      </cdr:txBody>
    </cdr:sp>
  </cdr:relSizeAnchor>
  <cdr:relSizeAnchor xmlns:cdr="http://schemas.openxmlformats.org/drawingml/2006/chartDrawing">
    <cdr:from>
      <cdr:x>0.94475</cdr:x>
      <cdr:y>0.05025</cdr:y>
    </cdr:from>
    <cdr:to>
      <cdr:x>1</cdr:x>
      <cdr:y>0.11275</cdr:y>
    </cdr:to>
    <cdr:sp macro="" textlink="">
      <cdr:nvSpPr>
        <cdr:cNvPr id="4" name="テキスト ボックス 1"/>
        <cdr:cNvSpPr txBox="1"/>
      </cdr:nvSpPr>
      <cdr:spPr>
        <a:xfrm xmlns:a="http://schemas.openxmlformats.org/drawingml/2006/main">
          <a:off x="9034738" y="255557"/>
          <a:ext cx="528361" cy="317857"/>
        </a:xfrm>
        <a:prstGeom xmlns:a="http://schemas.openxmlformats.org/drawingml/2006/main" prst="rect">
          <a:avLst/>
        </a:prstGeom>
      </cdr:spPr>
      <cdr:txBody>
        <a:bodyPr xmlns:a="http://schemas.openxmlformats.org/drawingml/2006/main" vertOverflow="overflow" horzOverflow="overflow"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sz="1200"/>
            <a:t>(ha)</a:t>
          </a:r>
        </a:p>
      </cdr:txBody>
    </cdr:sp>
  </cdr:relSizeAnchor>
  <cdr:relSizeAnchor xmlns:cdr="http://schemas.openxmlformats.org/drawingml/2006/chartDrawing">
    <cdr:from>
      <cdr:x>0.52</cdr:x>
      <cdr:y>0.05225</cdr:y>
    </cdr:from>
    <cdr:to>
      <cdr:x>0.9595</cdr:x>
      <cdr:y>0.15075</cdr:y>
    </cdr:to>
    <cdr:sp macro="" textlink="">
      <cdr:nvSpPr>
        <cdr:cNvPr id="8" name="テキスト ボックス 7"/>
        <cdr:cNvSpPr txBox="1"/>
      </cdr:nvSpPr>
      <cdr:spPr>
        <a:xfrm xmlns:a="http://schemas.openxmlformats.org/drawingml/2006/main">
          <a:off x="4972812" y="265728"/>
          <a:ext cx="4202982" cy="500942"/>
        </a:xfrm>
        <a:prstGeom xmlns:a="http://schemas.openxmlformats.org/drawingml/2006/main" prst="rect">
          <a:avLst/>
        </a:prstGeom>
      </cdr:spPr>
      <cdr:txBody>
        <a:bodyPr xmlns:a="http://schemas.openxmlformats.org/drawingml/2006/main" vertOverflow="clip" horzOverflow="overflow" wrap="square" rtlCol="0"/>
        <a:lstStyle xmlns:a="http://schemas.openxmlformats.org/drawingml/2006/main"/>
        <a:p xmlns:a="http://schemas.openxmlformats.org/drawingml/2006/main">
          <a:pPr rtl="1">
            <a:lnSpc>
              <a:spcPts val="1200"/>
            </a:lnSpc>
          </a:pPr>
          <a:r>
            <a:rPr lang="ja-JP" altLang="en-US" sz="1000" b="0" i="0" dirty="0">
              <a:effectLst/>
              <a:latin typeface="+mn-lt"/>
              <a:ea typeface="+mn-ea"/>
              <a:cs typeface="+mn-cs"/>
            </a:rPr>
            <a:t>生産緑地以外の市街化区域内農地</a:t>
          </a:r>
          <a:r>
            <a:rPr lang="ja-JP" altLang="ja-JP" sz="1000" b="0" i="0" dirty="0">
              <a:effectLst/>
              <a:latin typeface="+mn-lt"/>
              <a:ea typeface="+mn-ea"/>
              <a:cs typeface="+mn-cs"/>
            </a:rPr>
            <a:t>：各年度中の　１月　１日時点</a:t>
          </a:r>
          <a:endParaRPr lang="ja-JP" altLang="ja-JP" sz="1000" dirty="0">
            <a:effectLst/>
          </a:endParaRPr>
        </a:p>
        <a:p xmlns:a="http://schemas.openxmlformats.org/drawingml/2006/main">
          <a:pPr rtl="1">
            <a:lnSpc>
              <a:spcPts val="1200"/>
            </a:lnSpc>
          </a:pPr>
          <a:r>
            <a:rPr lang="ja-JP" altLang="ja-JP" sz="1000" b="0" i="0" dirty="0">
              <a:effectLst/>
              <a:latin typeface="+mn-lt"/>
              <a:ea typeface="+mn-ea"/>
              <a:cs typeface="+mn-cs"/>
            </a:rPr>
            <a:t>生産緑地：各年度中の１２月３１日時点</a:t>
          </a:r>
          <a:endParaRPr lang="ja-JP" altLang="ja-JP" sz="1000" dirty="0">
            <a:effectLst/>
          </a:endParaRPr>
        </a:p>
      </cdr:txBody>
    </cdr:sp>
  </cdr:relSizeAnchor>
  <cdr:relSizeAnchor xmlns:cdr="http://schemas.openxmlformats.org/drawingml/2006/chartDrawing">
    <cdr:from>
      <cdr:x>0.17525</cdr:x>
      <cdr:y>0.923</cdr:y>
    </cdr:from>
    <cdr:to>
      <cdr:x>0.41625</cdr:x>
      <cdr:y>0.9775</cdr:y>
    </cdr:to>
    <cdr:sp macro="" textlink="">
      <cdr:nvSpPr>
        <cdr:cNvPr id="5" name="テキスト ボックス 4"/>
        <cdr:cNvSpPr txBox="1"/>
      </cdr:nvSpPr>
      <cdr:spPr>
        <a:xfrm xmlns:a="http://schemas.openxmlformats.org/drawingml/2006/main">
          <a:off x="1675933" y="4694114"/>
          <a:ext cx="2304707" cy="277171"/>
        </a:xfrm>
        <a:prstGeom xmlns:a="http://schemas.openxmlformats.org/drawingml/2006/main" prst="rect">
          <a:avLst/>
        </a:prstGeom>
      </cdr:spPr>
      <cdr:txBody>
        <a:bodyPr xmlns:a="http://schemas.openxmlformats.org/drawingml/2006/main" vertOverflow="clip" horzOverflow="overflow" wrap="squar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0.557</cdr:x>
      <cdr:y>0.93125</cdr:y>
    </cdr:from>
    <cdr:to>
      <cdr:x>0.94451</cdr:x>
      <cdr:y>0.98661</cdr:y>
    </cdr:to>
    <cdr:sp macro="" textlink="">
      <cdr:nvSpPr>
        <cdr:cNvPr id="9" name="Text Box 1"/>
        <cdr:cNvSpPr txBox="1">
          <a:spLocks xmlns:a="http://schemas.openxmlformats.org/drawingml/2006/main" noChangeArrowheads="1"/>
        </cdr:cNvSpPr>
      </cdr:nvSpPr>
      <cdr:spPr>
        <a:xfrm xmlns:a="http://schemas.openxmlformats.org/drawingml/2006/main">
          <a:off x="5310039" y="4797778"/>
          <a:ext cx="3694216" cy="28520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overflow" horzOverflow="overflow" wrap="none" lIns="18288" tIns="18288"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1">
            <a:defRPr sz="1000"/>
          </a:pPr>
          <a:r>
            <a:rPr lang="ja-JP" altLang="en-US" sz="800" b="0" i="0" strike="noStrike" dirty="0">
              <a:solidFill>
                <a:srgbClr val="000000"/>
              </a:solidFill>
              <a:latin typeface="ＭＳ Ｐゴシック"/>
              <a:ea typeface="ＭＳ Ｐゴシック"/>
            </a:rPr>
            <a:t>出典　　生産緑地以外の市街化区域内農地：総務省「固定資産の価格等の概要調書」</a:t>
          </a:r>
        </a:p>
        <a:p xmlns:a="http://schemas.openxmlformats.org/drawingml/2006/main">
          <a:pPr algn="l" rtl="1">
            <a:defRPr sz="1000"/>
          </a:pPr>
          <a:r>
            <a:rPr lang="ja-JP" altLang="en-US" sz="800" b="0" i="0" strike="noStrike" dirty="0">
              <a:solidFill>
                <a:srgbClr val="000000"/>
              </a:solidFill>
              <a:latin typeface="ＭＳ Ｐゴシック"/>
              <a:ea typeface="ＭＳ Ｐゴシック"/>
            </a:rPr>
            <a:t>　　　　　生産緑地　：国土交通省調べ</a:t>
          </a:r>
        </a:p>
      </cdr:txBody>
    </cdr:sp>
  </cdr:relSizeAnchor>
</c:userShapes>
</file>

<file path=ppt/drawings/drawing3.xml><?xml version="1.0" encoding="utf-8"?>
<c:userShapes xmlns:c="http://schemas.openxmlformats.org/drawingml/2006/chart">
  <cdr:relSizeAnchor xmlns:cdr="http://schemas.openxmlformats.org/drawingml/2006/chartDrawing">
    <cdr:from>
      <cdr:x>0.11856</cdr:x>
      <cdr:y>0.04177</cdr:y>
    </cdr:from>
    <cdr:to>
      <cdr:x>0.25919</cdr:x>
      <cdr:y>0.12713</cdr:y>
    </cdr:to>
    <cdr:sp macro="" textlink="">
      <cdr:nvSpPr>
        <cdr:cNvPr id="2" name="テキスト ボックス 1">
          <a:extLst xmlns:a="http://schemas.openxmlformats.org/drawingml/2006/main">
            <a:ext uri="{FF2B5EF4-FFF2-40B4-BE49-F238E27FC236}">
              <a16:creationId xmlns:a16="http://schemas.microsoft.com/office/drawing/2014/main" id="{14692DCD-4F6E-C0B5-7071-7E03E92554CE}"/>
            </a:ext>
          </a:extLst>
        </cdr:cNvPr>
        <cdr:cNvSpPr txBox="1"/>
      </cdr:nvSpPr>
      <cdr:spPr>
        <a:xfrm xmlns:a="http://schemas.openxmlformats.org/drawingml/2006/main">
          <a:off x="546403" y="158897"/>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54%</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(0.2ha)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0.20507</cdr:x>
      <cdr:y>0.04177</cdr:y>
    </cdr:from>
    <cdr:to>
      <cdr:x>0.3457</cdr:x>
      <cdr:y>0.12713</cdr:y>
    </cdr:to>
    <cdr:sp macro="" textlink="">
      <cdr:nvSpPr>
        <cdr:cNvPr id="3" name="テキスト ボックス 9">
          <a:extLst xmlns:a="http://schemas.openxmlformats.org/drawingml/2006/main">
            <a:ext uri="{FF2B5EF4-FFF2-40B4-BE49-F238E27FC236}">
              <a16:creationId xmlns:a16="http://schemas.microsoft.com/office/drawing/2014/main" id="{D30AAE34-8705-ED8F-912E-520C66B61700}"/>
            </a:ext>
          </a:extLst>
        </cdr:cNvPr>
        <cdr:cNvSpPr txBox="1"/>
      </cdr:nvSpPr>
      <cdr:spPr>
        <a:xfrm xmlns:a="http://schemas.openxmlformats.org/drawingml/2006/main">
          <a:off x="945076" y="158897"/>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46%</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(0.2ha)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0.10922</cdr:x>
      <cdr:y>0.13177</cdr:y>
    </cdr:from>
    <cdr:to>
      <cdr:x>0.24984</cdr:x>
      <cdr:y>0.21713</cdr:y>
    </cdr:to>
    <cdr:sp macro="" textlink="">
      <cdr:nvSpPr>
        <cdr:cNvPr id="4" name="テキスト ボックス 12">
          <a:extLst xmlns:a="http://schemas.openxmlformats.org/drawingml/2006/main">
            <a:ext uri="{FF2B5EF4-FFF2-40B4-BE49-F238E27FC236}">
              <a16:creationId xmlns:a16="http://schemas.microsoft.com/office/drawing/2014/main" id="{B8AA9A73-FBE4-683F-2924-43C25BA13E17}"/>
            </a:ext>
          </a:extLst>
        </cdr:cNvPr>
        <cdr:cNvSpPr txBox="1"/>
      </cdr:nvSpPr>
      <cdr:spPr>
        <a:xfrm xmlns:a="http://schemas.openxmlformats.org/drawingml/2006/main">
          <a:off x="503332" y="501324"/>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92%</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(7ha)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0.21591</cdr:x>
      <cdr:y>0.13506</cdr:y>
    </cdr:from>
    <cdr:to>
      <cdr:x>0.35653</cdr:x>
      <cdr:y>0.22042</cdr:y>
    </cdr:to>
    <cdr:sp macro="" textlink="">
      <cdr:nvSpPr>
        <cdr:cNvPr id="5" name="テキスト ボックス 15">
          <a:extLst xmlns:a="http://schemas.openxmlformats.org/drawingml/2006/main">
            <a:ext uri="{FF2B5EF4-FFF2-40B4-BE49-F238E27FC236}">
              <a16:creationId xmlns:a16="http://schemas.microsoft.com/office/drawing/2014/main" id="{1F719B68-6041-95A3-6FD6-EF9911749E9A}"/>
            </a:ext>
          </a:extLst>
        </cdr:cNvPr>
        <cdr:cNvSpPr txBox="1"/>
      </cdr:nvSpPr>
      <cdr:spPr>
        <a:xfrm xmlns:a="http://schemas.openxmlformats.org/drawingml/2006/main">
          <a:off x="995009" y="513829"/>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9%</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(1ha)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0.35662</cdr:x>
      <cdr:y>0.22758</cdr:y>
    </cdr:from>
    <cdr:to>
      <cdr:x>0.49724</cdr:x>
      <cdr:y>0.31294</cdr:y>
    </cdr:to>
    <cdr:sp macro="" textlink="">
      <cdr:nvSpPr>
        <cdr:cNvPr id="6" name="テキスト ボックス 16">
          <a:extLst xmlns:a="http://schemas.openxmlformats.org/drawingml/2006/main">
            <a:ext uri="{FF2B5EF4-FFF2-40B4-BE49-F238E27FC236}">
              <a16:creationId xmlns:a16="http://schemas.microsoft.com/office/drawing/2014/main" id="{3E8F7BF3-4EB3-8C40-E5A3-C78CD98DE14E}"/>
            </a:ext>
          </a:extLst>
        </cdr:cNvPr>
        <cdr:cNvSpPr txBox="1"/>
      </cdr:nvSpPr>
      <cdr:spPr>
        <a:xfrm xmlns:a="http://schemas.openxmlformats.org/drawingml/2006/main">
          <a:off x="1643485" y="865827"/>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86%</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(60ha)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0.72513</cdr:x>
      <cdr:y>0.22342</cdr:y>
    </cdr:from>
    <cdr:to>
      <cdr:x>0.86575</cdr:x>
      <cdr:y>0.30878</cdr:y>
    </cdr:to>
    <cdr:sp macro="" textlink="">
      <cdr:nvSpPr>
        <cdr:cNvPr id="7" name="テキスト ボックス 17">
          <a:extLst xmlns:a="http://schemas.openxmlformats.org/drawingml/2006/main">
            <a:ext uri="{FF2B5EF4-FFF2-40B4-BE49-F238E27FC236}">
              <a16:creationId xmlns:a16="http://schemas.microsoft.com/office/drawing/2014/main" id="{DFE00C89-78A8-9C16-1CEC-502CABB5A63C}"/>
            </a:ext>
          </a:extLst>
        </cdr:cNvPr>
        <cdr:cNvSpPr txBox="1"/>
      </cdr:nvSpPr>
      <cdr:spPr>
        <a:xfrm xmlns:a="http://schemas.openxmlformats.org/drawingml/2006/main">
          <a:off x="3341765" y="849994"/>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14%</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(10ha)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0.22992</cdr:x>
      <cdr:y>0.31705</cdr:y>
    </cdr:from>
    <cdr:to>
      <cdr:x>0.37055</cdr:x>
      <cdr:y>0.40241</cdr:y>
    </cdr:to>
    <cdr:sp macro="" textlink="">
      <cdr:nvSpPr>
        <cdr:cNvPr id="8" name="テキスト ボックス 18">
          <a:extLst xmlns:a="http://schemas.openxmlformats.org/drawingml/2006/main">
            <a:ext uri="{FF2B5EF4-FFF2-40B4-BE49-F238E27FC236}">
              <a16:creationId xmlns:a16="http://schemas.microsoft.com/office/drawing/2014/main" id="{64BB7810-6B14-EF77-1C3B-C250BACD8570}"/>
            </a:ext>
          </a:extLst>
        </cdr:cNvPr>
        <cdr:cNvSpPr txBox="1"/>
      </cdr:nvSpPr>
      <cdr:spPr>
        <a:xfrm xmlns:a="http://schemas.openxmlformats.org/drawingml/2006/main">
          <a:off x="1059599" y="1206225"/>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82%</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(34ha)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0.45368</cdr:x>
      <cdr:y>0.3174</cdr:y>
    </cdr:from>
    <cdr:to>
      <cdr:x>0.59431</cdr:x>
      <cdr:y>0.40277</cdr:y>
    </cdr:to>
    <cdr:sp macro="" textlink="">
      <cdr:nvSpPr>
        <cdr:cNvPr id="9" name="テキスト ボックス 19">
          <a:extLst xmlns:a="http://schemas.openxmlformats.org/drawingml/2006/main">
            <a:ext uri="{FF2B5EF4-FFF2-40B4-BE49-F238E27FC236}">
              <a16:creationId xmlns:a16="http://schemas.microsoft.com/office/drawing/2014/main" id="{0935AC02-507F-350A-FDCA-5788713D1AE8}"/>
            </a:ext>
          </a:extLst>
        </cdr:cNvPr>
        <cdr:cNvSpPr txBox="1"/>
      </cdr:nvSpPr>
      <cdr:spPr>
        <a:xfrm xmlns:a="http://schemas.openxmlformats.org/drawingml/2006/main">
          <a:off x="2090803" y="1207567"/>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19%</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(8ha)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0.10374</cdr:x>
      <cdr:y>0.40725</cdr:y>
    </cdr:from>
    <cdr:to>
      <cdr:x>0.24437</cdr:x>
      <cdr:y>0.49261</cdr:y>
    </cdr:to>
    <cdr:sp macro="" textlink="">
      <cdr:nvSpPr>
        <cdr:cNvPr id="10" name="テキスト ボックス 20">
          <a:extLst xmlns:a="http://schemas.openxmlformats.org/drawingml/2006/main">
            <a:ext uri="{FF2B5EF4-FFF2-40B4-BE49-F238E27FC236}">
              <a16:creationId xmlns:a16="http://schemas.microsoft.com/office/drawing/2014/main" id="{514200FF-0E28-C130-EAC5-06599F6A4DE9}"/>
            </a:ext>
          </a:extLst>
        </cdr:cNvPr>
        <cdr:cNvSpPr txBox="1"/>
      </cdr:nvSpPr>
      <cdr:spPr>
        <a:xfrm xmlns:a="http://schemas.openxmlformats.org/drawingml/2006/main">
          <a:off x="478091" y="1549397"/>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66%</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(7ha)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0.17301</cdr:x>
      <cdr:y>0.40725</cdr:y>
    </cdr:from>
    <cdr:to>
      <cdr:x>0.31363</cdr:x>
      <cdr:y>0.49261</cdr:y>
    </cdr:to>
    <cdr:sp macro="" textlink="">
      <cdr:nvSpPr>
        <cdr:cNvPr id="11" name="テキスト ボックス 21">
          <a:extLst xmlns:a="http://schemas.openxmlformats.org/drawingml/2006/main">
            <a:ext uri="{FF2B5EF4-FFF2-40B4-BE49-F238E27FC236}">
              <a16:creationId xmlns:a16="http://schemas.microsoft.com/office/drawing/2014/main" id="{8B432594-9BB2-7F66-F32F-38BEA88E0DB2}"/>
            </a:ext>
          </a:extLst>
        </cdr:cNvPr>
        <cdr:cNvSpPr txBox="1"/>
      </cdr:nvSpPr>
      <cdr:spPr>
        <a:xfrm xmlns:a="http://schemas.openxmlformats.org/drawingml/2006/main">
          <a:off x="797297" y="1549397"/>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34%</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(4ha)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0.10374</cdr:x>
      <cdr:y>0.49744</cdr:y>
    </cdr:from>
    <cdr:to>
      <cdr:x>0.24437</cdr:x>
      <cdr:y>0.5828</cdr:y>
    </cdr:to>
    <cdr:sp macro="" textlink="">
      <cdr:nvSpPr>
        <cdr:cNvPr id="12" name="テキスト ボックス 22">
          <a:extLst xmlns:a="http://schemas.openxmlformats.org/drawingml/2006/main">
            <a:ext uri="{FF2B5EF4-FFF2-40B4-BE49-F238E27FC236}">
              <a16:creationId xmlns:a16="http://schemas.microsoft.com/office/drawing/2014/main" id="{4427EAB5-7856-C0BC-C84A-01ECE0516970}"/>
            </a:ext>
          </a:extLst>
        </cdr:cNvPr>
        <cdr:cNvSpPr txBox="1"/>
      </cdr:nvSpPr>
      <cdr:spPr>
        <a:xfrm xmlns:a="http://schemas.openxmlformats.org/drawingml/2006/main">
          <a:off x="478091" y="1892519"/>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83%</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(7ha)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0.16985</cdr:x>
      <cdr:y>0.49744</cdr:y>
    </cdr:from>
    <cdr:to>
      <cdr:x>0.31047</cdr:x>
      <cdr:y>0.5828</cdr:y>
    </cdr:to>
    <cdr:sp macro="" textlink="">
      <cdr:nvSpPr>
        <cdr:cNvPr id="13" name="テキスト ボックス 23">
          <a:extLst xmlns:a="http://schemas.openxmlformats.org/drawingml/2006/main">
            <a:ext uri="{FF2B5EF4-FFF2-40B4-BE49-F238E27FC236}">
              <a16:creationId xmlns:a16="http://schemas.microsoft.com/office/drawing/2014/main" id="{1EBBBB59-40BB-531B-5824-157317C6CACC}"/>
            </a:ext>
          </a:extLst>
        </cdr:cNvPr>
        <cdr:cNvSpPr txBox="1"/>
      </cdr:nvSpPr>
      <cdr:spPr>
        <a:xfrm xmlns:a="http://schemas.openxmlformats.org/drawingml/2006/main">
          <a:off x="782739" y="1892519"/>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17%</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(1ha)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0.15639</cdr:x>
      <cdr:y>0.59083</cdr:y>
    </cdr:from>
    <cdr:to>
      <cdr:x>0.29701</cdr:x>
      <cdr:y>0.67619</cdr:y>
    </cdr:to>
    <cdr:sp macro="" textlink="">
      <cdr:nvSpPr>
        <cdr:cNvPr id="14" name="テキスト ボックス 24">
          <a:extLst xmlns:a="http://schemas.openxmlformats.org/drawingml/2006/main">
            <a:ext uri="{FF2B5EF4-FFF2-40B4-BE49-F238E27FC236}">
              <a16:creationId xmlns:a16="http://schemas.microsoft.com/office/drawing/2014/main" id="{C980D63B-7223-B0EE-B3D0-4B7EDE37C0C1}"/>
            </a:ext>
          </a:extLst>
        </cdr:cNvPr>
        <cdr:cNvSpPr txBox="1"/>
      </cdr:nvSpPr>
      <cdr:spPr>
        <a:xfrm xmlns:a="http://schemas.openxmlformats.org/drawingml/2006/main">
          <a:off x="720703" y="2247815"/>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86%</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(16ha)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0.26723</cdr:x>
      <cdr:y>0.59088</cdr:y>
    </cdr:from>
    <cdr:to>
      <cdr:x>0.40786</cdr:x>
      <cdr:y>0.67624</cdr:y>
    </cdr:to>
    <cdr:sp macro="" textlink="">
      <cdr:nvSpPr>
        <cdr:cNvPr id="15" name="テキスト ボックス 25">
          <a:extLst xmlns:a="http://schemas.openxmlformats.org/drawingml/2006/main">
            <a:ext uri="{FF2B5EF4-FFF2-40B4-BE49-F238E27FC236}">
              <a16:creationId xmlns:a16="http://schemas.microsoft.com/office/drawing/2014/main" id="{F61D8937-98A7-9D4C-79B4-2812B23D483B}"/>
            </a:ext>
          </a:extLst>
        </cdr:cNvPr>
        <cdr:cNvSpPr txBox="1"/>
      </cdr:nvSpPr>
      <cdr:spPr>
        <a:xfrm xmlns:a="http://schemas.openxmlformats.org/drawingml/2006/main">
          <a:off x="1231554" y="2248008"/>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14%</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(3ha)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0.11236</cdr:x>
      <cdr:y>0.68016</cdr:y>
    </cdr:from>
    <cdr:to>
      <cdr:x>0.25298</cdr:x>
      <cdr:y>0.76553</cdr:y>
    </cdr:to>
    <cdr:sp macro="" textlink="">
      <cdr:nvSpPr>
        <cdr:cNvPr id="16" name="テキスト ボックス 26">
          <a:extLst xmlns:a="http://schemas.openxmlformats.org/drawingml/2006/main">
            <a:ext uri="{FF2B5EF4-FFF2-40B4-BE49-F238E27FC236}">
              <a16:creationId xmlns:a16="http://schemas.microsoft.com/office/drawing/2014/main" id="{6916FAD1-A6E3-520F-3D0B-6AE1C8815308}"/>
            </a:ext>
          </a:extLst>
        </cdr:cNvPr>
        <cdr:cNvSpPr txBox="1"/>
      </cdr:nvSpPr>
      <cdr:spPr>
        <a:xfrm xmlns:a="http://schemas.openxmlformats.org/drawingml/2006/main">
          <a:off x="517800" y="2587697"/>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81%</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(1ha)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0.19514</cdr:x>
      <cdr:y>0.68134</cdr:y>
    </cdr:from>
    <cdr:to>
      <cdr:x>0.33576</cdr:x>
      <cdr:y>0.7667</cdr:y>
    </cdr:to>
    <cdr:sp macro="" textlink="">
      <cdr:nvSpPr>
        <cdr:cNvPr id="17" name="テキスト ボックス 27">
          <a:extLst xmlns:a="http://schemas.openxmlformats.org/drawingml/2006/main">
            <a:ext uri="{FF2B5EF4-FFF2-40B4-BE49-F238E27FC236}">
              <a16:creationId xmlns:a16="http://schemas.microsoft.com/office/drawing/2014/main" id="{7407D889-EB3D-0E89-A490-351D0980EF22}"/>
            </a:ext>
          </a:extLst>
        </cdr:cNvPr>
        <cdr:cNvSpPr txBox="1"/>
      </cdr:nvSpPr>
      <cdr:spPr>
        <a:xfrm xmlns:a="http://schemas.openxmlformats.org/drawingml/2006/main">
          <a:off x="899299" y="2592170"/>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19%</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(0.2ha)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0.10954</cdr:x>
      <cdr:y>0.77036</cdr:y>
    </cdr:from>
    <cdr:to>
      <cdr:x>0.25017</cdr:x>
      <cdr:y>0.85573</cdr:y>
    </cdr:to>
    <cdr:sp macro="" textlink="">
      <cdr:nvSpPr>
        <cdr:cNvPr id="18" name="テキスト ボックス 28">
          <a:extLst xmlns:a="http://schemas.openxmlformats.org/drawingml/2006/main">
            <a:ext uri="{FF2B5EF4-FFF2-40B4-BE49-F238E27FC236}">
              <a16:creationId xmlns:a16="http://schemas.microsoft.com/office/drawing/2014/main" id="{3A93B75A-DEE7-08A8-E8CA-094122CFA8E2}"/>
            </a:ext>
          </a:extLst>
        </cdr:cNvPr>
        <cdr:cNvSpPr txBox="1"/>
      </cdr:nvSpPr>
      <cdr:spPr>
        <a:xfrm xmlns:a="http://schemas.openxmlformats.org/drawingml/2006/main">
          <a:off x="504822" y="2930869"/>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41%</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(1ha)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dr:relSizeAnchor xmlns:cdr="http://schemas.openxmlformats.org/drawingml/2006/chartDrawing">
    <cdr:from>
      <cdr:x>0.18954</cdr:x>
      <cdr:y>0.77484</cdr:y>
    </cdr:from>
    <cdr:to>
      <cdr:x>0.33017</cdr:x>
      <cdr:y>0.86021</cdr:y>
    </cdr:to>
    <cdr:sp macro="" textlink="">
      <cdr:nvSpPr>
        <cdr:cNvPr id="19" name="テキスト ボックス 29">
          <a:extLst xmlns:a="http://schemas.openxmlformats.org/drawingml/2006/main">
            <a:ext uri="{FF2B5EF4-FFF2-40B4-BE49-F238E27FC236}">
              <a16:creationId xmlns:a16="http://schemas.microsoft.com/office/drawing/2014/main" id="{DA3CD2D7-6FF1-54CE-54BD-863F031FCC0D}"/>
            </a:ext>
          </a:extLst>
        </cdr:cNvPr>
        <cdr:cNvSpPr txBox="1"/>
      </cdr:nvSpPr>
      <cdr:spPr>
        <a:xfrm xmlns:a="http://schemas.openxmlformats.org/drawingml/2006/main">
          <a:off x="873500" y="2947921"/>
          <a:ext cx="648072" cy="32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lnSpc>
              <a:spcPct val="70000"/>
            </a:lnSpc>
            <a:defRPr/>
          </a:pPr>
          <a:r>
            <a:rPr lang="en-US" altLang="ja-JP" sz="1200" dirty="0">
              <a:solidFill>
                <a:schemeClr val="bg1"/>
              </a:solidFill>
              <a:latin typeface="Calibri" panose="020F0502020204030204" pitchFamily="34" charset="0"/>
              <a:ea typeface="Meiryo UI" panose="020B0604030504040204" pitchFamily="50" charset="-128"/>
              <a:cs typeface="Calibri" panose="020F0502020204030204" pitchFamily="34" charset="0"/>
            </a:rPr>
            <a:t>59%</a:t>
          </a:r>
        </a:p>
        <a:p xmlns:a="http://schemas.openxmlformats.org/drawingml/2006/main">
          <a:pPr algn="ctr">
            <a:lnSpc>
              <a:spcPct val="70000"/>
            </a:lnSpc>
            <a:defRPr/>
          </a:pPr>
          <a:r>
            <a:rPr lang="en-US" altLang="ja-JP" sz="900" dirty="0">
              <a:solidFill>
                <a:schemeClr val="bg1"/>
              </a:solidFill>
              <a:latin typeface="Calibri" panose="020F0502020204030204" pitchFamily="34" charset="0"/>
              <a:ea typeface="Meiryo UI" panose="020B0604030504040204" pitchFamily="50" charset="-128"/>
              <a:cs typeface="Calibri" panose="020F0502020204030204" pitchFamily="34" charset="0"/>
            </a:rPr>
            <a:t>(2ha)</a:t>
          </a:r>
          <a:endParaRPr lang="en-US" altLang="ja-JP" sz="7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cdr:txBody>
    </cdr:sp>
  </cdr:relSizeAnchor>
</c:userShapes>
</file>

<file path=ppt/handoutMasters/_rels/handoutMaster1.xml.rels><?xml version="1.0" encoding="UTF-8" standalone="yes"?><Relationships xmlns="http://schemas.openxmlformats.org/package/2006/relationships"><Relationship Id="rId1" Target="../theme/theme10.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1" name="ヘッダー プレースホルダ 1"/>
          <p:cNvSpPr>
            <a:spLocks noGrp="1"/>
          </p:cNvSpPr>
          <p:nvPr>
            <p:ph type="hdr" sz="quarter"/>
          </p:nvPr>
        </p:nvSpPr>
        <p:spPr>
          <a:xfrm>
            <a:off x="2" y="0"/>
            <a:ext cx="2919031" cy="492780"/>
          </a:xfrm>
          <a:prstGeom prst="rect">
            <a:avLst/>
          </a:prstGeom>
        </p:spPr>
        <p:txBody>
          <a:bodyPr vert="horz" lIns="87558" tIns="43779" rIns="87558" bIns="43779" rtlCol="0"/>
          <a:lstStyle>
            <a:lvl1pPr algn="l">
              <a:defRPr sz="1100"/>
            </a:lvl1pPr>
          </a:lstStyle>
          <a:p>
            <a:endParaRPr kumimoji="1" lang="ja-JP" altLang="en-US"/>
          </a:p>
        </p:txBody>
      </p:sp>
      <p:sp>
        <p:nvSpPr>
          <p:cNvPr id="1142" name="日付プレースホルダ 2"/>
          <p:cNvSpPr>
            <a:spLocks noGrp="1"/>
          </p:cNvSpPr>
          <p:nvPr>
            <p:ph type="dt" sz="quarter" idx="1"/>
          </p:nvPr>
        </p:nvSpPr>
        <p:spPr>
          <a:xfrm>
            <a:off x="3815228" y="0"/>
            <a:ext cx="2919031" cy="492780"/>
          </a:xfrm>
          <a:prstGeom prst="rect">
            <a:avLst/>
          </a:prstGeom>
        </p:spPr>
        <p:txBody>
          <a:bodyPr vert="horz" lIns="87558" tIns="43779" rIns="87558" bIns="43779" rtlCol="0"/>
          <a:lstStyle>
            <a:lvl1pPr algn="r">
              <a:defRPr sz="1100"/>
            </a:lvl1pPr>
          </a:lstStyle>
          <a:p>
            <a:fld id="{746FE49E-183E-4B3C-9C20-0FD6493EAAEA}" type="datetimeFigureOut">
              <a:rPr kumimoji="1" lang="ja-JP" altLang="en-US" smtClean="0"/>
              <a:pPr/>
              <a:t>2025/3/19</a:t>
            </a:fld>
            <a:endParaRPr kumimoji="1" lang="ja-JP" altLang="en-US"/>
          </a:p>
        </p:txBody>
      </p:sp>
      <p:sp>
        <p:nvSpPr>
          <p:cNvPr id="1143" name="フッター プレースホルダ 3"/>
          <p:cNvSpPr>
            <a:spLocks noGrp="1"/>
          </p:cNvSpPr>
          <p:nvPr>
            <p:ph type="ftr" sz="quarter" idx="2"/>
          </p:nvPr>
        </p:nvSpPr>
        <p:spPr>
          <a:xfrm>
            <a:off x="2" y="9372004"/>
            <a:ext cx="2919031" cy="492780"/>
          </a:xfrm>
          <a:prstGeom prst="rect">
            <a:avLst/>
          </a:prstGeom>
        </p:spPr>
        <p:txBody>
          <a:bodyPr vert="horz" lIns="87558" tIns="43779" rIns="87558" bIns="43779" rtlCol="0" anchor="b"/>
          <a:lstStyle>
            <a:lvl1pPr algn="l">
              <a:defRPr sz="1100"/>
            </a:lvl1pPr>
          </a:lstStyle>
          <a:p>
            <a:endParaRPr kumimoji="1" lang="ja-JP" altLang="en-US"/>
          </a:p>
        </p:txBody>
      </p:sp>
      <p:sp>
        <p:nvSpPr>
          <p:cNvPr id="1144" name="スライド番号プレースホルダ 4"/>
          <p:cNvSpPr>
            <a:spLocks noGrp="1"/>
          </p:cNvSpPr>
          <p:nvPr>
            <p:ph type="sldNum" sz="quarter" idx="3"/>
          </p:nvPr>
        </p:nvSpPr>
        <p:spPr>
          <a:xfrm>
            <a:off x="3815228" y="9372004"/>
            <a:ext cx="2919031" cy="492780"/>
          </a:xfrm>
          <a:prstGeom prst="rect">
            <a:avLst/>
          </a:prstGeom>
        </p:spPr>
        <p:txBody>
          <a:bodyPr vert="horz" lIns="87558" tIns="43779" rIns="87558" bIns="43779" rtlCol="0" anchor="b"/>
          <a:lstStyle>
            <a:lvl1pPr algn="r">
              <a:defRPr sz="1100"/>
            </a:lvl1pPr>
          </a:lstStyle>
          <a:p>
            <a:fld id="{5ED79E86-D926-4ADE-BE46-BCA2E9040100}" type="slidenum">
              <a:rPr kumimoji="1" lang="ja-JP" altLang="en-US" smtClean="0"/>
              <a:pPr/>
              <a:t>‹#›</a:t>
            </a:fld>
            <a:endParaRPr kumimoji="1" lang="ja-JP" altLang="en-US"/>
          </a:p>
        </p:txBody>
      </p:sp>
    </p:spTree>
    <p:extLst>
      <p:ext uri="{BB962C8B-B14F-4D97-AF65-F5344CB8AC3E}">
        <p14:creationId xmlns:p14="http://schemas.microsoft.com/office/powerpoint/2010/main" val="4128762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9.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4" name="ヘッダー プレースホルダ 1"/>
          <p:cNvSpPr>
            <a:spLocks noGrp="1"/>
          </p:cNvSpPr>
          <p:nvPr>
            <p:ph type="hdr" sz="quarter"/>
          </p:nvPr>
        </p:nvSpPr>
        <p:spPr>
          <a:xfrm>
            <a:off x="0" y="0"/>
            <a:ext cx="2918831" cy="493316"/>
          </a:xfrm>
          <a:prstGeom prst="rect">
            <a:avLst/>
          </a:prstGeom>
        </p:spPr>
        <p:txBody>
          <a:bodyPr vert="horz" lIns="91411" tIns="45705" rIns="91411" bIns="45705" rtlCol="0"/>
          <a:lstStyle>
            <a:lvl1pPr algn="l">
              <a:defRPr sz="1200"/>
            </a:lvl1pPr>
          </a:lstStyle>
          <a:p>
            <a:endParaRPr kumimoji="1" lang="ja-JP" altLang="en-US"/>
          </a:p>
        </p:txBody>
      </p:sp>
      <p:sp>
        <p:nvSpPr>
          <p:cNvPr id="1135" name="日付プレースホルダ 2"/>
          <p:cNvSpPr>
            <a:spLocks noGrp="1"/>
          </p:cNvSpPr>
          <p:nvPr>
            <p:ph type="dt" idx="1"/>
          </p:nvPr>
        </p:nvSpPr>
        <p:spPr>
          <a:xfrm>
            <a:off x="3815375" y="0"/>
            <a:ext cx="2918831" cy="493316"/>
          </a:xfrm>
          <a:prstGeom prst="rect">
            <a:avLst/>
          </a:prstGeom>
        </p:spPr>
        <p:txBody>
          <a:bodyPr vert="horz" lIns="91411" tIns="45705" rIns="91411" bIns="45705" rtlCol="0"/>
          <a:lstStyle>
            <a:lvl1pPr algn="r">
              <a:defRPr sz="1200"/>
            </a:lvl1pPr>
          </a:lstStyle>
          <a:p>
            <a:fld id="{E1ABDBCC-A839-4C21-93C4-A44456B5E7EE}" type="datetimeFigureOut">
              <a:rPr kumimoji="1" lang="ja-JP" altLang="en-US" smtClean="0"/>
              <a:pPr/>
              <a:t>2025/3/19</a:t>
            </a:fld>
            <a:endParaRPr kumimoji="1" lang="ja-JP" altLang="en-US"/>
          </a:p>
        </p:txBody>
      </p:sp>
      <p:sp>
        <p:nvSpPr>
          <p:cNvPr id="1136"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411" tIns="45705" rIns="91411" bIns="45705" rtlCol="0" anchor="ctr"/>
          <a:lstStyle/>
          <a:p>
            <a:endParaRPr lang="ja-JP" altLang="en-US"/>
          </a:p>
        </p:txBody>
      </p:sp>
      <p:sp>
        <p:nvSpPr>
          <p:cNvPr id="1137" name="ノート プレースホルダ 4"/>
          <p:cNvSpPr>
            <a:spLocks noGrp="1"/>
          </p:cNvSpPr>
          <p:nvPr>
            <p:ph type="body" sz="quarter" idx="3"/>
          </p:nvPr>
        </p:nvSpPr>
        <p:spPr>
          <a:xfrm>
            <a:off x="673577" y="4686499"/>
            <a:ext cx="5388610" cy="4439841"/>
          </a:xfrm>
          <a:prstGeom prst="rect">
            <a:avLst/>
          </a:prstGeom>
        </p:spPr>
        <p:txBody>
          <a:bodyPr vert="horz" lIns="91411" tIns="45705" rIns="91411" bIns="45705"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38" name="フッター プレースホルダ 5"/>
          <p:cNvSpPr>
            <a:spLocks noGrp="1"/>
          </p:cNvSpPr>
          <p:nvPr>
            <p:ph type="ftr" sz="quarter" idx="4"/>
          </p:nvPr>
        </p:nvSpPr>
        <p:spPr>
          <a:xfrm>
            <a:off x="0" y="9371285"/>
            <a:ext cx="2918831" cy="493316"/>
          </a:xfrm>
          <a:prstGeom prst="rect">
            <a:avLst/>
          </a:prstGeom>
        </p:spPr>
        <p:txBody>
          <a:bodyPr vert="horz" lIns="91411" tIns="45705" rIns="91411" bIns="45705" rtlCol="0" anchor="b"/>
          <a:lstStyle>
            <a:lvl1pPr algn="l">
              <a:defRPr sz="1200"/>
            </a:lvl1pPr>
          </a:lstStyle>
          <a:p>
            <a:endParaRPr kumimoji="1" lang="ja-JP" altLang="en-US"/>
          </a:p>
        </p:txBody>
      </p:sp>
      <p:sp>
        <p:nvSpPr>
          <p:cNvPr id="1139" name="スライド番号プレースホルダ 6"/>
          <p:cNvSpPr>
            <a:spLocks noGrp="1"/>
          </p:cNvSpPr>
          <p:nvPr>
            <p:ph type="sldNum" sz="quarter" idx="5"/>
          </p:nvPr>
        </p:nvSpPr>
        <p:spPr>
          <a:xfrm>
            <a:off x="3815375" y="9371285"/>
            <a:ext cx="2918831" cy="493316"/>
          </a:xfrm>
          <a:prstGeom prst="rect">
            <a:avLst/>
          </a:prstGeom>
        </p:spPr>
        <p:txBody>
          <a:bodyPr vert="horz" lIns="91411" tIns="45705" rIns="91411" bIns="45705" rtlCol="0" anchor="b"/>
          <a:lstStyle>
            <a:lvl1pPr algn="r">
              <a:defRPr sz="1200"/>
            </a:lvl1pPr>
          </a:lstStyle>
          <a:p>
            <a:fld id="{9CDEE980-B5A7-45D6-8803-D45040B70C19}" type="slidenum">
              <a:rPr kumimoji="1" lang="ja-JP" altLang="en-US" smtClean="0"/>
              <a:pPr/>
              <a:t>‹#›</a:t>
            </a:fld>
            <a:endParaRPr kumimoji="1" lang="ja-JP" altLang="en-US"/>
          </a:p>
        </p:txBody>
      </p:sp>
    </p:spTree>
    <p:extLst>
      <p:ext uri="{BB962C8B-B14F-4D97-AF65-F5344CB8AC3E}">
        <p14:creationId xmlns:p14="http://schemas.microsoft.com/office/powerpoint/2010/main" val="1909498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5.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2.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3.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4.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0.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1.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2.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3.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5.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EE980-B5A7-45D6-8803-D45040B70C1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20041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9" name="スライド イメージ プレースホルダー 1"/>
          <p:cNvSpPr>
            <a:spLocks noGrp="1" noRot="1" noChangeAspect="1"/>
          </p:cNvSpPr>
          <p:nvPr>
            <p:ph type="sldImg"/>
          </p:nvPr>
        </p:nvSpPr>
        <p:spPr>
          <a:xfrm>
            <a:off x="877888" y="1189038"/>
            <a:ext cx="4635500" cy="3209925"/>
          </a:xfrm>
        </p:spPr>
      </p:sp>
      <p:sp>
        <p:nvSpPr>
          <p:cNvPr id="3640" name="ノート プレースホルダー 2"/>
          <p:cNvSpPr>
            <a:spLocks noGrp="1"/>
          </p:cNvSpPr>
          <p:nvPr>
            <p:ph type="body" idx="1"/>
          </p:nvPr>
        </p:nvSpPr>
        <p:spPr/>
        <p:txBody>
          <a:bodyPr/>
          <a:lstStyle/>
          <a:p>
            <a:endParaRPr kumimoji="1" lang="ja-JP" altLang="en-US"/>
          </a:p>
        </p:txBody>
      </p:sp>
      <p:sp>
        <p:nvSpPr>
          <p:cNvPr id="3641"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CE5E02-36EC-4D04-8200-FC2B36AC607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83845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3" name="スライド イメージ プレースホルダー 1"/>
          <p:cNvSpPr>
            <a:spLocks noGrp="1" noRot="1" noChangeAspect="1"/>
          </p:cNvSpPr>
          <p:nvPr>
            <p:ph type="sldImg"/>
          </p:nvPr>
        </p:nvSpPr>
        <p:spPr/>
      </p:sp>
      <p:sp>
        <p:nvSpPr>
          <p:cNvPr id="3664" name="ノート プレースホルダー 2"/>
          <p:cNvSpPr>
            <a:spLocks noGrp="1"/>
          </p:cNvSpPr>
          <p:nvPr>
            <p:ph type="body" idx="1"/>
          </p:nvPr>
        </p:nvSpPr>
        <p:spPr/>
        <p:txBody>
          <a:bodyPr/>
          <a:lstStyle/>
          <a:p>
            <a:endParaRPr kumimoji="1" lang="ja-JP" altLang="en-US"/>
          </a:p>
        </p:txBody>
      </p:sp>
      <p:sp>
        <p:nvSpPr>
          <p:cNvPr id="3665"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4184-A793-466E-A4FF-35D23194443E}" type="slidenum">
              <a:rPr kumimoji="1" lang="en-US" altLang="ja-JP"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33360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3" name="スライド イメージ プレースホルダ 1"/>
          <p:cNvSpPr>
            <a:spLocks noGrp="1" noRot="1" noChangeAspect="1"/>
          </p:cNvSpPr>
          <p:nvPr>
            <p:ph type="sldImg"/>
          </p:nvPr>
        </p:nvSpPr>
        <p:spPr>
          <a:xfrm>
            <a:off x="695325" y="739775"/>
            <a:ext cx="5345113" cy="3700463"/>
          </a:xfrm>
        </p:spPr>
      </p:sp>
      <p:sp>
        <p:nvSpPr>
          <p:cNvPr id="3534" name="ノート プレースホルダ 2"/>
          <p:cNvSpPr>
            <a:spLocks noGrp="1"/>
          </p:cNvSpPr>
          <p:nvPr>
            <p:ph type="body" idx="1"/>
          </p:nvPr>
        </p:nvSpPr>
        <p:spPr/>
        <p:txBody>
          <a:bodyPr>
            <a:normAutofit/>
          </a:bodyPr>
          <a:lstStyle/>
          <a:p>
            <a:endParaRPr kumimoji="1" lang="ja-JP" altLang="en-US"/>
          </a:p>
        </p:txBody>
      </p:sp>
      <p:sp>
        <p:nvSpPr>
          <p:cNvPr id="3535" name="スライド番号プレースホルダ 3"/>
          <p:cNvSpPr>
            <a:spLocks noGrp="1"/>
          </p:cNvSpPr>
          <p:nvPr>
            <p:ph type="sldNum" sz="quarter" idx="10"/>
          </p:nvPr>
        </p:nvSpPr>
        <p:spPr/>
        <p:txBody>
          <a:bodyPr/>
          <a:lstStyle/>
          <a:p>
            <a:pPr>
              <a:defRPr/>
            </a:pPr>
            <a:fld id="{E34D35CB-8E23-436A-9A4D-CA983C793BF1}" type="slidenum">
              <a:rPr lang="ja-JP" altLang="en-US" smtClean="0">
                <a:solidFill>
                  <a:prstClr val="black"/>
                </a:solidFill>
              </a:rPr>
              <a:pPr>
                <a:defRPr/>
              </a:pPr>
              <a:t>31</a:t>
            </a:fld>
            <a:endParaRPr lang="ja-JP" altLang="en-US">
              <a:solidFill>
                <a:prstClr val="black"/>
              </a:solidFill>
            </a:endParaRPr>
          </a:p>
        </p:txBody>
      </p:sp>
    </p:spTree>
    <p:extLst>
      <p:ext uri="{BB962C8B-B14F-4D97-AF65-F5344CB8AC3E}">
        <p14:creationId xmlns:p14="http://schemas.microsoft.com/office/powerpoint/2010/main" val="4161127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33249-18DA-45BA-81AD-68A65E8473E7}"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764478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5" name="スライド イメージ プレースホルダ 1"/>
          <p:cNvSpPr>
            <a:spLocks noGrp="1" noRot="1" noChangeAspect="1"/>
          </p:cNvSpPr>
          <p:nvPr>
            <p:ph type="sldImg"/>
          </p:nvPr>
        </p:nvSpPr>
        <p:spPr>
          <a:xfrm>
            <a:off x="695325" y="739775"/>
            <a:ext cx="5345113" cy="3700463"/>
          </a:xfrm>
        </p:spPr>
      </p:sp>
      <p:sp>
        <p:nvSpPr>
          <p:cNvPr id="3276" name="ノート プレースホルダ 2"/>
          <p:cNvSpPr>
            <a:spLocks noGrp="1"/>
          </p:cNvSpPr>
          <p:nvPr>
            <p:ph type="body" idx="1"/>
          </p:nvPr>
        </p:nvSpPr>
        <p:spPr/>
        <p:txBody>
          <a:bodyPr>
            <a:normAutofit/>
          </a:bodyPr>
          <a:lstStyle/>
          <a:p>
            <a:endParaRPr kumimoji="1" lang="ja-JP" altLang="en-US"/>
          </a:p>
        </p:txBody>
      </p:sp>
      <p:sp>
        <p:nvSpPr>
          <p:cNvPr id="3277"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D35CB-8E23-436A-9A4D-CA983C793BF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07130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EE980-B5A7-45D6-8803-D45040B70C1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17733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2" name="スライド イメージ プレースホルダー 1"/>
          <p:cNvSpPr>
            <a:spLocks noGrp="1" noRot="1" noChangeAspect="1"/>
          </p:cNvSpPr>
          <p:nvPr>
            <p:ph type="sldImg"/>
          </p:nvPr>
        </p:nvSpPr>
        <p:spPr>
          <a:xfrm>
            <a:off x="695325" y="739775"/>
            <a:ext cx="5345113" cy="3700463"/>
          </a:xfrm>
        </p:spPr>
      </p:sp>
      <p:sp>
        <p:nvSpPr>
          <p:cNvPr id="3913" name="ノート プレースホルダー 2"/>
          <p:cNvSpPr>
            <a:spLocks noGrp="1"/>
          </p:cNvSpPr>
          <p:nvPr>
            <p:ph type="body" idx="1"/>
          </p:nvPr>
        </p:nvSpPr>
        <p:spPr/>
        <p:txBody>
          <a:bodyPr/>
          <a:lstStyle/>
          <a:p>
            <a:endParaRPr kumimoji="1" lang="ja-JP" altLang="en-US"/>
          </a:p>
        </p:txBody>
      </p:sp>
      <p:sp>
        <p:nvSpPr>
          <p:cNvPr id="391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EE980-B5A7-45D6-8803-D45040B70C1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9397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0"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3961" name="ノート プレースホルダー 2"/>
          <p:cNvSpPr>
            <a:spLocks noGrp="1"/>
          </p:cNvSpPr>
          <p:nvPr>
            <p:ph type="body" idx="1"/>
          </p:nvPr>
        </p:nvSpPr>
        <p:spPr/>
        <p:txBody>
          <a:bodyPr>
            <a:normAutofit/>
          </a:bodyPr>
          <a:lstStyle/>
          <a:p>
            <a:pPr>
              <a:defRPr/>
            </a:pPr>
            <a:endParaRPr lang="ja-JP" altLang="en-US"/>
          </a:p>
        </p:txBody>
      </p:sp>
      <p:sp>
        <p:nvSpPr>
          <p:cNvPr id="3962" name="スライド番号プレースホルダー 3"/>
          <p:cNvSpPr>
            <a:spLocks noGrp="1"/>
          </p:cNvSpPr>
          <p:nvPr>
            <p:ph type="sldNum" sz="quarter" idx="5"/>
          </p:nvPr>
        </p:nvSpPr>
        <p:spPr>
          <a:noFill/>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CEF9A1-A57E-4DB8-926F-777BF6730EA2}"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142159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5" name="スライド イメージ プレースホルダー 1"/>
          <p:cNvSpPr>
            <a:spLocks noGrp="1" noRot="1" noChangeAspect="1"/>
          </p:cNvSpPr>
          <p:nvPr>
            <p:ph type="sldImg"/>
          </p:nvPr>
        </p:nvSpPr>
        <p:spPr/>
      </p:sp>
      <p:sp>
        <p:nvSpPr>
          <p:cNvPr id="4006" name="ノート プレースホルダー 2"/>
          <p:cNvSpPr>
            <a:spLocks noGrp="1"/>
          </p:cNvSpPr>
          <p:nvPr>
            <p:ph type="body" idx="1"/>
          </p:nvPr>
        </p:nvSpPr>
        <p:spPr/>
        <p:txBody>
          <a:bodyPr/>
          <a:lstStyle/>
          <a:p>
            <a:endParaRPr kumimoji="1" lang="ja-JP" altLang="en-US"/>
          </a:p>
        </p:txBody>
      </p:sp>
      <p:sp>
        <p:nvSpPr>
          <p:cNvPr id="4007"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4F06C-55EE-4607-992B-7BA60AACC17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96151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5" name="スライド イメージ プレースホルダー 1"/>
          <p:cNvSpPr>
            <a:spLocks noGrp="1" noRot="1" noChangeAspect="1"/>
          </p:cNvSpPr>
          <p:nvPr>
            <p:ph type="sldImg"/>
          </p:nvPr>
        </p:nvSpPr>
        <p:spPr/>
      </p:sp>
      <p:sp>
        <p:nvSpPr>
          <p:cNvPr id="4006" name="ノート プレースホルダー 2"/>
          <p:cNvSpPr>
            <a:spLocks noGrp="1"/>
          </p:cNvSpPr>
          <p:nvPr>
            <p:ph type="body" idx="1"/>
          </p:nvPr>
        </p:nvSpPr>
        <p:spPr/>
        <p:txBody>
          <a:bodyPr/>
          <a:lstStyle/>
          <a:p>
            <a:endParaRPr kumimoji="1" lang="ja-JP" altLang="en-US"/>
          </a:p>
        </p:txBody>
      </p:sp>
      <p:sp>
        <p:nvSpPr>
          <p:cNvPr id="4007"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4F06C-55EE-4607-992B-7BA60AACC17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871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 name="スライド イメージ プレースホルダー 1"/>
          <p:cNvSpPr>
            <a:spLocks noGrp="1" noRot="1" noChangeAspect="1"/>
          </p:cNvSpPr>
          <p:nvPr>
            <p:ph type="sldImg"/>
          </p:nvPr>
        </p:nvSpPr>
        <p:spPr>
          <a:xfrm>
            <a:off x="695325" y="739775"/>
            <a:ext cx="5345113" cy="3700463"/>
          </a:xfrm>
        </p:spPr>
      </p:sp>
      <p:sp>
        <p:nvSpPr>
          <p:cNvPr id="1257" name="ノート プレースホルダー 2"/>
          <p:cNvSpPr>
            <a:spLocks noGrp="1"/>
          </p:cNvSpPr>
          <p:nvPr>
            <p:ph type="body" idx="1"/>
          </p:nvPr>
        </p:nvSpPr>
        <p:spPr/>
        <p:txBody>
          <a:bodyPr/>
          <a:lstStyle/>
          <a:p>
            <a:endParaRPr kumimoji="1" lang="ja-JP" altLang="en-US"/>
          </a:p>
        </p:txBody>
      </p:sp>
      <p:sp>
        <p:nvSpPr>
          <p:cNvPr id="1258"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EE980-B5A7-45D6-8803-D45040B70C1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8662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1" name="スライド イメージ プレースホルダー 1"/>
          <p:cNvSpPr>
            <a:spLocks noGrp="1" noRot="1" noChangeAspect="1"/>
          </p:cNvSpPr>
          <p:nvPr>
            <p:ph type="sldImg"/>
          </p:nvPr>
        </p:nvSpPr>
        <p:spPr/>
      </p:sp>
      <p:sp>
        <p:nvSpPr>
          <p:cNvPr id="4192" name="ノート プレースホルダー 2"/>
          <p:cNvSpPr>
            <a:spLocks noGrp="1"/>
          </p:cNvSpPr>
          <p:nvPr>
            <p:ph type="body" idx="1"/>
          </p:nvPr>
        </p:nvSpPr>
        <p:spPr/>
        <p:txBody>
          <a:bodyPr/>
          <a:lstStyle/>
          <a:p>
            <a:endParaRPr kumimoji="1" lang="ja-JP" altLang="en-US"/>
          </a:p>
        </p:txBody>
      </p:sp>
      <p:sp>
        <p:nvSpPr>
          <p:cNvPr id="4193"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F64AC6-FA22-4C70-B08D-28CB7D5DE93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6186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1" name="スライド イメージ プレースホルダー 1"/>
          <p:cNvSpPr>
            <a:spLocks noGrp="1" noRot="1" noChangeAspect="1"/>
          </p:cNvSpPr>
          <p:nvPr>
            <p:ph type="sldImg"/>
          </p:nvPr>
        </p:nvSpPr>
        <p:spPr/>
      </p:sp>
      <p:sp>
        <p:nvSpPr>
          <p:cNvPr id="4192" name="ノート プレースホルダー 2"/>
          <p:cNvSpPr>
            <a:spLocks noGrp="1"/>
          </p:cNvSpPr>
          <p:nvPr>
            <p:ph type="body" idx="1"/>
          </p:nvPr>
        </p:nvSpPr>
        <p:spPr/>
        <p:txBody>
          <a:bodyPr/>
          <a:lstStyle/>
          <a:p>
            <a:endParaRPr kumimoji="1" lang="ja-JP" altLang="en-US"/>
          </a:p>
        </p:txBody>
      </p:sp>
      <p:sp>
        <p:nvSpPr>
          <p:cNvPr id="4193"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F64AC6-FA22-4C70-B08D-28CB7D5DE93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76887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1" name="スライド イメージ プレースホルダー 1"/>
          <p:cNvSpPr>
            <a:spLocks noGrp="1" noRot="1" noChangeAspect="1"/>
          </p:cNvSpPr>
          <p:nvPr>
            <p:ph type="sldImg"/>
          </p:nvPr>
        </p:nvSpPr>
        <p:spPr/>
      </p:sp>
      <p:sp>
        <p:nvSpPr>
          <p:cNvPr id="4192" name="ノート プレースホルダー 2"/>
          <p:cNvSpPr>
            <a:spLocks noGrp="1"/>
          </p:cNvSpPr>
          <p:nvPr>
            <p:ph type="body" idx="1"/>
          </p:nvPr>
        </p:nvSpPr>
        <p:spPr/>
        <p:txBody>
          <a:bodyPr/>
          <a:lstStyle/>
          <a:p>
            <a:endParaRPr kumimoji="1" lang="ja-JP" altLang="en-US"/>
          </a:p>
        </p:txBody>
      </p:sp>
      <p:sp>
        <p:nvSpPr>
          <p:cNvPr id="4193"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F64AC6-FA22-4C70-B08D-28CB7D5DE93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54543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EE980-B5A7-45D6-8803-D45040B70C1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53601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EE980-B5A7-45D6-8803-D45040B70C1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87941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EE980-B5A7-45D6-8803-D45040B70C1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47517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EE980-B5A7-45D6-8803-D45040B70C1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26141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EE980-B5A7-45D6-8803-D45040B70C1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557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54908" rtl="0" eaLnBrk="1" fontAlgn="auto" latinLnBrk="0" hangingPunct="1">
              <a:lnSpc>
                <a:spcPct val="100000"/>
              </a:lnSpc>
              <a:spcBef>
                <a:spcPts val="0"/>
              </a:spcBef>
              <a:spcAft>
                <a:spcPts val="0"/>
              </a:spcAft>
              <a:buClrTx/>
              <a:buSzTx/>
              <a:buFontTx/>
              <a:buNone/>
              <a:tabLst/>
              <a:defRPr/>
            </a:pPr>
            <a:fld id="{4725ADAD-D87D-47B6-8E07-B8D506448DC8}" type="slidenum">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54908" rtl="0" eaLnBrk="1" fontAlgn="auto" latinLnBrk="0" hangingPunct="1">
                <a:lnSpc>
                  <a:spcPct val="100000"/>
                </a:lnSpc>
                <a:spcBef>
                  <a:spcPts val="0"/>
                </a:spcBef>
                <a:spcAft>
                  <a:spcPts val="0"/>
                </a:spcAft>
                <a:buClrTx/>
                <a:buSzTx/>
                <a:buFontTx/>
                <a:buNone/>
                <a:tabLst/>
                <a:defRPr/>
              </a:pPr>
              <a:t>78</a:t>
            </a:fld>
            <a:endPar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61357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25ADAD-D87D-47B6-8E07-B8D506448DC8}"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07877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 name="スライド イメージ プレースホルダー 1"/>
          <p:cNvSpPr>
            <a:spLocks noGrp="1" noRot="1" noChangeAspect="1"/>
          </p:cNvSpPr>
          <p:nvPr>
            <p:ph type="sldImg"/>
          </p:nvPr>
        </p:nvSpPr>
        <p:spPr>
          <a:xfrm>
            <a:off x="695325" y="739775"/>
            <a:ext cx="5345113" cy="3700463"/>
          </a:xfrm>
        </p:spPr>
      </p:sp>
      <p:sp>
        <p:nvSpPr>
          <p:cNvPr id="1257" name="ノート プレースホルダー 2"/>
          <p:cNvSpPr>
            <a:spLocks noGrp="1"/>
          </p:cNvSpPr>
          <p:nvPr>
            <p:ph type="body" idx="1"/>
          </p:nvPr>
        </p:nvSpPr>
        <p:spPr/>
        <p:txBody>
          <a:bodyPr/>
          <a:lstStyle/>
          <a:p>
            <a:endParaRPr kumimoji="1" lang="ja-JP" altLang="en-US"/>
          </a:p>
        </p:txBody>
      </p:sp>
      <p:sp>
        <p:nvSpPr>
          <p:cNvPr id="1258"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EE980-B5A7-45D6-8803-D45040B70C1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77740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25ADAD-D87D-47B6-8E07-B8D506448DC8}"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1425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25ADAD-D87D-47B6-8E07-B8D506448DC8}"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35307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 name="スライド イメージ プレースホルダー 1"/>
          <p:cNvSpPr>
            <a:spLocks noGrp="1" noRot="1" noChangeAspect="1"/>
          </p:cNvSpPr>
          <p:nvPr>
            <p:ph type="sldImg"/>
          </p:nvPr>
        </p:nvSpPr>
        <p:spPr>
          <a:xfrm>
            <a:off x="273050" y="373063"/>
            <a:ext cx="6594475" cy="4565650"/>
          </a:xfrm>
        </p:spPr>
      </p:sp>
      <p:sp>
        <p:nvSpPr>
          <p:cNvPr id="5213" name="ノート プレースホルダー 2"/>
          <p:cNvSpPr>
            <a:spLocks noGrp="1"/>
          </p:cNvSpPr>
          <p:nvPr>
            <p:ph type="body" idx="1"/>
          </p:nvPr>
        </p:nvSpPr>
        <p:spPr/>
        <p:txBody>
          <a:bodyPr>
            <a:normAutofit/>
          </a:bodyPr>
          <a:lstStyle/>
          <a:p>
            <a:endParaRPr lang="ja-JP" altLang="en-US"/>
          </a:p>
        </p:txBody>
      </p:sp>
      <p:sp>
        <p:nvSpPr>
          <p:cNvPr id="5214" name="スライド番号プレースホルダー 3"/>
          <p:cNvSpPr>
            <a:spLocks noGrp="1"/>
          </p:cNvSpPr>
          <p:nvPr>
            <p:ph type="sldNum" sz="quarter" idx="10"/>
          </p:nvPr>
        </p:nvSpPr>
        <p:spPr/>
        <p:txBody>
          <a:bodyPr/>
          <a:lstStyle/>
          <a:p>
            <a:pPr marL="0" marR="0" lvl="0" indent="0" algn="r" defTabSz="914245" rtl="0" eaLnBrk="1" fontAlgn="base" latinLnBrk="0" hangingPunct="1">
              <a:lnSpc>
                <a:spcPct val="100000"/>
              </a:lnSpc>
              <a:spcBef>
                <a:spcPct val="0"/>
              </a:spcBef>
              <a:spcAft>
                <a:spcPct val="0"/>
              </a:spcAft>
              <a:buClrTx/>
              <a:buSzTx/>
              <a:buFontTx/>
              <a:buNone/>
              <a:tabLst/>
              <a:defRPr/>
            </a:pPr>
            <a:fld id="{4F55CEF6-36F1-4144-B52C-78C1957D4A61}" type="slidenum">
              <a:rPr kumimoji="1" lang="ja-JP" altLang="en-US" sz="11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245" rtl="0" eaLnBrk="1" fontAlgn="base" latinLnBrk="0" hangingPunct="1">
                <a:lnSpc>
                  <a:spcPct val="100000"/>
                </a:lnSpc>
                <a:spcBef>
                  <a:spcPct val="0"/>
                </a:spcBef>
                <a:spcAft>
                  <a:spcPct val="0"/>
                </a:spcAft>
                <a:buClrTx/>
                <a:buSzTx/>
                <a:buFontTx/>
                <a:buNone/>
                <a:tabLst/>
                <a:defRPr/>
              </a:pPr>
              <a:t>84</a:t>
            </a:fld>
            <a:endParaRPr kumimoji="1" lang="ja-JP" altLang="en-US" sz="11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30795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C75C97-5DEC-465A-942A-ECFBEE6DB4E1}"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262921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 name="スライド イメージ プレースホルダー 1"/>
          <p:cNvSpPr>
            <a:spLocks noGrp="1" noRot="1" noChangeAspect="1"/>
          </p:cNvSpPr>
          <p:nvPr>
            <p:ph type="sldImg"/>
          </p:nvPr>
        </p:nvSpPr>
        <p:spPr>
          <a:xfrm>
            <a:off x="695325" y="739775"/>
            <a:ext cx="5345113" cy="3700463"/>
          </a:xfrm>
        </p:spPr>
      </p:sp>
      <p:sp>
        <p:nvSpPr>
          <p:cNvPr id="1308" name="ノート プレースホルダー 2"/>
          <p:cNvSpPr>
            <a:spLocks noGrp="1"/>
          </p:cNvSpPr>
          <p:nvPr>
            <p:ph type="body" idx="1"/>
          </p:nvPr>
        </p:nvSpPr>
        <p:spPr/>
        <p:txBody>
          <a:bodyPr/>
          <a:lstStyle/>
          <a:p>
            <a:endParaRPr kumimoji="1" lang="ja-JP" altLang="en-US"/>
          </a:p>
        </p:txBody>
      </p:sp>
      <p:sp>
        <p:nvSpPr>
          <p:cNvPr id="1309"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EE980-B5A7-45D6-8803-D45040B70C1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8746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スライド イメージ プレースホルダ 1"/>
          <p:cNvSpPr>
            <a:spLocks noGrp="1" noRot="1" noChangeAspect="1" noTextEdit="1"/>
          </p:cNvSpPr>
          <p:nvPr>
            <p:ph type="sldImg"/>
          </p:nvPr>
        </p:nvSpPr>
        <p:spPr>
          <a:xfrm>
            <a:off x="695325" y="739775"/>
            <a:ext cx="5345113" cy="3700463"/>
          </a:xfrm>
          <a:noFill/>
          <a:ln>
            <a:solidFill>
              <a:srgbClr val="000000"/>
            </a:solidFill>
            <a:miter lim="800000"/>
            <a:headEnd/>
            <a:tailEnd/>
          </a:ln>
        </p:spPr>
      </p:sp>
      <p:sp>
        <p:nvSpPr>
          <p:cNvPr id="1354" name="ノート プレースホルダ 2"/>
          <p:cNvSpPr>
            <a:spLocks noGrp="1"/>
          </p:cNvSpPr>
          <p:nvPr>
            <p:ph type="body" idx="1"/>
          </p:nvPr>
        </p:nvSpPr>
        <p:spPr>
          <a:noFill/>
          <a:ln/>
        </p:spPr>
        <p:txBody>
          <a:bodyPr/>
          <a:lstStyle/>
          <a:p>
            <a:endParaRPr lang="ja-JP" altLang="en-US"/>
          </a:p>
        </p:txBody>
      </p:sp>
      <p:sp>
        <p:nvSpPr>
          <p:cNvPr id="1355" name="スライド番号プレースホルダ 3"/>
          <p:cNvSpPr>
            <a:spLocks noGrp="1"/>
          </p:cNvSpPr>
          <p:nvPr>
            <p:ph type="sldNum" sz="quarter" idx="5"/>
          </p:nvPr>
        </p:nvSpPr>
        <p:spPr>
          <a:noFill/>
          <a:ln/>
        </p:spPr>
        <p:txBody>
          <a:bodyPr/>
          <a:lstStyle>
            <a:lvl1pPr defTabSz="911078"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830" indent="-285704" defTabSz="911078"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2816" indent="-228563" defTabSz="911078"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599942" indent="-228563" defTabSz="911078"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069" indent="-228563" defTabSz="911078"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194" indent="-228563" defTabSz="911078"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321" indent="-228563" defTabSz="911078"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8447" indent="-228563" defTabSz="911078"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5574" indent="-228563" defTabSz="911078"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fld id="{0148DD58-2EC1-443D-909F-4C9078AF7631}" type="slidenum">
              <a:rPr lang="en-US" altLang="ja-JP">
                <a:latin typeface="Arial" panose="020B0604020202020204" pitchFamily="34" charset="0"/>
              </a:rPr>
              <a:pPr eaLnBrk="1" hangingPunct="1"/>
              <a:t>9</a:t>
            </a:fld>
            <a:endParaRPr lang="en-US" altLang="ja-JP">
              <a:latin typeface="Arial" panose="020B0604020202020204" pitchFamily="34" charset="0"/>
            </a:endParaRPr>
          </a:p>
        </p:txBody>
      </p:sp>
    </p:spTree>
    <p:extLst>
      <p:ext uri="{BB962C8B-B14F-4D97-AF65-F5344CB8AC3E}">
        <p14:creationId xmlns:p14="http://schemas.microsoft.com/office/powerpoint/2010/main" val="2994331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EE980-B5A7-45D6-8803-D45040B70C1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09887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0" name="スライド イメージ プレースホルダー 1"/>
          <p:cNvSpPr>
            <a:spLocks noGrp="1" noRot="1" noChangeAspect="1"/>
          </p:cNvSpPr>
          <p:nvPr>
            <p:ph type="sldImg"/>
          </p:nvPr>
        </p:nvSpPr>
        <p:spPr/>
      </p:sp>
      <p:sp>
        <p:nvSpPr>
          <p:cNvPr id="1451" name="ノート プレースホルダー 2"/>
          <p:cNvSpPr>
            <a:spLocks noGrp="1"/>
          </p:cNvSpPr>
          <p:nvPr>
            <p:ph type="body" idx="1"/>
          </p:nvPr>
        </p:nvSpPr>
        <p:spPr/>
        <p:txBody>
          <a:bodyPr/>
          <a:lstStyle/>
          <a:p>
            <a:endParaRPr kumimoji="1" lang="ja-JP" altLang="en-US"/>
          </a:p>
        </p:txBody>
      </p:sp>
      <p:sp>
        <p:nvSpPr>
          <p:cNvPr id="1452"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CE5E02-36EC-4D04-8200-FC2B36AC607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96431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CDEE980-B5A7-45D6-8803-D45040B70C19}" type="slidenum">
              <a:rPr kumimoji="1" lang="ja-JP" altLang="en-US" smtClean="0"/>
              <a:pPr/>
              <a:t>24</a:t>
            </a:fld>
            <a:endParaRPr kumimoji="1" lang="ja-JP" altLang="en-US"/>
          </a:p>
        </p:txBody>
      </p:sp>
    </p:spTree>
    <p:extLst>
      <p:ext uri="{BB962C8B-B14F-4D97-AF65-F5344CB8AC3E}">
        <p14:creationId xmlns:p14="http://schemas.microsoft.com/office/powerpoint/2010/main" val="3890001142"/>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3.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2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6.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6.png" Type="http://schemas.openxmlformats.org/officeDocument/2006/relationships/image"/><Relationship Id="rId3" Target="../media/image7.png" Type="http://schemas.openxmlformats.org/officeDocument/2006/relationships/image"/></Relationships>
</file>

<file path=ppt/slideLayouts/_rels/slideLayout4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2.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4.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6.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6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2.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3.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4.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5.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6.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7.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8.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9.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3.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4.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5.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6.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78.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9.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1.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2.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3.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4.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5.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6.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7.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8.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9.xml.rels><?xml version="1.0" encoding="UTF-8" standalone="yes"?><Relationships xmlns="http://schemas.openxmlformats.org/package/2006/relationships"><Relationship Id="rId1" Target="../slideMasters/slideMaster8.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2.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3.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4.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5.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6.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7.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8.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9.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031" name="タイトル 1"/>
          <p:cNvSpPr>
            <a:spLocks noGrp="1"/>
          </p:cNvSpPr>
          <p:nvPr>
            <p:ph type="ctrTitle"/>
          </p:nvPr>
        </p:nvSpPr>
        <p:spPr>
          <a:xfrm>
            <a:off x="742950" y="2130430"/>
            <a:ext cx="8420100" cy="1470025"/>
          </a:xfrm>
        </p:spPr>
        <p:txBody>
          <a:bodyPr/>
          <a:lstStyle/>
          <a:p>
            <a:r>
              <a:rPr kumimoji="1" lang="ja-JP" altLang="en-US"/>
              <a:t>マスタ タイトルの書式設定</a:t>
            </a:r>
          </a:p>
        </p:txBody>
      </p:sp>
      <p:sp>
        <p:nvSpPr>
          <p:cNvPr id="1032"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98" indent="0" algn="ctr">
              <a:buNone/>
              <a:defRPr>
                <a:solidFill>
                  <a:schemeClr val="tx1">
                    <a:tint val="75000"/>
                  </a:schemeClr>
                </a:solidFill>
              </a:defRPr>
            </a:lvl2pPr>
            <a:lvl3pPr marL="914395" indent="0" algn="ctr">
              <a:buNone/>
              <a:defRPr>
                <a:solidFill>
                  <a:schemeClr val="tx1">
                    <a:tint val="75000"/>
                  </a:schemeClr>
                </a:solidFill>
              </a:defRPr>
            </a:lvl3pPr>
            <a:lvl4pPr marL="1371592" indent="0" algn="ctr">
              <a:buNone/>
              <a:defRPr>
                <a:solidFill>
                  <a:schemeClr val="tx1">
                    <a:tint val="75000"/>
                  </a:schemeClr>
                </a:solidFill>
              </a:defRPr>
            </a:lvl4pPr>
            <a:lvl5pPr marL="1828789" indent="0" algn="ctr">
              <a:buNone/>
              <a:defRPr>
                <a:solidFill>
                  <a:schemeClr val="tx1">
                    <a:tint val="75000"/>
                  </a:schemeClr>
                </a:solidFill>
              </a:defRPr>
            </a:lvl5pPr>
            <a:lvl6pPr marL="2285987" indent="0" algn="ctr">
              <a:buNone/>
              <a:defRPr>
                <a:solidFill>
                  <a:schemeClr val="tx1">
                    <a:tint val="75000"/>
                  </a:schemeClr>
                </a:solidFill>
              </a:defRPr>
            </a:lvl6pPr>
            <a:lvl7pPr marL="2743185" indent="0" algn="ctr">
              <a:buNone/>
              <a:defRPr>
                <a:solidFill>
                  <a:schemeClr val="tx1">
                    <a:tint val="75000"/>
                  </a:schemeClr>
                </a:solidFill>
              </a:defRPr>
            </a:lvl7pPr>
            <a:lvl8pPr marL="3200381" indent="0" algn="ctr">
              <a:buNone/>
              <a:defRPr>
                <a:solidFill>
                  <a:schemeClr val="tx1">
                    <a:tint val="75000"/>
                  </a:schemeClr>
                </a:solidFill>
              </a:defRPr>
            </a:lvl8pPr>
            <a:lvl9pPr marL="3657579" indent="0" algn="ctr">
              <a:buNone/>
              <a:defRPr>
                <a:solidFill>
                  <a:schemeClr val="tx1">
                    <a:tint val="75000"/>
                  </a:schemeClr>
                </a:solidFill>
              </a:defRPr>
            </a:lvl9pPr>
          </a:lstStyle>
          <a:p>
            <a:r>
              <a:rPr kumimoji="1" lang="ja-JP" altLang="en-US"/>
              <a:t>マスタ サブタイトルの書式設定</a:t>
            </a:r>
          </a:p>
        </p:txBody>
      </p:sp>
      <p:sp>
        <p:nvSpPr>
          <p:cNvPr id="1033" name="日付プレースホルダ 3"/>
          <p:cNvSpPr>
            <a:spLocks noGrp="1"/>
          </p:cNvSpPr>
          <p:nvPr>
            <p:ph type="dt" sz="half" idx="10"/>
          </p:nvPr>
        </p:nvSpPr>
        <p:spPr/>
        <p:txBody>
          <a:bodyPr/>
          <a:lstStyle/>
          <a:p>
            <a:endParaRPr kumimoji="1" lang="ja-JP" altLang="en-US"/>
          </a:p>
        </p:txBody>
      </p:sp>
      <p:sp>
        <p:nvSpPr>
          <p:cNvPr id="1034" name="フッター プレースホルダ 4"/>
          <p:cNvSpPr>
            <a:spLocks noGrp="1"/>
          </p:cNvSpPr>
          <p:nvPr>
            <p:ph type="ftr" sz="quarter" idx="11"/>
          </p:nvPr>
        </p:nvSpPr>
        <p:spPr/>
        <p:txBody>
          <a:bodyPr/>
          <a:lstStyle/>
          <a:p>
            <a:endParaRPr kumimoji="1" lang="ja-JP" altLang="en-US"/>
          </a:p>
        </p:txBody>
      </p:sp>
      <p:sp>
        <p:nvSpPr>
          <p:cNvPr id="1035" name="スライド番号プレースホルダ 5"/>
          <p:cNvSpPr>
            <a:spLocks noGrp="1"/>
          </p:cNvSpPr>
          <p:nvPr>
            <p:ph type="sldNum" sz="quarter" idx="12"/>
          </p:nvPr>
        </p:nvSpPr>
        <p:spPr/>
        <p:txBody>
          <a:bodyPr/>
          <a:lstStyle/>
          <a:p>
            <a:fld id="{93DF5491-8AA2-4D26-B041-A129FDD1AC3C}"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88" name="タイトル 1"/>
          <p:cNvSpPr>
            <a:spLocks noGrp="1"/>
          </p:cNvSpPr>
          <p:nvPr>
            <p:ph type="title"/>
          </p:nvPr>
        </p:nvSpPr>
        <p:spPr/>
        <p:txBody>
          <a:bodyPr/>
          <a:lstStyle/>
          <a:p>
            <a:r>
              <a:rPr kumimoji="1" lang="ja-JP" altLang="en-US"/>
              <a:t>マスタ タイトルの書式設定</a:t>
            </a:r>
          </a:p>
        </p:txBody>
      </p:sp>
      <p:sp>
        <p:nvSpPr>
          <p:cNvPr id="1089"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90" name="日付プレースホルダ 3"/>
          <p:cNvSpPr>
            <a:spLocks noGrp="1"/>
          </p:cNvSpPr>
          <p:nvPr>
            <p:ph type="dt" sz="half" idx="10"/>
          </p:nvPr>
        </p:nvSpPr>
        <p:spPr/>
        <p:txBody>
          <a:bodyPr/>
          <a:lstStyle/>
          <a:p>
            <a:endParaRPr kumimoji="1" lang="ja-JP" altLang="en-US"/>
          </a:p>
        </p:txBody>
      </p:sp>
      <p:sp>
        <p:nvSpPr>
          <p:cNvPr id="1091" name="フッター プレースホルダ 4"/>
          <p:cNvSpPr>
            <a:spLocks noGrp="1"/>
          </p:cNvSpPr>
          <p:nvPr>
            <p:ph type="ftr" sz="quarter" idx="11"/>
          </p:nvPr>
        </p:nvSpPr>
        <p:spPr/>
        <p:txBody>
          <a:bodyPr/>
          <a:lstStyle/>
          <a:p>
            <a:endParaRPr kumimoji="1" lang="ja-JP" altLang="en-US"/>
          </a:p>
        </p:txBody>
      </p:sp>
      <p:sp>
        <p:nvSpPr>
          <p:cNvPr id="1092" name="スライド番号プレースホルダ 5"/>
          <p:cNvSpPr>
            <a:spLocks noGrp="1"/>
          </p:cNvSpPr>
          <p:nvPr>
            <p:ph type="sldNum" sz="quarter" idx="12"/>
          </p:nvPr>
        </p:nvSpPr>
        <p:spPr/>
        <p:txBody>
          <a:bodyPr/>
          <a:lstStyle/>
          <a:p>
            <a:fld id="{93DF5491-8AA2-4D26-B041-A129FDD1AC3C}"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094" name="縦書きタイトル 1"/>
          <p:cNvSpPr>
            <a:spLocks noGrp="1"/>
          </p:cNvSpPr>
          <p:nvPr>
            <p:ph type="title" orient="vert"/>
          </p:nvPr>
        </p:nvSpPr>
        <p:spPr>
          <a:xfrm>
            <a:off x="7181850" y="274643"/>
            <a:ext cx="2228850" cy="5851525"/>
          </a:xfrm>
        </p:spPr>
        <p:txBody>
          <a:bodyPr vert="eaVert"/>
          <a:lstStyle/>
          <a:p>
            <a:r>
              <a:rPr kumimoji="1" lang="ja-JP" altLang="en-US"/>
              <a:t>マスタ タイトルの書式設定</a:t>
            </a:r>
          </a:p>
        </p:txBody>
      </p:sp>
      <p:sp>
        <p:nvSpPr>
          <p:cNvPr id="1095" name="縦書きテキスト プレースホルダ 2"/>
          <p:cNvSpPr>
            <a:spLocks noGrp="1"/>
          </p:cNvSpPr>
          <p:nvPr>
            <p:ph type="body" orient="vert" idx="1"/>
          </p:nvPr>
        </p:nvSpPr>
        <p:spPr>
          <a:xfrm>
            <a:off x="495300" y="274643"/>
            <a:ext cx="652145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96" name="日付プレースホルダ 3"/>
          <p:cNvSpPr>
            <a:spLocks noGrp="1"/>
          </p:cNvSpPr>
          <p:nvPr>
            <p:ph type="dt" sz="half" idx="10"/>
          </p:nvPr>
        </p:nvSpPr>
        <p:spPr/>
        <p:txBody>
          <a:bodyPr/>
          <a:lstStyle/>
          <a:p>
            <a:endParaRPr kumimoji="1" lang="ja-JP" altLang="en-US"/>
          </a:p>
        </p:txBody>
      </p:sp>
      <p:sp>
        <p:nvSpPr>
          <p:cNvPr id="1097" name="フッター プレースホルダ 4"/>
          <p:cNvSpPr>
            <a:spLocks noGrp="1"/>
          </p:cNvSpPr>
          <p:nvPr>
            <p:ph type="ftr" sz="quarter" idx="11"/>
          </p:nvPr>
        </p:nvSpPr>
        <p:spPr/>
        <p:txBody>
          <a:bodyPr/>
          <a:lstStyle/>
          <a:p>
            <a:endParaRPr kumimoji="1" lang="ja-JP" altLang="en-US"/>
          </a:p>
        </p:txBody>
      </p:sp>
      <p:sp>
        <p:nvSpPr>
          <p:cNvPr id="1098" name="スライド番号プレースホルダ 5"/>
          <p:cNvSpPr>
            <a:spLocks noGrp="1"/>
          </p:cNvSpPr>
          <p:nvPr>
            <p:ph type="sldNum" sz="quarter" idx="12"/>
          </p:nvPr>
        </p:nvSpPr>
        <p:spPr/>
        <p:txBody>
          <a:bodyPr/>
          <a:lstStyle/>
          <a:p>
            <a:fld id="{93DF5491-8AA2-4D26-B041-A129FDD1AC3C}"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54188" y="2133615"/>
            <a:ext cx="8151813" cy="1470025"/>
          </a:xfrm>
        </p:spPr>
        <p:txBody>
          <a:bodyPr/>
          <a:lstStyle>
            <a:lvl1pPr>
              <a:defRPr sz="3999"/>
            </a:lvl1pPr>
          </a:lstStyle>
          <a:p>
            <a:r>
              <a:rPr lang="ja-JP" altLang="en-US"/>
              <a:t>マスタ タイトルの書式設定</a:t>
            </a:r>
          </a:p>
        </p:txBody>
      </p:sp>
      <p:sp>
        <p:nvSpPr>
          <p:cNvPr id="3075" name="Rectangle 3"/>
          <p:cNvSpPr>
            <a:spLocks noGrp="1" noChangeArrowheads="1"/>
          </p:cNvSpPr>
          <p:nvPr>
            <p:ph type="subTitle" idx="1"/>
          </p:nvPr>
        </p:nvSpPr>
        <p:spPr>
          <a:xfrm>
            <a:off x="1485901" y="3886200"/>
            <a:ext cx="6934200" cy="1752600"/>
          </a:xfrm>
        </p:spPr>
        <p:txBody>
          <a:bodyPr/>
          <a:lstStyle>
            <a:lvl1pPr marL="0" indent="0" algn="ctr">
              <a:buFontTx/>
              <a:buNone/>
              <a:defRPr/>
            </a:lvl1pPr>
          </a:lstStyle>
          <a:p>
            <a:r>
              <a:rPr lang="ja-JP" altLang="en-US"/>
              <a:t>マスタ サブタイトルの書式設定</a:t>
            </a:r>
          </a:p>
        </p:txBody>
      </p:sp>
      <p:sp>
        <p:nvSpPr>
          <p:cNvPr id="3076" name="Rectangle 4"/>
          <p:cNvSpPr>
            <a:spLocks noGrp="1" noChangeArrowheads="1"/>
          </p:cNvSpPr>
          <p:nvPr>
            <p:ph type="dt" sz="half" idx="2"/>
          </p:nvPr>
        </p:nvSpPr>
        <p:spPr/>
        <p:txBody>
          <a:bodyPr/>
          <a:lstStyle>
            <a:lvl1pPr>
              <a:defRPr/>
            </a:lvl1pPr>
          </a:lstStyle>
          <a:p>
            <a:endParaRPr kumimoji="1" lang="ja-JP" altLang="en-US"/>
          </a:p>
        </p:txBody>
      </p:sp>
      <p:sp>
        <p:nvSpPr>
          <p:cNvPr id="3077" name="Rectangle 5"/>
          <p:cNvSpPr>
            <a:spLocks noGrp="1" noChangeArrowheads="1"/>
          </p:cNvSpPr>
          <p:nvPr>
            <p:ph type="ftr" sz="quarter" idx="3"/>
          </p:nvPr>
        </p:nvSpPr>
        <p:spPr/>
        <p:txBody>
          <a:bodyPr/>
          <a:lstStyle>
            <a:lvl1pPr>
              <a:defRPr/>
            </a:lvl1pPr>
          </a:lstStyle>
          <a:p>
            <a:endParaRPr kumimoji="1" lang="ja-JP" altLang="en-US"/>
          </a:p>
        </p:txBody>
      </p:sp>
      <p:sp>
        <p:nvSpPr>
          <p:cNvPr id="3078" name="Rectangle 6"/>
          <p:cNvSpPr>
            <a:spLocks noGrp="1" noChangeArrowheads="1"/>
          </p:cNvSpPr>
          <p:nvPr>
            <p:ph type="sldNum" sz="quarter" idx="4"/>
          </p:nvPr>
        </p:nvSpPr>
        <p:spPr>
          <a:xfrm>
            <a:off x="7099301" y="6245225"/>
            <a:ext cx="2311400" cy="476250"/>
          </a:xfrm>
        </p:spPr>
        <p:txBody>
          <a:bodyPr/>
          <a:lstStyle>
            <a:lvl1pPr>
              <a:defRPr/>
            </a:lvl1pPr>
          </a:lstStyle>
          <a:p>
            <a:fld id="{258466D9-AAEE-40CC-A136-5CED8682336C}" type="slidenum">
              <a:rPr kumimoji="1" lang="ja-JP" altLang="en-US" smtClean="0"/>
              <a:pPr/>
              <a:t>‹#›</a:t>
            </a:fld>
            <a:endParaRPr kumimoji="1" lang="ja-JP" altLang="en-US"/>
          </a:p>
        </p:txBody>
      </p:sp>
      <p:pic>
        <p:nvPicPr>
          <p:cNvPr id="3079" name="Picture 7" descr="mlit_top"/>
          <p:cNvPicPr>
            <a:picLocks noChangeAspect="1" noChangeArrowheads="1"/>
          </p:cNvPicPr>
          <p:nvPr/>
        </p:nvPicPr>
        <p:blipFill>
          <a:blip r:embed="rId2" cstate="email">
            <a:extLst>
              <a:ext uri="{28A0092B-C50C-407E-A947-70E740481C1C}">
                <a14:useLocalDpi xmlns:a14="http://schemas.microsoft.com/office/drawing/2010/main"/>
              </a:ext>
            </a:extLst>
          </a:blip>
          <a:srcRect t="62230"/>
          <a:stretch>
            <a:fillRect/>
          </a:stretch>
        </p:blipFill>
        <p:spPr bwMode="auto">
          <a:xfrm>
            <a:off x="1" y="6524640"/>
            <a:ext cx="9906000" cy="333375"/>
          </a:xfrm>
          <a:prstGeom prst="rect">
            <a:avLst/>
          </a:prstGeom>
          <a:noFill/>
        </p:spPr>
      </p:pic>
      <p:sp>
        <p:nvSpPr>
          <p:cNvPr id="3081" name="Rectangle 9"/>
          <p:cNvSpPr>
            <a:spLocks noChangeArrowheads="1"/>
          </p:cNvSpPr>
          <p:nvPr/>
        </p:nvSpPr>
        <p:spPr bwMode="auto">
          <a:xfrm>
            <a:off x="1833305" y="3284553"/>
            <a:ext cx="8072702" cy="73025"/>
          </a:xfrm>
          <a:prstGeom prst="rect">
            <a:avLst/>
          </a:prstGeom>
          <a:solidFill>
            <a:srgbClr val="0066CC"/>
          </a:solidFill>
          <a:ln w="9525">
            <a:noFill/>
            <a:miter lim="800000"/>
            <a:headEnd/>
            <a:tailEnd/>
          </a:ln>
          <a:effectLst/>
        </p:spPr>
        <p:txBody>
          <a:bodyPr wrap="none" anchor="ctr"/>
          <a:lstStyle/>
          <a:p>
            <a:endParaRPr lang="ja-JP" altLang="en-US" sz="1800"/>
          </a:p>
        </p:txBody>
      </p:sp>
      <p:pic>
        <p:nvPicPr>
          <p:cNvPr id="3083"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 y="6051565"/>
            <a:ext cx="2301081" cy="473075"/>
          </a:xfrm>
          <a:prstGeom prst="rect">
            <a:avLst/>
          </a:prstGeom>
          <a:noFill/>
          <a:ln w="9525">
            <a:noFill/>
            <a:miter lim="800000"/>
            <a:headEnd/>
            <a:tailEnd/>
          </a:ln>
          <a:effectLst/>
        </p:spPr>
      </p:pic>
      <p:sp>
        <p:nvSpPr>
          <p:cNvPr id="3084" name="Text Box 12"/>
          <p:cNvSpPr txBox="1">
            <a:spLocks noChangeArrowheads="1"/>
          </p:cNvSpPr>
          <p:nvPr/>
        </p:nvSpPr>
        <p:spPr bwMode="auto">
          <a:xfrm>
            <a:off x="1" y="6524639"/>
            <a:ext cx="3642920" cy="276999"/>
          </a:xfrm>
          <a:prstGeom prst="rect">
            <a:avLst/>
          </a:prstGeom>
          <a:noFill/>
          <a:ln w="9525">
            <a:noFill/>
            <a:miter lim="800000"/>
            <a:headEnd/>
            <a:tailEnd/>
          </a:ln>
          <a:effectLst/>
        </p:spPr>
        <p:txBody>
          <a:bodyPr wrap="none">
            <a:spAutoFit/>
          </a:bodyPr>
          <a:lstStyle/>
          <a:p>
            <a:r>
              <a:rPr lang="en-US" altLang="ja-JP" sz="1200" i="1">
                <a:solidFill>
                  <a:schemeClr val="bg1"/>
                </a:solidFill>
                <a:latin typeface="Times New Roman" pitchFamily="18" charset="0"/>
              </a:rPr>
              <a:t>Ministry of Land, Infrastructure, Transport and Tourism</a:t>
            </a:r>
          </a:p>
        </p:txBody>
      </p:sp>
    </p:spTree>
    <p:extLst>
      <p:ext uri="{BB962C8B-B14F-4D97-AF65-F5344CB8AC3E}">
        <p14:creationId xmlns:p14="http://schemas.microsoft.com/office/powerpoint/2010/main" val="1614010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1967155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7" y="4406915"/>
            <a:ext cx="8420100" cy="1362075"/>
          </a:xfrm>
        </p:spPr>
        <p:txBody>
          <a:bodyPr anchor="t"/>
          <a:lstStyle>
            <a:lvl1pPr algn="l">
              <a:defRPr sz="3999"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7" y="2906713"/>
            <a:ext cx="8420100" cy="1500187"/>
          </a:xfrm>
        </p:spPr>
        <p:txBody>
          <a:bodyPr anchor="b"/>
          <a:lstStyle>
            <a:lvl1pPr marL="0" indent="0">
              <a:buNone/>
              <a:defRPr sz="2000"/>
            </a:lvl1pPr>
            <a:lvl2pPr marL="457109" indent="0">
              <a:buNone/>
              <a:defRPr sz="1800"/>
            </a:lvl2pPr>
            <a:lvl3pPr marL="914217" indent="0">
              <a:buNone/>
              <a:defRPr sz="1600"/>
            </a:lvl3pPr>
            <a:lvl4pPr marL="1371326" indent="0">
              <a:buNone/>
              <a:defRPr sz="1400"/>
            </a:lvl4pPr>
            <a:lvl5pPr marL="1828434" indent="0">
              <a:buNone/>
              <a:defRPr sz="1400"/>
            </a:lvl5pPr>
            <a:lvl6pPr marL="2285543" indent="0">
              <a:buNone/>
              <a:defRPr sz="1400"/>
            </a:lvl6pPr>
            <a:lvl7pPr marL="2742651" indent="0">
              <a:buNone/>
              <a:defRPr sz="1400"/>
            </a:lvl7pPr>
            <a:lvl8pPr marL="3199760" indent="0">
              <a:buNone/>
              <a:defRPr sz="1400"/>
            </a:lvl8pPr>
            <a:lvl9pPr marL="3656868"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1666894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1" y="1600206"/>
            <a:ext cx="437515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8" name="スライド番号プレースホルダ 4"/>
          <p:cNvSpPr txBox="1">
            <a:spLocks/>
          </p:cNvSpPr>
          <p:nvPr userDrawn="1"/>
        </p:nvSpPr>
        <p:spPr bwMode="auto">
          <a:xfrm>
            <a:off x="7594600" y="6597352"/>
            <a:ext cx="2311400" cy="288032"/>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a:lvl1pPr>
          </a:lstStyle>
          <a:p>
            <a:pPr marL="0" marR="0" lvl="0" indent="0" algn="r" defTabSz="914217" rtl="0" eaLnBrk="1" fontAlgn="auto" latinLnBrk="0" hangingPunct="1">
              <a:lnSpc>
                <a:spcPct val="100000"/>
              </a:lnSpc>
              <a:spcBef>
                <a:spcPts val="0"/>
              </a:spcBef>
              <a:spcAft>
                <a:spcPts val="0"/>
              </a:spcAft>
              <a:buClrTx/>
              <a:buSzTx/>
              <a:buFontTx/>
              <a:buNone/>
              <a:tabLst/>
              <a:defRPr/>
            </a:pPr>
            <a:fld id="{258466D9-AAEE-40CC-A136-5CED8682336C}" type="slidenum">
              <a:rPr kumimoji="1" lang="ja-JP" alt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201907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1" y="1535113"/>
            <a:ext cx="4376870"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1"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6" y="1535113"/>
            <a:ext cx="4378590"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6"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kumimoji="1" lang="ja-JP" altLang="en-US"/>
          </a:p>
        </p:txBody>
      </p:sp>
      <p:sp>
        <p:nvSpPr>
          <p:cNvPr id="8" name="フッター プレースホルダ 7"/>
          <p:cNvSpPr>
            <a:spLocks noGrp="1"/>
          </p:cNvSpPr>
          <p:nvPr>
            <p:ph type="ftr" sz="quarter" idx="11"/>
          </p:nvPr>
        </p:nvSpPr>
        <p:spPr/>
        <p:txBody>
          <a:bodyPr/>
          <a:lstStyle>
            <a:lvl1pPr>
              <a:defRPr/>
            </a:lvl1pPr>
          </a:lstStyle>
          <a:p>
            <a:endParaRPr kumimoji="1" lang="ja-JP" altLang="en-US"/>
          </a:p>
        </p:txBody>
      </p:sp>
      <p:sp>
        <p:nvSpPr>
          <p:cNvPr id="9" name="スライド番号プレースホルダ 8"/>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3847387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kumimoji="1" lang="ja-JP" altLang="en-US"/>
          </a:p>
        </p:txBody>
      </p:sp>
      <p:sp>
        <p:nvSpPr>
          <p:cNvPr id="4" name="フッター プレースホルダ 3"/>
          <p:cNvSpPr>
            <a:spLocks noGrp="1"/>
          </p:cNvSpPr>
          <p:nvPr>
            <p:ph type="ftr" sz="quarter" idx="11"/>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3331560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kumimoji="1" lang="ja-JP" altLang="en-US"/>
          </a:p>
        </p:txBody>
      </p:sp>
      <p:sp>
        <p:nvSpPr>
          <p:cNvPr id="3" name="フッター プレースホルダ 2"/>
          <p:cNvSpPr>
            <a:spLocks noGrp="1"/>
          </p:cNvSpPr>
          <p:nvPr>
            <p:ph type="ftr" sz="quarter" idx="11"/>
          </p:nvPr>
        </p:nvSpPr>
        <p:spPr/>
        <p:txBody>
          <a:bodyPr/>
          <a:lstStyle>
            <a:lvl1pPr>
              <a:defRPr/>
            </a:lvl1pPr>
          </a:lstStyle>
          <a:p>
            <a:endParaRPr kumimoji="1" lang="ja-JP" altLang="en-US"/>
          </a:p>
        </p:txBody>
      </p:sp>
      <p:sp>
        <p:nvSpPr>
          <p:cNvPr id="4" name="スライド番号プレースホルダ 3"/>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539942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3" y="273054"/>
            <a:ext cx="5537729"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323121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37" name="タイトル 1"/>
          <p:cNvSpPr>
            <a:spLocks noGrp="1"/>
          </p:cNvSpPr>
          <p:nvPr>
            <p:ph type="title"/>
          </p:nvPr>
        </p:nvSpPr>
        <p:spPr/>
        <p:txBody>
          <a:bodyPr/>
          <a:lstStyle/>
          <a:p>
            <a:r>
              <a:rPr kumimoji="1" lang="ja-JP" altLang="en-US"/>
              <a:t>マスタ タイトルの書式設定</a:t>
            </a:r>
          </a:p>
        </p:txBody>
      </p:sp>
      <p:sp>
        <p:nvSpPr>
          <p:cNvPr id="1038"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39" name="日付プレースホルダ 3"/>
          <p:cNvSpPr>
            <a:spLocks noGrp="1"/>
          </p:cNvSpPr>
          <p:nvPr>
            <p:ph type="dt" sz="half" idx="10"/>
          </p:nvPr>
        </p:nvSpPr>
        <p:spPr/>
        <p:txBody>
          <a:bodyPr/>
          <a:lstStyle/>
          <a:p>
            <a:endParaRPr kumimoji="1" lang="ja-JP" altLang="en-US"/>
          </a:p>
        </p:txBody>
      </p:sp>
      <p:sp>
        <p:nvSpPr>
          <p:cNvPr id="1040" name="フッター プレースホルダ 4"/>
          <p:cNvSpPr>
            <a:spLocks noGrp="1"/>
          </p:cNvSpPr>
          <p:nvPr>
            <p:ph type="ftr" sz="quarter" idx="11"/>
          </p:nvPr>
        </p:nvSpPr>
        <p:spPr/>
        <p:txBody>
          <a:bodyPr/>
          <a:lstStyle/>
          <a:p>
            <a:endParaRPr kumimoji="1" lang="ja-JP" altLang="en-US"/>
          </a:p>
        </p:txBody>
      </p:sp>
      <p:sp>
        <p:nvSpPr>
          <p:cNvPr id="1041" name="スライド番号プレースホルダ 5"/>
          <p:cNvSpPr>
            <a:spLocks noGrp="1"/>
          </p:cNvSpPr>
          <p:nvPr>
            <p:ph type="sldNum" sz="quarter" idx="12"/>
          </p:nvPr>
        </p:nvSpPr>
        <p:spPr/>
        <p:txBody>
          <a:bodyPr/>
          <a:lstStyle/>
          <a:p>
            <a:fld id="{93DF5491-8AA2-4D26-B041-A129FDD1AC3C}" type="slidenum">
              <a:rPr kumimoji="1" lang="ja-JP" altLang="en-US" smtClean="0"/>
              <a:pPr/>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ja-JP" altLang="en-US"/>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3266522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1888604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6" y="2"/>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1" y="2"/>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3342083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098" name="Rectangle 2"/>
          <p:cNvSpPr>
            <a:spLocks noGrp="1" noChangeArrowheads="1"/>
          </p:cNvSpPr>
          <p:nvPr>
            <p:ph type="ctrTitle"/>
          </p:nvPr>
        </p:nvSpPr>
        <p:spPr>
          <a:xfrm>
            <a:off x="1754187" y="2133613"/>
            <a:ext cx="8151813" cy="1470025"/>
          </a:xfrm>
        </p:spPr>
        <p:txBody>
          <a:bodyPr/>
          <a:lstStyle>
            <a:lvl1pPr>
              <a:defRPr sz="4000"/>
            </a:lvl1pPr>
          </a:lstStyle>
          <a:p>
            <a:r>
              <a:rPr lang="ja-JP" altLang="en-US"/>
              <a:t>マスタ タイトルの書式設定</a:t>
            </a:r>
          </a:p>
        </p:txBody>
      </p:sp>
      <p:sp>
        <p:nvSpPr>
          <p:cNvPr id="1099"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100" name="Rectangle 4"/>
          <p:cNvSpPr>
            <a:spLocks noGrp="1" noChangeArrowheads="1"/>
          </p:cNvSpPr>
          <p:nvPr>
            <p:ph type="dt" sz="half" idx="2"/>
          </p:nvPr>
        </p:nvSpPr>
        <p:spPr/>
        <p:txBody>
          <a:bodyPr/>
          <a:lstStyle>
            <a:lvl1pPr>
              <a:defRPr/>
            </a:lvl1pPr>
          </a:lstStyle>
          <a:p>
            <a:fld id="{9C85969B-99C6-4F55-A481-34C0ED8E6C31}" type="datetime1">
              <a:rPr kumimoji="1" lang="ja-JP" altLang="en-US" smtClean="0"/>
              <a:t>2025/3/19</a:t>
            </a:fld>
            <a:endParaRPr kumimoji="1" lang="ja-JP" altLang="en-US"/>
          </a:p>
        </p:txBody>
      </p:sp>
      <p:sp>
        <p:nvSpPr>
          <p:cNvPr id="1101" name="Rectangle 5"/>
          <p:cNvSpPr>
            <a:spLocks noGrp="1" noChangeArrowheads="1"/>
          </p:cNvSpPr>
          <p:nvPr>
            <p:ph type="ftr" sz="quarter" idx="3"/>
          </p:nvPr>
        </p:nvSpPr>
        <p:spPr/>
        <p:txBody>
          <a:bodyPr/>
          <a:lstStyle>
            <a:lvl1pPr>
              <a:defRPr/>
            </a:lvl1pPr>
          </a:lstStyle>
          <a:p>
            <a:endParaRPr kumimoji="1" lang="ja-JP" altLang="en-US"/>
          </a:p>
        </p:txBody>
      </p:sp>
      <p:sp>
        <p:nvSpPr>
          <p:cNvPr id="1102" name="Rectangle 6"/>
          <p:cNvSpPr>
            <a:spLocks noGrp="1" noChangeArrowheads="1"/>
          </p:cNvSpPr>
          <p:nvPr>
            <p:ph type="sldNum" sz="quarter" idx="4"/>
          </p:nvPr>
        </p:nvSpPr>
        <p:spPr>
          <a:xfrm>
            <a:off x="7099300" y="6245225"/>
            <a:ext cx="2311400" cy="476250"/>
          </a:xfrm>
        </p:spPr>
        <p:txBody>
          <a:bodyPr/>
          <a:lstStyle>
            <a:lvl1pPr>
              <a:defRPr/>
            </a:lvl1pPr>
          </a:lstStyle>
          <a:p>
            <a:fld id="{258466D9-AAEE-40CC-A136-5CED8682336C}" type="slidenum">
              <a:rPr kumimoji="1" lang="ja-JP" altLang="en-US" smtClean="0"/>
              <a:pPr/>
              <a:t>‹#›</a:t>
            </a:fld>
            <a:endParaRPr kumimoji="1" lang="ja-JP" altLang="en-US"/>
          </a:p>
        </p:txBody>
      </p:sp>
      <p:pic>
        <p:nvPicPr>
          <p:cNvPr id="1103" name="Picture 7" descr="mlit_top"/>
          <p:cNvPicPr>
            <a:picLocks noChangeAspect="1" noChangeArrowheads="1"/>
          </p:cNvPicPr>
          <p:nvPr/>
        </p:nvPicPr>
        <p:blipFill>
          <a:blip r:embed="rId2"/>
          <a:srcRect t="62230"/>
          <a:stretch>
            <a:fillRect/>
          </a:stretch>
        </p:blipFill>
        <p:spPr>
          <a:xfrm>
            <a:off x="0" y="6524638"/>
            <a:ext cx="9906000" cy="333375"/>
          </a:xfrm>
          <a:prstGeom prst="rect">
            <a:avLst/>
          </a:prstGeom>
          <a:noFill/>
        </p:spPr>
      </p:pic>
      <p:sp>
        <p:nvSpPr>
          <p:cNvPr id="1104" name="Rectangle 9"/>
          <p:cNvSpPr>
            <a:spLocks noChangeArrowheads="1"/>
          </p:cNvSpPr>
          <p:nvPr/>
        </p:nvSpPr>
        <p:spPr>
          <a:xfrm>
            <a:off x="1833305" y="3284551"/>
            <a:ext cx="8072702" cy="73025"/>
          </a:xfrm>
          <a:prstGeom prst="rect">
            <a:avLst/>
          </a:prstGeom>
          <a:solidFill>
            <a:srgbClr val="0066CC"/>
          </a:solidFill>
          <a:ln w="9525">
            <a:noFill/>
            <a:miter lim="800000"/>
            <a:headEnd/>
            <a:tailEnd/>
          </a:ln>
          <a:effectLst/>
        </p:spPr>
        <p:txBody>
          <a:bodyPr wrap="none" anchor="ctr"/>
          <a:lstStyle/>
          <a:p>
            <a:endParaRPr lang="ja-JP" altLang="en-US"/>
          </a:p>
        </p:txBody>
      </p:sp>
      <p:pic>
        <p:nvPicPr>
          <p:cNvPr id="1105" name="Picture 11"/>
          <p:cNvPicPr>
            <a:picLocks noChangeAspect="1" noChangeArrowheads="1"/>
          </p:cNvPicPr>
          <p:nvPr/>
        </p:nvPicPr>
        <p:blipFill>
          <a:blip r:embed="rId3"/>
          <a:stretch>
            <a:fillRect/>
          </a:stretch>
        </p:blipFill>
        <p:spPr>
          <a:xfrm>
            <a:off x="7" y="6051563"/>
            <a:ext cx="2301081" cy="473075"/>
          </a:xfrm>
          <a:prstGeom prst="rect">
            <a:avLst/>
          </a:prstGeom>
          <a:noFill/>
          <a:ln w="9525">
            <a:noFill/>
            <a:miter lim="800000"/>
            <a:headEnd/>
            <a:tailEnd/>
          </a:ln>
          <a:effectLst/>
        </p:spPr>
      </p:pic>
      <p:sp>
        <p:nvSpPr>
          <p:cNvPr id="1106" name="Text Box 12"/>
          <p:cNvSpPr txBox="1">
            <a:spLocks noChangeArrowheads="1"/>
          </p:cNvSpPr>
          <p:nvPr/>
        </p:nvSpPr>
        <p:spPr>
          <a:xfrm>
            <a:off x="1" y="6524637"/>
            <a:ext cx="3642920" cy="276999"/>
          </a:xfrm>
          <a:prstGeom prst="rect">
            <a:avLst/>
          </a:prstGeom>
          <a:noFill/>
          <a:ln w="9525">
            <a:noFill/>
            <a:miter lim="800000"/>
            <a:headEnd/>
            <a:tailEnd/>
          </a:ln>
          <a:effectLst/>
        </p:spPr>
        <p:txBody>
          <a:bodyPr wrap="none">
            <a:spAutoFit/>
          </a:bodyPr>
          <a:lstStyle/>
          <a:p>
            <a:r>
              <a:rPr lang="en-US" altLang="ja-JP" sz="1200" i="1">
                <a:solidFill>
                  <a:schemeClr val="bg1"/>
                </a:solidFill>
                <a:latin typeface="Times New Roman" pitchFamily="18" charset="0"/>
              </a:rPr>
              <a:t>Ministry of Land, Infrastructure, Transport and Tourism</a:t>
            </a:r>
          </a:p>
        </p:txBody>
      </p:sp>
    </p:spTree>
    <p:extLst>
      <p:ext uri="{BB962C8B-B14F-4D97-AF65-F5344CB8AC3E}">
        <p14:creationId xmlns:p14="http://schemas.microsoft.com/office/powerpoint/2010/main" val="3678632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08" name="タイトル 1"/>
          <p:cNvSpPr>
            <a:spLocks noGrp="1"/>
          </p:cNvSpPr>
          <p:nvPr>
            <p:ph type="title"/>
          </p:nvPr>
        </p:nvSpPr>
        <p:spPr/>
        <p:txBody>
          <a:bodyPr/>
          <a:lstStyle/>
          <a:p>
            <a:r>
              <a:rPr lang="ja-JP" altLang="en-US"/>
              <a:t>マスタ タイトルの書式設定</a:t>
            </a:r>
          </a:p>
        </p:txBody>
      </p:sp>
      <p:sp>
        <p:nvSpPr>
          <p:cNvPr id="110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0" name="日付プレースホルダ 3"/>
          <p:cNvSpPr>
            <a:spLocks noGrp="1"/>
          </p:cNvSpPr>
          <p:nvPr>
            <p:ph type="dt" sz="half" idx="10"/>
          </p:nvPr>
        </p:nvSpPr>
        <p:spPr/>
        <p:txBody>
          <a:bodyPr/>
          <a:lstStyle>
            <a:lvl1pPr>
              <a:defRPr/>
            </a:lvl1pPr>
          </a:lstStyle>
          <a:p>
            <a:fld id="{0F28A51A-36E9-45D8-BE7E-D379875586F4}" type="datetime1">
              <a:rPr kumimoji="1" lang="ja-JP" altLang="en-US" smtClean="0"/>
              <a:t>2025/3/19</a:t>
            </a:fld>
            <a:endParaRPr kumimoji="1" lang="ja-JP" altLang="en-US"/>
          </a:p>
        </p:txBody>
      </p:sp>
      <p:sp>
        <p:nvSpPr>
          <p:cNvPr id="1111" name="フッター プレースホルダ 4"/>
          <p:cNvSpPr>
            <a:spLocks noGrp="1"/>
          </p:cNvSpPr>
          <p:nvPr>
            <p:ph type="ftr" sz="quarter" idx="11"/>
          </p:nvPr>
        </p:nvSpPr>
        <p:spPr/>
        <p:txBody>
          <a:bodyPr/>
          <a:lstStyle>
            <a:lvl1pPr>
              <a:defRPr/>
            </a:lvl1pPr>
          </a:lstStyle>
          <a:p>
            <a:endParaRPr kumimoji="1" lang="ja-JP" altLang="en-US"/>
          </a:p>
        </p:txBody>
      </p:sp>
      <p:sp>
        <p:nvSpPr>
          <p:cNvPr id="1112" name="スライド番号プレースホルダ 5"/>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718717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114" name="タイトル 1"/>
          <p:cNvSpPr>
            <a:spLocks noGrp="1"/>
          </p:cNvSpPr>
          <p:nvPr>
            <p:ph type="title"/>
          </p:nvPr>
        </p:nvSpPr>
        <p:spPr>
          <a:xfrm>
            <a:off x="782506" y="4406913"/>
            <a:ext cx="8420100" cy="1362075"/>
          </a:xfrm>
        </p:spPr>
        <p:txBody>
          <a:bodyPr anchor="t"/>
          <a:lstStyle>
            <a:lvl1pPr algn="l">
              <a:defRPr sz="4000" b="1" cap="all"/>
            </a:lvl1pPr>
          </a:lstStyle>
          <a:p>
            <a:r>
              <a:rPr lang="ja-JP" altLang="en-US"/>
              <a:t>マスタ タイトルの書式設定</a:t>
            </a:r>
          </a:p>
        </p:txBody>
      </p:sp>
      <p:sp>
        <p:nvSpPr>
          <p:cNvPr id="1115"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116" name="日付プレースホルダ 3"/>
          <p:cNvSpPr>
            <a:spLocks noGrp="1"/>
          </p:cNvSpPr>
          <p:nvPr>
            <p:ph type="dt" sz="half" idx="10"/>
          </p:nvPr>
        </p:nvSpPr>
        <p:spPr/>
        <p:txBody>
          <a:bodyPr/>
          <a:lstStyle>
            <a:lvl1pPr>
              <a:defRPr/>
            </a:lvl1pPr>
          </a:lstStyle>
          <a:p>
            <a:fld id="{B93955DE-1708-46FB-AEB2-04BA16D6665A}" type="datetime1">
              <a:rPr kumimoji="1" lang="ja-JP" altLang="en-US" smtClean="0"/>
              <a:t>2025/3/19</a:t>
            </a:fld>
            <a:endParaRPr kumimoji="1" lang="ja-JP" altLang="en-US"/>
          </a:p>
        </p:txBody>
      </p:sp>
      <p:sp>
        <p:nvSpPr>
          <p:cNvPr id="1117" name="フッター プレースホルダ 4"/>
          <p:cNvSpPr>
            <a:spLocks noGrp="1"/>
          </p:cNvSpPr>
          <p:nvPr>
            <p:ph type="ftr" sz="quarter" idx="11"/>
          </p:nvPr>
        </p:nvSpPr>
        <p:spPr/>
        <p:txBody>
          <a:bodyPr/>
          <a:lstStyle>
            <a:lvl1pPr>
              <a:defRPr/>
            </a:lvl1pPr>
          </a:lstStyle>
          <a:p>
            <a:endParaRPr kumimoji="1" lang="ja-JP" altLang="en-US"/>
          </a:p>
        </p:txBody>
      </p:sp>
      <p:sp>
        <p:nvSpPr>
          <p:cNvPr id="1118" name="スライド番号プレースホルダ 5"/>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317428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20" name="タイトル 1"/>
          <p:cNvSpPr>
            <a:spLocks noGrp="1"/>
          </p:cNvSpPr>
          <p:nvPr>
            <p:ph type="title"/>
          </p:nvPr>
        </p:nvSpPr>
        <p:spPr/>
        <p:txBody>
          <a:bodyPr/>
          <a:lstStyle/>
          <a:p>
            <a:r>
              <a:rPr lang="ja-JP" altLang="en-US"/>
              <a:t>マスタ タイトルの書式設定</a:t>
            </a:r>
          </a:p>
        </p:txBody>
      </p:sp>
      <p:sp>
        <p:nvSpPr>
          <p:cNvPr id="1121"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22"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23" name="日付プレースホルダ 4"/>
          <p:cNvSpPr>
            <a:spLocks noGrp="1"/>
          </p:cNvSpPr>
          <p:nvPr>
            <p:ph type="dt" sz="half" idx="10"/>
          </p:nvPr>
        </p:nvSpPr>
        <p:spPr/>
        <p:txBody>
          <a:bodyPr/>
          <a:lstStyle>
            <a:lvl1pPr>
              <a:defRPr/>
            </a:lvl1pPr>
          </a:lstStyle>
          <a:p>
            <a:fld id="{516A2E40-6C69-416C-8D54-B55823F30F38}" type="datetime1">
              <a:rPr kumimoji="1" lang="ja-JP" altLang="en-US" smtClean="0"/>
              <a:t>2025/3/19</a:t>
            </a:fld>
            <a:endParaRPr kumimoji="1" lang="ja-JP" altLang="en-US"/>
          </a:p>
        </p:txBody>
      </p:sp>
      <p:sp>
        <p:nvSpPr>
          <p:cNvPr id="1124" name="フッター プレースホルダ 5"/>
          <p:cNvSpPr>
            <a:spLocks noGrp="1"/>
          </p:cNvSpPr>
          <p:nvPr>
            <p:ph type="ftr" sz="quarter" idx="11"/>
          </p:nvPr>
        </p:nvSpPr>
        <p:spPr/>
        <p:txBody>
          <a:bodyPr/>
          <a:lstStyle>
            <a:lvl1pPr>
              <a:defRPr/>
            </a:lvl1pPr>
          </a:lstStyle>
          <a:p>
            <a:endParaRPr kumimoji="1" lang="ja-JP" altLang="en-US"/>
          </a:p>
        </p:txBody>
      </p:sp>
      <p:sp>
        <p:nvSpPr>
          <p:cNvPr id="1125" name="スライド番号プレースホルダ 4"/>
          <p:cNvSpPr txBox="1"/>
          <p:nvPr userDrawn="1"/>
        </p:nvSpPr>
        <p:spPr>
          <a:xfrm>
            <a:off x="7594600" y="6597352"/>
            <a:ext cx="2311400" cy="2880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58466D9-AAEE-40CC-A136-5CED8682336C}" type="slidenum">
              <a:rPr kumimoji="1" lang="ja-JP" alt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649826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27"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128"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29"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0"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31"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2" name="日付プレースホルダ 6"/>
          <p:cNvSpPr>
            <a:spLocks noGrp="1"/>
          </p:cNvSpPr>
          <p:nvPr>
            <p:ph type="dt" sz="half" idx="10"/>
          </p:nvPr>
        </p:nvSpPr>
        <p:spPr/>
        <p:txBody>
          <a:bodyPr/>
          <a:lstStyle>
            <a:lvl1pPr>
              <a:defRPr/>
            </a:lvl1pPr>
          </a:lstStyle>
          <a:p>
            <a:fld id="{AC7F62F7-7A17-432F-B4FF-DE3FC9EB995B}" type="datetime1">
              <a:rPr kumimoji="1" lang="ja-JP" altLang="en-US" smtClean="0"/>
              <a:t>2025/3/19</a:t>
            </a:fld>
            <a:endParaRPr kumimoji="1" lang="ja-JP" altLang="en-US"/>
          </a:p>
        </p:txBody>
      </p:sp>
      <p:sp>
        <p:nvSpPr>
          <p:cNvPr id="1133" name="フッター プレースホルダ 7"/>
          <p:cNvSpPr>
            <a:spLocks noGrp="1"/>
          </p:cNvSpPr>
          <p:nvPr>
            <p:ph type="ftr" sz="quarter" idx="11"/>
          </p:nvPr>
        </p:nvSpPr>
        <p:spPr/>
        <p:txBody>
          <a:bodyPr/>
          <a:lstStyle>
            <a:lvl1pPr>
              <a:defRPr/>
            </a:lvl1pPr>
          </a:lstStyle>
          <a:p>
            <a:endParaRPr kumimoji="1" lang="ja-JP" altLang="en-US"/>
          </a:p>
        </p:txBody>
      </p:sp>
      <p:sp>
        <p:nvSpPr>
          <p:cNvPr id="1134" name="スライド番号プレースホルダ 8"/>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3198130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36" name="タイトル 1"/>
          <p:cNvSpPr>
            <a:spLocks noGrp="1"/>
          </p:cNvSpPr>
          <p:nvPr>
            <p:ph type="title"/>
          </p:nvPr>
        </p:nvSpPr>
        <p:spPr/>
        <p:txBody>
          <a:bodyPr/>
          <a:lstStyle/>
          <a:p>
            <a:r>
              <a:rPr lang="ja-JP" altLang="en-US"/>
              <a:t>マスタ タイトルの書式設定</a:t>
            </a:r>
          </a:p>
        </p:txBody>
      </p:sp>
      <p:sp>
        <p:nvSpPr>
          <p:cNvPr id="1137" name="日付プレースホルダ 2"/>
          <p:cNvSpPr>
            <a:spLocks noGrp="1"/>
          </p:cNvSpPr>
          <p:nvPr>
            <p:ph type="dt" sz="half" idx="10"/>
          </p:nvPr>
        </p:nvSpPr>
        <p:spPr/>
        <p:txBody>
          <a:bodyPr/>
          <a:lstStyle>
            <a:lvl1pPr>
              <a:defRPr/>
            </a:lvl1pPr>
          </a:lstStyle>
          <a:p>
            <a:fld id="{3C2519F3-E688-43C7-A90D-6DC76B000D96}" type="datetime1">
              <a:rPr kumimoji="1" lang="ja-JP" altLang="en-US" smtClean="0"/>
              <a:t>2025/3/19</a:t>
            </a:fld>
            <a:endParaRPr kumimoji="1" lang="ja-JP" altLang="en-US"/>
          </a:p>
        </p:txBody>
      </p:sp>
      <p:sp>
        <p:nvSpPr>
          <p:cNvPr id="1138" name="フッター プレースホルダ 3"/>
          <p:cNvSpPr>
            <a:spLocks noGrp="1"/>
          </p:cNvSpPr>
          <p:nvPr>
            <p:ph type="ftr" sz="quarter" idx="11"/>
          </p:nvPr>
        </p:nvSpPr>
        <p:spPr/>
        <p:txBody>
          <a:bodyPr/>
          <a:lstStyle>
            <a:lvl1pPr>
              <a:defRPr/>
            </a:lvl1pPr>
          </a:lstStyle>
          <a:p>
            <a:endParaRPr kumimoji="1" lang="ja-JP" altLang="en-US"/>
          </a:p>
        </p:txBody>
      </p:sp>
      <p:sp>
        <p:nvSpPr>
          <p:cNvPr id="1139" name="スライド番号プレースホルダ 4"/>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3250858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41" name="日付プレースホルダ 1"/>
          <p:cNvSpPr>
            <a:spLocks noGrp="1"/>
          </p:cNvSpPr>
          <p:nvPr>
            <p:ph type="dt" sz="half" idx="10"/>
          </p:nvPr>
        </p:nvSpPr>
        <p:spPr/>
        <p:txBody>
          <a:bodyPr/>
          <a:lstStyle>
            <a:lvl1pPr>
              <a:defRPr/>
            </a:lvl1pPr>
          </a:lstStyle>
          <a:p>
            <a:fld id="{3AF375C7-75E9-49A3-A480-D89832233B6C}" type="datetime1">
              <a:rPr kumimoji="1" lang="ja-JP" altLang="en-US" smtClean="0"/>
              <a:t>2025/3/19</a:t>
            </a:fld>
            <a:endParaRPr kumimoji="1" lang="ja-JP" altLang="en-US"/>
          </a:p>
        </p:txBody>
      </p:sp>
      <p:sp>
        <p:nvSpPr>
          <p:cNvPr id="1142" name="フッター プレースホルダ 2"/>
          <p:cNvSpPr>
            <a:spLocks noGrp="1"/>
          </p:cNvSpPr>
          <p:nvPr>
            <p:ph type="ftr" sz="quarter" idx="11"/>
          </p:nvPr>
        </p:nvSpPr>
        <p:spPr/>
        <p:txBody>
          <a:bodyPr/>
          <a:lstStyle>
            <a:lvl1pPr>
              <a:defRPr/>
            </a:lvl1pPr>
          </a:lstStyle>
          <a:p>
            <a:endParaRPr kumimoji="1" lang="ja-JP" altLang="en-US"/>
          </a:p>
        </p:txBody>
      </p:sp>
      <p:sp>
        <p:nvSpPr>
          <p:cNvPr id="1143" name="スライド番号プレースホルダ 3"/>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104796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43" name="タイトル 1"/>
          <p:cNvSpPr>
            <a:spLocks noGrp="1"/>
          </p:cNvSpPr>
          <p:nvPr>
            <p:ph type="title"/>
          </p:nvPr>
        </p:nvSpPr>
        <p:spPr>
          <a:xfrm>
            <a:off x="782506" y="4406905"/>
            <a:ext cx="8420100" cy="1362075"/>
          </a:xfrm>
        </p:spPr>
        <p:txBody>
          <a:bodyPr anchor="t"/>
          <a:lstStyle>
            <a:lvl1pPr algn="l">
              <a:defRPr sz="4000" b="1" cap="all"/>
            </a:lvl1pPr>
          </a:lstStyle>
          <a:p>
            <a:r>
              <a:rPr kumimoji="1" lang="ja-JP" altLang="en-US"/>
              <a:t>マスタ タイトルの書式設定</a:t>
            </a:r>
          </a:p>
        </p:txBody>
      </p:sp>
      <p:sp>
        <p:nvSpPr>
          <p:cNvPr id="1044"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198" indent="0">
              <a:buNone/>
              <a:defRPr sz="1800">
                <a:solidFill>
                  <a:schemeClr val="tx1">
                    <a:tint val="75000"/>
                  </a:schemeClr>
                </a:solidFill>
              </a:defRPr>
            </a:lvl2pPr>
            <a:lvl3pPr marL="914395" indent="0">
              <a:buNone/>
              <a:defRPr sz="1600">
                <a:solidFill>
                  <a:schemeClr val="tx1">
                    <a:tint val="75000"/>
                  </a:schemeClr>
                </a:solidFill>
              </a:defRPr>
            </a:lvl3pPr>
            <a:lvl4pPr marL="1371592" indent="0">
              <a:buNone/>
              <a:defRPr sz="1400">
                <a:solidFill>
                  <a:schemeClr val="tx1">
                    <a:tint val="75000"/>
                  </a:schemeClr>
                </a:solidFill>
              </a:defRPr>
            </a:lvl4pPr>
            <a:lvl5pPr marL="1828789" indent="0">
              <a:buNone/>
              <a:defRPr sz="1400">
                <a:solidFill>
                  <a:schemeClr val="tx1">
                    <a:tint val="75000"/>
                  </a:schemeClr>
                </a:solidFill>
              </a:defRPr>
            </a:lvl5pPr>
            <a:lvl6pPr marL="2285987" indent="0">
              <a:buNone/>
              <a:defRPr sz="1400">
                <a:solidFill>
                  <a:schemeClr val="tx1">
                    <a:tint val="75000"/>
                  </a:schemeClr>
                </a:solidFill>
              </a:defRPr>
            </a:lvl6pPr>
            <a:lvl7pPr marL="2743185" indent="0">
              <a:buNone/>
              <a:defRPr sz="1400">
                <a:solidFill>
                  <a:schemeClr val="tx1">
                    <a:tint val="75000"/>
                  </a:schemeClr>
                </a:solidFill>
              </a:defRPr>
            </a:lvl7pPr>
            <a:lvl8pPr marL="3200381" indent="0">
              <a:buNone/>
              <a:defRPr sz="1400">
                <a:solidFill>
                  <a:schemeClr val="tx1">
                    <a:tint val="75000"/>
                  </a:schemeClr>
                </a:solidFill>
              </a:defRPr>
            </a:lvl8pPr>
            <a:lvl9pPr marL="3657579" indent="0">
              <a:buNone/>
              <a:defRPr sz="1400">
                <a:solidFill>
                  <a:schemeClr val="tx1">
                    <a:tint val="75000"/>
                  </a:schemeClr>
                </a:solidFill>
              </a:defRPr>
            </a:lvl9pPr>
          </a:lstStyle>
          <a:p>
            <a:pPr lvl="0"/>
            <a:r>
              <a:rPr kumimoji="1" lang="ja-JP" altLang="en-US"/>
              <a:t>マスタ テキストの書式設定</a:t>
            </a:r>
          </a:p>
        </p:txBody>
      </p:sp>
      <p:sp>
        <p:nvSpPr>
          <p:cNvPr id="1045" name="日付プレースホルダ 3"/>
          <p:cNvSpPr>
            <a:spLocks noGrp="1"/>
          </p:cNvSpPr>
          <p:nvPr>
            <p:ph type="dt" sz="half" idx="10"/>
          </p:nvPr>
        </p:nvSpPr>
        <p:spPr/>
        <p:txBody>
          <a:bodyPr/>
          <a:lstStyle/>
          <a:p>
            <a:endParaRPr kumimoji="1" lang="ja-JP" altLang="en-US"/>
          </a:p>
        </p:txBody>
      </p:sp>
      <p:sp>
        <p:nvSpPr>
          <p:cNvPr id="1046" name="フッター プレースホルダ 4"/>
          <p:cNvSpPr>
            <a:spLocks noGrp="1"/>
          </p:cNvSpPr>
          <p:nvPr>
            <p:ph type="ftr" sz="quarter" idx="11"/>
          </p:nvPr>
        </p:nvSpPr>
        <p:spPr/>
        <p:txBody>
          <a:bodyPr/>
          <a:lstStyle/>
          <a:p>
            <a:endParaRPr kumimoji="1" lang="ja-JP" altLang="en-US"/>
          </a:p>
        </p:txBody>
      </p:sp>
      <p:sp>
        <p:nvSpPr>
          <p:cNvPr id="1047" name="スライド番号プレースホルダ 5"/>
          <p:cNvSpPr>
            <a:spLocks noGrp="1"/>
          </p:cNvSpPr>
          <p:nvPr>
            <p:ph type="sldNum" sz="quarter" idx="12"/>
          </p:nvPr>
        </p:nvSpPr>
        <p:spPr/>
        <p:txBody>
          <a:bodyPr/>
          <a:lstStyle/>
          <a:p>
            <a:fld id="{93DF5491-8AA2-4D26-B041-A129FDD1AC3C}" type="slidenum">
              <a:rPr kumimoji="1" lang="ja-JP" altLang="en-US" smtClean="0"/>
              <a:pPr/>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145"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146"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7"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48" name="日付プレースホルダ 4"/>
          <p:cNvSpPr>
            <a:spLocks noGrp="1"/>
          </p:cNvSpPr>
          <p:nvPr>
            <p:ph type="dt" sz="half" idx="10"/>
          </p:nvPr>
        </p:nvSpPr>
        <p:spPr/>
        <p:txBody>
          <a:bodyPr/>
          <a:lstStyle>
            <a:lvl1pPr>
              <a:defRPr/>
            </a:lvl1pPr>
          </a:lstStyle>
          <a:p>
            <a:fld id="{7FC630B8-644E-4817-BABA-ECBEE8200FA9}" type="datetime1">
              <a:rPr kumimoji="1" lang="ja-JP" altLang="en-US" smtClean="0"/>
              <a:t>2025/3/19</a:t>
            </a:fld>
            <a:endParaRPr kumimoji="1" lang="ja-JP" altLang="en-US"/>
          </a:p>
        </p:txBody>
      </p:sp>
      <p:sp>
        <p:nvSpPr>
          <p:cNvPr id="1149" name="フッター プレースホルダ 5"/>
          <p:cNvSpPr>
            <a:spLocks noGrp="1"/>
          </p:cNvSpPr>
          <p:nvPr>
            <p:ph type="ftr" sz="quarter" idx="11"/>
          </p:nvPr>
        </p:nvSpPr>
        <p:spPr/>
        <p:txBody>
          <a:bodyPr/>
          <a:lstStyle>
            <a:lvl1pPr>
              <a:defRPr/>
            </a:lvl1pPr>
          </a:lstStyle>
          <a:p>
            <a:endParaRPr kumimoji="1" lang="ja-JP" altLang="en-US"/>
          </a:p>
        </p:txBody>
      </p:sp>
      <p:sp>
        <p:nvSpPr>
          <p:cNvPr id="1150" name="スライド番号プレースホルダ 6"/>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1502470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15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15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p>
        </p:txBody>
      </p:sp>
      <p:sp>
        <p:nvSpPr>
          <p:cNvPr id="115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55" name="日付プレースホルダ 4"/>
          <p:cNvSpPr>
            <a:spLocks noGrp="1"/>
          </p:cNvSpPr>
          <p:nvPr>
            <p:ph type="dt" sz="half" idx="10"/>
          </p:nvPr>
        </p:nvSpPr>
        <p:spPr/>
        <p:txBody>
          <a:bodyPr/>
          <a:lstStyle>
            <a:lvl1pPr>
              <a:defRPr/>
            </a:lvl1pPr>
          </a:lstStyle>
          <a:p>
            <a:fld id="{23CB8D88-436D-4F56-B660-4B3F8F4C6E7B}" type="datetime1">
              <a:rPr kumimoji="1" lang="ja-JP" altLang="en-US" smtClean="0"/>
              <a:t>2025/3/19</a:t>
            </a:fld>
            <a:endParaRPr kumimoji="1" lang="ja-JP" altLang="en-US"/>
          </a:p>
        </p:txBody>
      </p:sp>
      <p:sp>
        <p:nvSpPr>
          <p:cNvPr id="1156" name="フッター プレースホルダ 5"/>
          <p:cNvSpPr>
            <a:spLocks noGrp="1"/>
          </p:cNvSpPr>
          <p:nvPr>
            <p:ph type="ftr" sz="quarter" idx="11"/>
          </p:nvPr>
        </p:nvSpPr>
        <p:spPr/>
        <p:txBody>
          <a:bodyPr/>
          <a:lstStyle>
            <a:lvl1pPr>
              <a:defRPr/>
            </a:lvl1pPr>
          </a:lstStyle>
          <a:p>
            <a:endParaRPr kumimoji="1" lang="ja-JP" altLang="en-US"/>
          </a:p>
        </p:txBody>
      </p:sp>
      <p:sp>
        <p:nvSpPr>
          <p:cNvPr id="1157" name="スライド番号プレースホルダ 6"/>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2838000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159" name="タイトル 1"/>
          <p:cNvSpPr>
            <a:spLocks noGrp="1"/>
          </p:cNvSpPr>
          <p:nvPr>
            <p:ph type="title"/>
          </p:nvPr>
        </p:nvSpPr>
        <p:spPr/>
        <p:txBody>
          <a:bodyPr/>
          <a:lstStyle/>
          <a:p>
            <a:r>
              <a:rPr lang="ja-JP" altLang="en-US"/>
              <a:t>マスタ タイトルの書式設定</a:t>
            </a:r>
          </a:p>
        </p:txBody>
      </p:sp>
      <p:sp>
        <p:nvSpPr>
          <p:cNvPr id="116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1" name="日付プレースホルダ 3"/>
          <p:cNvSpPr>
            <a:spLocks noGrp="1"/>
          </p:cNvSpPr>
          <p:nvPr>
            <p:ph type="dt" sz="half" idx="10"/>
          </p:nvPr>
        </p:nvSpPr>
        <p:spPr/>
        <p:txBody>
          <a:bodyPr/>
          <a:lstStyle>
            <a:lvl1pPr>
              <a:defRPr/>
            </a:lvl1pPr>
          </a:lstStyle>
          <a:p>
            <a:fld id="{30E3B196-AFCA-4857-A01E-B61641638486}" type="datetime1">
              <a:rPr kumimoji="1" lang="ja-JP" altLang="en-US" smtClean="0"/>
              <a:t>2025/3/19</a:t>
            </a:fld>
            <a:endParaRPr kumimoji="1" lang="ja-JP" altLang="en-US"/>
          </a:p>
        </p:txBody>
      </p:sp>
      <p:sp>
        <p:nvSpPr>
          <p:cNvPr id="1162" name="フッター プレースホルダ 4"/>
          <p:cNvSpPr>
            <a:spLocks noGrp="1"/>
          </p:cNvSpPr>
          <p:nvPr>
            <p:ph type="ftr" sz="quarter" idx="11"/>
          </p:nvPr>
        </p:nvSpPr>
        <p:spPr/>
        <p:txBody>
          <a:bodyPr/>
          <a:lstStyle>
            <a:lvl1pPr>
              <a:defRPr/>
            </a:lvl1pPr>
          </a:lstStyle>
          <a:p>
            <a:endParaRPr kumimoji="1" lang="ja-JP" altLang="en-US"/>
          </a:p>
        </p:txBody>
      </p:sp>
      <p:sp>
        <p:nvSpPr>
          <p:cNvPr id="1163" name="スライド番号プレースホルダ 5"/>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1322493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65"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1166"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7" name="日付プレースホルダ 3"/>
          <p:cNvSpPr>
            <a:spLocks noGrp="1"/>
          </p:cNvSpPr>
          <p:nvPr>
            <p:ph type="dt" sz="half" idx="10"/>
          </p:nvPr>
        </p:nvSpPr>
        <p:spPr/>
        <p:txBody>
          <a:bodyPr/>
          <a:lstStyle>
            <a:lvl1pPr>
              <a:defRPr/>
            </a:lvl1pPr>
          </a:lstStyle>
          <a:p>
            <a:fld id="{BE033056-F1BD-4DED-9CA7-1F16A26819DA}" type="datetime1">
              <a:rPr kumimoji="1" lang="ja-JP" altLang="en-US" smtClean="0"/>
              <a:t>2025/3/19</a:t>
            </a:fld>
            <a:endParaRPr kumimoji="1" lang="ja-JP" altLang="en-US"/>
          </a:p>
        </p:txBody>
      </p:sp>
      <p:sp>
        <p:nvSpPr>
          <p:cNvPr id="1168" name="フッター プレースホルダ 4"/>
          <p:cNvSpPr>
            <a:spLocks noGrp="1"/>
          </p:cNvSpPr>
          <p:nvPr>
            <p:ph type="ftr" sz="quarter" idx="11"/>
          </p:nvPr>
        </p:nvSpPr>
        <p:spPr/>
        <p:txBody>
          <a:bodyPr/>
          <a:lstStyle>
            <a:lvl1pPr>
              <a:defRPr/>
            </a:lvl1pPr>
          </a:lstStyle>
          <a:p>
            <a:endParaRPr kumimoji="1" lang="ja-JP" altLang="en-US"/>
          </a:p>
        </p:txBody>
      </p:sp>
      <p:sp>
        <p:nvSpPr>
          <p:cNvPr id="1169" name="スライド番号プレースホルダ 5"/>
          <p:cNvSpPr>
            <a:spLocks noGrp="1"/>
          </p:cNvSpPr>
          <p:nvPr>
            <p:ph type="sldNum" sz="quarter" idx="12"/>
          </p:nvPr>
        </p:nvSpPr>
        <p:spPr/>
        <p:txBody>
          <a:bodyPr/>
          <a:lstStyle>
            <a:lvl1pPr>
              <a:defRPr/>
            </a:lvl1pPr>
          </a:lstStyle>
          <a:p>
            <a:fld id="{258466D9-AAEE-40CC-A136-5CED8682336C}" type="slidenum">
              <a:rPr kumimoji="1" lang="ja-JP" altLang="en-US" smtClean="0"/>
              <a:pPr/>
              <a:t>‹#›</a:t>
            </a:fld>
            <a:endParaRPr kumimoji="1" lang="ja-JP" altLang="en-US"/>
          </a:p>
        </p:txBody>
      </p:sp>
    </p:spTree>
    <p:extLst>
      <p:ext uri="{BB962C8B-B14F-4D97-AF65-F5344CB8AC3E}">
        <p14:creationId xmlns:p14="http://schemas.microsoft.com/office/powerpoint/2010/main" val="4022017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本体資料">
    <p:spTree>
      <p:nvGrpSpPr>
        <p:cNvPr id="1" name=""/>
        <p:cNvGrpSpPr/>
        <p:nvPr/>
      </p:nvGrpSpPr>
      <p:grpSpPr>
        <a:xfrm>
          <a:off x="0" y="0"/>
          <a:ext cx="0" cy="0"/>
          <a:chOff x="0" y="0"/>
          <a:chExt cx="0" cy="0"/>
        </a:xfrm>
      </p:grpSpPr>
      <p:sp>
        <p:nvSpPr>
          <p:cNvPr id="1171" name="Rectangle 6"/>
          <p:cNvSpPr>
            <a:spLocks noGrp="1" noChangeArrowheads="1"/>
          </p:cNvSpPr>
          <p:nvPr>
            <p:ph type="sldNum" sz="quarter" idx="12"/>
          </p:nvPr>
        </p:nvSpPr>
        <p:spPr>
          <a:xfrm>
            <a:off x="7594600" y="6580336"/>
            <a:ext cx="2311400" cy="277664"/>
          </a:xfrm>
          <a:prstGeom prst="rect">
            <a:avLst/>
          </a:prstGeom>
        </p:spPr>
        <p:txBody>
          <a:bodyPr/>
          <a:lstStyle>
            <a:lvl1pPr algn="r">
              <a:defRPr sz="1292"/>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5C1E978-A3B9-4673-8199-379729392307}" type="slidenum">
              <a:rPr kumimoji="0" lang="en-US" altLang="ja-JP" sz="1292" b="1" i="0" u="none" strike="noStrike" kern="1200" cap="none" spc="0" normalizeH="0" baseline="0" noProof="0" smtClean="0">
                <a:ln>
                  <a:noFill/>
                </a:ln>
                <a:solidFill>
                  <a:srgbClr val="000000"/>
                </a:solidFill>
                <a:effectLst>
                  <a:glow rad="127000">
                    <a:prstClr val="white"/>
                  </a:glow>
                </a:effectLst>
                <a:uLnTx/>
                <a:uFillTx/>
                <a:latin typeface="Arial"/>
                <a:ea typeface="ＭＳ Ｐ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ja-JP" sz="1292" b="1" i="0" u="none" strike="noStrike" kern="1200" cap="none" spc="0" normalizeH="0" baseline="0" noProof="0">
              <a:ln>
                <a:noFill/>
              </a:ln>
              <a:solidFill>
                <a:srgbClr val="000000"/>
              </a:solidFill>
              <a:effectLst>
                <a:glow rad="127000">
                  <a:prstClr val="white"/>
                </a:glow>
              </a:effectLst>
              <a:uLnTx/>
              <a:uFillTx/>
              <a:latin typeface="Arial"/>
              <a:ea typeface="ＭＳ Ｐゴシック"/>
              <a:cs typeface="+mn-cs"/>
            </a:endParaRPr>
          </a:p>
        </p:txBody>
      </p:sp>
    </p:spTree>
    <p:extLst>
      <p:ext uri="{BB962C8B-B14F-4D97-AF65-F5344CB8AC3E}">
        <p14:creationId xmlns:p14="http://schemas.microsoft.com/office/powerpoint/2010/main" val="1995549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112742-9160-4711-AAC7-CF53A4EF3A9C}" type="slidenum">
              <a:rPr kumimoji="1" lang="ja-JP" altLang="en-US" smtClean="0"/>
              <a:t>‹#›</a:t>
            </a:fld>
            <a:endParaRPr kumimoji="1" lang="ja-JP" altLang="en-US"/>
          </a:p>
        </p:txBody>
      </p:sp>
    </p:spTree>
    <p:extLst>
      <p:ext uri="{BB962C8B-B14F-4D97-AF65-F5344CB8AC3E}">
        <p14:creationId xmlns:p14="http://schemas.microsoft.com/office/powerpoint/2010/main" val="2944642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112742-9160-4711-AAC7-CF53A4EF3A9C}" type="slidenum">
              <a:rPr kumimoji="1" lang="ja-JP" altLang="en-US" smtClean="0"/>
              <a:t>‹#›</a:t>
            </a:fld>
            <a:endParaRPr kumimoji="1" lang="ja-JP" altLang="en-US"/>
          </a:p>
        </p:txBody>
      </p:sp>
    </p:spTree>
    <p:extLst>
      <p:ext uri="{BB962C8B-B14F-4D97-AF65-F5344CB8AC3E}">
        <p14:creationId xmlns:p14="http://schemas.microsoft.com/office/powerpoint/2010/main" val="2456757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112742-9160-4711-AAC7-CF53A4EF3A9C}" type="slidenum">
              <a:rPr kumimoji="1" lang="ja-JP" altLang="en-US" smtClean="0"/>
              <a:t>‹#›</a:t>
            </a:fld>
            <a:endParaRPr kumimoji="1" lang="ja-JP" altLang="en-US"/>
          </a:p>
        </p:txBody>
      </p:sp>
    </p:spTree>
    <p:extLst>
      <p:ext uri="{BB962C8B-B14F-4D97-AF65-F5344CB8AC3E}">
        <p14:creationId xmlns:p14="http://schemas.microsoft.com/office/powerpoint/2010/main" val="1211683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5112742-9160-4711-AAC7-CF53A4EF3A9C}" type="slidenum">
              <a:rPr kumimoji="1" lang="ja-JP" altLang="en-US" smtClean="0"/>
              <a:t>‹#›</a:t>
            </a:fld>
            <a:endParaRPr kumimoji="1" lang="ja-JP" altLang="en-US"/>
          </a:p>
        </p:txBody>
      </p:sp>
    </p:spTree>
    <p:extLst>
      <p:ext uri="{BB962C8B-B14F-4D97-AF65-F5344CB8AC3E}">
        <p14:creationId xmlns:p14="http://schemas.microsoft.com/office/powerpoint/2010/main" val="3939213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5112742-9160-4711-AAC7-CF53A4EF3A9C}" type="slidenum">
              <a:rPr kumimoji="1" lang="ja-JP" altLang="en-US" smtClean="0"/>
              <a:t>‹#›</a:t>
            </a:fld>
            <a:endParaRPr kumimoji="1" lang="ja-JP" altLang="en-US"/>
          </a:p>
        </p:txBody>
      </p:sp>
    </p:spTree>
    <p:extLst>
      <p:ext uri="{BB962C8B-B14F-4D97-AF65-F5344CB8AC3E}">
        <p14:creationId xmlns:p14="http://schemas.microsoft.com/office/powerpoint/2010/main" val="1460671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49" name="タイトル 1"/>
          <p:cNvSpPr>
            <a:spLocks noGrp="1"/>
          </p:cNvSpPr>
          <p:nvPr>
            <p:ph type="title"/>
          </p:nvPr>
        </p:nvSpPr>
        <p:spPr/>
        <p:txBody>
          <a:bodyPr/>
          <a:lstStyle/>
          <a:p>
            <a:r>
              <a:rPr kumimoji="1" lang="ja-JP" altLang="en-US"/>
              <a:t>マスタ タイトルの書式設定</a:t>
            </a:r>
          </a:p>
        </p:txBody>
      </p:sp>
      <p:sp>
        <p:nvSpPr>
          <p:cNvPr id="1050" name="コンテンツ プレースホルダ 2"/>
          <p:cNvSpPr>
            <a:spLocks noGrp="1"/>
          </p:cNvSpPr>
          <p:nvPr>
            <p:ph sz="half" idx="1"/>
          </p:nvPr>
        </p:nvSpPr>
        <p:spPr>
          <a:xfrm>
            <a:off x="495300" y="160020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1" name="コンテンツ プレースホルダ 3"/>
          <p:cNvSpPr>
            <a:spLocks noGrp="1"/>
          </p:cNvSpPr>
          <p:nvPr>
            <p:ph sz="half" idx="2"/>
          </p:nvPr>
        </p:nvSpPr>
        <p:spPr>
          <a:xfrm>
            <a:off x="5035550" y="160020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2" name="日付プレースホルダ 4"/>
          <p:cNvSpPr>
            <a:spLocks noGrp="1"/>
          </p:cNvSpPr>
          <p:nvPr>
            <p:ph type="dt" sz="half" idx="10"/>
          </p:nvPr>
        </p:nvSpPr>
        <p:spPr/>
        <p:txBody>
          <a:bodyPr/>
          <a:lstStyle/>
          <a:p>
            <a:endParaRPr kumimoji="1" lang="ja-JP" altLang="en-US"/>
          </a:p>
        </p:txBody>
      </p:sp>
      <p:sp>
        <p:nvSpPr>
          <p:cNvPr id="1053" name="フッター プレースホルダ 5"/>
          <p:cNvSpPr>
            <a:spLocks noGrp="1"/>
          </p:cNvSpPr>
          <p:nvPr>
            <p:ph type="ftr" sz="quarter" idx="11"/>
          </p:nvPr>
        </p:nvSpPr>
        <p:spPr/>
        <p:txBody>
          <a:bodyPr/>
          <a:lstStyle/>
          <a:p>
            <a:endParaRPr kumimoji="1" lang="ja-JP" altLang="en-US"/>
          </a:p>
        </p:txBody>
      </p:sp>
      <p:sp>
        <p:nvSpPr>
          <p:cNvPr id="1054" name="スライド番号プレースホルダ 6"/>
          <p:cNvSpPr>
            <a:spLocks noGrp="1"/>
          </p:cNvSpPr>
          <p:nvPr>
            <p:ph type="sldNum" sz="quarter" idx="12"/>
          </p:nvPr>
        </p:nvSpPr>
        <p:spPr/>
        <p:txBody>
          <a:bodyPr/>
          <a:lstStyle/>
          <a:p>
            <a:fld id="{93DF5491-8AA2-4D26-B041-A129FDD1AC3C}" type="slidenum">
              <a:rPr kumimoji="1" lang="ja-JP" altLang="en-US" smtClean="0"/>
              <a:pPr/>
              <a:t>‹#›</a:t>
            </a:fld>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5112742-9160-4711-AAC7-CF53A4EF3A9C}" type="slidenum">
              <a:rPr kumimoji="1" lang="ja-JP" altLang="en-US" smtClean="0"/>
              <a:t>‹#›</a:t>
            </a:fld>
            <a:endParaRPr kumimoji="1" lang="ja-JP" altLang="en-US"/>
          </a:p>
        </p:txBody>
      </p:sp>
    </p:spTree>
    <p:extLst>
      <p:ext uri="{BB962C8B-B14F-4D97-AF65-F5344CB8AC3E}">
        <p14:creationId xmlns:p14="http://schemas.microsoft.com/office/powerpoint/2010/main" val="3981279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5112742-9160-4711-AAC7-CF53A4EF3A9C}" type="slidenum">
              <a:rPr kumimoji="1" lang="ja-JP" altLang="en-US" smtClean="0"/>
              <a:t>‹#›</a:t>
            </a:fld>
            <a:endParaRPr kumimoji="1" lang="ja-JP" altLang="en-US"/>
          </a:p>
        </p:txBody>
      </p:sp>
    </p:spTree>
    <p:extLst>
      <p:ext uri="{BB962C8B-B14F-4D97-AF65-F5344CB8AC3E}">
        <p14:creationId xmlns:p14="http://schemas.microsoft.com/office/powerpoint/2010/main" val="1621563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5112742-9160-4711-AAC7-CF53A4EF3A9C}" type="slidenum">
              <a:rPr kumimoji="1" lang="ja-JP" altLang="en-US" smtClean="0"/>
              <a:t>‹#›</a:t>
            </a:fld>
            <a:endParaRPr kumimoji="1" lang="ja-JP" altLang="en-US"/>
          </a:p>
        </p:txBody>
      </p:sp>
    </p:spTree>
    <p:extLst>
      <p:ext uri="{BB962C8B-B14F-4D97-AF65-F5344CB8AC3E}">
        <p14:creationId xmlns:p14="http://schemas.microsoft.com/office/powerpoint/2010/main" val="547082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5112742-9160-4711-AAC7-CF53A4EF3A9C}" type="slidenum">
              <a:rPr kumimoji="1" lang="ja-JP" altLang="en-US" smtClean="0"/>
              <a:t>‹#›</a:t>
            </a:fld>
            <a:endParaRPr kumimoji="1" lang="ja-JP" altLang="en-US"/>
          </a:p>
        </p:txBody>
      </p:sp>
    </p:spTree>
    <p:extLst>
      <p:ext uri="{BB962C8B-B14F-4D97-AF65-F5344CB8AC3E}">
        <p14:creationId xmlns:p14="http://schemas.microsoft.com/office/powerpoint/2010/main" val="2962084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112742-9160-4711-AAC7-CF53A4EF3A9C}" type="slidenum">
              <a:rPr kumimoji="1" lang="ja-JP" altLang="en-US" smtClean="0"/>
              <a:t>‹#›</a:t>
            </a:fld>
            <a:endParaRPr kumimoji="1" lang="ja-JP" altLang="en-US"/>
          </a:p>
        </p:txBody>
      </p:sp>
    </p:spTree>
    <p:extLst>
      <p:ext uri="{BB962C8B-B14F-4D97-AF65-F5344CB8AC3E}">
        <p14:creationId xmlns:p14="http://schemas.microsoft.com/office/powerpoint/2010/main" val="25531708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112742-9160-4711-AAC7-CF53A4EF3A9C}" type="slidenum">
              <a:rPr kumimoji="1" lang="ja-JP" altLang="en-US" smtClean="0"/>
              <a:t>‹#›</a:t>
            </a:fld>
            <a:endParaRPr kumimoji="1" lang="ja-JP" altLang="en-US"/>
          </a:p>
        </p:txBody>
      </p:sp>
    </p:spTree>
    <p:extLst>
      <p:ext uri="{BB962C8B-B14F-4D97-AF65-F5344CB8AC3E}">
        <p14:creationId xmlns:p14="http://schemas.microsoft.com/office/powerpoint/2010/main" val="11216177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29" name="Group 17"/>
          <p:cNvGrpSpPr/>
          <p:nvPr userDrawn="1"/>
        </p:nvGrpSpPr>
        <p:grpSpPr>
          <a:xfrm>
            <a:off x="0" y="0"/>
            <a:ext cx="9906000" cy="504825"/>
            <a:chOff x="0" y="0"/>
            <a:chExt cx="5760" cy="318"/>
          </a:xfrm>
        </p:grpSpPr>
        <p:pic>
          <p:nvPicPr>
            <p:cNvPr id="30"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31"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32"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3" name="Rectangle 2"/>
          <p:cNvSpPr>
            <a:spLocks noGrp="1" noChangeArrowheads="1"/>
          </p:cNvSpPr>
          <p:nvPr userDrawn="1">
            <p:ph type="title"/>
          </p:nvPr>
        </p:nvSpPr>
        <p:spPr bwMode="auto">
          <a:xfrm>
            <a:off x="0" y="0"/>
            <a:ext cx="986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400">
                <a:solidFill>
                  <a:srgbClr val="0070C0"/>
                </a:solidFill>
              </a:defRPr>
            </a:lvl1pPr>
          </a:lstStyle>
          <a:p>
            <a:pPr lvl="0"/>
            <a:r>
              <a:rPr lang="ja-JP" altLang="en-US"/>
              <a:t>マスタ タイトルの書式設定</a:t>
            </a:r>
          </a:p>
        </p:txBody>
      </p:sp>
      <p:sp>
        <p:nvSpPr>
          <p:cNvPr id="14" name="Rectangle 6"/>
          <p:cNvSpPr>
            <a:spLocks noGrp="1" noChangeArrowheads="1"/>
          </p:cNvSpPr>
          <p:nvPr userDrawn="1">
            <p:ph type="sldNum" sz="quarter" idx="12"/>
          </p:nvPr>
        </p:nvSpPr>
        <p:spPr>
          <a:xfrm>
            <a:off x="9264724" y="6525344"/>
            <a:ext cx="641276" cy="332656"/>
          </a:xfrm>
          <a:prstGeom prst="rect">
            <a:avLst/>
          </a:prstGeom>
        </p:spPr>
        <p:txBody>
          <a:bodyPr/>
          <a:lstStyle>
            <a:lvl1pPr algn="r">
              <a:defRPr sz="1400">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a:p>
        </p:txBody>
      </p:sp>
    </p:spTree>
    <p:extLst>
      <p:ext uri="{BB962C8B-B14F-4D97-AF65-F5344CB8AC3E}">
        <p14:creationId xmlns:p14="http://schemas.microsoft.com/office/powerpoint/2010/main" val="1502067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本体資料">
    <p:spTree>
      <p:nvGrpSpPr>
        <p:cNvPr id="1" name=""/>
        <p:cNvGrpSpPr/>
        <p:nvPr/>
      </p:nvGrpSpPr>
      <p:grpSpPr>
        <a:xfrm>
          <a:off x="0" y="0"/>
          <a:ext cx="0" cy="0"/>
          <a:chOff x="0" y="0"/>
          <a:chExt cx="0" cy="0"/>
        </a:xfrm>
      </p:grpSpPr>
      <p:sp>
        <p:nvSpPr>
          <p:cNvPr id="11" name="Rectangle 6"/>
          <p:cNvSpPr>
            <a:spLocks noGrp="1" noChangeArrowheads="1"/>
          </p:cNvSpPr>
          <p:nvPr>
            <p:ph type="sldNum" sz="quarter" idx="12"/>
          </p:nvPr>
        </p:nvSpPr>
        <p:spPr>
          <a:xfrm>
            <a:off x="7594600" y="6580336"/>
            <a:ext cx="2311400" cy="277664"/>
          </a:xfrm>
          <a:prstGeom prst="rect">
            <a:avLst/>
          </a:prstGeom>
        </p:spPr>
        <p:txBody>
          <a:bodyPr/>
          <a:lstStyle>
            <a:lvl1pPr algn="r">
              <a:defRPr sz="1400"/>
            </a:lvl1pPr>
          </a:lstStyle>
          <a:p>
            <a:pPr>
              <a:defRPr/>
            </a:pPr>
            <a:fld id="{35C1E978-A3B9-4673-8199-379729392307}"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959682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6" name="Rectangle 6"/>
          <p:cNvSpPr>
            <a:spLocks noGrp="1" noChangeArrowheads="1"/>
          </p:cNvSpPr>
          <p:nvPr>
            <p:ph type="sldNum" sz="quarter" idx="4"/>
          </p:nvPr>
        </p:nvSpPr>
        <p:spPr bwMode="auto">
          <a:xfrm>
            <a:off x="9410622" y="6550924"/>
            <a:ext cx="495377" cy="3070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a typeface="ＭＳ Ｐゴシック" pitchFamily="50" charset="-128"/>
              </a:defRPr>
            </a:lvl1pPr>
          </a:lstStyle>
          <a:p>
            <a:pPr fontAlgn="base">
              <a:spcBef>
                <a:spcPct val="0"/>
              </a:spcBef>
              <a:spcAft>
                <a:spcPct val="0"/>
              </a:spcAft>
              <a:defRPr/>
            </a:pPr>
            <a:fld id="{FFDCE21E-3BF4-4A13-BE4A-B95BE9787BE2}" type="slidenum">
              <a:rPr lang="en-US" altLang="ja-JP" smtClean="0">
                <a:solidFill>
                  <a:prstClr val="black"/>
                </a:solidFill>
                <a:latin typeface="Arial" charset="0"/>
              </a:rPr>
              <a:pPr fontAlgn="base">
                <a:spcBef>
                  <a:spcPct val="0"/>
                </a:spcBef>
                <a:spcAft>
                  <a:spcPct val="0"/>
                </a:spcAft>
                <a:defRPr/>
              </a:pPr>
              <a:t>‹#›</a:t>
            </a:fld>
            <a:endParaRPr lang="en-US" altLang="ja-JP">
              <a:solidFill>
                <a:prstClr val="black"/>
              </a:solidFill>
              <a:latin typeface="Arial" charset="0"/>
            </a:endParaRPr>
          </a:p>
        </p:txBody>
      </p:sp>
      <p:sp>
        <p:nvSpPr>
          <p:cNvPr id="7" name="タイトル 1"/>
          <p:cNvSpPr>
            <a:spLocks noGrp="1"/>
          </p:cNvSpPr>
          <p:nvPr>
            <p:ph type="title"/>
          </p:nvPr>
        </p:nvSpPr>
        <p:spPr>
          <a:xfrm>
            <a:off x="-2" y="0"/>
            <a:ext cx="9410625" cy="546100"/>
          </a:xfrm>
        </p:spPr>
        <p:txBody>
          <a:bodyPr/>
          <a:lstStyle/>
          <a:p>
            <a:r>
              <a:rPr lang="ja-JP" altLang="en-US"/>
              <a:t>マスタ タイトルの書式設定</a:t>
            </a:r>
          </a:p>
        </p:txBody>
      </p:sp>
    </p:spTree>
    <p:extLst>
      <p:ext uri="{BB962C8B-B14F-4D97-AF65-F5344CB8AC3E}">
        <p14:creationId xmlns:p14="http://schemas.microsoft.com/office/powerpoint/2010/main" val="493946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4875"/>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910FAC1-D875-4E3D-BD08-8F3D62BE1F3F}"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8E35ED-60B4-436D-A4EC-891EB5385EE8}" type="slidenum">
              <a:rPr kumimoji="1" lang="ja-JP" altLang="en-US" smtClean="0"/>
              <a:t>‹#›</a:t>
            </a:fld>
            <a:endParaRPr kumimoji="1" lang="ja-JP" altLang="en-US"/>
          </a:p>
        </p:txBody>
      </p:sp>
    </p:spTree>
    <p:extLst>
      <p:ext uri="{BB962C8B-B14F-4D97-AF65-F5344CB8AC3E}">
        <p14:creationId xmlns:p14="http://schemas.microsoft.com/office/powerpoint/2010/main" val="311472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56" name="タイトル 1"/>
          <p:cNvSpPr>
            <a:spLocks noGrp="1"/>
          </p:cNvSpPr>
          <p:nvPr>
            <p:ph type="title"/>
          </p:nvPr>
        </p:nvSpPr>
        <p:spPr/>
        <p:txBody>
          <a:bodyPr/>
          <a:lstStyle>
            <a:lvl1pPr>
              <a:defRPr/>
            </a:lvl1pPr>
          </a:lstStyle>
          <a:p>
            <a:r>
              <a:rPr kumimoji="1" lang="ja-JP" altLang="en-US"/>
              <a:t>マスタ タイトルの書式設定</a:t>
            </a:r>
          </a:p>
        </p:txBody>
      </p:sp>
      <p:sp>
        <p:nvSpPr>
          <p:cNvPr id="1057"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198"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5" indent="0">
              <a:buNone/>
              <a:defRPr sz="1600" b="1"/>
            </a:lvl7pPr>
            <a:lvl8pPr marL="3200381" indent="0">
              <a:buNone/>
              <a:defRPr sz="1600" b="1"/>
            </a:lvl8pPr>
            <a:lvl9pPr marL="3657579" indent="0">
              <a:buNone/>
              <a:defRPr sz="1600" b="1"/>
            </a:lvl9pPr>
          </a:lstStyle>
          <a:p>
            <a:pPr lvl="0"/>
            <a:r>
              <a:rPr kumimoji="1" lang="ja-JP" altLang="en-US"/>
              <a:t>マスタ テキストの書式設定</a:t>
            </a:r>
          </a:p>
        </p:txBody>
      </p:sp>
      <p:sp>
        <p:nvSpPr>
          <p:cNvPr id="1058"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9" name="テキスト プレースホルダ 4"/>
          <p:cNvSpPr>
            <a:spLocks noGrp="1"/>
          </p:cNvSpPr>
          <p:nvPr>
            <p:ph type="body" sz="quarter" idx="3"/>
          </p:nvPr>
        </p:nvSpPr>
        <p:spPr>
          <a:xfrm>
            <a:off x="5032113" y="1535113"/>
            <a:ext cx="4378590" cy="639762"/>
          </a:xfrm>
        </p:spPr>
        <p:txBody>
          <a:bodyPr anchor="b"/>
          <a:lstStyle>
            <a:lvl1pPr marL="0" indent="0">
              <a:buNone/>
              <a:defRPr sz="2400" b="1"/>
            </a:lvl1pPr>
            <a:lvl2pPr marL="457198"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5" indent="0">
              <a:buNone/>
              <a:defRPr sz="1600" b="1"/>
            </a:lvl7pPr>
            <a:lvl8pPr marL="3200381" indent="0">
              <a:buNone/>
              <a:defRPr sz="1600" b="1"/>
            </a:lvl8pPr>
            <a:lvl9pPr marL="3657579" indent="0">
              <a:buNone/>
              <a:defRPr sz="1600" b="1"/>
            </a:lvl9pPr>
          </a:lstStyle>
          <a:p>
            <a:pPr lvl="0"/>
            <a:r>
              <a:rPr kumimoji="1" lang="ja-JP" altLang="en-US"/>
              <a:t>マスタ テキストの書式設定</a:t>
            </a:r>
          </a:p>
        </p:txBody>
      </p:sp>
      <p:sp>
        <p:nvSpPr>
          <p:cNvPr id="1060" name="コンテンツ プレースホルダ 5"/>
          <p:cNvSpPr>
            <a:spLocks noGrp="1"/>
          </p:cNvSpPr>
          <p:nvPr>
            <p:ph sz="quarter" idx="4"/>
          </p:nvPr>
        </p:nvSpPr>
        <p:spPr>
          <a:xfrm>
            <a:off x="5032113"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61" name="日付プレースホルダ 6"/>
          <p:cNvSpPr>
            <a:spLocks noGrp="1"/>
          </p:cNvSpPr>
          <p:nvPr>
            <p:ph type="dt" sz="half" idx="10"/>
          </p:nvPr>
        </p:nvSpPr>
        <p:spPr/>
        <p:txBody>
          <a:bodyPr/>
          <a:lstStyle/>
          <a:p>
            <a:endParaRPr kumimoji="1" lang="ja-JP" altLang="en-US"/>
          </a:p>
        </p:txBody>
      </p:sp>
      <p:sp>
        <p:nvSpPr>
          <p:cNvPr id="1062" name="フッター プレースホルダ 7"/>
          <p:cNvSpPr>
            <a:spLocks noGrp="1"/>
          </p:cNvSpPr>
          <p:nvPr>
            <p:ph type="ftr" sz="quarter" idx="11"/>
          </p:nvPr>
        </p:nvSpPr>
        <p:spPr/>
        <p:txBody>
          <a:bodyPr/>
          <a:lstStyle/>
          <a:p>
            <a:endParaRPr kumimoji="1" lang="ja-JP" altLang="en-US"/>
          </a:p>
        </p:txBody>
      </p:sp>
      <p:sp>
        <p:nvSpPr>
          <p:cNvPr id="1063" name="スライド番号プレースホルダ 8"/>
          <p:cNvSpPr>
            <a:spLocks noGrp="1"/>
          </p:cNvSpPr>
          <p:nvPr>
            <p:ph type="sldNum" sz="quarter" idx="12"/>
          </p:nvPr>
        </p:nvSpPr>
        <p:spPr/>
        <p:txBody>
          <a:bodyPr/>
          <a:lstStyle/>
          <a:p>
            <a:fld id="{93DF5491-8AA2-4D26-B041-A129FDD1AC3C}" type="slidenum">
              <a:rPr kumimoji="1" lang="ja-JP" altLang="en-US" smtClean="0"/>
              <a:pPr/>
              <a:t>‹#›</a:t>
            </a:fld>
            <a:endParaRPr kumimoji="1"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910FAC1-D875-4E3D-BD08-8F3D62BE1F3F}"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8E35ED-60B4-436D-A4EC-891EB5385EE8}" type="slidenum">
              <a:rPr kumimoji="1" lang="ja-JP" altLang="en-US" smtClean="0"/>
              <a:t>‹#›</a:t>
            </a:fld>
            <a:endParaRPr kumimoji="1" lang="ja-JP" altLang="en-US"/>
          </a:p>
        </p:txBody>
      </p:sp>
    </p:spTree>
    <p:extLst>
      <p:ext uri="{BB962C8B-B14F-4D97-AF65-F5344CB8AC3E}">
        <p14:creationId xmlns:p14="http://schemas.microsoft.com/office/powerpoint/2010/main" val="3600783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878" y="1709739"/>
            <a:ext cx="8543925" cy="2852737"/>
          </a:xfrm>
        </p:spPr>
        <p:txBody>
          <a:bodyPr anchor="b"/>
          <a:lstStyle>
            <a:lvl1pPr>
              <a:defRPr sz="4875"/>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910FAC1-D875-4E3D-BD08-8F3D62BE1F3F}"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8E35ED-60B4-436D-A4EC-891EB5385EE8}" type="slidenum">
              <a:rPr kumimoji="1" lang="ja-JP" altLang="en-US" smtClean="0"/>
              <a:t>‹#›</a:t>
            </a:fld>
            <a:endParaRPr kumimoji="1" lang="ja-JP" altLang="en-US"/>
          </a:p>
        </p:txBody>
      </p:sp>
    </p:spTree>
    <p:extLst>
      <p:ext uri="{BB962C8B-B14F-4D97-AF65-F5344CB8AC3E}">
        <p14:creationId xmlns:p14="http://schemas.microsoft.com/office/powerpoint/2010/main" val="435860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910FAC1-D875-4E3D-BD08-8F3D62BE1F3F}" type="datetimeFigureOut">
              <a:rPr kumimoji="1" lang="ja-JP" altLang="en-US" smtClean="0"/>
              <a:t>2025/3/19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E8E35ED-60B4-436D-A4EC-891EB5385EE8}" type="slidenum">
              <a:rPr kumimoji="1" lang="ja-JP" altLang="en-US" smtClean="0"/>
              <a:t>‹#›</a:t>
            </a:fld>
            <a:endParaRPr kumimoji="1" lang="ja-JP" altLang="en-US"/>
          </a:p>
        </p:txBody>
      </p:sp>
    </p:spTree>
    <p:extLst>
      <p:ext uri="{BB962C8B-B14F-4D97-AF65-F5344CB8AC3E}">
        <p14:creationId xmlns:p14="http://schemas.microsoft.com/office/powerpoint/2010/main" val="40290092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365126"/>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910FAC1-D875-4E3D-BD08-8F3D62BE1F3F}" type="datetimeFigureOut">
              <a:rPr kumimoji="1" lang="ja-JP" altLang="en-US" smtClean="0"/>
              <a:t>2025/3/19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E8E35ED-60B4-436D-A4EC-891EB5385EE8}" type="slidenum">
              <a:rPr kumimoji="1" lang="ja-JP" altLang="en-US" smtClean="0"/>
              <a:t>‹#›</a:t>
            </a:fld>
            <a:endParaRPr kumimoji="1" lang="ja-JP" altLang="en-US"/>
          </a:p>
        </p:txBody>
      </p:sp>
    </p:spTree>
    <p:extLst>
      <p:ext uri="{BB962C8B-B14F-4D97-AF65-F5344CB8AC3E}">
        <p14:creationId xmlns:p14="http://schemas.microsoft.com/office/powerpoint/2010/main" val="28994863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910FAC1-D875-4E3D-BD08-8F3D62BE1F3F}" type="datetimeFigureOut">
              <a:rPr kumimoji="1" lang="ja-JP" altLang="en-US" smtClean="0"/>
              <a:t>2025/3/19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E8E35ED-60B4-436D-A4EC-891EB5385EE8}" type="slidenum">
              <a:rPr kumimoji="1" lang="ja-JP" altLang="en-US" smtClean="0"/>
              <a:t>‹#›</a:t>
            </a:fld>
            <a:endParaRPr kumimoji="1" lang="ja-JP" altLang="en-US"/>
          </a:p>
        </p:txBody>
      </p:sp>
    </p:spTree>
    <p:extLst>
      <p:ext uri="{BB962C8B-B14F-4D97-AF65-F5344CB8AC3E}">
        <p14:creationId xmlns:p14="http://schemas.microsoft.com/office/powerpoint/2010/main" val="1928490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910FAC1-D875-4E3D-BD08-8F3D62BE1F3F}" type="datetimeFigureOut">
              <a:rPr kumimoji="1" lang="ja-JP" altLang="en-US" smtClean="0"/>
              <a:t>2025/3/19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E8E35ED-60B4-436D-A4EC-891EB5385EE8}" type="slidenum">
              <a:rPr kumimoji="1" lang="ja-JP" altLang="en-US" smtClean="0"/>
              <a:t>‹#›</a:t>
            </a:fld>
            <a:endParaRPr kumimoji="1" lang="ja-JP" altLang="en-US"/>
          </a:p>
        </p:txBody>
      </p:sp>
    </p:spTree>
    <p:extLst>
      <p:ext uri="{BB962C8B-B14F-4D97-AF65-F5344CB8AC3E}">
        <p14:creationId xmlns:p14="http://schemas.microsoft.com/office/powerpoint/2010/main" val="17659873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910FAC1-D875-4E3D-BD08-8F3D62BE1F3F}" type="datetimeFigureOut">
              <a:rPr kumimoji="1" lang="ja-JP" altLang="en-US" smtClean="0"/>
              <a:t>2025/3/19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E8E35ED-60B4-436D-A4EC-891EB5385EE8}" type="slidenum">
              <a:rPr kumimoji="1" lang="ja-JP" altLang="en-US" smtClean="0"/>
              <a:t>‹#›</a:t>
            </a:fld>
            <a:endParaRPr kumimoji="1" lang="ja-JP" altLang="en-US"/>
          </a:p>
        </p:txBody>
      </p:sp>
    </p:spTree>
    <p:extLst>
      <p:ext uri="{BB962C8B-B14F-4D97-AF65-F5344CB8AC3E}">
        <p14:creationId xmlns:p14="http://schemas.microsoft.com/office/powerpoint/2010/main" val="14418846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図プレースホルダー 2"/>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kumimoji="1" lang="ja-JP" altLang="en-US"/>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910FAC1-D875-4E3D-BD08-8F3D62BE1F3F}" type="datetimeFigureOut">
              <a:rPr kumimoji="1" lang="ja-JP" altLang="en-US" smtClean="0"/>
              <a:t>2025/3/19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E8E35ED-60B4-436D-A4EC-891EB5385EE8}" type="slidenum">
              <a:rPr kumimoji="1" lang="ja-JP" altLang="en-US" smtClean="0"/>
              <a:t>‹#›</a:t>
            </a:fld>
            <a:endParaRPr kumimoji="1" lang="ja-JP" altLang="en-US"/>
          </a:p>
        </p:txBody>
      </p:sp>
    </p:spTree>
    <p:extLst>
      <p:ext uri="{BB962C8B-B14F-4D97-AF65-F5344CB8AC3E}">
        <p14:creationId xmlns:p14="http://schemas.microsoft.com/office/powerpoint/2010/main" val="26862439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910FAC1-D875-4E3D-BD08-8F3D62BE1F3F}"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8E35ED-60B4-436D-A4EC-891EB5385EE8}" type="slidenum">
              <a:rPr kumimoji="1" lang="ja-JP" altLang="en-US" smtClean="0"/>
              <a:t>‹#›</a:t>
            </a:fld>
            <a:endParaRPr kumimoji="1" lang="ja-JP" altLang="en-US"/>
          </a:p>
        </p:txBody>
      </p:sp>
    </p:spTree>
    <p:extLst>
      <p:ext uri="{BB962C8B-B14F-4D97-AF65-F5344CB8AC3E}">
        <p14:creationId xmlns:p14="http://schemas.microsoft.com/office/powerpoint/2010/main" val="9228334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910FAC1-D875-4E3D-BD08-8F3D62BE1F3F}"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8E35ED-60B4-436D-A4EC-891EB5385EE8}" type="slidenum">
              <a:rPr kumimoji="1" lang="ja-JP" altLang="en-US" smtClean="0"/>
              <a:t>‹#›</a:t>
            </a:fld>
            <a:endParaRPr kumimoji="1" lang="ja-JP" altLang="en-US"/>
          </a:p>
        </p:txBody>
      </p:sp>
    </p:spTree>
    <p:extLst>
      <p:ext uri="{BB962C8B-B14F-4D97-AF65-F5344CB8AC3E}">
        <p14:creationId xmlns:p14="http://schemas.microsoft.com/office/powerpoint/2010/main" val="368014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65" name="タイトル 1"/>
          <p:cNvSpPr>
            <a:spLocks noGrp="1"/>
          </p:cNvSpPr>
          <p:nvPr>
            <p:ph type="title"/>
          </p:nvPr>
        </p:nvSpPr>
        <p:spPr/>
        <p:txBody>
          <a:bodyPr/>
          <a:lstStyle/>
          <a:p>
            <a:r>
              <a:rPr kumimoji="1" lang="ja-JP" altLang="en-US"/>
              <a:t>マスタ タイトルの書式設定</a:t>
            </a:r>
          </a:p>
        </p:txBody>
      </p:sp>
      <p:sp>
        <p:nvSpPr>
          <p:cNvPr id="1066" name="日付プレースホルダ 2"/>
          <p:cNvSpPr>
            <a:spLocks noGrp="1"/>
          </p:cNvSpPr>
          <p:nvPr>
            <p:ph type="dt" sz="half" idx="10"/>
          </p:nvPr>
        </p:nvSpPr>
        <p:spPr/>
        <p:txBody>
          <a:bodyPr/>
          <a:lstStyle/>
          <a:p>
            <a:endParaRPr kumimoji="1" lang="ja-JP" altLang="en-US"/>
          </a:p>
        </p:txBody>
      </p:sp>
      <p:sp>
        <p:nvSpPr>
          <p:cNvPr id="1067" name="フッター プレースホルダ 3"/>
          <p:cNvSpPr>
            <a:spLocks noGrp="1"/>
          </p:cNvSpPr>
          <p:nvPr>
            <p:ph type="ftr" sz="quarter" idx="11"/>
          </p:nvPr>
        </p:nvSpPr>
        <p:spPr/>
        <p:txBody>
          <a:bodyPr/>
          <a:lstStyle/>
          <a:p>
            <a:endParaRPr kumimoji="1" lang="ja-JP" altLang="en-US"/>
          </a:p>
        </p:txBody>
      </p:sp>
      <p:sp>
        <p:nvSpPr>
          <p:cNvPr id="1068" name="スライド番号プレースホルダ 4"/>
          <p:cNvSpPr>
            <a:spLocks noGrp="1"/>
          </p:cNvSpPr>
          <p:nvPr>
            <p:ph type="sldNum" sz="quarter" idx="12"/>
          </p:nvPr>
        </p:nvSpPr>
        <p:spPr/>
        <p:txBody>
          <a:bodyPr/>
          <a:lstStyle/>
          <a:p>
            <a:fld id="{93DF5491-8AA2-4D26-B041-A129FDD1AC3C}" type="slidenum">
              <a:rPr kumimoji="1" lang="ja-JP" altLang="en-US" smtClean="0"/>
              <a:pPr/>
              <a:t>‹#›</a:t>
            </a:fld>
            <a:endParaRPr kumimoji="1"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a:ext>
            </a:extLst>
          </a:blip>
          <a:srcRect t="62230"/>
          <a:stretch>
            <a:fillRect/>
          </a:stretch>
        </p:blipFill>
        <p:spPr bwMode="auto">
          <a:xfrm>
            <a:off x="1" y="6524630"/>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2597" y="3284543"/>
            <a:ext cx="8073406"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9pPr>
          </a:lstStyle>
          <a:p>
            <a:pPr>
              <a:defRPr/>
            </a:pPr>
            <a:endParaRPr lang="ja-JP" altLang="en-US" sz="2800"/>
          </a:p>
        </p:txBody>
      </p:sp>
      <p:pic>
        <p:nvPicPr>
          <p:cNvPr id="6" name="Picture 1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051555"/>
            <a:ext cx="230162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3" y="6524625"/>
            <a:ext cx="28007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9pPr>
          </a:lstStyle>
          <a:p>
            <a:pPr>
              <a:defRPr/>
            </a:pPr>
            <a:r>
              <a:rPr lang="en-US" altLang="ja-JP" sz="900" i="1">
                <a:solidFill>
                  <a:schemeClr val="bg1"/>
                </a:solidFill>
              </a:rPr>
              <a:t>Ministry of Land, Infrastructure, Transport and Tourism</a:t>
            </a:r>
          </a:p>
        </p:txBody>
      </p:sp>
      <p:sp>
        <p:nvSpPr>
          <p:cNvPr id="3074" name="Rectangle 2"/>
          <p:cNvSpPr>
            <a:spLocks noGrp="1" noChangeArrowheads="1"/>
          </p:cNvSpPr>
          <p:nvPr>
            <p:ph type="ctrTitle"/>
          </p:nvPr>
        </p:nvSpPr>
        <p:spPr>
          <a:xfrm>
            <a:off x="1754201" y="2133636"/>
            <a:ext cx="8151814" cy="1470025"/>
          </a:xfrm>
        </p:spPr>
        <p:txBody>
          <a:bodyPr/>
          <a:lstStyle>
            <a:lvl1pPr>
              <a:defRPr sz="3000"/>
            </a:lvl1pPr>
          </a:lstStyle>
          <a:p>
            <a:r>
              <a:rPr lang="ja-JP" altLang="en-US"/>
              <a:t>マスタ タイトルの書式設定</a:t>
            </a:r>
          </a:p>
        </p:txBody>
      </p:sp>
      <p:sp>
        <p:nvSpPr>
          <p:cNvPr id="3075" name="Rectangle 3"/>
          <p:cNvSpPr>
            <a:spLocks noGrp="1" noChangeArrowheads="1"/>
          </p:cNvSpPr>
          <p:nvPr>
            <p:ph type="subTitle" idx="1"/>
          </p:nvPr>
        </p:nvSpPr>
        <p:spPr>
          <a:xfrm>
            <a:off x="1485903" y="3886201"/>
            <a:ext cx="6934201"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p:cNvSpPr>
            <a:spLocks noGrp="1" noChangeArrowheads="1"/>
          </p:cNvSpPr>
          <p:nvPr>
            <p:ph type="sldNum" sz="quarter" idx="12"/>
          </p:nvPr>
        </p:nvSpPr>
        <p:spPr>
          <a:xfrm>
            <a:off x="7099894" y="6245225"/>
            <a:ext cx="2311293" cy="476250"/>
          </a:xfrm>
        </p:spPr>
        <p:txBody>
          <a:bodyPr/>
          <a:lstStyle>
            <a:lvl1pPr>
              <a:defRPr/>
            </a:lvl1pPr>
          </a:lstStyle>
          <a:p>
            <a:pPr>
              <a:defRPr/>
            </a:pPr>
            <a:fld id="{62E264A9-1C35-4212-8C18-FA70AF15680E}" type="slidenum">
              <a:rPr lang="en-US" altLang="ja-JP"/>
              <a:pPr>
                <a:defRPr/>
              </a:pPr>
              <a:t>‹#›</a:t>
            </a:fld>
            <a:endParaRPr lang="en-US" altLang="ja-JP"/>
          </a:p>
        </p:txBody>
      </p:sp>
    </p:spTree>
    <p:extLst>
      <p:ext uri="{BB962C8B-B14F-4D97-AF65-F5344CB8AC3E}">
        <p14:creationId xmlns:p14="http://schemas.microsoft.com/office/powerpoint/2010/main" val="9810667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57CDB26-0155-4267-B999-E095DCA87463}" type="slidenum">
              <a:rPr lang="en-US" altLang="ja-JP"/>
              <a:pPr>
                <a:defRPr/>
              </a:pPr>
              <a:t>‹#›</a:t>
            </a:fld>
            <a:endParaRPr lang="en-US" altLang="ja-JP"/>
          </a:p>
        </p:txBody>
      </p:sp>
    </p:spTree>
    <p:extLst>
      <p:ext uri="{BB962C8B-B14F-4D97-AF65-F5344CB8AC3E}">
        <p14:creationId xmlns:p14="http://schemas.microsoft.com/office/powerpoint/2010/main" val="41972003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14" y="4406936"/>
            <a:ext cx="8420101" cy="1362075"/>
          </a:xfrm>
        </p:spPr>
        <p:txBody>
          <a:bodyPr anchor="t"/>
          <a:lstStyle>
            <a:lvl1pPr algn="l">
              <a:defRPr sz="3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14" y="2906722"/>
            <a:ext cx="8420101" cy="1500187"/>
          </a:xfrm>
        </p:spPr>
        <p:txBody>
          <a:bodyPr anchor="b"/>
          <a:lstStyle>
            <a:lvl1pPr marL="0" indent="0">
              <a:buNone/>
              <a:defRPr sz="1500"/>
            </a:lvl1pPr>
            <a:lvl2pPr marL="342890" indent="0">
              <a:buNone/>
              <a:defRPr sz="1350"/>
            </a:lvl2pPr>
            <a:lvl3pPr marL="685779" indent="0">
              <a:buNone/>
              <a:defRPr sz="1200"/>
            </a:lvl3pPr>
            <a:lvl4pPr marL="1028669" indent="0">
              <a:buNone/>
              <a:defRPr sz="1050"/>
            </a:lvl4pPr>
            <a:lvl5pPr marL="1371559" indent="0">
              <a:buNone/>
              <a:defRPr sz="1050"/>
            </a:lvl5pPr>
            <a:lvl6pPr marL="1714447" indent="0">
              <a:buNone/>
              <a:defRPr sz="1050"/>
            </a:lvl6pPr>
            <a:lvl7pPr marL="2057336" indent="0">
              <a:buNone/>
              <a:defRPr sz="1050"/>
            </a:lvl7pPr>
            <a:lvl8pPr marL="2400227" indent="0">
              <a:buNone/>
              <a:defRPr sz="1050"/>
            </a:lvl8pPr>
            <a:lvl9pPr marL="2743116" indent="0">
              <a:buNone/>
              <a:defRPr sz="105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2917584-1DF4-4C59-9DA8-29CFD819396B}" type="slidenum">
              <a:rPr lang="en-US" altLang="ja-JP"/>
              <a:pPr>
                <a:defRPr/>
              </a:pPr>
              <a:t>‹#›</a:t>
            </a:fld>
            <a:endParaRPr lang="en-US" altLang="ja-JP"/>
          </a:p>
        </p:txBody>
      </p:sp>
    </p:spTree>
    <p:extLst>
      <p:ext uri="{BB962C8B-B14F-4D97-AF65-F5344CB8AC3E}">
        <p14:creationId xmlns:p14="http://schemas.microsoft.com/office/powerpoint/2010/main" val="26225383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1" y="1600206"/>
            <a:ext cx="4375150" cy="4525963"/>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4AEA0AB-CCA0-4B31-AA99-B49B836FEC53}" type="slidenum">
              <a:rPr lang="en-US" altLang="ja-JP"/>
              <a:pPr>
                <a:defRPr/>
              </a:pPr>
              <a:t>‹#›</a:t>
            </a:fld>
            <a:endParaRPr lang="en-US" altLang="ja-JP"/>
          </a:p>
        </p:txBody>
      </p:sp>
    </p:spTree>
    <p:extLst>
      <p:ext uri="{BB962C8B-B14F-4D97-AF65-F5344CB8AC3E}">
        <p14:creationId xmlns:p14="http://schemas.microsoft.com/office/powerpoint/2010/main" val="33769350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3" y="274638"/>
            <a:ext cx="8915401"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6" y="1535113"/>
            <a:ext cx="4376871" cy="639762"/>
          </a:xfrm>
        </p:spPr>
        <p:txBody>
          <a:bodyPr anchor="b"/>
          <a:lstStyle>
            <a:lvl1pPr marL="0" indent="0">
              <a:buNone/>
              <a:defRPr sz="1800" b="1"/>
            </a:lvl1pPr>
            <a:lvl2pPr marL="342890" indent="0">
              <a:buNone/>
              <a:defRPr sz="1500" b="1"/>
            </a:lvl2pPr>
            <a:lvl3pPr marL="685779" indent="0">
              <a:buNone/>
              <a:defRPr sz="1350" b="1"/>
            </a:lvl3pPr>
            <a:lvl4pPr marL="1028669" indent="0">
              <a:buNone/>
              <a:defRPr sz="1200" b="1"/>
            </a:lvl4pPr>
            <a:lvl5pPr marL="1371559" indent="0">
              <a:buNone/>
              <a:defRPr sz="1200" b="1"/>
            </a:lvl5pPr>
            <a:lvl6pPr marL="1714447" indent="0">
              <a:buNone/>
              <a:defRPr sz="1200" b="1"/>
            </a:lvl6pPr>
            <a:lvl7pPr marL="2057336" indent="0">
              <a:buNone/>
              <a:defRPr sz="1200" b="1"/>
            </a:lvl7pPr>
            <a:lvl8pPr marL="2400227" indent="0">
              <a:buNone/>
              <a:defRPr sz="1200" b="1"/>
            </a:lvl8pPr>
            <a:lvl9pPr marL="2743116" indent="0">
              <a:buNone/>
              <a:defRPr sz="12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6" y="2174875"/>
            <a:ext cx="437687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20" y="1535113"/>
            <a:ext cx="4378591" cy="639762"/>
          </a:xfrm>
        </p:spPr>
        <p:txBody>
          <a:bodyPr anchor="b"/>
          <a:lstStyle>
            <a:lvl1pPr marL="0" indent="0">
              <a:buNone/>
              <a:defRPr sz="1800" b="1"/>
            </a:lvl1pPr>
            <a:lvl2pPr marL="342890" indent="0">
              <a:buNone/>
              <a:defRPr sz="1500" b="1"/>
            </a:lvl2pPr>
            <a:lvl3pPr marL="685779" indent="0">
              <a:buNone/>
              <a:defRPr sz="1350" b="1"/>
            </a:lvl3pPr>
            <a:lvl4pPr marL="1028669" indent="0">
              <a:buNone/>
              <a:defRPr sz="1200" b="1"/>
            </a:lvl4pPr>
            <a:lvl5pPr marL="1371559" indent="0">
              <a:buNone/>
              <a:defRPr sz="1200" b="1"/>
            </a:lvl5pPr>
            <a:lvl6pPr marL="1714447" indent="0">
              <a:buNone/>
              <a:defRPr sz="1200" b="1"/>
            </a:lvl6pPr>
            <a:lvl7pPr marL="2057336" indent="0">
              <a:buNone/>
              <a:defRPr sz="1200" b="1"/>
            </a:lvl7pPr>
            <a:lvl8pPr marL="2400227" indent="0">
              <a:buNone/>
              <a:defRPr sz="1200" b="1"/>
            </a:lvl8pPr>
            <a:lvl9pPr marL="2743116" indent="0">
              <a:buNone/>
              <a:defRPr sz="12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20" y="2174875"/>
            <a:ext cx="437859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3E1F5D9-639D-4147-8B1D-8198F278AEA9}" type="slidenum">
              <a:rPr lang="en-US" altLang="ja-JP"/>
              <a:pPr>
                <a:defRPr/>
              </a:pPr>
              <a:t>‹#›</a:t>
            </a:fld>
            <a:endParaRPr lang="en-US" altLang="ja-JP"/>
          </a:p>
        </p:txBody>
      </p:sp>
    </p:spTree>
    <p:extLst>
      <p:ext uri="{BB962C8B-B14F-4D97-AF65-F5344CB8AC3E}">
        <p14:creationId xmlns:p14="http://schemas.microsoft.com/office/powerpoint/2010/main" val="28485938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B17CB60F-1A5F-4BE5-BA6D-F67BD38CD610}" type="slidenum">
              <a:rPr lang="en-US" altLang="ja-JP"/>
              <a:pPr>
                <a:defRPr/>
              </a:pPr>
              <a:t>‹#›</a:t>
            </a:fld>
            <a:endParaRPr lang="en-US" altLang="ja-JP"/>
          </a:p>
        </p:txBody>
      </p:sp>
    </p:spTree>
    <p:extLst>
      <p:ext uri="{BB962C8B-B14F-4D97-AF65-F5344CB8AC3E}">
        <p14:creationId xmlns:p14="http://schemas.microsoft.com/office/powerpoint/2010/main" val="20523646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DD2C2B9C-EE37-4AC9-A3B3-679230AFABB0}" type="slidenum">
              <a:rPr lang="en-US" altLang="ja-JP"/>
              <a:pPr>
                <a:defRPr/>
              </a:pPr>
              <a:t>‹#›</a:t>
            </a:fld>
            <a:endParaRPr lang="en-US" altLang="ja-JP"/>
          </a:p>
        </p:txBody>
      </p:sp>
    </p:spTree>
    <p:extLst>
      <p:ext uri="{BB962C8B-B14F-4D97-AF65-F5344CB8AC3E}">
        <p14:creationId xmlns:p14="http://schemas.microsoft.com/office/powerpoint/2010/main" val="1572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4" y="273050"/>
            <a:ext cx="3259006" cy="1162050"/>
          </a:xfrm>
        </p:spPr>
        <p:txBody>
          <a:bodyPr anchor="b"/>
          <a:lstStyle>
            <a:lvl1pPr algn="l">
              <a:defRPr sz="1500" b="1"/>
            </a:lvl1pPr>
          </a:lstStyle>
          <a:p>
            <a:r>
              <a:rPr lang="ja-JP" altLang="en-US"/>
              <a:t>マスタ タイトルの書式設定</a:t>
            </a:r>
          </a:p>
        </p:txBody>
      </p:sp>
      <p:sp>
        <p:nvSpPr>
          <p:cNvPr id="3" name="コンテンツ プレースホルダ 2"/>
          <p:cNvSpPr>
            <a:spLocks noGrp="1"/>
          </p:cNvSpPr>
          <p:nvPr>
            <p:ph idx="1"/>
          </p:nvPr>
        </p:nvSpPr>
        <p:spPr>
          <a:xfrm>
            <a:off x="3872974" y="273065"/>
            <a:ext cx="5537729" cy="5853113"/>
          </a:xfrm>
        </p:spPr>
        <p:txBody>
          <a:bodyPr/>
          <a:lstStyle>
            <a:lvl1pPr>
              <a:defRPr sz="2400"/>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4" y="1435103"/>
            <a:ext cx="3259006" cy="4691063"/>
          </a:xfrm>
        </p:spPr>
        <p:txBody>
          <a:bodyPr/>
          <a:lstStyle>
            <a:lvl1pPr marL="0" indent="0">
              <a:buNone/>
              <a:defRPr sz="1050"/>
            </a:lvl1pPr>
            <a:lvl2pPr marL="342890" indent="0">
              <a:buNone/>
              <a:defRPr sz="900"/>
            </a:lvl2pPr>
            <a:lvl3pPr marL="685779" indent="0">
              <a:buNone/>
              <a:defRPr sz="750"/>
            </a:lvl3pPr>
            <a:lvl4pPr marL="1028669" indent="0">
              <a:buNone/>
              <a:defRPr sz="675"/>
            </a:lvl4pPr>
            <a:lvl5pPr marL="1371559" indent="0">
              <a:buNone/>
              <a:defRPr sz="675"/>
            </a:lvl5pPr>
            <a:lvl6pPr marL="1714447" indent="0">
              <a:buNone/>
              <a:defRPr sz="675"/>
            </a:lvl6pPr>
            <a:lvl7pPr marL="2057336" indent="0">
              <a:buNone/>
              <a:defRPr sz="675"/>
            </a:lvl7pPr>
            <a:lvl8pPr marL="2400227" indent="0">
              <a:buNone/>
              <a:defRPr sz="675"/>
            </a:lvl8pPr>
            <a:lvl9pPr marL="2743116" indent="0">
              <a:buNone/>
              <a:defRPr sz="675"/>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E9FDEBF-8EFC-4D1A-BA44-CBD336FA3912}" type="slidenum">
              <a:rPr lang="en-US" altLang="ja-JP"/>
              <a:pPr>
                <a:defRPr/>
              </a:pPr>
              <a:t>‹#›</a:t>
            </a:fld>
            <a:endParaRPr lang="en-US" altLang="ja-JP"/>
          </a:p>
        </p:txBody>
      </p:sp>
    </p:spTree>
    <p:extLst>
      <p:ext uri="{BB962C8B-B14F-4D97-AF65-F5344CB8AC3E}">
        <p14:creationId xmlns:p14="http://schemas.microsoft.com/office/powerpoint/2010/main" val="38164498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6" y="4800600"/>
            <a:ext cx="5943600" cy="566738"/>
          </a:xfrm>
        </p:spPr>
        <p:txBody>
          <a:bodyPr anchor="b"/>
          <a:lstStyle>
            <a:lvl1pPr algn="l">
              <a:defRPr sz="1500" b="1"/>
            </a:lvl1pPr>
          </a:lstStyle>
          <a:p>
            <a:r>
              <a:rPr lang="ja-JP" altLang="en-US"/>
              <a:t>マスタ タイトルの書式設定</a:t>
            </a:r>
          </a:p>
        </p:txBody>
      </p:sp>
      <p:sp>
        <p:nvSpPr>
          <p:cNvPr id="3" name="図プレースホルダ 2"/>
          <p:cNvSpPr>
            <a:spLocks noGrp="1"/>
          </p:cNvSpPr>
          <p:nvPr>
            <p:ph type="pic" idx="1"/>
          </p:nvPr>
        </p:nvSpPr>
        <p:spPr>
          <a:xfrm>
            <a:off x="1941646" y="612775"/>
            <a:ext cx="5943600" cy="4114800"/>
          </a:xfrm>
        </p:spPr>
        <p:txBody>
          <a:bodyPr/>
          <a:lstStyle>
            <a:lvl1pPr marL="0" indent="0">
              <a:buNone/>
              <a:defRPr sz="2400"/>
            </a:lvl1pPr>
            <a:lvl2pPr marL="342890" indent="0">
              <a:buNone/>
              <a:defRPr sz="2101"/>
            </a:lvl2pPr>
            <a:lvl3pPr marL="685779" indent="0">
              <a:buNone/>
              <a:defRPr sz="1800"/>
            </a:lvl3pPr>
            <a:lvl4pPr marL="1028669" indent="0">
              <a:buNone/>
              <a:defRPr sz="1500"/>
            </a:lvl4pPr>
            <a:lvl5pPr marL="1371559" indent="0">
              <a:buNone/>
              <a:defRPr sz="1500"/>
            </a:lvl5pPr>
            <a:lvl6pPr marL="1714447" indent="0">
              <a:buNone/>
              <a:defRPr sz="1500"/>
            </a:lvl6pPr>
            <a:lvl7pPr marL="2057336" indent="0">
              <a:buNone/>
              <a:defRPr sz="1500"/>
            </a:lvl7pPr>
            <a:lvl8pPr marL="2400227" indent="0">
              <a:buNone/>
              <a:defRPr sz="1500"/>
            </a:lvl8pPr>
            <a:lvl9pPr marL="2743116" indent="0">
              <a:buNone/>
              <a:defRPr sz="1500"/>
            </a:lvl9pPr>
          </a:lstStyle>
          <a:p>
            <a:pPr lvl="0"/>
            <a:endParaRPr lang="ja-JP" altLang="en-US" noProof="0"/>
          </a:p>
        </p:txBody>
      </p:sp>
      <p:sp>
        <p:nvSpPr>
          <p:cNvPr id="4" name="テキスト プレースホルダ 3"/>
          <p:cNvSpPr>
            <a:spLocks noGrp="1"/>
          </p:cNvSpPr>
          <p:nvPr>
            <p:ph type="body" sz="half" idx="2"/>
          </p:nvPr>
        </p:nvSpPr>
        <p:spPr>
          <a:xfrm>
            <a:off x="1941646" y="5367338"/>
            <a:ext cx="5943600" cy="804862"/>
          </a:xfrm>
        </p:spPr>
        <p:txBody>
          <a:bodyPr/>
          <a:lstStyle>
            <a:lvl1pPr marL="0" indent="0">
              <a:buNone/>
              <a:defRPr sz="1050"/>
            </a:lvl1pPr>
            <a:lvl2pPr marL="342890" indent="0">
              <a:buNone/>
              <a:defRPr sz="900"/>
            </a:lvl2pPr>
            <a:lvl3pPr marL="685779" indent="0">
              <a:buNone/>
              <a:defRPr sz="750"/>
            </a:lvl3pPr>
            <a:lvl4pPr marL="1028669" indent="0">
              <a:buNone/>
              <a:defRPr sz="675"/>
            </a:lvl4pPr>
            <a:lvl5pPr marL="1371559" indent="0">
              <a:buNone/>
              <a:defRPr sz="675"/>
            </a:lvl5pPr>
            <a:lvl6pPr marL="1714447" indent="0">
              <a:buNone/>
              <a:defRPr sz="675"/>
            </a:lvl6pPr>
            <a:lvl7pPr marL="2057336" indent="0">
              <a:buNone/>
              <a:defRPr sz="675"/>
            </a:lvl7pPr>
            <a:lvl8pPr marL="2400227" indent="0">
              <a:buNone/>
              <a:defRPr sz="675"/>
            </a:lvl8pPr>
            <a:lvl9pPr marL="2743116" indent="0">
              <a:buNone/>
              <a:defRPr sz="675"/>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7243490-C6A3-4A4A-B5FF-0EBE8F63F740}" type="slidenum">
              <a:rPr lang="en-US" altLang="ja-JP"/>
              <a:pPr>
                <a:defRPr/>
              </a:pPr>
              <a:t>‹#›</a:t>
            </a:fld>
            <a:endParaRPr lang="en-US" altLang="ja-JP"/>
          </a:p>
        </p:txBody>
      </p:sp>
    </p:spTree>
    <p:extLst>
      <p:ext uri="{BB962C8B-B14F-4D97-AF65-F5344CB8AC3E}">
        <p14:creationId xmlns:p14="http://schemas.microsoft.com/office/powerpoint/2010/main" val="3182459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7663C51-2E44-49CE-B751-E2AFD686AFF1}" type="slidenum">
              <a:rPr lang="en-US" altLang="ja-JP"/>
              <a:pPr>
                <a:defRPr/>
              </a:pPr>
              <a:t>‹#›</a:t>
            </a:fld>
            <a:endParaRPr lang="en-US" altLang="ja-JP"/>
          </a:p>
        </p:txBody>
      </p:sp>
    </p:spTree>
    <p:extLst>
      <p:ext uri="{BB962C8B-B14F-4D97-AF65-F5344CB8AC3E}">
        <p14:creationId xmlns:p14="http://schemas.microsoft.com/office/powerpoint/2010/main" val="2871892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0" name="日付プレースホルダ 1"/>
          <p:cNvSpPr>
            <a:spLocks noGrp="1"/>
          </p:cNvSpPr>
          <p:nvPr>
            <p:ph type="dt" sz="half" idx="10"/>
          </p:nvPr>
        </p:nvSpPr>
        <p:spPr/>
        <p:txBody>
          <a:bodyPr/>
          <a:lstStyle/>
          <a:p>
            <a:endParaRPr kumimoji="1" lang="ja-JP" altLang="en-US"/>
          </a:p>
        </p:txBody>
      </p:sp>
      <p:sp>
        <p:nvSpPr>
          <p:cNvPr id="1071" name="フッター プレースホルダ 2"/>
          <p:cNvSpPr>
            <a:spLocks noGrp="1"/>
          </p:cNvSpPr>
          <p:nvPr>
            <p:ph type="ftr" sz="quarter" idx="11"/>
          </p:nvPr>
        </p:nvSpPr>
        <p:spPr/>
        <p:txBody>
          <a:bodyPr/>
          <a:lstStyle/>
          <a:p>
            <a:endParaRPr kumimoji="1" lang="ja-JP" altLang="en-US"/>
          </a:p>
        </p:txBody>
      </p:sp>
      <p:sp>
        <p:nvSpPr>
          <p:cNvPr id="1072" name="スライド番号プレースホルダ 3"/>
          <p:cNvSpPr>
            <a:spLocks noGrp="1"/>
          </p:cNvSpPr>
          <p:nvPr>
            <p:ph type="sldNum" sz="quarter" idx="12"/>
          </p:nvPr>
        </p:nvSpPr>
        <p:spPr/>
        <p:txBody>
          <a:bodyPr/>
          <a:lstStyle/>
          <a:p>
            <a:fld id="{93DF5491-8AA2-4D26-B041-A129FDD1AC3C}" type="slidenum">
              <a:rPr kumimoji="1" lang="ja-JP" altLang="en-US" smtClean="0"/>
              <a:pPr/>
              <a:t>‹#›</a:t>
            </a:fld>
            <a:endParaRPr kumimoji="1"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35" y="12"/>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10" y="12"/>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27CD3E6-7B9E-4B39-9B4F-2ABEA1AC5EE9}" type="slidenum">
              <a:rPr lang="en-US" altLang="ja-JP"/>
              <a:pPr>
                <a:defRPr/>
              </a:pPr>
              <a:t>‹#›</a:t>
            </a:fld>
            <a:endParaRPr lang="en-US" altLang="ja-JP"/>
          </a:p>
        </p:txBody>
      </p:sp>
    </p:spTree>
    <p:extLst>
      <p:ext uri="{BB962C8B-B14F-4D97-AF65-F5344CB8AC3E}">
        <p14:creationId xmlns:p14="http://schemas.microsoft.com/office/powerpoint/2010/main" val="11518756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 y="2852938"/>
            <a:ext cx="9905999" cy="1008110"/>
          </a:xfrm>
          <a:solidFill>
            <a:srgbClr val="0C419A"/>
          </a:solidFill>
        </p:spPr>
        <p:txBody>
          <a:bodyPr/>
          <a:lstStyle>
            <a:lvl1pPr algn="ctr">
              <a:defRPr sz="2700">
                <a:solidFill>
                  <a:schemeClr val="bg1"/>
                </a:solidFill>
              </a:defRPr>
            </a:lvl1pPr>
          </a:lstStyle>
          <a:p>
            <a:r>
              <a:rPr lang="ja-JP" altLang="en-US"/>
              <a:t>マスター タイトルの書式設定</a:t>
            </a:r>
            <a:endParaRPr lang="en-US"/>
          </a:p>
        </p:txBody>
      </p:sp>
      <p:sp>
        <p:nvSpPr>
          <p:cNvPr id="3" name="Slide Number Placeholder 5"/>
          <p:cNvSpPr>
            <a:spLocks noGrp="1"/>
          </p:cNvSpPr>
          <p:nvPr>
            <p:ph type="sldNum" sz="quarter" idx="10"/>
          </p:nvPr>
        </p:nvSpPr>
        <p:spPr>
          <a:xfrm>
            <a:off x="9340266" y="6507168"/>
            <a:ext cx="565734" cy="350837"/>
          </a:xfrm>
        </p:spPr>
        <p:txBody>
          <a:bodyPr/>
          <a:lstStyle>
            <a:lvl1pPr>
              <a:defRPr sz="750">
                <a:solidFill>
                  <a:prstClr val="black"/>
                </a:solidFill>
                <a:latin typeface="Arial" panose="020B0604020202020204" pitchFamily="34" charset="0"/>
                <a:ea typeface="メイリオ" panose="020B0604030504040204" pitchFamily="50" charset="-128"/>
              </a:defRPr>
            </a:lvl1pPr>
          </a:lstStyle>
          <a:p>
            <a:pPr>
              <a:defRPr/>
            </a:pPr>
            <a:fld id="{FDA1B702-40BC-4659-A0EA-499A74ABE505}" type="slidenum">
              <a:rPr lang="ja-JP" altLang="en-US"/>
              <a:pPr>
                <a:defRPr/>
              </a:pPr>
              <a:t>‹#›</a:t>
            </a:fld>
            <a:endParaRPr lang="ja-JP" altLang="en-US"/>
          </a:p>
        </p:txBody>
      </p:sp>
    </p:spTree>
    <p:extLst>
      <p:ext uri="{BB962C8B-B14F-4D97-AF65-F5344CB8AC3E}">
        <p14:creationId xmlns:p14="http://schemas.microsoft.com/office/powerpoint/2010/main" val="39467762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白紙">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9340266" y="6507168"/>
            <a:ext cx="565734" cy="350837"/>
          </a:xfrm>
        </p:spPr>
        <p:txBody>
          <a:bodyPr/>
          <a:lstStyle>
            <a:lvl1pPr>
              <a:defRPr sz="750">
                <a:solidFill>
                  <a:prstClr val="black"/>
                </a:solidFill>
                <a:latin typeface="Arial" panose="020B0604020202020204" pitchFamily="34" charset="0"/>
                <a:ea typeface="メイリオ" panose="020B0604030504040204" pitchFamily="50" charset="-128"/>
              </a:defRPr>
            </a:lvl1pPr>
          </a:lstStyle>
          <a:p>
            <a:pPr>
              <a:defRPr/>
            </a:pPr>
            <a:fld id="{B87340D0-2EF4-43A5-BDBD-85F7F54257DF}" type="slidenum">
              <a:rPr lang="ja-JP" altLang="en-US"/>
              <a:pPr>
                <a:defRPr/>
              </a:pPr>
              <a:t>‹#›</a:t>
            </a:fld>
            <a:endParaRPr lang="ja-JP" altLang="en-US"/>
          </a:p>
        </p:txBody>
      </p:sp>
    </p:spTree>
    <p:extLst>
      <p:ext uri="{BB962C8B-B14F-4D97-AF65-F5344CB8AC3E}">
        <p14:creationId xmlns:p14="http://schemas.microsoft.com/office/powerpoint/2010/main" val="984699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 y="2852938"/>
            <a:ext cx="9905998" cy="1008110"/>
          </a:xfrm>
          <a:solidFill>
            <a:srgbClr val="0C419A"/>
          </a:solidFill>
        </p:spPr>
        <p:txBody>
          <a:bodyPr/>
          <a:lstStyle>
            <a:lvl1pPr algn="ctr">
              <a:defRPr sz="3322">
                <a:solidFill>
                  <a:schemeClr val="bg1"/>
                </a:solidFill>
              </a:defRPr>
            </a:lvl1pPr>
          </a:lstStyle>
          <a:p>
            <a:r>
              <a:rPr lang="ja-JP" altLang="en-US"/>
              <a:t>マスター タイトルの書式設定</a:t>
            </a:r>
            <a:endParaRPr lang="en-US"/>
          </a:p>
        </p:txBody>
      </p:sp>
      <p:sp>
        <p:nvSpPr>
          <p:cNvPr id="3" name="Slide Number Placeholder 5"/>
          <p:cNvSpPr>
            <a:spLocks noGrp="1"/>
          </p:cNvSpPr>
          <p:nvPr>
            <p:ph type="sldNum" sz="quarter" idx="10"/>
          </p:nvPr>
        </p:nvSpPr>
        <p:spPr>
          <a:xfrm>
            <a:off x="9633612" y="6507168"/>
            <a:ext cx="272390" cy="350837"/>
          </a:xfrm>
        </p:spPr>
        <p:txBody>
          <a:bodyPr/>
          <a:lstStyle>
            <a:lvl1pPr>
              <a:defRPr sz="923">
                <a:solidFill>
                  <a:prstClr val="black"/>
                </a:solidFill>
                <a:latin typeface="Arial" panose="020B0604020202020204" pitchFamily="34" charset="0"/>
                <a:ea typeface="メイリオ" panose="020B0604030504040204" pitchFamily="50" charset="-128"/>
              </a:defRPr>
            </a:lvl1pPr>
          </a:lstStyle>
          <a:p>
            <a:pPr>
              <a:defRPr/>
            </a:pPr>
            <a:fld id="{FCC3E134-6414-4618-9D4E-9FE4FE5CE495}" type="slidenum">
              <a:rPr lang="ja-JP" altLang="en-US"/>
              <a:pPr>
                <a:defRPr/>
              </a:pPr>
              <a:t>‹#›</a:t>
            </a:fld>
            <a:endParaRPr lang="ja-JP" altLang="en-US"/>
          </a:p>
        </p:txBody>
      </p:sp>
    </p:spTree>
    <p:extLst>
      <p:ext uri="{BB962C8B-B14F-4D97-AF65-F5344CB8AC3E}">
        <p14:creationId xmlns:p14="http://schemas.microsoft.com/office/powerpoint/2010/main" val="26323915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393442" y="1520791"/>
            <a:ext cx="7423989" cy="603563"/>
          </a:xfrm>
        </p:spPr>
        <p:txBody>
          <a:bodyPr anchor="t">
            <a:spAutoFit/>
          </a:bodyPr>
          <a:lstStyle>
            <a:lvl1pPr algn="l">
              <a:defRPr lang="ja-JP" altLang="en-US" sz="3322" b="1" dirty="0">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タイトルの書式設定</a:t>
            </a:r>
          </a:p>
        </p:txBody>
      </p:sp>
      <p:sp>
        <p:nvSpPr>
          <p:cNvPr id="3" name="日付プレースホルダー 3"/>
          <p:cNvSpPr>
            <a:spLocks noGrp="1"/>
          </p:cNvSpPr>
          <p:nvPr>
            <p:ph type="dt" sz="half" idx="10"/>
          </p:nvPr>
        </p:nvSpPr>
        <p:spPr/>
        <p:txBody>
          <a:bodyPr/>
          <a:lstStyle>
            <a:lvl1pPr eaLnBrk="0" fontAlgn="base" hangingPunct="0">
              <a:spcBef>
                <a:spcPct val="0"/>
              </a:spcBef>
              <a:spcAft>
                <a:spcPct val="0"/>
              </a:spcAft>
              <a:defRPr/>
            </a:lvl1pPr>
          </a:lstStyle>
          <a:p>
            <a:pPr>
              <a:defRPr/>
            </a:pPr>
            <a:endParaRPr lang="ja-JP" altLang="en-US"/>
          </a:p>
        </p:txBody>
      </p:sp>
      <p:sp>
        <p:nvSpPr>
          <p:cNvPr id="4" name="フッター プレースホルダー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eaLnBrk="0" hangingPunct="0">
              <a:defRPr/>
            </a:lvl1pPr>
          </a:lstStyle>
          <a:p>
            <a:pPr>
              <a:defRPr/>
            </a:pPr>
            <a:fld id="{E264205B-FDF0-4901-ACE8-948872CA95D1}" type="slidenum">
              <a:rPr lang="ja-JP" altLang="en-US"/>
              <a:pPr>
                <a:defRPr/>
              </a:pPr>
              <a:t>‹#›</a:t>
            </a:fld>
            <a:endParaRPr lang="ja-JP" altLang="en-US"/>
          </a:p>
        </p:txBody>
      </p:sp>
    </p:spTree>
    <p:extLst>
      <p:ext uri="{BB962C8B-B14F-4D97-AF65-F5344CB8AC3E}">
        <p14:creationId xmlns:p14="http://schemas.microsoft.com/office/powerpoint/2010/main" val="22248612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標準スライド">
    <p:spTree>
      <p:nvGrpSpPr>
        <p:cNvPr id="1" name=""/>
        <p:cNvGrpSpPr/>
        <p:nvPr/>
      </p:nvGrpSpPr>
      <p:grpSpPr>
        <a:xfrm>
          <a:off x="0" y="0"/>
          <a:ext cx="0" cy="0"/>
          <a:chOff x="0" y="0"/>
          <a:chExt cx="0" cy="0"/>
        </a:xfrm>
      </p:grpSpPr>
      <p:sp>
        <p:nvSpPr>
          <p:cNvPr id="6" name="タイトル 1"/>
          <p:cNvSpPr>
            <a:spLocks noGrp="1"/>
          </p:cNvSpPr>
          <p:nvPr>
            <p:ph type="title"/>
          </p:nvPr>
        </p:nvSpPr>
        <p:spPr>
          <a:xfrm>
            <a:off x="200474" y="202876"/>
            <a:ext cx="9505503" cy="433196"/>
          </a:xfrm>
        </p:spPr>
        <p:txBody>
          <a:bodyPr>
            <a:spAutoFit/>
          </a:bodyPr>
          <a:lstStyle>
            <a:lvl1pPr algn="l">
              <a:defRPr lang="ja-JP" altLang="en-US" sz="2215" b="1">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タイトルの書式設定</a:t>
            </a:r>
          </a:p>
        </p:txBody>
      </p:sp>
      <p:sp>
        <p:nvSpPr>
          <p:cNvPr id="8" name="テキスト プレースホルダー 9"/>
          <p:cNvSpPr>
            <a:spLocks noGrp="1"/>
          </p:cNvSpPr>
          <p:nvPr>
            <p:ph type="body" sz="quarter" idx="13"/>
          </p:nvPr>
        </p:nvSpPr>
        <p:spPr>
          <a:xfrm>
            <a:off x="200794" y="6309327"/>
            <a:ext cx="9396722" cy="161583"/>
          </a:xfrm>
          <a:noFill/>
        </p:spPr>
        <p:txBody>
          <a:bodyPr lIns="0" tIns="0" rIns="0" bIns="0"/>
          <a:lstStyle>
            <a:lvl1pPr marL="0" indent="0">
              <a:spcBef>
                <a:spcPts val="0"/>
              </a:spcBef>
              <a:spcAft>
                <a:spcPts val="0"/>
              </a:spcAft>
              <a:buNone/>
              <a:defRPr sz="968">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9" name="テキスト プレースホルダー 9"/>
          <p:cNvSpPr>
            <a:spLocks noGrp="1"/>
          </p:cNvSpPr>
          <p:nvPr>
            <p:ph type="body" sz="quarter" idx="14"/>
          </p:nvPr>
        </p:nvSpPr>
        <p:spPr>
          <a:xfrm>
            <a:off x="200799" y="3104971"/>
            <a:ext cx="1853071" cy="307777"/>
          </a:xfrm>
          <a:noFill/>
        </p:spPr>
        <p:txBody>
          <a:bodyPr wrap="none" lIns="0" tIns="0" rIns="0" bIns="0"/>
          <a:lstStyle>
            <a:lvl1pPr marL="0" indent="0">
              <a:spcBef>
                <a:spcPts val="0"/>
              </a:spcBef>
              <a:spcAft>
                <a:spcPts val="0"/>
              </a:spcAft>
              <a:buNone/>
              <a:defRPr sz="1846">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0" name="テキスト プレースホルダー 9"/>
          <p:cNvSpPr>
            <a:spLocks noGrp="1"/>
          </p:cNvSpPr>
          <p:nvPr>
            <p:ph type="body" sz="quarter" idx="15"/>
          </p:nvPr>
        </p:nvSpPr>
        <p:spPr>
          <a:xfrm>
            <a:off x="200472" y="3769295"/>
            <a:ext cx="1298434" cy="215444"/>
          </a:xfrm>
          <a:noFill/>
        </p:spPr>
        <p:txBody>
          <a:bodyPr wrap="none" lIns="0" tIns="0" rIns="0" bIns="0"/>
          <a:lstStyle>
            <a:lvl1pPr marL="0" indent="0">
              <a:spcBef>
                <a:spcPts val="0"/>
              </a:spcBef>
              <a:spcAft>
                <a:spcPts val="0"/>
              </a:spcAft>
              <a:buNone/>
              <a:defRPr sz="1292">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1" name="テキスト プレースホルダー 9"/>
          <p:cNvSpPr>
            <a:spLocks noGrp="1"/>
          </p:cNvSpPr>
          <p:nvPr>
            <p:ph type="body" sz="quarter" idx="16"/>
          </p:nvPr>
        </p:nvSpPr>
        <p:spPr>
          <a:xfrm>
            <a:off x="200472" y="4365111"/>
            <a:ext cx="1102866" cy="161583"/>
          </a:xfrm>
          <a:noFill/>
        </p:spPr>
        <p:txBody>
          <a:bodyPr wrap="none" lIns="0" tIns="0" rIns="0" bIns="0"/>
          <a:lstStyle>
            <a:lvl1pPr marL="0" indent="0">
              <a:spcBef>
                <a:spcPts val="0"/>
              </a:spcBef>
              <a:spcAft>
                <a:spcPts val="0"/>
              </a:spcAft>
              <a:buNone/>
              <a:defRPr sz="968">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2" name="テキスト プレースホルダー 11"/>
          <p:cNvSpPr>
            <a:spLocks noGrp="1"/>
          </p:cNvSpPr>
          <p:nvPr>
            <p:ph type="body" sz="quarter" idx="17"/>
          </p:nvPr>
        </p:nvSpPr>
        <p:spPr>
          <a:xfrm>
            <a:off x="200027" y="764704"/>
            <a:ext cx="9505950" cy="525886"/>
          </a:xfrm>
          <a:solidFill>
            <a:srgbClr val="99D6EC"/>
          </a:solidFill>
          <a:ln>
            <a:noFill/>
          </a:ln>
        </p:spPr>
        <p:txBody>
          <a:bodyPr/>
          <a:lstStyle>
            <a:lvl1pPr>
              <a:defRPr lang="ja-JP" altLang="en-US" sz="1846" dirty="0">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3" name="日付プレースホルダー 2"/>
          <p:cNvSpPr>
            <a:spLocks noGrp="1"/>
          </p:cNvSpPr>
          <p:nvPr>
            <p:ph type="dt" sz="half" idx="18"/>
          </p:nvPr>
        </p:nvSpPr>
        <p:spPr/>
        <p:txBody>
          <a:bodyPr/>
          <a:lstStyle>
            <a:lvl1pPr eaLnBrk="0" fontAlgn="base" hangingPunct="0">
              <a:spcBef>
                <a:spcPct val="0"/>
              </a:spcBef>
              <a:spcAft>
                <a:spcPct val="0"/>
              </a:spcAft>
              <a:defRPr/>
            </a:lvl1pPr>
          </a:lstStyle>
          <a:p>
            <a:pPr>
              <a:defRPr/>
            </a:pPr>
            <a:endParaRPr lang="ja-JP" altLang="en-US"/>
          </a:p>
        </p:txBody>
      </p:sp>
      <p:sp>
        <p:nvSpPr>
          <p:cNvPr id="14" name="フッター プレースホルダー 3"/>
          <p:cNvSpPr>
            <a:spLocks noGrp="1"/>
          </p:cNvSpPr>
          <p:nvPr>
            <p:ph type="ftr" sz="quarter" idx="19"/>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ja-JP" altLang="en-US"/>
          </a:p>
        </p:txBody>
      </p:sp>
      <p:sp>
        <p:nvSpPr>
          <p:cNvPr id="15" name="スライド番号プレースホルダー 4"/>
          <p:cNvSpPr>
            <a:spLocks noGrp="1"/>
          </p:cNvSpPr>
          <p:nvPr>
            <p:ph type="sldNum" sz="quarter" idx="20"/>
          </p:nvPr>
        </p:nvSpPr>
        <p:spPr/>
        <p:txBody>
          <a:bodyPr/>
          <a:lstStyle>
            <a:lvl1pPr eaLnBrk="0" hangingPunct="0">
              <a:defRPr/>
            </a:lvl1pPr>
          </a:lstStyle>
          <a:p>
            <a:pPr>
              <a:defRPr/>
            </a:pPr>
            <a:fld id="{044FE057-7DCE-4784-89F2-AD683F56B196}" type="slidenum">
              <a:rPr lang="ja-JP" altLang="en-US"/>
              <a:pPr>
                <a:defRPr/>
              </a:pPr>
              <a:t>‹#›</a:t>
            </a:fld>
            <a:endParaRPr lang="ja-JP" altLang="en-US"/>
          </a:p>
        </p:txBody>
      </p:sp>
    </p:spTree>
    <p:extLst>
      <p:ext uri="{BB962C8B-B14F-4D97-AF65-F5344CB8AC3E}">
        <p14:creationId xmlns:p14="http://schemas.microsoft.com/office/powerpoint/2010/main" val="31873519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ftr" sz="quarter" idx="10"/>
          </p:nvPr>
        </p:nvSpPr>
        <p:spPr/>
        <p:txBody>
          <a:bodyPr/>
          <a:lstStyle>
            <a:lvl1pPr>
              <a:defRPr>
                <a:solidFill>
                  <a:srgbClr val="000000"/>
                </a:solidFill>
              </a:defRPr>
            </a:lvl1pPr>
          </a:lstStyle>
          <a:p>
            <a:pPr>
              <a:defRPr/>
            </a:pPr>
            <a:endParaRPr lang="en-US" altLang="ja-JP"/>
          </a:p>
        </p:txBody>
      </p:sp>
      <p:sp>
        <p:nvSpPr>
          <p:cNvPr id="5" name="Rectangle 6"/>
          <p:cNvSpPr>
            <a:spLocks noGrp="1" noChangeArrowheads="1"/>
          </p:cNvSpPr>
          <p:nvPr>
            <p:ph type="sldNum" sz="quarter" idx="11"/>
          </p:nvPr>
        </p:nvSpPr>
        <p:spPr/>
        <p:txBody>
          <a:bodyPr/>
          <a:lstStyle>
            <a:lvl1pPr>
              <a:defRPr>
                <a:solidFill>
                  <a:srgbClr val="000000"/>
                </a:solidFill>
              </a:defRPr>
            </a:lvl1pPr>
          </a:lstStyle>
          <a:p>
            <a:pPr>
              <a:defRPr/>
            </a:pPr>
            <a:fld id="{C6295FA1-0F8A-42A9-A8CF-256853544A23}" type="slidenum">
              <a:rPr lang="en-US" altLang="ja-JP"/>
              <a:pPr>
                <a:defRPr/>
              </a:pPr>
              <a:t>‹#›</a:t>
            </a:fld>
            <a:endParaRPr lang="en-US" altLang="ja-JP"/>
          </a:p>
        </p:txBody>
      </p:sp>
    </p:spTree>
    <p:extLst>
      <p:ext uri="{BB962C8B-B14F-4D97-AF65-F5344CB8AC3E}">
        <p14:creationId xmlns:p14="http://schemas.microsoft.com/office/powerpoint/2010/main" val="20742279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srcRect t="62230"/>
          <a:stretch>
            <a:fillRect/>
          </a:stretch>
        </p:blipFill>
        <p:spPr bwMode="auto">
          <a:xfrm>
            <a:off x="3" y="6524661"/>
            <a:ext cx="9906000" cy="333375"/>
          </a:xfrm>
          <a:prstGeom prst="rect">
            <a:avLst/>
          </a:prstGeom>
          <a:noFill/>
          <a:ln w="9525">
            <a:noFill/>
            <a:miter lim="800000"/>
            <a:headEnd/>
            <a:tailEnd/>
          </a:ln>
        </p:spPr>
      </p:pic>
      <p:sp>
        <p:nvSpPr>
          <p:cNvPr id="5" name="Rectangle 9"/>
          <p:cNvSpPr>
            <a:spLocks noChangeArrowheads="1"/>
          </p:cNvSpPr>
          <p:nvPr userDrawn="1"/>
        </p:nvSpPr>
        <p:spPr bwMode="auto">
          <a:xfrm>
            <a:off x="1833305" y="3284574"/>
            <a:ext cx="8072702" cy="73025"/>
          </a:xfrm>
          <a:prstGeom prst="rect">
            <a:avLst/>
          </a:prstGeom>
          <a:solidFill>
            <a:srgbClr val="0066CC"/>
          </a:solidFill>
          <a:ln w="9525">
            <a:noFill/>
            <a:miter lim="800000"/>
            <a:headEnd/>
            <a:tailEnd/>
          </a:ln>
          <a:effectLst/>
        </p:spPr>
        <p:txBody>
          <a:bodyPr wrap="none" lIns="91435" tIns="45717" rIns="91435" bIns="45717" anchor="ctr"/>
          <a:lstStyle/>
          <a:p>
            <a:pPr defTabSz="914346" fontAlgn="base">
              <a:spcBef>
                <a:spcPct val="0"/>
              </a:spcBef>
              <a:spcAft>
                <a:spcPct val="0"/>
              </a:spcAft>
              <a:defRPr/>
            </a:pPr>
            <a:endParaRPr lang="ja-JP" altLang="en-US">
              <a:solidFill>
                <a:prstClr val="black"/>
              </a:solidFill>
            </a:endParaRPr>
          </a:p>
        </p:txBody>
      </p:sp>
      <p:pic>
        <p:nvPicPr>
          <p:cNvPr id="6" name="Picture 11"/>
          <p:cNvPicPr>
            <a:picLocks noChangeAspect="1" noChangeArrowheads="1"/>
          </p:cNvPicPr>
          <p:nvPr userDrawn="1"/>
        </p:nvPicPr>
        <p:blipFill>
          <a:blip r:embed="rId3" cstate="print"/>
          <a:srcRect/>
          <a:stretch>
            <a:fillRect/>
          </a:stretch>
        </p:blipFill>
        <p:spPr bwMode="auto">
          <a:xfrm>
            <a:off x="14" y="6051586"/>
            <a:ext cx="2301081" cy="473075"/>
          </a:xfrm>
          <a:prstGeom prst="rect">
            <a:avLst/>
          </a:prstGeom>
          <a:noFill/>
          <a:ln w="9525">
            <a:noFill/>
            <a:miter lim="800000"/>
            <a:headEnd/>
            <a:tailEnd/>
          </a:ln>
        </p:spPr>
      </p:pic>
      <p:sp>
        <p:nvSpPr>
          <p:cNvPr id="7" name="Text Box 12"/>
          <p:cNvSpPr txBox="1">
            <a:spLocks noChangeArrowheads="1"/>
          </p:cNvSpPr>
          <p:nvPr userDrawn="1"/>
        </p:nvSpPr>
        <p:spPr bwMode="auto">
          <a:xfrm>
            <a:off x="1" y="6524660"/>
            <a:ext cx="3642910" cy="276993"/>
          </a:xfrm>
          <a:prstGeom prst="rect">
            <a:avLst/>
          </a:prstGeom>
          <a:noFill/>
          <a:ln w="9525">
            <a:noFill/>
            <a:miter lim="800000"/>
            <a:headEnd/>
            <a:tailEnd/>
          </a:ln>
          <a:effectLst/>
        </p:spPr>
        <p:txBody>
          <a:bodyPr wrap="none" lIns="91435" tIns="45717" rIns="91435" bIns="45717">
            <a:spAutoFit/>
          </a:bodyPr>
          <a:lstStyle/>
          <a:p>
            <a:pPr defTabSz="914346" fontAlgn="base">
              <a:spcBef>
                <a:spcPct val="0"/>
              </a:spcBef>
              <a:spcAft>
                <a:spcPct val="0"/>
              </a:spcAft>
              <a:defRPr/>
            </a:pPr>
            <a:r>
              <a:rPr lang="en-US" altLang="ja-JP" sz="1200" i="1">
                <a:solidFill>
                  <a:prstClr val="white"/>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91" y="2133636"/>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3"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0" name="Rectangle 6"/>
          <p:cNvSpPr>
            <a:spLocks noGrp="1" noChangeArrowheads="1"/>
          </p:cNvSpPr>
          <p:nvPr>
            <p:ph type="sldNum" sz="quarter" idx="12"/>
          </p:nvPr>
        </p:nvSpPr>
        <p:spPr>
          <a:xfrm>
            <a:off x="7099301" y="6245225"/>
            <a:ext cx="2311400" cy="476250"/>
          </a:xfrm>
        </p:spPr>
        <p:txBody>
          <a:bodyPr/>
          <a:lstStyle>
            <a:lvl1pPr>
              <a:defRPr/>
            </a:lvl1pPr>
          </a:lstStyle>
          <a:p>
            <a:pPr>
              <a:defRPr/>
            </a:pPr>
            <a:fld id="{4C99B69E-7056-48BD-BE8C-C5E11BB58CFE}"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682612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9FC96-8832-404D-A265-B73147B2DDB0}"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7752018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9" y="4406935"/>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9" y="2906722"/>
            <a:ext cx="8420100" cy="1500187"/>
          </a:xfrm>
        </p:spPr>
        <p:txBody>
          <a:bodyPr anchor="b"/>
          <a:lstStyle>
            <a:lvl1pPr marL="0" indent="0">
              <a:buNone/>
              <a:defRPr sz="2000"/>
            </a:lvl1pPr>
            <a:lvl2pPr marL="457173" indent="0">
              <a:buNone/>
              <a:defRPr sz="1800"/>
            </a:lvl2pPr>
            <a:lvl3pPr marL="914346" indent="0">
              <a:buNone/>
              <a:defRPr sz="1600"/>
            </a:lvl3pPr>
            <a:lvl4pPr marL="1371520" indent="0">
              <a:buNone/>
              <a:defRPr sz="1400"/>
            </a:lvl4pPr>
            <a:lvl5pPr marL="1828693" indent="0">
              <a:buNone/>
              <a:defRPr sz="1400"/>
            </a:lvl5pPr>
            <a:lvl6pPr marL="2285866" indent="0">
              <a:buNone/>
              <a:defRPr sz="1400"/>
            </a:lvl6pPr>
            <a:lvl7pPr marL="2743039" indent="0">
              <a:buNone/>
              <a:defRPr sz="1400"/>
            </a:lvl7pPr>
            <a:lvl8pPr marL="3200212" indent="0">
              <a:buNone/>
              <a:defRPr sz="1400"/>
            </a:lvl8pPr>
            <a:lvl9pPr marL="3657385"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4CAD99-CC59-4166-ABBD-8DE5148183C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444059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74" name="タイトル 1"/>
          <p:cNvSpPr>
            <a:spLocks noGrp="1"/>
          </p:cNvSpPr>
          <p:nvPr>
            <p:ph type="title"/>
          </p:nvPr>
        </p:nvSpPr>
        <p:spPr>
          <a:xfrm>
            <a:off x="495303" y="273050"/>
            <a:ext cx="3259006" cy="1162050"/>
          </a:xfrm>
        </p:spPr>
        <p:txBody>
          <a:bodyPr anchor="b"/>
          <a:lstStyle>
            <a:lvl1pPr algn="l">
              <a:defRPr sz="2000" b="1"/>
            </a:lvl1pPr>
          </a:lstStyle>
          <a:p>
            <a:r>
              <a:rPr kumimoji="1" lang="ja-JP" altLang="en-US"/>
              <a:t>マスタ タイトルの書式設定</a:t>
            </a:r>
          </a:p>
        </p:txBody>
      </p:sp>
      <p:sp>
        <p:nvSpPr>
          <p:cNvPr id="1075" name="コンテンツ プレースホルダ 2"/>
          <p:cNvSpPr>
            <a:spLocks noGrp="1"/>
          </p:cNvSpPr>
          <p:nvPr>
            <p:ph idx="1"/>
          </p:nvPr>
        </p:nvSpPr>
        <p:spPr>
          <a:xfrm>
            <a:off x="3872972" y="27305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76" name="テキスト プレースホルダ 3"/>
          <p:cNvSpPr>
            <a:spLocks noGrp="1"/>
          </p:cNvSpPr>
          <p:nvPr>
            <p:ph type="body" sz="half" idx="2"/>
          </p:nvPr>
        </p:nvSpPr>
        <p:spPr>
          <a:xfrm>
            <a:off x="495303" y="1435103"/>
            <a:ext cx="3259006" cy="4691063"/>
          </a:xfrm>
        </p:spPr>
        <p:txBody>
          <a:bodyPr/>
          <a:lstStyle>
            <a:lvl1pPr marL="0" indent="0">
              <a:buNone/>
              <a:defRPr sz="1400"/>
            </a:lvl1pPr>
            <a:lvl2pPr marL="457198" indent="0">
              <a:buNone/>
              <a:defRPr sz="1200"/>
            </a:lvl2pPr>
            <a:lvl3pPr marL="914395" indent="0">
              <a:buNone/>
              <a:defRPr sz="1000"/>
            </a:lvl3pPr>
            <a:lvl4pPr marL="1371592" indent="0">
              <a:buNone/>
              <a:defRPr sz="900"/>
            </a:lvl4pPr>
            <a:lvl5pPr marL="1828789" indent="0">
              <a:buNone/>
              <a:defRPr sz="900"/>
            </a:lvl5pPr>
            <a:lvl6pPr marL="2285987" indent="0">
              <a:buNone/>
              <a:defRPr sz="900"/>
            </a:lvl6pPr>
            <a:lvl7pPr marL="2743185" indent="0">
              <a:buNone/>
              <a:defRPr sz="900"/>
            </a:lvl7pPr>
            <a:lvl8pPr marL="3200381" indent="0">
              <a:buNone/>
              <a:defRPr sz="900"/>
            </a:lvl8pPr>
            <a:lvl9pPr marL="3657579" indent="0">
              <a:buNone/>
              <a:defRPr sz="900"/>
            </a:lvl9pPr>
          </a:lstStyle>
          <a:p>
            <a:pPr lvl="0"/>
            <a:r>
              <a:rPr kumimoji="1" lang="ja-JP" altLang="en-US"/>
              <a:t>マスタ テキストの書式設定</a:t>
            </a:r>
          </a:p>
        </p:txBody>
      </p:sp>
      <p:sp>
        <p:nvSpPr>
          <p:cNvPr id="1077" name="日付プレースホルダ 4"/>
          <p:cNvSpPr>
            <a:spLocks noGrp="1"/>
          </p:cNvSpPr>
          <p:nvPr>
            <p:ph type="dt" sz="half" idx="10"/>
          </p:nvPr>
        </p:nvSpPr>
        <p:spPr/>
        <p:txBody>
          <a:bodyPr/>
          <a:lstStyle/>
          <a:p>
            <a:endParaRPr kumimoji="1" lang="ja-JP" altLang="en-US"/>
          </a:p>
        </p:txBody>
      </p:sp>
      <p:sp>
        <p:nvSpPr>
          <p:cNvPr id="1078" name="フッター プレースホルダ 5"/>
          <p:cNvSpPr>
            <a:spLocks noGrp="1"/>
          </p:cNvSpPr>
          <p:nvPr>
            <p:ph type="ftr" sz="quarter" idx="11"/>
          </p:nvPr>
        </p:nvSpPr>
        <p:spPr/>
        <p:txBody>
          <a:bodyPr/>
          <a:lstStyle/>
          <a:p>
            <a:endParaRPr kumimoji="1" lang="ja-JP" altLang="en-US"/>
          </a:p>
        </p:txBody>
      </p:sp>
      <p:sp>
        <p:nvSpPr>
          <p:cNvPr id="1079" name="スライド番号プレースホルダ 6"/>
          <p:cNvSpPr>
            <a:spLocks noGrp="1"/>
          </p:cNvSpPr>
          <p:nvPr>
            <p:ph type="sldNum" sz="quarter" idx="12"/>
          </p:nvPr>
        </p:nvSpPr>
        <p:spPr/>
        <p:txBody>
          <a:bodyPr/>
          <a:lstStyle/>
          <a:p>
            <a:fld id="{93DF5491-8AA2-4D26-B041-A129FDD1AC3C}" type="slidenum">
              <a:rPr kumimoji="1" lang="ja-JP" altLang="en-US" smtClean="0"/>
              <a:pPr/>
              <a:t>‹#›</a:t>
            </a:fld>
            <a:endParaRPr kumimoji="1" lang="ja-JP"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3"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812834-269D-4A39-803E-7A0655FA0AD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0283666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3" y="1535113"/>
            <a:ext cx="4376870" cy="639762"/>
          </a:xfrm>
        </p:spPr>
        <p:txBody>
          <a:bodyPr anchor="b"/>
          <a:lstStyle>
            <a:lvl1pPr marL="0" indent="0">
              <a:buNone/>
              <a:defRPr sz="2400" b="1"/>
            </a:lvl1pPr>
            <a:lvl2pPr marL="457173" indent="0">
              <a:buNone/>
              <a:defRPr sz="2000" b="1"/>
            </a:lvl2pPr>
            <a:lvl3pPr marL="914346" indent="0">
              <a:buNone/>
              <a:defRPr sz="1800" b="1"/>
            </a:lvl3pPr>
            <a:lvl4pPr marL="1371520" indent="0">
              <a:buNone/>
              <a:defRPr sz="1600" b="1"/>
            </a:lvl4pPr>
            <a:lvl5pPr marL="1828693" indent="0">
              <a:buNone/>
              <a:defRPr sz="1600" b="1"/>
            </a:lvl5pPr>
            <a:lvl6pPr marL="2285866" indent="0">
              <a:buNone/>
              <a:defRPr sz="1600" b="1"/>
            </a:lvl6pPr>
            <a:lvl7pPr marL="2743039" indent="0">
              <a:buNone/>
              <a:defRPr sz="1600" b="1"/>
            </a:lvl7pPr>
            <a:lvl8pPr marL="3200212" indent="0">
              <a:buNone/>
              <a:defRPr sz="1600" b="1"/>
            </a:lvl8pPr>
            <a:lvl9pPr marL="3657385"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3"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8" y="1535113"/>
            <a:ext cx="4378590" cy="639762"/>
          </a:xfrm>
        </p:spPr>
        <p:txBody>
          <a:bodyPr anchor="b"/>
          <a:lstStyle>
            <a:lvl1pPr marL="0" indent="0">
              <a:buNone/>
              <a:defRPr sz="2400" b="1"/>
            </a:lvl1pPr>
            <a:lvl2pPr marL="457173" indent="0">
              <a:buNone/>
              <a:defRPr sz="2000" b="1"/>
            </a:lvl2pPr>
            <a:lvl3pPr marL="914346" indent="0">
              <a:buNone/>
              <a:defRPr sz="1800" b="1"/>
            </a:lvl3pPr>
            <a:lvl4pPr marL="1371520" indent="0">
              <a:buNone/>
              <a:defRPr sz="1600" b="1"/>
            </a:lvl4pPr>
            <a:lvl5pPr marL="1828693" indent="0">
              <a:buNone/>
              <a:defRPr sz="1600" b="1"/>
            </a:lvl5pPr>
            <a:lvl6pPr marL="2285866" indent="0">
              <a:buNone/>
              <a:defRPr sz="1600" b="1"/>
            </a:lvl6pPr>
            <a:lvl7pPr marL="2743039" indent="0">
              <a:buNone/>
              <a:defRPr sz="1600" b="1"/>
            </a:lvl7pPr>
            <a:lvl8pPr marL="3200212" indent="0">
              <a:buNone/>
              <a:defRPr sz="1600" b="1"/>
            </a:lvl8pPr>
            <a:lvl9pPr marL="3657385"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8"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A561AC3-9B7D-4838-8BEF-7E62123D4E0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7533431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F3EB69-8D65-47DD-860E-0A1328D4769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8396992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410A3C-32D6-4FDF-AD1D-AF76EDC5531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0158650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9"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5" y="273068"/>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9" y="1435104"/>
            <a:ext cx="3259006" cy="4691063"/>
          </a:xfrm>
        </p:spPr>
        <p:txBody>
          <a:bodyPr/>
          <a:lstStyle>
            <a:lvl1pPr marL="0" indent="0">
              <a:buNone/>
              <a:defRPr sz="1400"/>
            </a:lvl1pPr>
            <a:lvl2pPr marL="457173" indent="0">
              <a:buNone/>
              <a:defRPr sz="1200"/>
            </a:lvl2pPr>
            <a:lvl3pPr marL="914346" indent="0">
              <a:buNone/>
              <a:defRPr sz="1000"/>
            </a:lvl3pPr>
            <a:lvl4pPr marL="1371520" indent="0">
              <a:buNone/>
              <a:defRPr sz="900"/>
            </a:lvl4pPr>
            <a:lvl5pPr marL="1828693" indent="0">
              <a:buNone/>
              <a:defRPr sz="900"/>
            </a:lvl5pPr>
            <a:lvl6pPr marL="2285866" indent="0">
              <a:buNone/>
              <a:defRPr sz="900"/>
            </a:lvl6pPr>
            <a:lvl7pPr marL="2743039" indent="0">
              <a:buNone/>
              <a:defRPr sz="900"/>
            </a:lvl7pPr>
            <a:lvl8pPr marL="3200212" indent="0">
              <a:buNone/>
              <a:defRPr sz="900"/>
            </a:lvl8pPr>
            <a:lvl9pPr marL="3657385"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8F1980-AE01-450F-AF94-B2C0BF4C728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2679149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173" indent="0">
              <a:buNone/>
              <a:defRPr sz="2800"/>
            </a:lvl2pPr>
            <a:lvl3pPr marL="914346" indent="0">
              <a:buNone/>
              <a:defRPr sz="2400"/>
            </a:lvl3pPr>
            <a:lvl4pPr marL="1371520" indent="0">
              <a:buNone/>
              <a:defRPr sz="2000"/>
            </a:lvl4pPr>
            <a:lvl5pPr marL="1828693" indent="0">
              <a:buNone/>
              <a:defRPr sz="2000"/>
            </a:lvl5pPr>
            <a:lvl6pPr marL="2285866" indent="0">
              <a:buNone/>
              <a:defRPr sz="2000"/>
            </a:lvl6pPr>
            <a:lvl7pPr marL="2743039" indent="0">
              <a:buNone/>
              <a:defRPr sz="2000"/>
            </a:lvl7pPr>
            <a:lvl8pPr marL="3200212" indent="0">
              <a:buNone/>
              <a:defRPr sz="2000"/>
            </a:lvl8pPr>
            <a:lvl9pPr marL="3657385"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173" indent="0">
              <a:buNone/>
              <a:defRPr sz="1200"/>
            </a:lvl2pPr>
            <a:lvl3pPr marL="914346" indent="0">
              <a:buNone/>
              <a:defRPr sz="1000"/>
            </a:lvl3pPr>
            <a:lvl4pPr marL="1371520" indent="0">
              <a:buNone/>
              <a:defRPr sz="900"/>
            </a:lvl4pPr>
            <a:lvl5pPr marL="1828693" indent="0">
              <a:buNone/>
              <a:defRPr sz="900"/>
            </a:lvl5pPr>
            <a:lvl6pPr marL="2285866" indent="0">
              <a:buNone/>
              <a:defRPr sz="900"/>
            </a:lvl6pPr>
            <a:lvl7pPr marL="2743039" indent="0">
              <a:buNone/>
              <a:defRPr sz="900"/>
            </a:lvl7pPr>
            <a:lvl8pPr marL="3200212" indent="0">
              <a:buNone/>
              <a:defRPr sz="900"/>
            </a:lvl8pPr>
            <a:lvl9pPr marL="3657385"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D3DAF3-91A1-448C-80C4-3C69CAB5BC5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7797229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A4A4B7-9A00-4A23-9722-E813F88B5E8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8763052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9" y="13"/>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 y="13"/>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72581C-BF1B-4453-9823-8B1F366ABE0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0733366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標準スライド">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A78D6CFB-7E9F-4517-9C6C-7920C3455632}" type="datetime1">
              <a:rPr kumimoji="1" lang="ja-JP" altLang="en-US" smtClean="0"/>
              <a:t>2025/3/19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9550142-B990-490A-A107-ED7302A7FD52}" type="slidenum">
              <a:rPr kumimoji="1" lang="ja-JP" altLang="en-US" smtClean="0"/>
              <a:t>‹#›</a:t>
            </a:fld>
            <a:endParaRPr kumimoji="1" lang="ja-JP" altLang="en-US"/>
          </a:p>
        </p:txBody>
      </p:sp>
      <p:sp>
        <p:nvSpPr>
          <p:cNvPr id="6" name="タイトル 1"/>
          <p:cNvSpPr>
            <a:spLocks noGrp="1"/>
          </p:cNvSpPr>
          <p:nvPr>
            <p:ph type="title"/>
          </p:nvPr>
        </p:nvSpPr>
        <p:spPr>
          <a:xfrm>
            <a:off x="200471" y="188640"/>
            <a:ext cx="9505503" cy="461665"/>
          </a:xfrm>
        </p:spPr>
        <p:txBody>
          <a:bodyPr wrap="square">
            <a:spAutoFit/>
          </a:bodyPr>
          <a:lstStyle>
            <a:lvl1pPr algn="l">
              <a:defRPr lang="ja-JP" altLang="en-US" sz="2400" b="1">
                <a:latin typeface="Meiryo UI" panose="020B0604030504040204" pitchFamily="50" charset="-128"/>
                <a:ea typeface="Meiryo UI" panose="020B0604030504040204" pitchFamily="50" charset="-128"/>
                <a:cs typeface="Meiryo UI" panose="020B0604030504040204" pitchFamily="50" charset="-128"/>
              </a:defRPr>
            </a:lvl1pPr>
          </a:lstStyle>
          <a:p>
            <a:pPr marL="0" lvl="0" algn="l"/>
            <a:r>
              <a:rPr kumimoji="1" lang="ja-JP" altLang="en-US"/>
              <a:t>マスター タイトルの書式設定</a:t>
            </a:r>
          </a:p>
        </p:txBody>
      </p:sp>
      <p:sp>
        <p:nvSpPr>
          <p:cNvPr id="8" name="テキスト プレースホルダー 9"/>
          <p:cNvSpPr>
            <a:spLocks noGrp="1"/>
          </p:cNvSpPr>
          <p:nvPr>
            <p:ph type="body" sz="quarter" idx="13" hasCustomPrompt="1"/>
          </p:nvPr>
        </p:nvSpPr>
        <p:spPr>
          <a:xfrm>
            <a:off x="200794" y="6309320"/>
            <a:ext cx="9396722" cy="161583"/>
          </a:xfrm>
          <a:noFill/>
        </p:spPr>
        <p:txBody>
          <a:bodyPr wrap="square" lIns="0" tIns="0" rIns="0" bIns="0">
            <a:spAutoFit/>
          </a:bodyPr>
          <a:lstStyle>
            <a:lvl1pPr marL="0" indent="0">
              <a:spcBef>
                <a:spcPts val="0"/>
              </a:spcBef>
              <a:spcAft>
                <a:spcPts val="0"/>
              </a:spcAft>
              <a:buNone/>
              <a:defRPr sz="105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a:t>（資料）●●</a:t>
            </a:r>
          </a:p>
        </p:txBody>
      </p:sp>
      <p:sp>
        <p:nvSpPr>
          <p:cNvPr id="9" name="テキスト プレースホルダー 9"/>
          <p:cNvSpPr>
            <a:spLocks noGrp="1"/>
          </p:cNvSpPr>
          <p:nvPr>
            <p:ph type="body" sz="quarter" idx="14" hasCustomPrompt="1"/>
          </p:nvPr>
        </p:nvSpPr>
        <p:spPr>
          <a:xfrm>
            <a:off x="200794" y="3104964"/>
            <a:ext cx="1853071" cy="307777"/>
          </a:xfrm>
          <a:noFill/>
        </p:spPr>
        <p:txBody>
          <a:bodyPr wrap="none" lIns="0" tIns="0" rIns="0" bIns="0">
            <a:spAutoFit/>
          </a:bodyPr>
          <a:lstStyle>
            <a:lvl1pPr marL="0" indent="0">
              <a:spcBef>
                <a:spcPts val="0"/>
              </a:spcBef>
              <a:spcAft>
                <a:spcPts val="0"/>
              </a:spcAft>
              <a:buNone/>
              <a:defRPr sz="200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a:t>説明文（</a:t>
            </a:r>
            <a:r>
              <a:rPr kumimoji="1" lang="en-US" altLang="ja-JP"/>
              <a:t>20pt</a:t>
            </a:r>
            <a:r>
              <a:rPr kumimoji="1" lang="ja-JP" altLang="en-US"/>
              <a:t>）</a:t>
            </a:r>
          </a:p>
        </p:txBody>
      </p:sp>
      <p:sp>
        <p:nvSpPr>
          <p:cNvPr id="10" name="テキスト プレースホルダー 9"/>
          <p:cNvSpPr>
            <a:spLocks noGrp="1"/>
          </p:cNvSpPr>
          <p:nvPr>
            <p:ph type="body" sz="quarter" idx="15" hasCustomPrompt="1"/>
          </p:nvPr>
        </p:nvSpPr>
        <p:spPr>
          <a:xfrm>
            <a:off x="200472" y="3769295"/>
            <a:ext cx="1298432" cy="215444"/>
          </a:xfrm>
          <a:noFill/>
        </p:spPr>
        <p:txBody>
          <a:bodyPr wrap="none" lIns="0" tIns="0" rIns="0" bIns="0">
            <a:spAutoFit/>
          </a:bodyPr>
          <a:lstStyle>
            <a:lvl1pPr marL="0" indent="0">
              <a:spcBef>
                <a:spcPts val="0"/>
              </a:spcBef>
              <a:spcAft>
                <a:spcPts val="0"/>
              </a:spcAft>
              <a:buNone/>
              <a:defRPr sz="140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a:t>説明文（</a:t>
            </a:r>
            <a:r>
              <a:rPr kumimoji="1" lang="en-US" altLang="ja-JP"/>
              <a:t>14pt</a:t>
            </a:r>
            <a:r>
              <a:rPr kumimoji="1" lang="ja-JP" altLang="en-US"/>
              <a:t>）</a:t>
            </a:r>
          </a:p>
        </p:txBody>
      </p:sp>
      <p:sp>
        <p:nvSpPr>
          <p:cNvPr id="11" name="テキスト プレースホルダー 9"/>
          <p:cNvSpPr>
            <a:spLocks noGrp="1"/>
          </p:cNvSpPr>
          <p:nvPr>
            <p:ph type="body" sz="quarter" idx="16" hasCustomPrompt="1"/>
          </p:nvPr>
        </p:nvSpPr>
        <p:spPr>
          <a:xfrm>
            <a:off x="200472" y="4365104"/>
            <a:ext cx="1102866" cy="161583"/>
          </a:xfrm>
          <a:noFill/>
        </p:spPr>
        <p:txBody>
          <a:bodyPr wrap="none" lIns="0" tIns="0" rIns="0" bIns="0">
            <a:spAutoFit/>
          </a:bodyPr>
          <a:lstStyle>
            <a:lvl1pPr marL="0" indent="0">
              <a:spcBef>
                <a:spcPts val="0"/>
              </a:spcBef>
              <a:spcAft>
                <a:spcPts val="0"/>
              </a:spcAft>
              <a:buNone/>
              <a:defRPr sz="105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a:t>説明文（</a:t>
            </a:r>
            <a:r>
              <a:rPr kumimoji="1" lang="en-US" altLang="ja-JP"/>
              <a:t>10.5pt</a:t>
            </a:r>
            <a:r>
              <a:rPr kumimoji="1" lang="ja-JP" altLang="en-US"/>
              <a:t>）</a:t>
            </a:r>
          </a:p>
        </p:txBody>
      </p:sp>
      <p:sp>
        <p:nvSpPr>
          <p:cNvPr id="12" name="テキスト プレースホルダー 11"/>
          <p:cNvSpPr>
            <a:spLocks noGrp="1"/>
          </p:cNvSpPr>
          <p:nvPr>
            <p:ph type="body" sz="quarter" idx="17"/>
          </p:nvPr>
        </p:nvSpPr>
        <p:spPr>
          <a:xfrm>
            <a:off x="200025" y="764704"/>
            <a:ext cx="9505950" cy="525886"/>
          </a:xfrm>
          <a:solidFill>
            <a:srgbClr val="99D6EC"/>
          </a:solidFill>
          <a:ln>
            <a:noFill/>
          </a:ln>
        </p:spPr>
        <p:txBody>
          <a:bodyPr vert="horz" wrap="square" lIns="216000" tIns="108000" rIns="216000" bIns="108000" rtlCol="0" anchor="t" anchorCtr="0">
            <a:spAutoFit/>
          </a:bodyPr>
          <a:lstStyle>
            <a:lvl1pPr>
              <a:defRPr lang="ja-JP" altLang="en-US" sz="2000" dirty="0">
                <a:latin typeface="Meiryo UI" panose="020B0604030504040204" pitchFamily="50" charset="-128"/>
                <a:ea typeface="Meiryo UI" panose="020B0604030504040204" pitchFamily="50" charset="-128"/>
                <a:cs typeface="Meiryo UI" panose="020B0604030504040204" pitchFamily="50" charset="-128"/>
              </a:defRPr>
            </a:lvl1pPr>
          </a:lstStyle>
          <a:p>
            <a:pPr marL="257175" lvl="0" indent="-257175">
              <a:spcBef>
                <a:spcPts val="600"/>
              </a:spcBef>
              <a:spcAft>
                <a:spcPts val="600"/>
              </a:spcAft>
              <a:buClr>
                <a:srgbClr val="002060"/>
              </a:buClr>
              <a:buFont typeface="Wingdings" panose="05000000000000000000" pitchFamily="2" charset="2"/>
              <a:buChar char="l"/>
            </a:pPr>
            <a:r>
              <a:rPr kumimoji="1" lang="ja-JP" altLang="en-US"/>
              <a:t>マスター テキストの書式設定</a:t>
            </a:r>
          </a:p>
        </p:txBody>
      </p:sp>
    </p:spTree>
    <p:extLst>
      <p:ext uri="{BB962C8B-B14F-4D97-AF65-F5344CB8AC3E}">
        <p14:creationId xmlns:p14="http://schemas.microsoft.com/office/powerpoint/2010/main" val="24686144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59ED9565-5D1A-4C39-BB73-F4DBC3762196}" type="datetimeFigureOut">
              <a:rPr kumimoji="1" lang="ja-JP" altLang="en-US" smtClean="0"/>
              <a:t>2025/3/19</a:t>
            </a:fld>
            <a:endParaRPr kumimoji="1" lang="ja-JP" altLang="en-US"/>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35C1E978-A3B9-4673-8199-379729392307}" type="slidenum">
              <a:rPr lang="en-US" altLang="ja-JP" smtClean="0"/>
              <a:pPr>
                <a:defRPr/>
              </a:pPr>
              <a:t>‹#›</a:t>
            </a:fld>
            <a:endParaRPr lang="en-US" altLang="ja-JP"/>
          </a:p>
        </p:txBody>
      </p:sp>
      <p:pic>
        <p:nvPicPr>
          <p:cNvPr id="7" name="Picture 7" descr="mlit_top">
            <a:extLst>
              <a:ext uri="{FF2B5EF4-FFF2-40B4-BE49-F238E27FC236}">
                <a16:creationId xmlns:a16="http://schemas.microsoft.com/office/drawing/2014/main" id="{1573FDC9-25EC-B2DA-5891-914A59C49E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6"/>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a:extLst>
              <a:ext uri="{FF2B5EF4-FFF2-40B4-BE49-F238E27FC236}">
                <a16:creationId xmlns:a16="http://schemas.microsoft.com/office/drawing/2014/main" id="{66D3B16E-ED51-E725-BD71-E0AF881843AC}"/>
              </a:ext>
            </a:extLst>
          </p:cNvPr>
          <p:cNvSpPr>
            <a:spLocks noChangeArrowheads="1"/>
          </p:cNvSpPr>
          <p:nvPr userDrawn="1"/>
        </p:nvSpPr>
        <p:spPr bwMode="auto">
          <a:xfrm>
            <a:off x="1833299" y="3284539"/>
            <a:ext cx="8072702"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800"/>
          </a:p>
        </p:txBody>
      </p:sp>
      <p:pic>
        <p:nvPicPr>
          <p:cNvPr id="9" name="Picture 11">
            <a:extLst>
              <a:ext uri="{FF2B5EF4-FFF2-40B4-BE49-F238E27FC236}">
                <a16:creationId xmlns:a16="http://schemas.microsoft.com/office/drawing/2014/main" id="{0D6209CA-127D-F369-D9C7-6DD07CC00C5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051551"/>
            <a:ext cx="2301081"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a:extLst>
              <a:ext uri="{FF2B5EF4-FFF2-40B4-BE49-F238E27FC236}">
                <a16:creationId xmlns:a16="http://schemas.microsoft.com/office/drawing/2014/main" id="{BA593129-9DD3-C16A-56F6-03364679FD81}"/>
              </a:ext>
            </a:extLst>
          </p:cNvPr>
          <p:cNvSpPr txBox="1">
            <a:spLocks noChangeArrowheads="1"/>
          </p:cNvSpPr>
          <p:nvPr userDrawn="1"/>
        </p:nvSpPr>
        <p:spPr bwMode="auto">
          <a:xfrm>
            <a:off x="1" y="6524625"/>
            <a:ext cx="36429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a:solidFill>
                  <a:schemeClr val="bg1"/>
                </a:solidFill>
                <a:latin typeface="Times New Roman" pitchFamily="18" charset="0"/>
              </a:rPr>
              <a:t>Ministry of Land, Infrastructure, Transport and Tourism</a:t>
            </a:r>
          </a:p>
        </p:txBody>
      </p:sp>
    </p:spTree>
    <p:extLst>
      <p:ext uri="{BB962C8B-B14F-4D97-AF65-F5344CB8AC3E}">
        <p14:creationId xmlns:p14="http://schemas.microsoft.com/office/powerpoint/2010/main" val="4022780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81"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 タイトルの書式設定</a:t>
            </a:r>
          </a:p>
        </p:txBody>
      </p:sp>
      <p:sp>
        <p:nvSpPr>
          <p:cNvPr id="1082" name="図プレースホルダ 2"/>
          <p:cNvSpPr>
            <a:spLocks noGrp="1"/>
          </p:cNvSpPr>
          <p:nvPr>
            <p:ph type="pic" idx="1"/>
          </p:nvPr>
        </p:nvSpPr>
        <p:spPr>
          <a:xfrm>
            <a:off x="1941645" y="612775"/>
            <a:ext cx="5943600" cy="4114800"/>
          </a:xfrm>
        </p:spPr>
        <p:txBody>
          <a:bodyPr/>
          <a:lstStyle>
            <a:lvl1pPr marL="0" indent="0">
              <a:buNone/>
              <a:defRPr sz="3200"/>
            </a:lvl1pPr>
            <a:lvl2pPr marL="457198" indent="0">
              <a:buNone/>
              <a:defRPr sz="2800"/>
            </a:lvl2pPr>
            <a:lvl3pPr marL="914395" indent="0">
              <a:buNone/>
              <a:defRPr sz="2400"/>
            </a:lvl3pPr>
            <a:lvl4pPr marL="1371592" indent="0">
              <a:buNone/>
              <a:defRPr sz="2000"/>
            </a:lvl4pPr>
            <a:lvl5pPr marL="1828789" indent="0">
              <a:buNone/>
              <a:defRPr sz="2000"/>
            </a:lvl5pPr>
            <a:lvl6pPr marL="2285987" indent="0">
              <a:buNone/>
              <a:defRPr sz="2000"/>
            </a:lvl6pPr>
            <a:lvl7pPr marL="2743185" indent="0">
              <a:buNone/>
              <a:defRPr sz="2000"/>
            </a:lvl7pPr>
            <a:lvl8pPr marL="3200381" indent="0">
              <a:buNone/>
              <a:defRPr sz="2000"/>
            </a:lvl8pPr>
            <a:lvl9pPr marL="3657579" indent="0">
              <a:buNone/>
              <a:defRPr sz="2000"/>
            </a:lvl9pPr>
          </a:lstStyle>
          <a:p>
            <a:endParaRPr kumimoji="1" lang="ja-JP" altLang="en-US"/>
          </a:p>
        </p:txBody>
      </p:sp>
      <p:sp>
        <p:nvSpPr>
          <p:cNvPr id="1083"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198" indent="0">
              <a:buNone/>
              <a:defRPr sz="1200"/>
            </a:lvl2pPr>
            <a:lvl3pPr marL="914395" indent="0">
              <a:buNone/>
              <a:defRPr sz="1000"/>
            </a:lvl3pPr>
            <a:lvl4pPr marL="1371592" indent="0">
              <a:buNone/>
              <a:defRPr sz="900"/>
            </a:lvl4pPr>
            <a:lvl5pPr marL="1828789" indent="0">
              <a:buNone/>
              <a:defRPr sz="900"/>
            </a:lvl5pPr>
            <a:lvl6pPr marL="2285987" indent="0">
              <a:buNone/>
              <a:defRPr sz="900"/>
            </a:lvl6pPr>
            <a:lvl7pPr marL="2743185" indent="0">
              <a:buNone/>
              <a:defRPr sz="900"/>
            </a:lvl7pPr>
            <a:lvl8pPr marL="3200381" indent="0">
              <a:buNone/>
              <a:defRPr sz="900"/>
            </a:lvl8pPr>
            <a:lvl9pPr marL="3657579" indent="0">
              <a:buNone/>
              <a:defRPr sz="900"/>
            </a:lvl9pPr>
          </a:lstStyle>
          <a:p>
            <a:pPr lvl="0"/>
            <a:r>
              <a:rPr kumimoji="1" lang="ja-JP" altLang="en-US"/>
              <a:t>マスタ テキストの書式設定</a:t>
            </a:r>
          </a:p>
        </p:txBody>
      </p:sp>
      <p:sp>
        <p:nvSpPr>
          <p:cNvPr id="1084" name="日付プレースホルダ 4"/>
          <p:cNvSpPr>
            <a:spLocks noGrp="1"/>
          </p:cNvSpPr>
          <p:nvPr>
            <p:ph type="dt" sz="half" idx="10"/>
          </p:nvPr>
        </p:nvSpPr>
        <p:spPr/>
        <p:txBody>
          <a:bodyPr/>
          <a:lstStyle/>
          <a:p>
            <a:endParaRPr kumimoji="1" lang="ja-JP" altLang="en-US"/>
          </a:p>
        </p:txBody>
      </p:sp>
      <p:sp>
        <p:nvSpPr>
          <p:cNvPr id="1085" name="フッター プレースホルダ 5"/>
          <p:cNvSpPr>
            <a:spLocks noGrp="1"/>
          </p:cNvSpPr>
          <p:nvPr>
            <p:ph type="ftr" sz="quarter" idx="11"/>
          </p:nvPr>
        </p:nvSpPr>
        <p:spPr/>
        <p:txBody>
          <a:bodyPr/>
          <a:lstStyle/>
          <a:p>
            <a:endParaRPr kumimoji="1" lang="ja-JP" altLang="en-US"/>
          </a:p>
        </p:txBody>
      </p:sp>
      <p:sp>
        <p:nvSpPr>
          <p:cNvPr id="1086" name="スライド番号プレースホルダ 6"/>
          <p:cNvSpPr>
            <a:spLocks noGrp="1"/>
          </p:cNvSpPr>
          <p:nvPr>
            <p:ph type="sldNum" sz="quarter" idx="12"/>
          </p:nvPr>
        </p:nvSpPr>
        <p:spPr/>
        <p:txBody>
          <a:bodyPr/>
          <a:lstStyle/>
          <a:p>
            <a:fld id="{93DF5491-8AA2-4D26-B041-A129FDD1AC3C}" type="slidenum">
              <a:rPr kumimoji="1" lang="ja-JP" altLang="en-US" smtClean="0"/>
              <a:pPr/>
              <a:t>‹#›</a:t>
            </a:fld>
            <a:endParaRPr kumimoji="1" lang="ja-JP"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9ED9565-5D1A-4C39-BB73-F4DBC3762196}" type="datetimeFigureOut">
              <a:rPr kumimoji="1" lang="ja-JP" altLang="en-US" smtClean="0"/>
              <a:t>2025/3/19</a:t>
            </a:fld>
            <a:endParaRPr kumimoji="1" lang="ja-JP" altLang="en-US"/>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651FC12D-27C1-4F31-90C9-A93D49E44687}" type="slidenum">
              <a:rPr lang="en-US" altLang="ja-JP" smtClean="0"/>
              <a:pPr>
                <a:defRPr/>
              </a:pPr>
              <a:t>‹#›</a:t>
            </a:fld>
            <a:endParaRPr lang="en-US" altLang="ja-JP"/>
          </a:p>
        </p:txBody>
      </p:sp>
    </p:spTree>
    <p:extLst>
      <p:ext uri="{BB962C8B-B14F-4D97-AF65-F5344CB8AC3E}">
        <p14:creationId xmlns:p14="http://schemas.microsoft.com/office/powerpoint/2010/main" val="35771260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9ED9565-5D1A-4C39-BB73-F4DBC3762196}" type="datetimeFigureOut">
              <a:rPr kumimoji="1" lang="ja-JP" altLang="en-US" smtClean="0"/>
              <a:t>2025/3/19</a:t>
            </a:fld>
            <a:endParaRPr kumimoji="1" lang="ja-JP" altLang="en-US"/>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A7694BDB-530F-4364-A4B7-5A1182A1D62D}" type="slidenum">
              <a:rPr lang="en-US" altLang="ja-JP" smtClean="0"/>
              <a:pPr>
                <a:defRPr/>
              </a:pPr>
              <a:t>‹#›</a:t>
            </a:fld>
            <a:endParaRPr lang="en-US" altLang="ja-JP"/>
          </a:p>
        </p:txBody>
      </p:sp>
    </p:spTree>
    <p:extLst>
      <p:ext uri="{BB962C8B-B14F-4D97-AF65-F5344CB8AC3E}">
        <p14:creationId xmlns:p14="http://schemas.microsoft.com/office/powerpoint/2010/main" val="39427284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59ED9565-5D1A-4C39-BB73-F4DBC3762196}" type="datetimeFigureOut">
              <a:rPr kumimoji="1" lang="ja-JP" altLang="en-US" smtClean="0"/>
              <a:t>2025/3/19</a:t>
            </a:fld>
            <a:endParaRPr kumimoji="1" lang="ja-JP" altLang="en-US"/>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964DE403-68E0-47EB-9A36-3C247B164772}" type="slidenum">
              <a:rPr lang="en-US" altLang="ja-JP" smtClean="0"/>
              <a:pPr>
                <a:defRPr/>
              </a:pPr>
              <a:t>‹#›</a:t>
            </a:fld>
            <a:endParaRPr lang="en-US" altLang="ja-JP"/>
          </a:p>
        </p:txBody>
      </p:sp>
    </p:spTree>
    <p:extLst>
      <p:ext uri="{BB962C8B-B14F-4D97-AF65-F5344CB8AC3E}">
        <p14:creationId xmlns:p14="http://schemas.microsoft.com/office/powerpoint/2010/main" val="37755690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59ED9565-5D1A-4C39-BB73-F4DBC3762196}" type="datetimeFigureOut">
              <a:rPr kumimoji="1" lang="ja-JP" altLang="en-US" smtClean="0"/>
              <a:t>2025/3/19</a:t>
            </a:fld>
            <a:endParaRPr kumimoji="1" lang="ja-JP" altLang="en-US"/>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DB541BEC-AD9E-4104-AF2B-4C626651FF89}" type="slidenum">
              <a:rPr lang="en-US" altLang="ja-JP" smtClean="0"/>
              <a:pPr>
                <a:defRPr/>
              </a:pPr>
              <a:t>‹#›</a:t>
            </a:fld>
            <a:endParaRPr lang="en-US" altLang="ja-JP"/>
          </a:p>
        </p:txBody>
      </p:sp>
    </p:spTree>
    <p:extLst>
      <p:ext uri="{BB962C8B-B14F-4D97-AF65-F5344CB8AC3E}">
        <p14:creationId xmlns:p14="http://schemas.microsoft.com/office/powerpoint/2010/main" val="16366322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59ED9565-5D1A-4C39-BB73-F4DBC3762196}" type="datetimeFigureOut">
              <a:rPr kumimoji="1" lang="ja-JP" altLang="en-US" smtClean="0"/>
              <a:t>2025/3/19</a:t>
            </a:fld>
            <a:endParaRPr kumimoji="1" lang="ja-JP" altLang="en-US"/>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06FFE511-5094-4685-A035-FB392A6605D8}" type="slidenum">
              <a:rPr lang="en-US" altLang="ja-JP" smtClean="0"/>
              <a:pPr>
                <a:defRPr/>
              </a:pPr>
              <a:t>‹#›</a:t>
            </a:fld>
            <a:endParaRPr lang="en-US" altLang="ja-JP"/>
          </a:p>
        </p:txBody>
      </p:sp>
    </p:spTree>
    <p:extLst>
      <p:ext uri="{BB962C8B-B14F-4D97-AF65-F5344CB8AC3E}">
        <p14:creationId xmlns:p14="http://schemas.microsoft.com/office/powerpoint/2010/main" val="3235536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ED9565-5D1A-4C39-BB73-F4DBC3762196}" type="datetimeFigureOut">
              <a:rPr kumimoji="1" lang="ja-JP" altLang="en-US" smtClean="0"/>
              <a:t>2025/3/19</a:t>
            </a:fld>
            <a:endParaRPr kumimoji="1" lang="ja-JP" altLang="en-US"/>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DE9C2EA1-6911-4BAC-954D-0A2DD024DDCF}" type="slidenum">
              <a:rPr lang="en-US" altLang="ja-JP" smtClean="0"/>
              <a:pPr>
                <a:defRPr/>
              </a:pPr>
              <a:t>‹#›</a:t>
            </a:fld>
            <a:endParaRPr lang="en-US" altLang="ja-JP"/>
          </a:p>
        </p:txBody>
      </p:sp>
    </p:spTree>
    <p:extLst>
      <p:ext uri="{BB962C8B-B14F-4D97-AF65-F5344CB8AC3E}">
        <p14:creationId xmlns:p14="http://schemas.microsoft.com/office/powerpoint/2010/main" val="2320768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9ED9565-5D1A-4C39-BB73-F4DBC3762196}" type="datetimeFigureOut">
              <a:rPr kumimoji="1" lang="ja-JP" altLang="en-US" smtClean="0"/>
              <a:t>2025/3/19</a:t>
            </a:fld>
            <a:endParaRPr kumimoji="1" lang="ja-JP" altLang="en-US"/>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460176D3-1CBA-4E5C-8891-6A87D7C30D42}" type="slidenum">
              <a:rPr lang="en-US" altLang="ja-JP" smtClean="0"/>
              <a:pPr>
                <a:defRPr/>
              </a:pPr>
              <a:t>‹#›</a:t>
            </a:fld>
            <a:endParaRPr lang="en-US" altLang="ja-JP"/>
          </a:p>
        </p:txBody>
      </p:sp>
    </p:spTree>
    <p:extLst>
      <p:ext uri="{BB962C8B-B14F-4D97-AF65-F5344CB8AC3E}">
        <p14:creationId xmlns:p14="http://schemas.microsoft.com/office/powerpoint/2010/main" val="446329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9ED9565-5D1A-4C39-BB73-F4DBC3762196}" type="datetimeFigureOut">
              <a:rPr kumimoji="1" lang="ja-JP" altLang="en-US" smtClean="0"/>
              <a:t>2025/3/19</a:t>
            </a:fld>
            <a:endParaRPr kumimoji="1" lang="ja-JP" altLang="en-US"/>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0A3F5529-272E-4A2C-90D7-160EE3AC1005}" type="slidenum">
              <a:rPr lang="en-US" altLang="ja-JP" smtClean="0"/>
              <a:pPr>
                <a:defRPr/>
              </a:pPr>
              <a:t>‹#›</a:t>
            </a:fld>
            <a:endParaRPr lang="en-US" altLang="ja-JP"/>
          </a:p>
        </p:txBody>
      </p:sp>
    </p:spTree>
    <p:extLst>
      <p:ext uri="{BB962C8B-B14F-4D97-AF65-F5344CB8AC3E}">
        <p14:creationId xmlns:p14="http://schemas.microsoft.com/office/powerpoint/2010/main" val="11051120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9ED9565-5D1A-4C39-BB73-F4DBC3762196}" type="datetimeFigureOut">
              <a:rPr kumimoji="1" lang="ja-JP" altLang="en-US" smtClean="0"/>
              <a:t>2025/3/19</a:t>
            </a:fld>
            <a:endParaRPr kumimoji="1" lang="ja-JP" altLang="en-US"/>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CDB20612-914C-4BDE-8D4C-FEA4392E99F4}" type="slidenum">
              <a:rPr lang="en-US" altLang="ja-JP" smtClean="0"/>
              <a:pPr>
                <a:defRPr/>
              </a:pPr>
              <a:t>‹#›</a:t>
            </a:fld>
            <a:endParaRPr lang="en-US" altLang="ja-JP"/>
          </a:p>
        </p:txBody>
      </p:sp>
    </p:spTree>
    <p:extLst>
      <p:ext uri="{BB962C8B-B14F-4D97-AF65-F5344CB8AC3E}">
        <p14:creationId xmlns:p14="http://schemas.microsoft.com/office/powerpoint/2010/main" val="5900584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9ED9565-5D1A-4C39-BB73-F4DBC3762196}" type="datetimeFigureOut">
              <a:rPr kumimoji="1" lang="ja-JP" altLang="en-US" smtClean="0"/>
              <a:t>2025/3/19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9A0DE5-EAD2-49D0-8984-73502D0E6E49}" type="slidenum">
              <a:rPr kumimoji="1" lang="ja-JP" altLang="en-US" smtClean="0"/>
              <a:t>‹#›</a:t>
            </a:fld>
            <a:endParaRPr kumimoji="1" lang="ja-JP" altLang="en-US"/>
          </a:p>
        </p:txBody>
      </p:sp>
    </p:spTree>
    <p:extLst>
      <p:ext uri="{BB962C8B-B14F-4D97-AF65-F5344CB8AC3E}">
        <p14:creationId xmlns:p14="http://schemas.microsoft.com/office/powerpoint/2010/main" val="1661137021"/>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2.xml" Type="http://schemas.openxmlformats.org/officeDocument/2006/relationships/slideLayout"/><Relationship Id="rId10" Target="../slideLayouts/slideLayout21.xml" Type="http://schemas.openxmlformats.org/officeDocument/2006/relationships/slideLayout"/><Relationship Id="rId11" Target="../slideLayouts/slideLayout22.xml" Type="http://schemas.openxmlformats.org/officeDocument/2006/relationships/slideLayout"/><Relationship Id="rId12" Target="../theme/theme2.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13.xml" Type="http://schemas.openxmlformats.org/officeDocument/2006/relationships/slideLayout"/><Relationship Id="rId3" Target="../slideLayouts/slideLayout14.xml" Type="http://schemas.openxmlformats.org/officeDocument/2006/relationships/slideLayout"/><Relationship Id="rId4" Target="../slideLayouts/slideLayout15.xml" Type="http://schemas.openxmlformats.org/officeDocument/2006/relationships/slideLayout"/><Relationship Id="rId5" Target="../slideLayouts/slideLayout16.xml" Type="http://schemas.openxmlformats.org/officeDocument/2006/relationships/slideLayout"/><Relationship Id="rId6" Target="../slideLayouts/slideLayout17.xml" Type="http://schemas.openxmlformats.org/officeDocument/2006/relationships/slideLayout"/><Relationship Id="rId7" Target="../slideLayouts/slideLayout18.xml" Type="http://schemas.openxmlformats.org/officeDocument/2006/relationships/slideLayout"/><Relationship Id="rId8" Target="../slideLayouts/slideLayout19.xml" Type="http://schemas.openxmlformats.org/officeDocument/2006/relationships/slideLayout"/><Relationship Id="rId9" Target="../slideLayouts/slideLayout20.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23.xml" Type="http://schemas.openxmlformats.org/officeDocument/2006/relationships/slideLayout"/><Relationship Id="rId10" Target="../slideLayouts/slideLayout32.xml" Type="http://schemas.openxmlformats.org/officeDocument/2006/relationships/slideLayout"/><Relationship Id="rId11" Target="../slideLayouts/slideLayout33.xml" Type="http://schemas.openxmlformats.org/officeDocument/2006/relationships/slideLayout"/><Relationship Id="rId12" Target="../slideLayouts/slideLayout34.xml" Type="http://schemas.openxmlformats.org/officeDocument/2006/relationships/slideLayout"/><Relationship Id="rId13" Target="../theme/theme3.xml" Type="http://schemas.openxmlformats.org/officeDocument/2006/relationships/theme"/><Relationship Id="rId14" Target="../media/image5.png" Type="http://schemas.openxmlformats.org/officeDocument/2006/relationships/image"/><Relationship Id="rId15" Target="../media/image6.png" Type="http://schemas.openxmlformats.org/officeDocument/2006/relationships/image"/><Relationship Id="rId16" Target="../media/image7.png" Type="http://schemas.openxmlformats.org/officeDocument/2006/relationships/image"/><Relationship Id="rId17" Target="../media/image4.wmf" Type="http://schemas.openxmlformats.org/officeDocument/2006/relationships/image"/><Relationship Id="rId2" Target="../slideLayouts/slideLayout24.xml" Type="http://schemas.openxmlformats.org/officeDocument/2006/relationships/slideLayout"/><Relationship Id="rId3" Target="../slideLayouts/slideLayout25.xml" Type="http://schemas.openxmlformats.org/officeDocument/2006/relationships/slideLayout"/><Relationship Id="rId4" Target="../slideLayouts/slideLayout26.xml" Type="http://schemas.openxmlformats.org/officeDocument/2006/relationships/slideLayout"/><Relationship Id="rId5" Target="../slideLayouts/slideLayout27.xml" Type="http://schemas.openxmlformats.org/officeDocument/2006/relationships/slideLayout"/><Relationship Id="rId6" Target="../slideLayouts/slideLayout28.xml" Type="http://schemas.openxmlformats.org/officeDocument/2006/relationships/slideLayout"/><Relationship Id="rId7" Target="../slideLayouts/slideLayout29.xml" Type="http://schemas.openxmlformats.org/officeDocument/2006/relationships/slideLayout"/><Relationship Id="rId8" Target="../slideLayouts/slideLayout30.xml" Type="http://schemas.openxmlformats.org/officeDocument/2006/relationships/slideLayout"/><Relationship Id="rId9" Target="../slideLayouts/slideLayout31.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35.xml" Type="http://schemas.openxmlformats.org/officeDocument/2006/relationships/slideLayout"/><Relationship Id="rId10" Target="../slideLayouts/slideLayout44.xml" Type="http://schemas.openxmlformats.org/officeDocument/2006/relationships/slideLayout"/><Relationship Id="rId11" Target="../slideLayouts/slideLayout45.xml" Type="http://schemas.openxmlformats.org/officeDocument/2006/relationships/slideLayout"/><Relationship Id="rId12" Target="../slideLayouts/slideLayout46.xml" Type="http://schemas.openxmlformats.org/officeDocument/2006/relationships/slideLayout"/><Relationship Id="rId13" Target="../slideLayouts/slideLayout47.xml" Type="http://schemas.openxmlformats.org/officeDocument/2006/relationships/slideLayout"/><Relationship Id="rId14" Target="../slideLayouts/slideLayout48.xml" Type="http://schemas.openxmlformats.org/officeDocument/2006/relationships/slideLayout"/><Relationship Id="rId15" Target="../theme/theme4.xml" Type="http://schemas.openxmlformats.org/officeDocument/2006/relationships/theme"/><Relationship Id="rId2" Target="../slideLayouts/slideLayout36.xml" Type="http://schemas.openxmlformats.org/officeDocument/2006/relationships/slideLayout"/><Relationship Id="rId3" Target="../slideLayouts/slideLayout37.xml" Type="http://schemas.openxmlformats.org/officeDocument/2006/relationships/slideLayout"/><Relationship Id="rId4" Target="../slideLayouts/slideLayout38.xml" Type="http://schemas.openxmlformats.org/officeDocument/2006/relationships/slideLayout"/><Relationship Id="rId5" Target="../slideLayouts/slideLayout39.xml" Type="http://schemas.openxmlformats.org/officeDocument/2006/relationships/slideLayout"/><Relationship Id="rId6" Target="../slideLayouts/slideLayout40.xml" Type="http://schemas.openxmlformats.org/officeDocument/2006/relationships/slideLayout"/><Relationship Id="rId7" Target="../slideLayouts/slideLayout41.xml" Type="http://schemas.openxmlformats.org/officeDocument/2006/relationships/slideLayout"/><Relationship Id="rId8" Target="../slideLayouts/slideLayout42.xml" Type="http://schemas.openxmlformats.org/officeDocument/2006/relationships/slideLayout"/><Relationship Id="rId9" Target="../slideLayouts/slideLayout43.xml" Type="http://schemas.openxmlformats.org/officeDocument/2006/relationships/slideLayout"/></Relationships>
</file>

<file path=ppt/slideMasters/_rels/slideMaster5.xml.rels><?xml version="1.0" encoding="UTF-8" standalone="yes"?><Relationships xmlns="http://schemas.openxmlformats.org/package/2006/relationships"><Relationship Id="rId1" Target="../slideLayouts/slideLayout49.xml" Type="http://schemas.openxmlformats.org/officeDocument/2006/relationships/slideLayout"/><Relationship Id="rId10" Target="../slideLayouts/slideLayout58.xml" Type="http://schemas.openxmlformats.org/officeDocument/2006/relationships/slideLayout"/><Relationship Id="rId11" Target="../slideLayouts/slideLayout59.xml" Type="http://schemas.openxmlformats.org/officeDocument/2006/relationships/slideLayout"/><Relationship Id="rId12" Target="../theme/theme5.xml" Type="http://schemas.openxmlformats.org/officeDocument/2006/relationships/theme"/><Relationship Id="rId2" Target="../slideLayouts/slideLayout50.xml" Type="http://schemas.openxmlformats.org/officeDocument/2006/relationships/slideLayout"/><Relationship Id="rId3" Target="../slideLayouts/slideLayout51.xml" Type="http://schemas.openxmlformats.org/officeDocument/2006/relationships/slideLayout"/><Relationship Id="rId4" Target="../slideLayouts/slideLayout52.xml" Type="http://schemas.openxmlformats.org/officeDocument/2006/relationships/slideLayout"/><Relationship Id="rId5" Target="../slideLayouts/slideLayout53.xml" Type="http://schemas.openxmlformats.org/officeDocument/2006/relationships/slideLayout"/><Relationship Id="rId6" Target="../slideLayouts/slideLayout54.xml" Type="http://schemas.openxmlformats.org/officeDocument/2006/relationships/slideLayout"/><Relationship Id="rId7" Target="../slideLayouts/slideLayout55.xml" Type="http://schemas.openxmlformats.org/officeDocument/2006/relationships/slideLayout"/><Relationship Id="rId8" Target="../slideLayouts/slideLayout56.xml" Type="http://schemas.openxmlformats.org/officeDocument/2006/relationships/slideLayout"/><Relationship Id="rId9" Target="../slideLayouts/slideLayout57.xml" Type="http://schemas.openxmlformats.org/officeDocument/2006/relationships/slideLayout"/></Relationships>
</file>

<file path=ppt/slideMasters/_rels/slideMaster6.xml.rels><?xml version="1.0" encoding="UTF-8" standalone="yes"?><Relationships xmlns="http://schemas.openxmlformats.org/package/2006/relationships"><Relationship Id="rId1" Target="../slideLayouts/slideLayout60.xml" Type="http://schemas.openxmlformats.org/officeDocument/2006/relationships/slideLayout"/><Relationship Id="rId10" Target="../slideLayouts/slideLayout69.xml" Type="http://schemas.openxmlformats.org/officeDocument/2006/relationships/slideLayout"/><Relationship Id="rId11" Target="../slideLayouts/slideLayout70.xml" Type="http://schemas.openxmlformats.org/officeDocument/2006/relationships/slideLayout"/><Relationship Id="rId12" Target="../slideLayouts/slideLayout71.xml" Type="http://schemas.openxmlformats.org/officeDocument/2006/relationships/slideLayout"/><Relationship Id="rId13" Target="../slideLayouts/slideLayout72.xml" Type="http://schemas.openxmlformats.org/officeDocument/2006/relationships/slideLayout"/><Relationship Id="rId14" Target="../slideLayouts/slideLayout73.xml" Type="http://schemas.openxmlformats.org/officeDocument/2006/relationships/slideLayout"/><Relationship Id="rId15" Target="../slideLayouts/slideLayout74.xml" Type="http://schemas.openxmlformats.org/officeDocument/2006/relationships/slideLayout"/><Relationship Id="rId16" Target="../slideLayouts/slideLayout75.xml" Type="http://schemas.openxmlformats.org/officeDocument/2006/relationships/slideLayout"/><Relationship Id="rId17" Target="../slideLayouts/slideLayout76.xml" Type="http://schemas.openxmlformats.org/officeDocument/2006/relationships/slideLayout"/><Relationship Id="rId18" Target="../theme/theme6.xml" Type="http://schemas.openxmlformats.org/officeDocument/2006/relationships/theme"/><Relationship Id="rId19" Target="../media/image8.png" Type="http://schemas.openxmlformats.org/officeDocument/2006/relationships/image"/><Relationship Id="rId2" Target="../slideLayouts/slideLayout61.xml" Type="http://schemas.openxmlformats.org/officeDocument/2006/relationships/slideLayout"/><Relationship Id="rId20" Target="../media/image2.png" Type="http://schemas.openxmlformats.org/officeDocument/2006/relationships/image"/><Relationship Id="rId21" Target="../media/image3.png" Type="http://schemas.openxmlformats.org/officeDocument/2006/relationships/image"/><Relationship Id="rId22" Target="../media/image4.wmf" Type="http://schemas.openxmlformats.org/officeDocument/2006/relationships/image"/><Relationship Id="rId3" Target="../slideLayouts/slideLayout62.xml" Type="http://schemas.openxmlformats.org/officeDocument/2006/relationships/slideLayout"/><Relationship Id="rId4" Target="../slideLayouts/slideLayout63.xml" Type="http://schemas.openxmlformats.org/officeDocument/2006/relationships/slideLayout"/><Relationship Id="rId5" Target="../slideLayouts/slideLayout64.xml" Type="http://schemas.openxmlformats.org/officeDocument/2006/relationships/slideLayout"/><Relationship Id="rId6" Target="../slideLayouts/slideLayout65.xml" Type="http://schemas.openxmlformats.org/officeDocument/2006/relationships/slideLayout"/><Relationship Id="rId7" Target="../slideLayouts/slideLayout66.xml" Type="http://schemas.openxmlformats.org/officeDocument/2006/relationships/slideLayout"/><Relationship Id="rId8" Target="../slideLayouts/slideLayout67.xml" Type="http://schemas.openxmlformats.org/officeDocument/2006/relationships/slideLayout"/><Relationship Id="rId9" Target="../slideLayouts/slideLayout68.xml" Type="http://schemas.openxmlformats.org/officeDocument/2006/relationships/slideLayout"/></Relationships>
</file>

<file path=ppt/slideMasters/_rels/slideMaster7.xml.rels><?xml version="1.0" encoding="UTF-8" standalone="yes"?><Relationships xmlns="http://schemas.openxmlformats.org/package/2006/relationships"><Relationship Id="rId1" Target="../slideLayouts/slideLayout77.xml" Type="http://schemas.openxmlformats.org/officeDocument/2006/relationships/slideLayout"/><Relationship Id="rId10" Target="../slideLayouts/slideLayout86.xml" Type="http://schemas.openxmlformats.org/officeDocument/2006/relationships/slideLayout"/><Relationship Id="rId11" Target="../slideLayouts/slideLayout87.xml" Type="http://schemas.openxmlformats.org/officeDocument/2006/relationships/slideLayout"/><Relationship Id="rId12" Target="../slideLayouts/slideLayout88.xml" Type="http://schemas.openxmlformats.org/officeDocument/2006/relationships/slideLayout"/><Relationship Id="rId13" Target="../theme/theme7.xml" Type="http://schemas.openxmlformats.org/officeDocument/2006/relationships/theme"/><Relationship Id="rId14" Target="../media/image8.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78.xml" Type="http://schemas.openxmlformats.org/officeDocument/2006/relationships/slideLayout"/><Relationship Id="rId3" Target="../slideLayouts/slideLayout79.xml" Type="http://schemas.openxmlformats.org/officeDocument/2006/relationships/slideLayout"/><Relationship Id="rId4" Target="../slideLayouts/slideLayout80.xml" Type="http://schemas.openxmlformats.org/officeDocument/2006/relationships/slideLayout"/><Relationship Id="rId5" Target="../slideLayouts/slideLayout81.xml" Type="http://schemas.openxmlformats.org/officeDocument/2006/relationships/slideLayout"/><Relationship Id="rId6" Target="../slideLayouts/slideLayout82.xml" Type="http://schemas.openxmlformats.org/officeDocument/2006/relationships/slideLayout"/><Relationship Id="rId7" Target="../slideLayouts/slideLayout83.xml" Type="http://schemas.openxmlformats.org/officeDocument/2006/relationships/slideLayout"/><Relationship Id="rId8" Target="../slideLayouts/slideLayout84.xml" Type="http://schemas.openxmlformats.org/officeDocument/2006/relationships/slideLayout"/><Relationship Id="rId9" Target="../slideLayouts/slideLayout85.xml" Type="http://schemas.openxmlformats.org/officeDocument/2006/relationships/slideLayout"/></Relationships>
</file>

<file path=ppt/slideMasters/_rels/slideMaster8.xml.rels><?xml version="1.0" encoding="UTF-8" standalone="yes"?><Relationships xmlns="http://schemas.openxmlformats.org/package/2006/relationships"><Relationship Id="rId1" Target="../slideLayouts/slideLayout89.xml" Type="http://schemas.openxmlformats.org/officeDocument/2006/relationships/slideLayout"/><Relationship Id="rId10" Target="../slideLayouts/slideLayout98.xml" Type="http://schemas.openxmlformats.org/officeDocument/2006/relationships/slideLayout"/><Relationship Id="rId11" Target="../slideLayouts/slideLayout99.xml" Type="http://schemas.openxmlformats.org/officeDocument/2006/relationships/slideLayout"/><Relationship Id="rId12" Target="../theme/theme8.xml" Type="http://schemas.openxmlformats.org/officeDocument/2006/relationships/theme"/><Relationship Id="rId13" Target="../media/image8.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90.xml" Type="http://schemas.openxmlformats.org/officeDocument/2006/relationships/slideLayout"/><Relationship Id="rId3" Target="../slideLayouts/slideLayout91.xml" Type="http://schemas.openxmlformats.org/officeDocument/2006/relationships/slideLayout"/><Relationship Id="rId4" Target="../slideLayouts/slideLayout92.xml" Type="http://schemas.openxmlformats.org/officeDocument/2006/relationships/slideLayout"/><Relationship Id="rId5" Target="../slideLayouts/slideLayout93.xml" Type="http://schemas.openxmlformats.org/officeDocument/2006/relationships/slideLayout"/><Relationship Id="rId6" Target="../slideLayouts/slideLayout94.xml" Type="http://schemas.openxmlformats.org/officeDocument/2006/relationships/slideLayout"/><Relationship Id="rId7" Target="../slideLayouts/slideLayout95.xml" Type="http://schemas.openxmlformats.org/officeDocument/2006/relationships/slideLayout"/><Relationship Id="rId8" Target="../slideLayouts/slideLayout96.xml" Type="http://schemas.openxmlformats.org/officeDocument/2006/relationships/slideLayout"/><Relationship Id="rId9" Target="../slideLayouts/slideLayout97.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5" name="タイトル プレースホルダ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1026" name="テキスト プレースホルダ 2"/>
          <p:cNvSpPr>
            <a:spLocks noGrp="1"/>
          </p:cNvSpPr>
          <p:nvPr>
            <p:ph type="body" idx="1"/>
          </p:nvPr>
        </p:nvSpPr>
        <p:spPr>
          <a:xfrm>
            <a:off x="495300" y="1600205"/>
            <a:ext cx="89154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27" name="日付プレースホルダ 3"/>
          <p:cNvSpPr>
            <a:spLocks noGrp="1"/>
          </p:cNvSpPr>
          <p:nvPr>
            <p:ph type="dt" sz="half" idx="2"/>
          </p:nvPr>
        </p:nvSpPr>
        <p:spPr>
          <a:xfrm>
            <a:off x="495300" y="6356355"/>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1028" name="フッター プレースホルダ 4"/>
          <p:cNvSpPr>
            <a:spLocks noGrp="1"/>
          </p:cNvSpPr>
          <p:nvPr>
            <p:ph type="ftr" sz="quarter" idx="3"/>
          </p:nvPr>
        </p:nvSpPr>
        <p:spPr>
          <a:xfrm>
            <a:off x="3384550" y="6356355"/>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1029" name="スライド番号プレースホルダ 5"/>
          <p:cNvSpPr>
            <a:spLocks noGrp="1"/>
          </p:cNvSpPr>
          <p:nvPr>
            <p:ph type="sldNum" sz="quarter" idx="4"/>
          </p:nvPr>
        </p:nvSpPr>
        <p:spPr>
          <a:xfrm>
            <a:off x="7099300" y="6356355"/>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F5491-8AA2-4D26-B041-A129FDD1AC3C}"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95" rtl="0" eaLnBrk="1" latinLnBrk="0" hangingPunct="1">
        <a:spcBef>
          <a:spcPct val="0"/>
        </a:spcBef>
        <a:buNone/>
        <a:defRPr kumimoji="1" sz="4400" kern="1200">
          <a:solidFill>
            <a:schemeClr val="tx1"/>
          </a:solidFill>
          <a:latin typeface="+mj-lt"/>
          <a:ea typeface="+mj-ea"/>
          <a:cs typeface="+mj-cs"/>
        </a:defRPr>
      </a:lvl1pPr>
    </p:titleStyle>
    <p:bodyStyle>
      <a:lvl1pPr marL="342898" indent="-342898" algn="l" defTabSz="914395"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46" indent="-285748" algn="l" defTabSz="914395"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993" indent="-228598" algn="l" defTabSz="914395"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191"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388"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585"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395" rtl="0" eaLnBrk="1" latinLnBrk="0" hangingPunct="1">
        <a:defRPr kumimoji="1" sz="1800" kern="1200">
          <a:solidFill>
            <a:schemeClr val="tx1"/>
          </a:solidFill>
          <a:latin typeface="+mn-lt"/>
          <a:ea typeface="+mn-ea"/>
          <a:cs typeface="+mn-cs"/>
        </a:defRPr>
      </a:lvl1pPr>
      <a:lvl2pPr marL="457198" algn="l" defTabSz="914395" rtl="0" eaLnBrk="1" latinLnBrk="0" hangingPunct="1">
        <a:defRPr kumimoji="1" sz="1800" kern="1200">
          <a:solidFill>
            <a:schemeClr val="tx1"/>
          </a:solidFill>
          <a:latin typeface="+mn-lt"/>
          <a:ea typeface="+mn-ea"/>
          <a:cs typeface="+mn-cs"/>
        </a:defRPr>
      </a:lvl2pPr>
      <a:lvl3pPr marL="914395" algn="l" defTabSz="914395" rtl="0" eaLnBrk="1" latinLnBrk="0" hangingPunct="1">
        <a:defRPr kumimoji="1" sz="1800" kern="1200">
          <a:solidFill>
            <a:schemeClr val="tx1"/>
          </a:solidFill>
          <a:latin typeface="+mn-lt"/>
          <a:ea typeface="+mn-ea"/>
          <a:cs typeface="+mn-cs"/>
        </a:defRPr>
      </a:lvl3pPr>
      <a:lvl4pPr marL="1371592" algn="l" defTabSz="914395" rtl="0" eaLnBrk="1" latinLnBrk="0" hangingPunct="1">
        <a:defRPr kumimoji="1" sz="1800" kern="1200">
          <a:solidFill>
            <a:schemeClr val="tx1"/>
          </a:solidFill>
          <a:latin typeface="+mn-lt"/>
          <a:ea typeface="+mn-ea"/>
          <a:cs typeface="+mn-cs"/>
        </a:defRPr>
      </a:lvl4pPr>
      <a:lvl5pPr marL="1828789" algn="l" defTabSz="914395" rtl="0" eaLnBrk="1" latinLnBrk="0" hangingPunct="1">
        <a:defRPr kumimoji="1" sz="1800" kern="1200">
          <a:solidFill>
            <a:schemeClr val="tx1"/>
          </a:solidFill>
          <a:latin typeface="+mn-lt"/>
          <a:ea typeface="+mn-ea"/>
          <a:cs typeface="+mn-cs"/>
        </a:defRPr>
      </a:lvl5pPr>
      <a:lvl6pPr marL="2285987" algn="l" defTabSz="914395" rtl="0" eaLnBrk="1" latinLnBrk="0" hangingPunct="1">
        <a:defRPr kumimoji="1" sz="1800" kern="1200">
          <a:solidFill>
            <a:schemeClr val="tx1"/>
          </a:solidFill>
          <a:latin typeface="+mn-lt"/>
          <a:ea typeface="+mn-ea"/>
          <a:cs typeface="+mn-cs"/>
        </a:defRPr>
      </a:lvl6pPr>
      <a:lvl7pPr marL="2743185" algn="l" defTabSz="914395" rtl="0" eaLnBrk="1" latinLnBrk="0" hangingPunct="1">
        <a:defRPr kumimoji="1" sz="1800" kern="1200">
          <a:solidFill>
            <a:schemeClr val="tx1"/>
          </a:solidFill>
          <a:latin typeface="+mn-lt"/>
          <a:ea typeface="+mn-ea"/>
          <a:cs typeface="+mn-cs"/>
        </a:defRPr>
      </a:lvl7pPr>
      <a:lvl8pPr marL="3200381" algn="l" defTabSz="914395" rtl="0" eaLnBrk="1" latinLnBrk="0" hangingPunct="1">
        <a:defRPr kumimoji="1" sz="1800" kern="1200">
          <a:solidFill>
            <a:schemeClr val="tx1"/>
          </a:solidFill>
          <a:latin typeface="+mn-lt"/>
          <a:ea typeface="+mn-ea"/>
          <a:cs typeface="+mn-cs"/>
        </a:defRPr>
      </a:lvl8pPr>
      <a:lvl9pPr marL="3657579" algn="l" defTabSz="914395"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95301" y="1600206"/>
            <a:ext cx="8915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1"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kumimoji="1" lang="ja-JP" altLang="en-US"/>
          </a:p>
        </p:txBody>
      </p:sp>
      <p:sp>
        <p:nvSpPr>
          <p:cNvPr id="1029" name="Rectangle 5"/>
          <p:cNvSpPr>
            <a:spLocks noGrp="1" noChangeArrowheads="1"/>
          </p:cNvSpPr>
          <p:nvPr>
            <p:ph type="ftr" sz="quarter" idx="3"/>
          </p:nvPr>
        </p:nvSpPr>
        <p:spPr bwMode="auto">
          <a:xfrm>
            <a:off x="3384551"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kumimoji="1" lang="ja-JP" altLang="en-US"/>
          </a:p>
        </p:txBody>
      </p:sp>
      <p:sp>
        <p:nvSpPr>
          <p:cNvPr id="1030" name="Rectangle 6"/>
          <p:cNvSpPr>
            <a:spLocks noGrp="1" noChangeArrowheads="1"/>
          </p:cNvSpPr>
          <p:nvPr>
            <p:ph type="sldNum" sz="quarter" idx="4"/>
          </p:nvPr>
        </p:nvSpPr>
        <p:spPr bwMode="auto">
          <a:xfrm>
            <a:off x="7594600" y="6597352"/>
            <a:ext cx="2311400" cy="2880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b="1">
                <a:effectLst>
                  <a:glow rad="127000">
                    <a:schemeClr val="bg1"/>
                  </a:glow>
                </a:effectLst>
              </a:defRPr>
            </a:lvl1pPr>
          </a:lstStyle>
          <a:p>
            <a:fld id="{258466D9-AAEE-40CC-A136-5CED8682336C}" type="slidenum">
              <a:rPr lang="ja-JP" altLang="en-US" smtClean="0"/>
              <a:pPr/>
              <a:t>‹#›</a:t>
            </a:fld>
            <a:endParaRPr lang="ja-JP" altLang="en-US"/>
          </a:p>
        </p:txBody>
      </p:sp>
      <p:grpSp>
        <p:nvGrpSpPr>
          <p:cNvPr id="2" name="Group 18"/>
          <p:cNvGrpSpPr>
            <a:grpSpLocks/>
          </p:cNvGrpSpPr>
          <p:nvPr/>
        </p:nvGrpSpPr>
        <p:grpSpPr bwMode="auto">
          <a:xfrm>
            <a:off x="1" y="0"/>
            <a:ext cx="9906000" cy="546100"/>
            <a:chOff x="0" y="0"/>
            <a:chExt cx="5760" cy="344"/>
          </a:xfrm>
        </p:grpSpPr>
        <p:pic>
          <p:nvPicPr>
            <p:cNvPr id="1033" name="Picture 9" descr="mlit_top"/>
            <p:cNvPicPr>
              <a:picLocks noChangeAspect="1" noChangeArrowheads="1"/>
            </p:cNvPicPr>
            <p:nvPr userDrawn="1"/>
          </p:nvPicPr>
          <p:blipFill>
            <a:blip r:embed="rId13"/>
            <a:srcRect/>
            <a:stretch/>
          </p:blipFill>
          <p:spPr bwMode="auto">
            <a:xfrm>
              <a:off x="0" y="300"/>
              <a:ext cx="5760" cy="44"/>
            </a:xfrm>
            <a:prstGeom prst="rect">
              <a:avLst/>
            </a:prstGeom>
            <a:noFill/>
          </p:spPr>
        </p:pic>
        <p:grpSp>
          <p:nvGrpSpPr>
            <p:cNvPr id="3"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4"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p:spPr>
          </p:pic>
          <p:pic>
            <p:nvPicPr>
              <p:cNvPr id="1040" name="Picture 16" descr="mlit_top"/>
              <p:cNvPicPr>
                <a:picLocks noChangeAspect="1" noChangeArrowheads="1"/>
              </p:cNvPicPr>
              <p:nvPr userDrawn="1"/>
            </p:nvPicPr>
            <p:blipFill>
              <a:blip r:embed="rId15"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p:spPr>
          </p:pic>
          <p:pic>
            <p:nvPicPr>
              <p:cNvPr id="1034" name="Picture 10" descr="mlit_top"/>
              <p:cNvPicPr>
                <a:picLocks noChangeAspect="1" noChangeArrowheads="1"/>
              </p:cNvPicPr>
              <p:nvPr userDrawn="1"/>
            </p:nvPicPr>
            <p:blipFill>
              <a:blip r:embed="rId15"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p:spPr>
          </p:pic>
        </p:grpSp>
      </p:grpSp>
      <p:sp>
        <p:nvSpPr>
          <p:cNvPr id="1026" name="Rectangle 2"/>
          <p:cNvSpPr>
            <a:spLocks noGrp="1" noChangeArrowheads="1"/>
          </p:cNvSpPr>
          <p:nvPr>
            <p:ph type="title"/>
          </p:nvPr>
        </p:nvSpPr>
        <p:spPr bwMode="auto">
          <a:xfrm>
            <a:off x="8" y="0"/>
            <a:ext cx="7604919"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8" name="Picture 14"/>
          <p:cNvPicPr>
            <a:picLocks noChangeAspect="1" noChangeArrowheads="1"/>
          </p:cNvPicPr>
          <p:nvPr/>
        </p:nvPicPr>
        <p:blipFill>
          <a:blip r:embed="rId16" cstate="email">
            <a:extLst>
              <a:ext uri="{28A0092B-C50C-407E-A947-70E740481C1C}">
                <a14:useLocalDpi xmlns:a14="http://schemas.microsoft.com/office/drawing/2010/main"/>
              </a:ext>
            </a:extLst>
          </a:blip>
          <a:srcRect t="3670"/>
          <a:stretch>
            <a:fillRect/>
          </a:stretch>
        </p:blipFill>
        <p:spPr bwMode="auto">
          <a:xfrm>
            <a:off x="8225771" y="4"/>
            <a:ext cx="1680236" cy="333375"/>
          </a:xfrm>
          <a:prstGeom prst="rect">
            <a:avLst/>
          </a:prstGeom>
          <a:noFill/>
          <a:ln w="9525">
            <a:noFill/>
            <a:miter lim="800000"/>
            <a:headEnd/>
            <a:tailEnd/>
          </a:ln>
          <a:effectLst/>
        </p:spPr>
      </p:pic>
    </p:spTree>
    <p:extLst>
      <p:ext uri="{BB962C8B-B14F-4D97-AF65-F5344CB8AC3E}">
        <p14:creationId xmlns:p14="http://schemas.microsoft.com/office/powerpoint/2010/main" val="93516718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hdr="0" ftr="0" dt="0"/>
  <p:txStyles>
    <p:titleStyle>
      <a:lvl1pPr algn="l" rtl="0" eaLnBrk="1" fontAlgn="base" hangingPunct="1">
        <a:spcBef>
          <a:spcPct val="0"/>
        </a:spcBef>
        <a:spcAft>
          <a:spcPct val="0"/>
        </a:spcAft>
        <a:defRPr kumimoji="1" sz="2799">
          <a:solidFill>
            <a:srgbClr val="4087C8"/>
          </a:solidFill>
          <a:latin typeface="+mj-lt"/>
          <a:ea typeface="+mj-ea"/>
          <a:cs typeface="+mj-cs"/>
        </a:defRPr>
      </a:lvl1pPr>
      <a:lvl2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9pPr>
    </p:titleStyle>
    <p:bodyStyle>
      <a:lvl1pPr marL="342831" indent="-342831" algn="l" rtl="0" eaLnBrk="1" fontAlgn="base" hangingPunct="1">
        <a:spcBef>
          <a:spcPct val="20000"/>
        </a:spcBef>
        <a:spcAft>
          <a:spcPct val="0"/>
        </a:spcAft>
        <a:buChar char="•"/>
        <a:defRPr kumimoji="1" sz="3199">
          <a:solidFill>
            <a:schemeClr val="tx1"/>
          </a:solidFill>
          <a:latin typeface="+mn-lt"/>
          <a:ea typeface="+mn-ea"/>
          <a:cs typeface="+mn-cs"/>
        </a:defRPr>
      </a:lvl1pPr>
      <a:lvl2pPr marL="742801" indent="-285693" algn="l" rtl="0" eaLnBrk="1" fontAlgn="base" hangingPunct="1">
        <a:spcBef>
          <a:spcPct val="20000"/>
        </a:spcBef>
        <a:spcAft>
          <a:spcPct val="0"/>
        </a:spcAft>
        <a:buChar char="–"/>
        <a:defRPr kumimoji="1" sz="2799">
          <a:solidFill>
            <a:schemeClr val="tx1"/>
          </a:solidFill>
          <a:latin typeface="+mn-lt"/>
          <a:ea typeface="+mn-ea"/>
        </a:defRPr>
      </a:lvl2pPr>
      <a:lvl3pPr marL="1142771" indent="-228554" algn="l" rtl="0" eaLnBrk="1" fontAlgn="base" hangingPunct="1">
        <a:spcBef>
          <a:spcPct val="20000"/>
        </a:spcBef>
        <a:spcAft>
          <a:spcPct val="0"/>
        </a:spcAft>
        <a:buChar char="•"/>
        <a:defRPr kumimoji="1" sz="2400">
          <a:solidFill>
            <a:schemeClr val="tx1"/>
          </a:solidFill>
          <a:latin typeface="+mn-lt"/>
          <a:ea typeface="+mn-ea"/>
        </a:defRPr>
      </a:lvl3pPr>
      <a:lvl4pPr marL="1599880" indent="-228554" algn="l" rtl="0" eaLnBrk="1" fontAlgn="base" hangingPunct="1">
        <a:spcBef>
          <a:spcPct val="20000"/>
        </a:spcBef>
        <a:spcAft>
          <a:spcPct val="0"/>
        </a:spcAft>
        <a:buChar char="–"/>
        <a:defRPr kumimoji="1" sz="2000">
          <a:solidFill>
            <a:schemeClr val="tx1"/>
          </a:solidFill>
          <a:latin typeface="+mn-lt"/>
          <a:ea typeface="+mn-ea"/>
        </a:defRPr>
      </a:lvl4pPr>
      <a:lvl5pPr marL="2056989" indent="-228554" algn="l" rtl="0" eaLnBrk="1" fontAlgn="base" hangingPunct="1">
        <a:spcBef>
          <a:spcPct val="20000"/>
        </a:spcBef>
        <a:spcAft>
          <a:spcPct val="0"/>
        </a:spcAft>
        <a:buChar char="»"/>
        <a:defRPr kumimoji="1" sz="2000">
          <a:solidFill>
            <a:schemeClr val="tx1"/>
          </a:solidFill>
          <a:latin typeface="+mn-lt"/>
          <a:ea typeface="+mn-ea"/>
        </a:defRPr>
      </a:lvl5pPr>
      <a:lvl6pPr marL="2514097" indent="-228554" algn="l" rtl="0" eaLnBrk="1" fontAlgn="base" hangingPunct="1">
        <a:spcBef>
          <a:spcPct val="20000"/>
        </a:spcBef>
        <a:spcAft>
          <a:spcPct val="0"/>
        </a:spcAft>
        <a:buChar char="»"/>
        <a:defRPr kumimoji="1" sz="2000">
          <a:solidFill>
            <a:schemeClr val="tx1"/>
          </a:solidFill>
          <a:latin typeface="+mn-lt"/>
          <a:ea typeface="+mn-ea"/>
        </a:defRPr>
      </a:lvl6pPr>
      <a:lvl7pPr marL="2971206" indent="-228554" algn="l" rtl="0" eaLnBrk="1" fontAlgn="base" hangingPunct="1">
        <a:spcBef>
          <a:spcPct val="20000"/>
        </a:spcBef>
        <a:spcAft>
          <a:spcPct val="0"/>
        </a:spcAft>
        <a:buChar char="»"/>
        <a:defRPr kumimoji="1" sz="2000">
          <a:solidFill>
            <a:schemeClr val="tx1"/>
          </a:solidFill>
          <a:latin typeface="+mn-lt"/>
          <a:ea typeface="+mn-ea"/>
        </a:defRPr>
      </a:lvl7pPr>
      <a:lvl8pPr marL="3428314" indent="-228554" algn="l" rtl="0" eaLnBrk="1" fontAlgn="base" hangingPunct="1">
        <a:spcBef>
          <a:spcPct val="20000"/>
        </a:spcBef>
        <a:spcAft>
          <a:spcPct val="0"/>
        </a:spcAft>
        <a:buChar char="»"/>
        <a:defRPr kumimoji="1" sz="2000">
          <a:solidFill>
            <a:schemeClr val="tx1"/>
          </a:solidFill>
          <a:latin typeface="+mn-lt"/>
          <a:ea typeface="+mn-ea"/>
        </a:defRPr>
      </a:lvl8pPr>
      <a:lvl9pPr marL="3885423" indent="-228554"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17" rtl="0" eaLnBrk="1" latinLnBrk="0" hangingPunct="1">
        <a:defRPr kumimoji="1" sz="1800" kern="1200">
          <a:solidFill>
            <a:schemeClr val="tx1"/>
          </a:solidFill>
          <a:latin typeface="+mn-lt"/>
          <a:ea typeface="+mn-ea"/>
          <a:cs typeface="+mn-cs"/>
        </a:defRPr>
      </a:lvl1pPr>
      <a:lvl2pPr marL="457109" algn="l" defTabSz="914217" rtl="0" eaLnBrk="1" latinLnBrk="0" hangingPunct="1">
        <a:defRPr kumimoji="1" sz="1800" kern="1200">
          <a:solidFill>
            <a:schemeClr val="tx1"/>
          </a:solidFill>
          <a:latin typeface="+mn-lt"/>
          <a:ea typeface="+mn-ea"/>
          <a:cs typeface="+mn-cs"/>
        </a:defRPr>
      </a:lvl2pPr>
      <a:lvl3pPr marL="914217" algn="l" defTabSz="914217" rtl="0" eaLnBrk="1" latinLnBrk="0" hangingPunct="1">
        <a:defRPr kumimoji="1" sz="1800" kern="1200">
          <a:solidFill>
            <a:schemeClr val="tx1"/>
          </a:solidFill>
          <a:latin typeface="+mn-lt"/>
          <a:ea typeface="+mn-ea"/>
          <a:cs typeface="+mn-cs"/>
        </a:defRPr>
      </a:lvl3pPr>
      <a:lvl4pPr marL="1371326" algn="l" defTabSz="914217" rtl="0" eaLnBrk="1" latinLnBrk="0" hangingPunct="1">
        <a:defRPr kumimoji="1" sz="1800" kern="1200">
          <a:solidFill>
            <a:schemeClr val="tx1"/>
          </a:solidFill>
          <a:latin typeface="+mn-lt"/>
          <a:ea typeface="+mn-ea"/>
          <a:cs typeface="+mn-cs"/>
        </a:defRPr>
      </a:lvl4pPr>
      <a:lvl5pPr marL="1828434" algn="l" defTabSz="914217" rtl="0" eaLnBrk="1" latinLnBrk="0" hangingPunct="1">
        <a:defRPr kumimoji="1" sz="1800" kern="1200">
          <a:solidFill>
            <a:schemeClr val="tx1"/>
          </a:solidFill>
          <a:latin typeface="+mn-lt"/>
          <a:ea typeface="+mn-ea"/>
          <a:cs typeface="+mn-cs"/>
        </a:defRPr>
      </a:lvl5pPr>
      <a:lvl6pPr marL="2285543" algn="l" defTabSz="914217" rtl="0" eaLnBrk="1" latinLnBrk="0" hangingPunct="1">
        <a:defRPr kumimoji="1" sz="1800" kern="1200">
          <a:solidFill>
            <a:schemeClr val="tx1"/>
          </a:solidFill>
          <a:latin typeface="+mn-lt"/>
          <a:ea typeface="+mn-ea"/>
          <a:cs typeface="+mn-cs"/>
        </a:defRPr>
      </a:lvl6pPr>
      <a:lvl7pPr marL="2742651" algn="l" defTabSz="914217" rtl="0" eaLnBrk="1" latinLnBrk="0" hangingPunct="1">
        <a:defRPr kumimoji="1" sz="1800" kern="1200">
          <a:solidFill>
            <a:schemeClr val="tx1"/>
          </a:solidFill>
          <a:latin typeface="+mn-lt"/>
          <a:ea typeface="+mn-ea"/>
          <a:cs typeface="+mn-cs"/>
        </a:defRPr>
      </a:lvl7pPr>
      <a:lvl8pPr marL="3199760" algn="l" defTabSz="914217" rtl="0" eaLnBrk="1" latinLnBrk="0" hangingPunct="1">
        <a:defRPr kumimoji="1" sz="1800" kern="1200">
          <a:solidFill>
            <a:schemeClr val="tx1"/>
          </a:solidFill>
          <a:latin typeface="+mn-lt"/>
          <a:ea typeface="+mn-ea"/>
          <a:cs typeface="+mn-cs"/>
        </a:defRPr>
      </a:lvl8pPr>
      <a:lvl9pPr marL="3656868" algn="l" defTabSz="914217"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 name="Rectangle 3"/>
          <p:cNvSpPr>
            <a:spLocks noGrp="1" noChangeArrowheads="1"/>
          </p:cNvSpPr>
          <p:nvPr>
            <p:ph type="body" idx="1"/>
          </p:nvPr>
        </p:nvSpPr>
        <p:spPr>
          <a:xfrm>
            <a:off x="495300" y="1600204"/>
            <a:ext cx="8915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C5B59AB6-6D14-4CD6-9E28-AE5378B398A6}" type="datetime1">
              <a:rPr kumimoji="1" lang="ja-JP" altLang="en-US" smtClean="0"/>
              <a:t>2025/3/19</a:t>
            </a:fld>
            <a:endParaRPr kumimoji="1" lang="ja-JP" altLang="en-US"/>
          </a:p>
        </p:txBody>
      </p:sp>
      <p:sp>
        <p:nvSpPr>
          <p:cNvPr id="108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kumimoji="1" lang="ja-JP" altLang="en-US"/>
          </a:p>
        </p:txBody>
      </p:sp>
      <p:sp>
        <p:nvSpPr>
          <p:cNvPr id="1088" name="Rectangle 6"/>
          <p:cNvSpPr>
            <a:spLocks noGrp="1" noChangeArrowheads="1"/>
          </p:cNvSpPr>
          <p:nvPr>
            <p:ph type="sldNum" sz="quarter" idx="4"/>
          </p:nvPr>
        </p:nvSpPr>
        <p:spPr>
          <a:xfrm>
            <a:off x="7594600" y="6597352"/>
            <a:ext cx="2311400" cy="2880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b="1">
                <a:effectLst>
                  <a:glow rad="127000">
                    <a:schemeClr val="bg1"/>
                  </a:glow>
                </a:effectLst>
              </a:defRPr>
            </a:lvl1pPr>
          </a:lstStyle>
          <a:p>
            <a:fld id="{258466D9-AAEE-40CC-A136-5CED8682336C}" type="slidenum">
              <a:rPr lang="ja-JP" altLang="en-US" smtClean="0"/>
              <a:pPr/>
              <a:t>‹#›</a:t>
            </a:fld>
            <a:endParaRPr lang="ja-JP" altLang="en-US"/>
          </a:p>
        </p:txBody>
      </p:sp>
      <p:grpSp>
        <p:nvGrpSpPr>
          <p:cNvPr id="1089" name="Group 18"/>
          <p:cNvGrpSpPr/>
          <p:nvPr/>
        </p:nvGrpSpPr>
        <p:grpSpPr>
          <a:xfrm>
            <a:off x="0" y="0"/>
            <a:ext cx="9906000" cy="546100"/>
            <a:chOff x="0" y="0"/>
            <a:chExt cx="5760" cy="344"/>
          </a:xfrm>
        </p:grpSpPr>
        <p:pic>
          <p:nvPicPr>
            <p:cNvPr id="1090" name="Picture 9" descr="mlit_top"/>
            <p:cNvPicPr>
              <a:picLocks noChangeAspect="1" noChangeArrowheads="1"/>
            </p:cNvPicPr>
            <p:nvPr userDrawn="1"/>
          </p:nvPicPr>
          <p:blipFill>
            <a:blip r:embed="rId14"/>
            <a:srcRect t="26801" b="65286"/>
            <a:stretch>
              <a:fillRect/>
            </a:stretch>
          </p:blipFill>
          <p:spPr>
            <a:xfrm>
              <a:off x="0" y="300"/>
              <a:ext cx="5760" cy="44"/>
            </a:xfrm>
            <a:prstGeom prst="rect">
              <a:avLst/>
            </a:prstGeom>
            <a:noFill/>
          </p:spPr>
        </p:pic>
        <p:grpSp>
          <p:nvGrpSpPr>
            <p:cNvPr id="1091" name="Group 17"/>
            <p:cNvGrpSpPr/>
            <p:nvPr userDrawn="1"/>
          </p:nvGrpSpPr>
          <p:grpSpPr>
            <a:xfrm>
              <a:off x="0" y="0"/>
              <a:ext cx="5760" cy="318"/>
              <a:chOff x="0" y="0"/>
              <a:chExt cx="5760" cy="318"/>
            </a:xfrm>
          </p:grpSpPr>
          <p:pic>
            <p:nvPicPr>
              <p:cNvPr id="1092" name="Picture 11" descr="mlit_top"/>
              <p:cNvPicPr>
                <a:picLocks noChangeAspect="1" noChangeArrowheads="1"/>
              </p:cNvPicPr>
              <p:nvPr userDrawn="1"/>
            </p:nvPicPr>
            <p:blipFill>
              <a:blip r:embed="rId15"/>
              <a:srcRect r="66945" b="42805"/>
              <a:stretch>
                <a:fillRect/>
              </a:stretch>
            </p:blipFill>
            <p:spPr>
              <a:xfrm>
                <a:off x="3856" y="0"/>
                <a:ext cx="1904" cy="318"/>
              </a:xfrm>
              <a:prstGeom prst="rect">
                <a:avLst/>
              </a:prstGeom>
              <a:noFill/>
            </p:spPr>
          </p:pic>
          <p:pic>
            <p:nvPicPr>
              <p:cNvPr id="1093" name="Picture 16" descr="mlit_top"/>
              <p:cNvPicPr>
                <a:picLocks noChangeAspect="1" noChangeArrowheads="1"/>
              </p:cNvPicPr>
              <p:nvPr userDrawn="1"/>
            </p:nvPicPr>
            <p:blipFill>
              <a:blip r:embed="rId16"/>
              <a:srcRect l="50000" b="42805"/>
              <a:stretch>
                <a:fillRect/>
              </a:stretch>
            </p:blipFill>
            <p:spPr>
              <a:xfrm>
                <a:off x="1043" y="0"/>
                <a:ext cx="2880" cy="318"/>
              </a:xfrm>
              <a:prstGeom prst="rect">
                <a:avLst/>
              </a:prstGeom>
              <a:noFill/>
            </p:spPr>
          </p:pic>
          <p:pic>
            <p:nvPicPr>
              <p:cNvPr id="1094" name="Picture 10" descr="mlit_top"/>
              <p:cNvPicPr>
                <a:picLocks noChangeAspect="1" noChangeArrowheads="1"/>
              </p:cNvPicPr>
              <p:nvPr userDrawn="1"/>
            </p:nvPicPr>
            <p:blipFill>
              <a:blip r:embed="rId16"/>
              <a:srcRect l="68906" b="42805"/>
              <a:stretch>
                <a:fillRect/>
              </a:stretch>
            </p:blipFill>
            <p:spPr>
              <a:xfrm>
                <a:off x="0" y="0"/>
                <a:ext cx="1791" cy="318"/>
              </a:xfrm>
              <a:prstGeom prst="rect">
                <a:avLst/>
              </a:prstGeom>
              <a:noFill/>
            </p:spPr>
          </p:pic>
        </p:grpSp>
      </p:grpSp>
      <p:sp>
        <p:nvSpPr>
          <p:cNvPr id="1095" name="Rectangle 2"/>
          <p:cNvSpPr>
            <a:spLocks noGrp="1" noChangeArrowheads="1"/>
          </p:cNvSpPr>
          <p:nvPr>
            <p:ph type="title"/>
          </p:nvPr>
        </p:nvSpPr>
        <p:spPr>
          <a:xfrm>
            <a:off x="7" y="0"/>
            <a:ext cx="7604919"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96" name="Picture 14"/>
          <p:cNvPicPr>
            <a:picLocks noChangeAspect="1" noChangeArrowheads="1"/>
          </p:cNvPicPr>
          <p:nvPr/>
        </p:nvPicPr>
        <p:blipFill>
          <a:blip r:embed="rId17"/>
          <a:srcRect t="3670"/>
          <a:stretch>
            <a:fillRect/>
          </a:stretch>
        </p:blipFill>
        <p:spPr>
          <a:xfrm>
            <a:off x="8225771" y="2"/>
            <a:ext cx="1680236" cy="333375"/>
          </a:xfrm>
          <a:prstGeom prst="rect">
            <a:avLst/>
          </a:prstGeom>
          <a:noFill/>
          <a:ln w="9525">
            <a:noFill/>
            <a:miter lim="800000"/>
            <a:headEnd/>
            <a:tailEnd/>
          </a:ln>
          <a:effectLst/>
        </p:spPr>
      </p:pic>
    </p:spTree>
    <p:extLst>
      <p:ext uri="{BB962C8B-B14F-4D97-AF65-F5344CB8AC3E}">
        <p14:creationId xmlns:p14="http://schemas.microsoft.com/office/powerpoint/2010/main" val="181713936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hf sldNum="0" hdr="0" ftr="0" dt="0"/>
  <p:txStyles>
    <p:title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677150" y="6492875"/>
            <a:ext cx="2228850" cy="365125"/>
          </a:xfrm>
          <a:prstGeom prst="rect">
            <a:avLst/>
          </a:prstGeom>
        </p:spPr>
        <p:txBody>
          <a:bodyPr vert="horz" lIns="91440" tIns="45720" rIns="91440" bIns="45720" rtlCol="0" anchor="ctr"/>
          <a:lstStyle>
            <a:lvl1pPr algn="r">
              <a:defRPr sz="1800" b="1">
                <a:solidFill>
                  <a:schemeClr val="tx1">
                    <a:lumMod val="75000"/>
                    <a:lumOff val="25000"/>
                  </a:schemeClr>
                </a:solidFill>
                <a:latin typeface="HGSｺﾞｼｯｸM" panose="020B0600000000000000" pitchFamily="50" charset="-128"/>
                <a:ea typeface="HGSｺﾞｼｯｸM" panose="020B0600000000000000" pitchFamily="50" charset="-128"/>
              </a:defRPr>
            </a:lvl1pPr>
          </a:lstStyle>
          <a:p>
            <a:fld id="{85112742-9160-4711-AAC7-CF53A4EF3A9C}" type="slidenum">
              <a:rPr lang="ja-JP" altLang="en-US" smtClean="0"/>
              <a:pPr/>
              <a:t>‹#›</a:t>
            </a:fld>
            <a:endParaRPr lang="ja-JP" altLang="en-US"/>
          </a:p>
        </p:txBody>
      </p:sp>
    </p:spTree>
    <p:extLst>
      <p:ext uri="{BB962C8B-B14F-4D97-AF65-F5344CB8AC3E}">
        <p14:creationId xmlns:p14="http://schemas.microsoft.com/office/powerpoint/2010/main" val="241505601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2910FAC1-D875-4E3D-BD08-8F3D62BE1F3F}" type="datetimeFigureOut">
              <a:rPr kumimoji="1" lang="ja-JP" altLang="en-US" smtClean="0"/>
              <a:t>2025/3/19</a:t>
            </a:fld>
            <a:endParaRPr kumimoji="1" lang="ja-JP" altLang="en-US"/>
          </a:p>
        </p:txBody>
      </p:sp>
      <p:sp>
        <p:nvSpPr>
          <p:cNvPr id="5" name="フッター プレースホルダー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3E8E35ED-60B4-436D-A4EC-891EB5385EE8}" type="slidenum">
              <a:rPr kumimoji="1" lang="ja-JP" altLang="en-US" smtClean="0"/>
              <a:t>‹#›</a:t>
            </a:fld>
            <a:endParaRPr kumimoji="1" lang="ja-JP" altLang="en-US"/>
          </a:p>
        </p:txBody>
      </p:sp>
    </p:spTree>
    <p:extLst>
      <p:ext uri="{BB962C8B-B14F-4D97-AF65-F5344CB8AC3E}">
        <p14:creationId xmlns:p14="http://schemas.microsoft.com/office/powerpoint/2010/main" val="3046718760"/>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pos="5616">
          <p15:clr>
            <a:srgbClr val="F26B43"/>
          </p15:clr>
        </p15:guide>
        <p15:guide id="3" pos="761">
          <p15:clr>
            <a:srgbClr val="F26B43"/>
          </p15:clr>
        </p15:guide>
        <p15:guide id="4" pos="702">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4212">
          <p15:clr>
            <a:srgbClr val="F26B43"/>
          </p15:clr>
        </p15:guide>
        <p15:guide id="10" pos="570">
          <p15:clr>
            <a:srgbClr val="F26B43"/>
          </p15:clr>
        </p15:guide>
        <p15:guide id="11" pos="52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494819" y="1600205"/>
            <a:ext cx="891636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4819" y="6245225"/>
            <a:ext cx="231129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384739" y="6245225"/>
            <a:ext cx="3136524"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4710" y="6237288"/>
            <a:ext cx="2311293"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800">
                <a:ea typeface="ＭＳ Ｐゴシック" pitchFamily="50" charset="-128"/>
              </a:defRPr>
            </a:lvl1pPr>
          </a:lstStyle>
          <a:p>
            <a:pPr>
              <a:defRPr/>
            </a:pPr>
            <a:fld id="{07D711DE-75DF-43D4-B2D9-0607A5428587}" type="slidenum">
              <a:rPr lang="en-US" altLang="ja-JP"/>
              <a:pPr>
                <a:defRPr/>
              </a:pPr>
              <a:t>‹#›</a:t>
            </a:fld>
            <a:endParaRPr lang="en-US" altLang="ja-JP"/>
          </a:p>
        </p:txBody>
      </p:sp>
      <p:grpSp>
        <p:nvGrpSpPr>
          <p:cNvPr id="2054" name="Group 18"/>
          <p:cNvGrpSpPr>
            <a:grpSpLocks/>
          </p:cNvGrpSpPr>
          <p:nvPr userDrawn="1"/>
        </p:nvGrpSpPr>
        <p:grpSpPr bwMode="auto">
          <a:xfrm>
            <a:off x="1" y="0"/>
            <a:ext cx="9906000" cy="546100"/>
            <a:chOff x="0" y="0"/>
            <a:chExt cx="5760" cy="344"/>
          </a:xfrm>
        </p:grpSpPr>
        <p:pic>
          <p:nvPicPr>
            <p:cNvPr id="2057" name="Picture 9" descr="mlit_top"/>
            <p:cNvPicPr>
              <a:picLocks noChangeAspect="1" noChangeArrowheads="1"/>
            </p:cNvPicPr>
            <p:nvPr userDrawn="1"/>
          </p:nvPicPr>
          <p:blipFill>
            <a:blip r:embed="rId19">
              <a:extLst>
                <a:ext uri="{28A0092B-C50C-407E-A947-70E740481C1C}">
                  <a14:useLocalDpi xmlns:a14="http://schemas.microsoft.com/office/drawing/2010/main"/>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8" name="Group 17"/>
            <p:cNvGrpSpPr>
              <a:grpSpLocks/>
            </p:cNvGrpSpPr>
            <p:nvPr userDrawn="1"/>
          </p:nvGrpSpPr>
          <p:grpSpPr bwMode="auto">
            <a:xfrm>
              <a:off x="0" y="0"/>
              <a:ext cx="5760" cy="318"/>
              <a:chOff x="0" y="0"/>
              <a:chExt cx="5760" cy="318"/>
            </a:xfrm>
          </p:grpSpPr>
          <p:pic>
            <p:nvPicPr>
              <p:cNvPr id="2059" name="Picture 11" descr="mlit_top"/>
              <p:cNvPicPr>
                <a:picLocks noChangeAspect="1" noChangeArrowheads="1"/>
              </p:cNvPicPr>
              <p:nvPr userDrawn="1"/>
            </p:nvPicPr>
            <p:blipFill>
              <a:blip r:embed="rId20">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6" descr="mlit_top"/>
              <p:cNvPicPr>
                <a:picLocks noChangeAspect="1" noChangeArrowheads="1"/>
              </p:cNvPicPr>
              <p:nvPr userDrawn="1"/>
            </p:nvPicPr>
            <p:blipFill>
              <a:blip r:embed="rId21">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0" descr="mlit_top"/>
              <p:cNvPicPr>
                <a:picLocks noChangeAspect="1" noChangeArrowheads="1"/>
              </p:cNvPicPr>
              <p:nvPr userDrawn="1"/>
            </p:nvPicPr>
            <p:blipFill>
              <a:blip r:embed="rId21">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055" name="Rectangle 2"/>
          <p:cNvSpPr>
            <a:spLocks noGrp="1" noChangeArrowheads="1"/>
          </p:cNvSpPr>
          <p:nvPr>
            <p:ph type="title"/>
          </p:nvPr>
        </p:nvSpPr>
        <p:spPr bwMode="auto">
          <a:xfrm>
            <a:off x="494817" y="0"/>
            <a:ext cx="710956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2056" name="Picture 14"/>
          <p:cNvPicPr>
            <a:picLocks noChangeAspect="1" noChangeArrowheads="1"/>
          </p:cNvPicPr>
          <p:nvPr userDrawn="1"/>
        </p:nvPicPr>
        <p:blipFill>
          <a:blip r:embed="rId22" cstate="screen">
            <a:extLst>
              <a:ext uri="{28A0092B-C50C-407E-A947-70E740481C1C}">
                <a14:useLocalDpi xmlns:a14="http://schemas.microsoft.com/office/drawing/2010/main"/>
              </a:ext>
            </a:extLst>
          </a:blip>
          <a:srcRect t="3670"/>
          <a:stretch>
            <a:fillRect/>
          </a:stretch>
        </p:blipFill>
        <p:spPr bwMode="auto">
          <a:xfrm>
            <a:off x="8366751" y="25400"/>
            <a:ext cx="1490896"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37664"/>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Lst>
  <p:hf hdr="0" ftr="0" dt="0"/>
  <p:txStyles>
    <p:titleStyle>
      <a:lvl1pPr algn="l" rtl="0" eaLnBrk="0" fontAlgn="base" hangingPunct="0">
        <a:spcBef>
          <a:spcPct val="0"/>
        </a:spcBef>
        <a:spcAft>
          <a:spcPct val="0"/>
        </a:spcAft>
        <a:defRPr kumimoji="1" sz="2101">
          <a:solidFill>
            <a:srgbClr val="4087C8"/>
          </a:solidFill>
          <a:latin typeface="+mj-lt"/>
          <a:ea typeface="+mj-ea"/>
          <a:cs typeface="+mj-cs"/>
        </a:defRPr>
      </a:lvl1pPr>
      <a:lvl2pPr algn="l" rtl="0" eaLnBrk="0" fontAlgn="base" hangingPunct="0">
        <a:spcBef>
          <a:spcPct val="0"/>
        </a:spcBef>
        <a:spcAft>
          <a:spcPct val="0"/>
        </a:spcAft>
        <a:defRPr kumimoji="1" sz="2101">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101">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101">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101">
          <a:solidFill>
            <a:srgbClr val="4087C8"/>
          </a:solidFill>
          <a:latin typeface="HGP創英角ｺﾞｼｯｸUB" pitchFamily="50" charset="-128"/>
          <a:ea typeface="HGP創英角ｺﾞｼｯｸUB" pitchFamily="50" charset="-128"/>
        </a:defRPr>
      </a:lvl5pPr>
      <a:lvl6pPr marL="342890" algn="l" rtl="0" fontAlgn="base">
        <a:spcBef>
          <a:spcPct val="0"/>
        </a:spcBef>
        <a:spcAft>
          <a:spcPct val="0"/>
        </a:spcAft>
        <a:defRPr kumimoji="1" sz="2101">
          <a:solidFill>
            <a:srgbClr val="4087C8"/>
          </a:solidFill>
          <a:latin typeface="HGP創英角ｺﾞｼｯｸUB" pitchFamily="50" charset="-128"/>
          <a:ea typeface="HGP創英角ｺﾞｼｯｸUB" pitchFamily="50" charset="-128"/>
        </a:defRPr>
      </a:lvl6pPr>
      <a:lvl7pPr marL="685779" algn="l" rtl="0" fontAlgn="base">
        <a:spcBef>
          <a:spcPct val="0"/>
        </a:spcBef>
        <a:spcAft>
          <a:spcPct val="0"/>
        </a:spcAft>
        <a:defRPr kumimoji="1" sz="2101">
          <a:solidFill>
            <a:srgbClr val="4087C8"/>
          </a:solidFill>
          <a:latin typeface="HGP創英角ｺﾞｼｯｸUB" pitchFamily="50" charset="-128"/>
          <a:ea typeface="HGP創英角ｺﾞｼｯｸUB" pitchFamily="50" charset="-128"/>
        </a:defRPr>
      </a:lvl7pPr>
      <a:lvl8pPr marL="1028669" algn="l" rtl="0" fontAlgn="base">
        <a:spcBef>
          <a:spcPct val="0"/>
        </a:spcBef>
        <a:spcAft>
          <a:spcPct val="0"/>
        </a:spcAft>
        <a:defRPr kumimoji="1" sz="2101">
          <a:solidFill>
            <a:srgbClr val="4087C8"/>
          </a:solidFill>
          <a:latin typeface="HGP創英角ｺﾞｼｯｸUB" pitchFamily="50" charset="-128"/>
          <a:ea typeface="HGP創英角ｺﾞｼｯｸUB" pitchFamily="50" charset="-128"/>
        </a:defRPr>
      </a:lvl8pPr>
      <a:lvl9pPr marL="1371559" algn="l" rtl="0" fontAlgn="base">
        <a:spcBef>
          <a:spcPct val="0"/>
        </a:spcBef>
        <a:spcAft>
          <a:spcPct val="0"/>
        </a:spcAft>
        <a:defRPr kumimoji="1" sz="2101">
          <a:solidFill>
            <a:srgbClr val="4087C8"/>
          </a:solidFill>
          <a:latin typeface="HGP創英角ｺﾞｼｯｸUB" pitchFamily="50" charset="-128"/>
          <a:ea typeface="HGP創英角ｺﾞｼｯｸUB" pitchFamily="50" charset="-128"/>
        </a:defRPr>
      </a:lvl9pPr>
    </p:titleStyle>
    <p:bodyStyle>
      <a:lvl1pPr marL="255586" indent="-255586" algn="l" rtl="0" eaLnBrk="0" fontAlgn="base" hangingPunct="0">
        <a:spcBef>
          <a:spcPct val="20000"/>
        </a:spcBef>
        <a:spcAft>
          <a:spcPct val="0"/>
        </a:spcAft>
        <a:buChar char="•"/>
        <a:defRPr kumimoji="1" sz="2400">
          <a:solidFill>
            <a:schemeClr val="tx1"/>
          </a:solidFill>
          <a:latin typeface="+mn-lt"/>
          <a:ea typeface="+mn-ea"/>
          <a:cs typeface="+mn-cs"/>
        </a:defRPr>
      </a:lvl1pPr>
      <a:lvl2pPr marL="555621" indent="-212723" algn="l" rtl="0" eaLnBrk="0" fontAlgn="base" hangingPunct="0">
        <a:spcBef>
          <a:spcPct val="20000"/>
        </a:spcBef>
        <a:spcAft>
          <a:spcPct val="0"/>
        </a:spcAft>
        <a:buChar char="–"/>
        <a:defRPr kumimoji="1" sz="2101">
          <a:solidFill>
            <a:schemeClr val="tx1"/>
          </a:solidFill>
          <a:latin typeface="+mn-lt"/>
          <a:ea typeface="+mn-ea"/>
        </a:defRPr>
      </a:lvl2pPr>
      <a:lvl3pPr marL="855659" indent="-169863" algn="l" rtl="0" eaLnBrk="0" fontAlgn="base" hangingPunct="0">
        <a:spcBef>
          <a:spcPct val="20000"/>
        </a:spcBef>
        <a:spcAft>
          <a:spcPct val="0"/>
        </a:spcAft>
        <a:buChar char="•"/>
        <a:defRPr kumimoji="1">
          <a:solidFill>
            <a:schemeClr val="tx1"/>
          </a:solidFill>
          <a:latin typeface="+mn-lt"/>
          <a:ea typeface="+mn-ea"/>
        </a:defRPr>
      </a:lvl3pPr>
      <a:lvl4pPr marL="1198557" indent="-169863" algn="l" rtl="0" eaLnBrk="0" fontAlgn="base" hangingPunct="0">
        <a:spcBef>
          <a:spcPct val="20000"/>
        </a:spcBef>
        <a:spcAft>
          <a:spcPct val="0"/>
        </a:spcAft>
        <a:buChar char="–"/>
        <a:defRPr kumimoji="1" sz="1500">
          <a:solidFill>
            <a:schemeClr val="tx1"/>
          </a:solidFill>
          <a:latin typeface="+mn-lt"/>
          <a:ea typeface="+mn-ea"/>
        </a:defRPr>
      </a:lvl4pPr>
      <a:lvl5pPr marL="1541454" indent="-169863" algn="l" rtl="0" eaLnBrk="0" fontAlgn="base" hangingPunct="0">
        <a:spcBef>
          <a:spcPct val="20000"/>
        </a:spcBef>
        <a:spcAft>
          <a:spcPct val="0"/>
        </a:spcAft>
        <a:buChar char="»"/>
        <a:defRPr kumimoji="1" sz="1500">
          <a:solidFill>
            <a:schemeClr val="tx1"/>
          </a:solidFill>
          <a:latin typeface="+mn-lt"/>
          <a:ea typeface="+mn-ea"/>
        </a:defRPr>
      </a:lvl5pPr>
      <a:lvl6pPr marL="1885892" indent="-171445" algn="l" rtl="0" fontAlgn="base">
        <a:spcBef>
          <a:spcPct val="20000"/>
        </a:spcBef>
        <a:spcAft>
          <a:spcPct val="0"/>
        </a:spcAft>
        <a:buChar char="»"/>
        <a:defRPr kumimoji="1" sz="1500">
          <a:solidFill>
            <a:schemeClr val="tx1"/>
          </a:solidFill>
          <a:latin typeface="+mn-lt"/>
          <a:ea typeface="+mn-ea"/>
        </a:defRPr>
      </a:lvl6pPr>
      <a:lvl7pPr marL="2228783" indent="-171445" algn="l" rtl="0" fontAlgn="base">
        <a:spcBef>
          <a:spcPct val="20000"/>
        </a:spcBef>
        <a:spcAft>
          <a:spcPct val="0"/>
        </a:spcAft>
        <a:buChar char="»"/>
        <a:defRPr kumimoji="1" sz="1500">
          <a:solidFill>
            <a:schemeClr val="tx1"/>
          </a:solidFill>
          <a:latin typeface="+mn-lt"/>
          <a:ea typeface="+mn-ea"/>
        </a:defRPr>
      </a:lvl7pPr>
      <a:lvl8pPr marL="2571671" indent="-171445" algn="l" rtl="0" fontAlgn="base">
        <a:spcBef>
          <a:spcPct val="20000"/>
        </a:spcBef>
        <a:spcAft>
          <a:spcPct val="0"/>
        </a:spcAft>
        <a:buChar char="»"/>
        <a:defRPr kumimoji="1" sz="1500">
          <a:solidFill>
            <a:schemeClr val="tx1"/>
          </a:solidFill>
          <a:latin typeface="+mn-lt"/>
          <a:ea typeface="+mn-ea"/>
        </a:defRPr>
      </a:lvl8pPr>
      <a:lvl9pPr marL="2914560" indent="-171445" algn="l" rtl="0" fontAlgn="base">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685779" rtl="0" eaLnBrk="1" latinLnBrk="0" hangingPunct="1">
        <a:defRPr kumimoji="1" sz="1350" kern="1200">
          <a:solidFill>
            <a:schemeClr val="tx1"/>
          </a:solidFill>
          <a:latin typeface="+mn-lt"/>
          <a:ea typeface="+mn-ea"/>
          <a:cs typeface="+mn-cs"/>
        </a:defRPr>
      </a:lvl1pPr>
      <a:lvl2pPr marL="342890" algn="l" defTabSz="685779" rtl="0" eaLnBrk="1" latinLnBrk="0" hangingPunct="1">
        <a:defRPr kumimoji="1" sz="1350" kern="1200">
          <a:solidFill>
            <a:schemeClr val="tx1"/>
          </a:solidFill>
          <a:latin typeface="+mn-lt"/>
          <a:ea typeface="+mn-ea"/>
          <a:cs typeface="+mn-cs"/>
        </a:defRPr>
      </a:lvl2pPr>
      <a:lvl3pPr marL="685779" algn="l" defTabSz="685779" rtl="0" eaLnBrk="1" latinLnBrk="0" hangingPunct="1">
        <a:defRPr kumimoji="1" sz="1350" kern="1200">
          <a:solidFill>
            <a:schemeClr val="tx1"/>
          </a:solidFill>
          <a:latin typeface="+mn-lt"/>
          <a:ea typeface="+mn-ea"/>
          <a:cs typeface="+mn-cs"/>
        </a:defRPr>
      </a:lvl3pPr>
      <a:lvl4pPr marL="1028669" algn="l" defTabSz="685779" rtl="0" eaLnBrk="1" latinLnBrk="0" hangingPunct="1">
        <a:defRPr kumimoji="1" sz="1350" kern="1200">
          <a:solidFill>
            <a:schemeClr val="tx1"/>
          </a:solidFill>
          <a:latin typeface="+mn-lt"/>
          <a:ea typeface="+mn-ea"/>
          <a:cs typeface="+mn-cs"/>
        </a:defRPr>
      </a:lvl4pPr>
      <a:lvl5pPr marL="1371559" algn="l" defTabSz="685779" rtl="0" eaLnBrk="1" latinLnBrk="0" hangingPunct="1">
        <a:defRPr kumimoji="1" sz="1350" kern="1200">
          <a:solidFill>
            <a:schemeClr val="tx1"/>
          </a:solidFill>
          <a:latin typeface="+mn-lt"/>
          <a:ea typeface="+mn-ea"/>
          <a:cs typeface="+mn-cs"/>
        </a:defRPr>
      </a:lvl5pPr>
      <a:lvl6pPr marL="1714447" algn="l" defTabSz="685779" rtl="0" eaLnBrk="1" latinLnBrk="0" hangingPunct="1">
        <a:defRPr kumimoji="1" sz="1350" kern="1200">
          <a:solidFill>
            <a:schemeClr val="tx1"/>
          </a:solidFill>
          <a:latin typeface="+mn-lt"/>
          <a:ea typeface="+mn-ea"/>
          <a:cs typeface="+mn-cs"/>
        </a:defRPr>
      </a:lvl6pPr>
      <a:lvl7pPr marL="2057336" algn="l" defTabSz="685779" rtl="0" eaLnBrk="1" latinLnBrk="0" hangingPunct="1">
        <a:defRPr kumimoji="1" sz="1350" kern="1200">
          <a:solidFill>
            <a:schemeClr val="tx1"/>
          </a:solidFill>
          <a:latin typeface="+mn-lt"/>
          <a:ea typeface="+mn-ea"/>
          <a:cs typeface="+mn-cs"/>
        </a:defRPr>
      </a:lvl7pPr>
      <a:lvl8pPr marL="2400227" algn="l" defTabSz="685779" rtl="0" eaLnBrk="1" latinLnBrk="0" hangingPunct="1">
        <a:defRPr kumimoji="1" sz="1350" kern="1200">
          <a:solidFill>
            <a:schemeClr val="tx1"/>
          </a:solidFill>
          <a:latin typeface="+mn-lt"/>
          <a:ea typeface="+mn-ea"/>
          <a:cs typeface="+mn-cs"/>
        </a:defRPr>
      </a:lvl8pPr>
      <a:lvl9pPr marL="2743116" algn="l" defTabSz="685779"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1" y="1600206"/>
            <a:ext cx="8915400" cy="4525963"/>
          </a:xfrm>
          <a:prstGeom prst="rect">
            <a:avLst/>
          </a:prstGeom>
          <a:noFill/>
          <a:ln w="9525">
            <a:noFill/>
            <a:miter lim="800000"/>
            <a:headEnd/>
            <a:tailEnd/>
          </a:ln>
        </p:spPr>
        <p:txBody>
          <a:bodyPr vert="horz" wrap="square" lIns="91435" tIns="45717" rIns="91435" bIns="45717"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1" y="6245225"/>
            <a:ext cx="2311400" cy="476250"/>
          </a:xfrm>
          <a:prstGeom prst="rect">
            <a:avLst/>
          </a:prstGeom>
          <a:noFill/>
          <a:ln w="9525">
            <a:noFill/>
            <a:miter lim="800000"/>
            <a:headEnd/>
            <a:tailEnd/>
          </a:ln>
          <a:effectLst/>
        </p:spPr>
        <p:txBody>
          <a:bodyPr vert="horz" wrap="square" lIns="91435" tIns="45717" rIns="91435" bIns="45717" numCol="1" anchor="t" anchorCtr="0" compatLnSpc="1">
            <a:prstTxWarp prst="textNoShape">
              <a:avLst/>
            </a:prstTxWarp>
          </a:bodyPr>
          <a:lstStyle>
            <a:lvl1pPr>
              <a:defRPr sz="1400">
                <a:ea typeface="ＭＳ Ｐゴシック" pitchFamily="50" charset="-128"/>
              </a:defRPr>
            </a:lvl1pPr>
          </a:lstStyle>
          <a:p>
            <a:pPr defTabSz="914346" fontAlgn="base">
              <a:spcBef>
                <a:spcPct val="0"/>
              </a:spcBef>
              <a:spcAft>
                <a:spcPct val="0"/>
              </a:spcAft>
              <a:defRPr/>
            </a:pPr>
            <a:endParaRPr lang="en-US" altLang="ja-JP">
              <a:solidFill>
                <a:prstClr val="black"/>
              </a:solidFill>
            </a:endParaRPr>
          </a:p>
        </p:txBody>
      </p:sp>
      <p:sp>
        <p:nvSpPr>
          <p:cNvPr id="1029" name="Rectangle 5"/>
          <p:cNvSpPr>
            <a:spLocks noGrp="1" noChangeArrowheads="1"/>
          </p:cNvSpPr>
          <p:nvPr>
            <p:ph type="ftr" sz="quarter" idx="3"/>
          </p:nvPr>
        </p:nvSpPr>
        <p:spPr bwMode="auto">
          <a:xfrm>
            <a:off x="3384553" y="6245225"/>
            <a:ext cx="3136900" cy="476250"/>
          </a:xfrm>
          <a:prstGeom prst="rect">
            <a:avLst/>
          </a:prstGeom>
          <a:noFill/>
          <a:ln w="9525">
            <a:noFill/>
            <a:miter lim="800000"/>
            <a:headEnd/>
            <a:tailEnd/>
          </a:ln>
          <a:effectLst/>
        </p:spPr>
        <p:txBody>
          <a:bodyPr vert="horz" wrap="square" lIns="91435" tIns="45717" rIns="91435" bIns="45717" numCol="1" anchor="t" anchorCtr="0" compatLnSpc="1">
            <a:prstTxWarp prst="textNoShape">
              <a:avLst/>
            </a:prstTxWarp>
          </a:bodyPr>
          <a:lstStyle>
            <a:lvl1pPr algn="ctr">
              <a:defRPr sz="1400">
                <a:ea typeface="ＭＳ Ｐゴシック" pitchFamily="50" charset="-128"/>
              </a:defRPr>
            </a:lvl1pPr>
          </a:lstStyle>
          <a:p>
            <a:pPr defTabSz="914346" fontAlgn="base">
              <a:spcBef>
                <a:spcPct val="0"/>
              </a:spcBef>
              <a:spcAft>
                <a:spcPct val="0"/>
              </a:spcAft>
              <a:defRPr/>
            </a:pPr>
            <a:endParaRPr lang="en-US" altLang="ja-JP">
              <a:solidFill>
                <a:prstClr val="black"/>
              </a:solidFill>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35" tIns="45717" rIns="91435" bIns="45717" numCol="1" anchor="t" anchorCtr="0" compatLnSpc="1">
            <a:prstTxWarp prst="textNoShape">
              <a:avLst/>
            </a:prstTxWarp>
          </a:bodyPr>
          <a:lstStyle>
            <a:lvl1pPr algn="r">
              <a:defRPr sz="1400">
                <a:ea typeface="ＭＳ Ｐゴシック" pitchFamily="50" charset="-128"/>
              </a:defRPr>
            </a:lvl1pPr>
          </a:lstStyle>
          <a:p>
            <a:pPr defTabSz="914346" fontAlgn="base">
              <a:spcBef>
                <a:spcPct val="0"/>
              </a:spcBef>
              <a:spcAft>
                <a:spcPct val="0"/>
              </a:spcAft>
              <a:defRPr/>
            </a:pPr>
            <a:endParaRPr lang="en-US" altLang="ja-JP">
              <a:solidFill>
                <a:prstClr val="black"/>
              </a:solidFill>
            </a:endParaRPr>
          </a:p>
        </p:txBody>
      </p:sp>
      <p:grpSp>
        <p:nvGrpSpPr>
          <p:cNvPr id="2" name="Group 18"/>
          <p:cNvGrpSpPr>
            <a:grpSpLocks/>
          </p:cNvGrpSpPr>
          <p:nvPr/>
        </p:nvGrpSpPr>
        <p:grpSpPr bwMode="auto">
          <a:xfrm>
            <a:off x="3" y="0"/>
            <a:ext cx="9906000" cy="546100"/>
            <a:chOff x="0" y="0"/>
            <a:chExt cx="5760" cy="344"/>
          </a:xfrm>
        </p:grpSpPr>
        <p:pic>
          <p:nvPicPr>
            <p:cNvPr id="1033" name="Picture 9" descr="mlit_top"/>
            <p:cNvPicPr>
              <a:picLocks noChangeAspect="1" noChangeArrowheads="1"/>
            </p:cNvPicPr>
            <p:nvPr userDrawn="1"/>
          </p:nvPicPr>
          <p:blipFill>
            <a:blip r:embed="rId14" cstate="print"/>
            <a:srcRect t="26801" b="65286"/>
            <a:stretch>
              <a:fillRect/>
            </a:stretch>
          </p:blipFill>
          <p:spPr bwMode="auto">
            <a:xfrm>
              <a:off x="0" y="300"/>
              <a:ext cx="5760" cy="44"/>
            </a:xfrm>
            <a:prstGeom prst="rect">
              <a:avLst/>
            </a:prstGeom>
            <a:noFill/>
            <a:ln w="9525">
              <a:noFill/>
              <a:miter lim="800000"/>
              <a:headEnd/>
              <a:tailEnd/>
            </a:ln>
          </p:spPr>
        </p:pic>
        <p:grpSp>
          <p:nvGrpSpPr>
            <p:cNvPr id="3"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5" cstate="print"/>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6" cstate="print"/>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6" cstate="print"/>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20" y="0"/>
            <a:ext cx="7604919" cy="476250"/>
          </a:xfrm>
          <a:prstGeom prst="rect">
            <a:avLst/>
          </a:prstGeom>
          <a:noFill/>
          <a:ln w="9525">
            <a:noFill/>
            <a:miter lim="800000"/>
            <a:headEnd/>
            <a:tailEnd/>
          </a:ln>
        </p:spPr>
        <p:txBody>
          <a:bodyPr vert="horz" wrap="square" lIns="91435" tIns="45717" rIns="91435" bIns="45717"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p:nvPicPr>
        <p:blipFill>
          <a:blip r:embed="rId17" cstate="print"/>
          <a:srcRect t="3670"/>
          <a:stretch>
            <a:fillRect/>
          </a:stretch>
        </p:blipFill>
        <p:spPr bwMode="auto">
          <a:xfrm>
            <a:off x="8225771" y="16"/>
            <a:ext cx="1680236" cy="333375"/>
          </a:xfrm>
          <a:prstGeom prst="rect">
            <a:avLst/>
          </a:prstGeom>
          <a:noFill/>
          <a:ln w="9525">
            <a:noFill/>
            <a:miter lim="800000"/>
            <a:headEnd/>
            <a:tailEnd/>
          </a:ln>
        </p:spPr>
      </p:pic>
    </p:spTree>
    <p:extLst>
      <p:ext uri="{BB962C8B-B14F-4D97-AF65-F5344CB8AC3E}">
        <p14:creationId xmlns:p14="http://schemas.microsoft.com/office/powerpoint/2010/main" val="158301936"/>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173"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346"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52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693"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880" indent="-342880" algn="l" rtl="0" eaLnBrk="0" fontAlgn="base" hangingPunct="0">
        <a:spcBef>
          <a:spcPct val="20000"/>
        </a:spcBef>
        <a:spcAft>
          <a:spcPct val="0"/>
        </a:spcAft>
        <a:buChar char="•"/>
        <a:defRPr kumimoji="1" sz="3200">
          <a:solidFill>
            <a:schemeClr val="tx1"/>
          </a:solidFill>
          <a:latin typeface="+mn-lt"/>
          <a:ea typeface="+mn-ea"/>
          <a:cs typeface="+mn-cs"/>
        </a:defRPr>
      </a:lvl1pPr>
      <a:lvl2pPr marL="742906" indent="-285733" algn="l" rtl="0" eaLnBrk="0" fontAlgn="base" hangingPunct="0">
        <a:spcBef>
          <a:spcPct val="20000"/>
        </a:spcBef>
        <a:spcAft>
          <a:spcPct val="0"/>
        </a:spcAft>
        <a:buChar char="–"/>
        <a:defRPr kumimoji="1" sz="2800">
          <a:solidFill>
            <a:schemeClr val="tx1"/>
          </a:solidFill>
          <a:latin typeface="+mn-lt"/>
          <a:ea typeface="+mn-ea"/>
        </a:defRPr>
      </a:lvl2pPr>
      <a:lvl3pPr marL="1142933" indent="-228586" algn="l" rtl="0" eaLnBrk="0" fontAlgn="base" hangingPunct="0">
        <a:spcBef>
          <a:spcPct val="20000"/>
        </a:spcBef>
        <a:spcAft>
          <a:spcPct val="0"/>
        </a:spcAft>
        <a:buChar char="•"/>
        <a:defRPr kumimoji="1" sz="2400">
          <a:solidFill>
            <a:schemeClr val="tx1"/>
          </a:solidFill>
          <a:latin typeface="+mn-lt"/>
          <a:ea typeface="+mn-ea"/>
        </a:defRPr>
      </a:lvl3pPr>
      <a:lvl4pPr marL="1600106" indent="-228586" algn="l" rtl="0" eaLnBrk="0" fontAlgn="base" hangingPunct="0">
        <a:spcBef>
          <a:spcPct val="20000"/>
        </a:spcBef>
        <a:spcAft>
          <a:spcPct val="0"/>
        </a:spcAft>
        <a:buChar char="–"/>
        <a:defRPr kumimoji="1" sz="2000">
          <a:solidFill>
            <a:schemeClr val="tx1"/>
          </a:solidFill>
          <a:latin typeface="+mn-lt"/>
          <a:ea typeface="+mn-ea"/>
        </a:defRPr>
      </a:lvl4pPr>
      <a:lvl5pPr marL="2057279" indent="-228586" algn="l" rtl="0" eaLnBrk="0" fontAlgn="base" hangingPunct="0">
        <a:spcBef>
          <a:spcPct val="20000"/>
        </a:spcBef>
        <a:spcAft>
          <a:spcPct val="0"/>
        </a:spcAft>
        <a:buChar char="»"/>
        <a:defRPr kumimoji="1" sz="2000">
          <a:solidFill>
            <a:schemeClr val="tx1"/>
          </a:solidFill>
          <a:latin typeface="+mn-lt"/>
          <a:ea typeface="+mn-ea"/>
        </a:defRPr>
      </a:lvl5pPr>
      <a:lvl6pPr marL="2514452" indent="-228586" algn="l" rtl="0" fontAlgn="base">
        <a:spcBef>
          <a:spcPct val="20000"/>
        </a:spcBef>
        <a:spcAft>
          <a:spcPct val="0"/>
        </a:spcAft>
        <a:buChar char="»"/>
        <a:defRPr kumimoji="1" sz="2000">
          <a:solidFill>
            <a:schemeClr val="tx1"/>
          </a:solidFill>
          <a:latin typeface="+mn-lt"/>
          <a:ea typeface="+mn-ea"/>
        </a:defRPr>
      </a:lvl6pPr>
      <a:lvl7pPr marL="2971626" indent="-228586" algn="l" rtl="0" fontAlgn="base">
        <a:spcBef>
          <a:spcPct val="20000"/>
        </a:spcBef>
        <a:spcAft>
          <a:spcPct val="0"/>
        </a:spcAft>
        <a:buChar char="»"/>
        <a:defRPr kumimoji="1" sz="2000">
          <a:solidFill>
            <a:schemeClr val="tx1"/>
          </a:solidFill>
          <a:latin typeface="+mn-lt"/>
          <a:ea typeface="+mn-ea"/>
        </a:defRPr>
      </a:lvl7pPr>
      <a:lvl8pPr marL="3428799" indent="-228586" algn="l" rtl="0" fontAlgn="base">
        <a:spcBef>
          <a:spcPct val="20000"/>
        </a:spcBef>
        <a:spcAft>
          <a:spcPct val="0"/>
        </a:spcAft>
        <a:buChar char="»"/>
        <a:defRPr kumimoji="1" sz="2000">
          <a:solidFill>
            <a:schemeClr val="tx1"/>
          </a:solidFill>
          <a:latin typeface="+mn-lt"/>
          <a:ea typeface="+mn-ea"/>
        </a:defRPr>
      </a:lvl8pPr>
      <a:lvl9pPr marL="3885972" indent="-228586"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346" rtl="0" eaLnBrk="1" latinLnBrk="0" hangingPunct="1">
        <a:defRPr kumimoji="1" sz="1800" kern="1200">
          <a:solidFill>
            <a:schemeClr val="tx1"/>
          </a:solidFill>
          <a:latin typeface="+mn-lt"/>
          <a:ea typeface="+mn-ea"/>
          <a:cs typeface="+mn-cs"/>
        </a:defRPr>
      </a:lvl1pPr>
      <a:lvl2pPr marL="457173" algn="l" defTabSz="914346" rtl="0" eaLnBrk="1" latinLnBrk="0" hangingPunct="1">
        <a:defRPr kumimoji="1" sz="1800" kern="1200">
          <a:solidFill>
            <a:schemeClr val="tx1"/>
          </a:solidFill>
          <a:latin typeface="+mn-lt"/>
          <a:ea typeface="+mn-ea"/>
          <a:cs typeface="+mn-cs"/>
        </a:defRPr>
      </a:lvl2pPr>
      <a:lvl3pPr marL="914346" algn="l" defTabSz="914346" rtl="0" eaLnBrk="1" latinLnBrk="0" hangingPunct="1">
        <a:defRPr kumimoji="1" sz="1800" kern="1200">
          <a:solidFill>
            <a:schemeClr val="tx1"/>
          </a:solidFill>
          <a:latin typeface="+mn-lt"/>
          <a:ea typeface="+mn-ea"/>
          <a:cs typeface="+mn-cs"/>
        </a:defRPr>
      </a:lvl3pPr>
      <a:lvl4pPr marL="1371520" algn="l" defTabSz="914346" rtl="0" eaLnBrk="1" latinLnBrk="0" hangingPunct="1">
        <a:defRPr kumimoji="1" sz="1800" kern="1200">
          <a:solidFill>
            <a:schemeClr val="tx1"/>
          </a:solidFill>
          <a:latin typeface="+mn-lt"/>
          <a:ea typeface="+mn-ea"/>
          <a:cs typeface="+mn-cs"/>
        </a:defRPr>
      </a:lvl4pPr>
      <a:lvl5pPr marL="1828693" algn="l" defTabSz="914346" rtl="0" eaLnBrk="1" latinLnBrk="0" hangingPunct="1">
        <a:defRPr kumimoji="1" sz="1800" kern="1200">
          <a:solidFill>
            <a:schemeClr val="tx1"/>
          </a:solidFill>
          <a:latin typeface="+mn-lt"/>
          <a:ea typeface="+mn-ea"/>
          <a:cs typeface="+mn-cs"/>
        </a:defRPr>
      </a:lvl5pPr>
      <a:lvl6pPr marL="2285866" algn="l" defTabSz="914346" rtl="0" eaLnBrk="1" latinLnBrk="0" hangingPunct="1">
        <a:defRPr kumimoji="1" sz="1800" kern="1200">
          <a:solidFill>
            <a:schemeClr val="tx1"/>
          </a:solidFill>
          <a:latin typeface="+mn-lt"/>
          <a:ea typeface="+mn-ea"/>
          <a:cs typeface="+mn-cs"/>
        </a:defRPr>
      </a:lvl6pPr>
      <a:lvl7pPr marL="2743039" algn="l" defTabSz="914346" rtl="0" eaLnBrk="1" latinLnBrk="0" hangingPunct="1">
        <a:defRPr kumimoji="1" sz="1800" kern="1200">
          <a:solidFill>
            <a:schemeClr val="tx1"/>
          </a:solidFill>
          <a:latin typeface="+mn-lt"/>
          <a:ea typeface="+mn-ea"/>
          <a:cs typeface="+mn-cs"/>
        </a:defRPr>
      </a:lvl7pPr>
      <a:lvl8pPr marL="3200212" algn="l" defTabSz="914346" rtl="0" eaLnBrk="1" latinLnBrk="0" hangingPunct="1">
        <a:defRPr kumimoji="1" sz="1800" kern="1200">
          <a:solidFill>
            <a:schemeClr val="tx1"/>
          </a:solidFill>
          <a:latin typeface="+mn-lt"/>
          <a:ea typeface="+mn-ea"/>
          <a:cs typeface="+mn-cs"/>
        </a:defRPr>
      </a:lvl8pPr>
      <a:lvl9pPr marL="3657385" algn="l" defTabSz="914346"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ED9565-5D1A-4C39-BB73-F4DBC3762196}" type="datetimeFigureOut">
              <a:rPr kumimoji="1" lang="ja-JP" altLang="en-US" smtClean="0"/>
              <a:t>2025/3/19</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9A0DE5-EAD2-49D0-8984-73502D0E6E49}" type="slidenum">
              <a:rPr kumimoji="1" lang="ja-JP" altLang="en-US" smtClean="0"/>
              <a:t>‹#›</a:t>
            </a:fld>
            <a:endParaRPr kumimoji="1" lang="ja-JP" altLang="en-US"/>
          </a:p>
        </p:txBody>
      </p:sp>
      <p:grpSp>
        <p:nvGrpSpPr>
          <p:cNvPr id="7" name="Group 18">
            <a:extLst>
              <a:ext uri="{FF2B5EF4-FFF2-40B4-BE49-F238E27FC236}">
                <a16:creationId xmlns:a16="http://schemas.microsoft.com/office/drawing/2014/main" id="{B77FA19F-B960-3669-5588-2680DEF23D99}"/>
              </a:ext>
            </a:extLst>
          </p:cNvPr>
          <p:cNvGrpSpPr>
            <a:grpSpLocks/>
          </p:cNvGrpSpPr>
          <p:nvPr userDrawn="1"/>
        </p:nvGrpSpPr>
        <p:grpSpPr bwMode="auto">
          <a:xfrm>
            <a:off x="0" y="-1"/>
            <a:ext cx="9906000" cy="748453"/>
            <a:chOff x="0" y="0"/>
            <a:chExt cx="5760" cy="344"/>
          </a:xfrm>
        </p:grpSpPr>
        <p:pic>
          <p:nvPicPr>
            <p:cNvPr id="8" name="Picture 9" descr="mlit_top">
              <a:extLst>
                <a:ext uri="{FF2B5EF4-FFF2-40B4-BE49-F238E27FC236}">
                  <a16:creationId xmlns:a16="http://schemas.microsoft.com/office/drawing/2014/main" id="{0192B887-0A87-F191-EB74-6648D2B4378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7">
              <a:extLst>
                <a:ext uri="{FF2B5EF4-FFF2-40B4-BE49-F238E27FC236}">
                  <a16:creationId xmlns:a16="http://schemas.microsoft.com/office/drawing/2014/main" id="{88E834DF-51AD-F7A2-86FE-83ED7724BD80}"/>
                </a:ext>
              </a:extLst>
            </p:cNvPr>
            <p:cNvGrpSpPr>
              <a:grpSpLocks/>
            </p:cNvGrpSpPr>
            <p:nvPr userDrawn="1"/>
          </p:nvGrpSpPr>
          <p:grpSpPr bwMode="auto">
            <a:xfrm>
              <a:off x="0" y="0"/>
              <a:ext cx="5760" cy="318"/>
              <a:chOff x="0" y="0"/>
              <a:chExt cx="5760" cy="318"/>
            </a:xfrm>
          </p:grpSpPr>
          <p:pic>
            <p:nvPicPr>
              <p:cNvPr id="10" name="Picture 11" descr="mlit_top">
                <a:extLst>
                  <a:ext uri="{FF2B5EF4-FFF2-40B4-BE49-F238E27FC236}">
                    <a16:creationId xmlns:a16="http://schemas.microsoft.com/office/drawing/2014/main" id="{D6FC5A17-0112-9C3F-8163-6EC5613C906D}"/>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mlit_top">
                <a:extLst>
                  <a:ext uri="{FF2B5EF4-FFF2-40B4-BE49-F238E27FC236}">
                    <a16:creationId xmlns:a16="http://schemas.microsoft.com/office/drawing/2014/main" id="{9850327B-746D-C668-BB4F-04189BBF96D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mlit_top">
                <a:extLst>
                  <a:ext uri="{FF2B5EF4-FFF2-40B4-BE49-F238E27FC236}">
                    <a16:creationId xmlns:a16="http://schemas.microsoft.com/office/drawing/2014/main" id="{124265BA-4B25-DBB9-AAA0-3D1F56F68C2C}"/>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3" name="Picture 14">
            <a:extLst>
              <a:ext uri="{FF2B5EF4-FFF2-40B4-BE49-F238E27FC236}">
                <a16:creationId xmlns:a16="http://schemas.microsoft.com/office/drawing/2014/main" id="{DAF75B24-EE06-83FA-2705-C0893B2C47A9}"/>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t="3670"/>
          <a:stretch>
            <a:fillRect/>
          </a:stretch>
        </p:blipFill>
        <p:spPr bwMode="auto">
          <a:xfrm>
            <a:off x="8225765" y="1"/>
            <a:ext cx="168023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685096"/>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9.png" Type="http://schemas.openxmlformats.org/officeDocument/2006/relationships/image"/><Relationship Id="rId3" Target="../media/image10.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38.png" Type="http://schemas.openxmlformats.org/officeDocument/2006/relationships/image"/><Relationship Id="rId11" Target="../media/image39.jpeg" Type="http://schemas.openxmlformats.org/officeDocument/2006/relationships/image"/><Relationship Id="rId12" Target="../media/image40.jpeg" Type="http://schemas.openxmlformats.org/officeDocument/2006/relationships/image"/><Relationship Id="rId13" Target="../media/image41.jpeg" Type="http://schemas.openxmlformats.org/officeDocument/2006/relationships/image"/><Relationship Id="rId14" Target="../media/image42.png" Type="http://schemas.openxmlformats.org/officeDocument/2006/relationships/image"/><Relationship Id="rId2" Target="../media/image30.pn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 Id="rId5" Target="../media/image33.jpeg" Type="http://schemas.openxmlformats.org/officeDocument/2006/relationships/image"/><Relationship Id="rId6" Target="../media/image34.jpeg" Type="http://schemas.openxmlformats.org/officeDocument/2006/relationships/image"/><Relationship Id="rId7" Target="../media/image35.jpeg" Type="http://schemas.openxmlformats.org/officeDocument/2006/relationships/image"/><Relationship Id="rId8" Target="../media/image36.jpeg" Type="http://schemas.openxmlformats.org/officeDocument/2006/relationships/image"/><Relationship Id="rId9" Target="../media/image37.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44.jpeg" Type="http://schemas.openxmlformats.org/officeDocument/2006/relationships/image"/><Relationship Id="rId4" Target="../media/image45.jpeg" Type="http://schemas.openxmlformats.org/officeDocument/2006/relationships/image"/><Relationship Id="rId5" Target="../media/image46.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48.jpeg" Type="http://schemas.openxmlformats.org/officeDocument/2006/relationships/image"/><Relationship Id="rId4" Target="../media/image49.jpeg" Type="http://schemas.openxmlformats.org/officeDocument/2006/relationships/image"/><Relationship Id="rId5" Target="../media/image50.jpeg" Type="http://schemas.openxmlformats.org/officeDocument/2006/relationships/image"/><Relationship Id="rId6" Target="../media/image51.png" Type="http://schemas.openxmlformats.org/officeDocument/2006/relationships/image"/><Relationship Id="rId7" Target="../media/image52.jpeg" Type="http://schemas.openxmlformats.org/officeDocument/2006/relationships/image"/><Relationship Id="rId8" Target="../media/image5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56.jpeg" Type="http://schemas.openxmlformats.org/officeDocument/2006/relationships/image"/><Relationship Id="rId4" Target="../media/image57.emf" Type="http://schemas.openxmlformats.org/officeDocument/2006/relationships/image"/><Relationship Id="rId5" Target="../media/image58.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jpeg" Type="http://schemas.openxmlformats.org/officeDocument/2006/relationships/image"/><Relationship Id="rId3" Target="../media/image60.png" Type="http://schemas.openxmlformats.org/officeDocument/2006/relationships/image"/><Relationship Id="rId4" Target="../media/image6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63.png" Type="http://schemas.openxmlformats.org/officeDocument/2006/relationships/image"/><Relationship Id="rId4" Target="../media/image64.png" Type="http://schemas.openxmlformats.org/officeDocument/2006/relationships/image"/><Relationship Id="rId5" Target="../media/hdphoto1.wdp" Type="http://schemas.microsoft.com/office/2007/relationships/hdphoto"/></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jpeg" Type="http://schemas.openxmlformats.org/officeDocument/2006/relationships/image"/><Relationship Id="rId3" Target="../media/image66.jpeg" Type="http://schemas.openxmlformats.org/officeDocument/2006/relationships/image"/><Relationship Id="rId4" Target="../media/image67.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9.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jpeg" Type="http://schemas.openxmlformats.org/officeDocument/2006/relationships/image"/><Relationship Id="rId3" Target="../media/image70.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72.png" Type="http://schemas.openxmlformats.org/officeDocument/2006/relationships/image"/><Relationship Id="rId3" Target="../media/image73.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75.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76.emf" Type="http://schemas.openxmlformats.org/officeDocument/2006/relationships/image"/><Relationship Id="rId4" Target="../media/image77.emf" Type="http://schemas.openxmlformats.org/officeDocument/2006/relationships/image"/><Relationship Id="rId5" Target="../media/image78.jpeg" Type="http://schemas.openxmlformats.org/officeDocument/2006/relationships/image"/><Relationship Id="rId6" Target="../media/image79.emf"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 Id="rId3" Target="../charts/chart1.xml" Type="http://schemas.openxmlformats.org/officeDocument/2006/relationships/chart"/></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jpeg" Type="http://schemas.openxmlformats.org/officeDocument/2006/relationships/image"/><Relationship Id="rId3" Target="../media/image82.jpeg" Type="http://schemas.openxmlformats.org/officeDocument/2006/relationships/image"/><Relationship Id="rId4" Target="../media/image83.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4.jpeg" Type="http://schemas.openxmlformats.org/officeDocument/2006/relationships/image"/><Relationship Id="rId3" Target="../media/image85.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0.xml" Type="http://schemas.openxmlformats.org/officeDocument/2006/relationships/notesSlide"/><Relationship Id="rId3" Target="../media/image86.png" Type="http://schemas.openxmlformats.org/officeDocument/2006/relationships/image"/><Relationship Id="rId4" Target="../media/image87.png" Type="http://schemas.openxmlformats.org/officeDocument/2006/relationships/image"/><Relationship Id="rId5" Target="../media/image88.jpeg" Type="http://schemas.openxmlformats.org/officeDocument/2006/relationships/image"/><Relationship Id="rId6" Target="../media/image89.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1.xml" Type="http://schemas.openxmlformats.org/officeDocument/2006/relationships/notesSlide"/><Relationship Id="rId3" Target="../media/image90.jpeg" Type="http://schemas.openxmlformats.org/officeDocument/2006/relationships/image"/><Relationship Id="rId4" Target="../media/image91.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18.jpeg" Type="http://schemas.openxmlformats.org/officeDocument/2006/relationships/image"/><Relationship Id="rId11" Target="../media/image19.png" Type="http://schemas.openxmlformats.org/officeDocument/2006/relationships/image"/><Relationship Id="rId2" Target="../notesSlides/notesSlide1.xml" Type="http://schemas.openxmlformats.org/officeDocument/2006/relationships/notesSlide"/><Relationship Id="rId3" Target="../media/image11.jpeg" Type="http://schemas.openxmlformats.org/officeDocument/2006/relationships/image"/><Relationship Id="rId4" Target="../media/image12.jpeg" Type="http://schemas.openxmlformats.org/officeDocument/2006/relationships/image"/><Relationship Id="rId5" Target="../media/image13.jpeg" Type="http://schemas.openxmlformats.org/officeDocument/2006/relationships/image"/><Relationship Id="rId6" Target="../media/image14.png" Type="http://schemas.openxmlformats.org/officeDocument/2006/relationships/image"/><Relationship Id="rId7" Target="../media/image15.jpeg" Type="http://schemas.openxmlformats.org/officeDocument/2006/relationships/image"/><Relationship Id="rId8" Target="../media/image16.jpeg" Type="http://schemas.openxmlformats.org/officeDocument/2006/relationships/image"/><Relationship Id="rId9" Target="../media/image17.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1.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2.xml" Type="http://schemas.openxmlformats.org/officeDocument/2006/relationships/notesSlide"/><Relationship Id="rId3" Target="../media/image92.png" Type="http://schemas.openxmlformats.org/officeDocument/2006/relationships/image"/><Relationship Id="rId4" Target="../media/image93.jpeg" Type="http://schemas.openxmlformats.org/officeDocument/2006/relationships/image"/><Relationship Id="rId5" Target="../media/image94.jpeg" Type="http://schemas.openxmlformats.org/officeDocument/2006/relationships/image"/><Relationship Id="rId6" Target="../media/image95.jpeg" Type="http://schemas.openxmlformats.org/officeDocument/2006/relationships/image"/><Relationship Id="rId7" Target="../media/image96.jpeg" Type="http://schemas.openxmlformats.org/officeDocument/2006/relationships/image"/><Relationship Id="rId8" Target="../media/image97.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9.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36.xml" Type="http://schemas.openxmlformats.org/officeDocument/2006/relationships/slideLayout"/><Relationship Id="rId2" Target="../notesSlides/notesSlide13.xml" Type="http://schemas.openxmlformats.org/officeDocument/2006/relationships/notesSlide"/><Relationship Id="rId3" Target="../media/image98.emf"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6.xml" Type="http://schemas.openxmlformats.org/officeDocument/2006/relationships/slideLayout"/></Relationships>
</file>

<file path=ppt/slides/_rels/slide35.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99.jpeg" Type="http://schemas.openxmlformats.org/officeDocument/2006/relationships/image"/><Relationship Id="rId3" Target="../media/image100.jpeg" Type="http://schemas.openxmlformats.org/officeDocument/2006/relationships/image"/><Relationship Id="rId4" Target="../media/image101.png" Type="http://schemas.openxmlformats.org/officeDocument/2006/relationships/image"/><Relationship Id="rId5" Target="../media/image102.jpeg" Type="http://schemas.openxmlformats.org/officeDocument/2006/relationships/image"/><Relationship Id="rId6" Target="../media/image103.jpeg" Type="http://schemas.openxmlformats.org/officeDocument/2006/relationships/image"/><Relationship Id="rId7" Target="../media/image104.jpeg" Type="http://schemas.openxmlformats.org/officeDocument/2006/relationships/image"/><Relationship Id="rId8" Target="../media/image105.png" Type="http://schemas.openxmlformats.org/officeDocument/2006/relationships/image"/><Relationship Id="rId9" Target="../media/image106.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6.xml" Type="http://schemas.openxmlformats.org/officeDocument/2006/relationships/slideLayout"/><Relationship Id="rId10" Target="../embeddings/oleObject1.bin" Type="http://schemas.openxmlformats.org/officeDocument/2006/relationships/oleObject"/><Relationship Id="rId11" Target="../media/image115.png" Type="http://schemas.openxmlformats.org/officeDocument/2006/relationships/image"/><Relationship Id="rId2" Target="../media/image107.png" Type="http://schemas.openxmlformats.org/officeDocument/2006/relationships/image"/><Relationship Id="rId3" Target="../media/image108.jpeg" Type="http://schemas.openxmlformats.org/officeDocument/2006/relationships/image"/><Relationship Id="rId4" Target="../media/image109.png" Type="http://schemas.openxmlformats.org/officeDocument/2006/relationships/image"/><Relationship Id="rId5" Target="../media/image110.jpeg" Type="http://schemas.openxmlformats.org/officeDocument/2006/relationships/image"/><Relationship Id="rId6" Target="../media/image111.jpeg" Type="http://schemas.openxmlformats.org/officeDocument/2006/relationships/image"/><Relationship Id="rId7" Target="../media/image112.jpeg" Type="http://schemas.openxmlformats.org/officeDocument/2006/relationships/image"/><Relationship Id="rId8" Target="../media/image113.png" Type="http://schemas.openxmlformats.org/officeDocument/2006/relationships/image"/><Relationship Id="rId9" Target="../media/image114.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6.xml" Type="http://schemas.openxmlformats.org/officeDocument/2006/relationships/slideLayout"/><Relationship Id="rId10" Target="../media/image122.jpeg" Type="http://schemas.openxmlformats.org/officeDocument/2006/relationships/image"/><Relationship Id="rId11" Target="file://localhost/Users/eigyou_kikaku1/Documents/%E4%BB%95%E4%BA%8B%E3%83%95%E3%82%A9%E3%83%AB%E3%82%BF%E3%82%99/2011_07_%E7%AE%95%E9%9D%A2%E5%85%AC%E5%9C%92/2015_%E7%AE%95%E9%9D%A2%E5%85%AC%E5%9C%924%E5%B9%B4%E7%9B%AE%E8%B3%87%E6%96%99/27%E5%B9%B4%E5%BA%A6%E8%A9%95%E4%BE%A1%E5%A7%94%E5%93%A1%E4%BC%9A%E5%AF%BE%E5%BF%9C/%E6%8F%90%E5%87%BA%E3%83%86%E3%82%99%E3%83%BC%E3%82%BF_2015_12_15/2015_%E3%81%BE%E3%81%A1%E3%82%84%E3%81%BE%E3%81%86%E3%81%8D%E3%81%86%E3%81%8D%E3%83%95%E3%82%A7%E3%82%B9%E3%82%BF.jpg" TargetMode="External" Type="http://schemas.openxmlformats.org/officeDocument/2006/relationships/image"/><Relationship Id="rId2" Target="../media/image116.jpeg" Type="http://schemas.openxmlformats.org/officeDocument/2006/relationships/image"/><Relationship Id="rId3" Target="../media/image117.png" Type="http://schemas.openxmlformats.org/officeDocument/2006/relationships/image"/><Relationship Id="rId4" Target="../media/image118.jpeg" Type="http://schemas.openxmlformats.org/officeDocument/2006/relationships/image"/><Relationship Id="rId5" Target="../charts/chart2.xml" Type="http://schemas.openxmlformats.org/officeDocument/2006/relationships/chart"/><Relationship Id="rId6" Target="../media/image119.jpeg" Type="http://schemas.openxmlformats.org/officeDocument/2006/relationships/image"/><Relationship Id="rId7" Target="../media/image120.jpeg" Type="http://schemas.openxmlformats.org/officeDocument/2006/relationships/image"/><Relationship Id="rId8" Target="../media/image121.jpeg" Type="http://schemas.openxmlformats.org/officeDocument/2006/relationships/image"/><Relationship Id="rId9" Target="file://localhost/Users/eigyou_kikaku1/Documents/%E4%BB%95%E4%BA%8B%E3%83%95%E3%82%A9%E3%83%AB%E3%82%BF%E3%82%99/2011_07_%E7%AE%95%E9%9D%A2%E5%85%AC%E5%9C%92/2015_%E7%AE%95%E9%9D%A2%E5%85%AC%E5%9C%924%E5%B9%B4%E7%9B%AE%E8%B3%87%E6%96%99/27%E5%B9%B4%E5%BA%A6%E8%A9%95%E4%BE%A1%E5%A7%94%E5%93%A1%E4%BC%9A%E5%AF%BE%E5%BF%9C/%E6%8F%90%E5%87%BA%E3%83%86%E3%82%99%E3%83%BC%E3%82%BF_2015_12_15/2015_%E3%81%8A%E3%81%A6%E3%82%99%E3%81%8B%E3%81%91.jpg" TargetMode="External"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4.xml" Type="http://schemas.openxmlformats.org/officeDocument/2006/relationships/notesSlide"/><Relationship Id="rId3" Target="../media/image123.jpeg" Type="http://schemas.openxmlformats.org/officeDocument/2006/relationships/image"/><Relationship Id="rId4" Target="../media/image124.jpeg" Type="http://schemas.openxmlformats.org/officeDocument/2006/relationships/image"/><Relationship Id="rId5" Target="../media/image125.jpeg" Type="http://schemas.openxmlformats.org/officeDocument/2006/relationships/image"/><Relationship Id="rId6" Target="../charts/chart3.xml" Type="http://schemas.openxmlformats.org/officeDocument/2006/relationships/chart"/><Relationship Id="rId7" Target="../media/image126.png" Type="http://schemas.openxmlformats.org/officeDocument/2006/relationships/image"/><Relationship Id="rId8" Target="../media/image127.png" Type="http://schemas.openxmlformats.org/officeDocument/2006/relationships/image"/><Relationship Id="rId9" Target="../media/image128.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40.xml" Type="http://schemas.openxmlformats.org/officeDocument/2006/relationships/slideLayout"/><Relationship Id="rId2" Target="../notesSlides/notesSlide15.xml" Type="http://schemas.openxmlformats.org/officeDocument/2006/relationships/notesSlide"/><Relationship Id="rId3" Target="../media/image129.png" Type="http://schemas.openxmlformats.org/officeDocument/2006/relationships/image"/><Relationship Id="rId4" Target="../media/image130.svg" Type="http://schemas.openxmlformats.org/officeDocument/2006/relationships/image"/><Relationship Id="rId5" Target="../media/image13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xml" Type="http://schemas.openxmlformats.org/officeDocument/2006/relationships/notesSlide"/></Relationships>
</file>

<file path=ppt/slides/_rels/slide40.xml.rels><?xml version="1.0" encoding="UTF-8" standalone="yes"?><Relationships xmlns="http://schemas.openxmlformats.org/package/2006/relationships"><Relationship Id="rId1" Target="../slideLayouts/slideLayout36.xml" Type="http://schemas.openxmlformats.org/officeDocument/2006/relationships/slideLayout"/></Relationships>
</file>

<file path=ppt/slides/_rels/slide41.xml.rels><?xml version="1.0" encoding="UTF-8" standalone="yes"?><Relationships xmlns="http://schemas.openxmlformats.org/package/2006/relationships"><Relationship Id="rId1" Target="../slideLayouts/slideLayout6.xml" Type="http://schemas.openxmlformats.org/officeDocument/2006/relationships/slideLayout"/></Relationships>
</file>

<file path=ppt/slides/_rels/slide42.xml.rels><?xml version="1.0" encoding="UTF-8" standalone="yes"?><Relationships xmlns="http://schemas.openxmlformats.org/package/2006/relationships"><Relationship Id="rId1" Target="../slideLayouts/slideLayout6.xml" Type="http://schemas.openxmlformats.org/officeDocument/2006/relationships/slideLayout"/></Relationships>
</file>

<file path=ppt/slides/_rels/slide43.xml.rels><?xml version="1.0" encoding="UTF-8" standalone="yes"?><Relationships xmlns="http://schemas.openxmlformats.org/package/2006/relationships"><Relationship Id="rId1" Target="../slideLayouts/slideLayout36.xml" Type="http://schemas.openxmlformats.org/officeDocument/2006/relationships/slideLayout"/><Relationship Id="rId2" Target="../media/image132.png" Type="http://schemas.openxmlformats.org/officeDocument/2006/relationships/image"/><Relationship Id="rId3" Target="../media/image133.png" Type="http://schemas.openxmlformats.org/officeDocument/2006/relationships/image"/><Relationship Id="rId4" Target="../media/image134.png" Type="http://schemas.openxmlformats.org/officeDocument/2006/relationships/image"/><Relationship Id="rId5" Target="../media/image135.png" Type="http://schemas.openxmlformats.org/officeDocument/2006/relationships/image"/><Relationship Id="rId6" Target="../media/image136.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36.xml" Type="http://schemas.openxmlformats.org/officeDocument/2006/relationships/slideLayout"/></Relationships>
</file>

<file path=ppt/slides/_rels/slide45.xml.rels><?xml version="1.0" encoding="UTF-8" standalone="yes"?><Relationships xmlns="http://schemas.openxmlformats.org/package/2006/relationships"><Relationship Id="rId1" Target="../slideLayouts/slideLayout36.xml" Type="http://schemas.openxmlformats.org/officeDocument/2006/relationships/slideLayout"/></Relationships>
</file>

<file path=ppt/slides/_rels/slide46.xml.rels><?xml version="1.0" encoding="UTF-8" standalone="yes"?><Relationships xmlns="http://schemas.openxmlformats.org/package/2006/relationships"><Relationship Id="rId1" Target="../slideLayouts/slideLayout36.xml" Type="http://schemas.openxmlformats.org/officeDocument/2006/relationships/slideLayout"/></Relationships>
</file>

<file path=ppt/slides/_rels/slide47.xml.rels><?xml version="1.0" encoding="UTF-8" standalone="yes"?><Relationships xmlns="http://schemas.openxmlformats.org/package/2006/relationships"><Relationship Id="rId1" Target="../slideLayouts/slideLayout36.xml" Type="http://schemas.openxmlformats.org/officeDocument/2006/relationships/slideLayout"/></Relationships>
</file>

<file path=ppt/slides/_rels/slide4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37.png" Type="http://schemas.openxmlformats.org/officeDocument/2006/relationships/image"/><Relationship Id="rId3" Target="../media/image138.emf" Type="http://schemas.openxmlformats.org/officeDocument/2006/relationships/image"/><Relationship Id="rId4" Target="../media/image139.png" Type="http://schemas.openxmlformats.org/officeDocument/2006/relationships/image"/><Relationship Id="rId5" Target="../media/image140.png" Type="http://schemas.openxmlformats.org/officeDocument/2006/relationships/image"/><Relationship Id="rId6" Target="../media/image141.png" Type="http://schemas.openxmlformats.org/officeDocument/2006/relationships/image"/><Relationship Id="rId7" Target="../media/image142.jpe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43.emf" Type="http://schemas.openxmlformats.org/officeDocument/2006/relationships/image"/><Relationship Id="rId3" Target="../media/image144.png" Type="http://schemas.openxmlformats.org/officeDocument/2006/relationships/image"/><Relationship Id="rId4" Target="../media/image145.png" Type="http://schemas.openxmlformats.org/officeDocument/2006/relationships/image"/><Relationship Id="rId5" Target="../media/image146.png" Type="http://schemas.openxmlformats.org/officeDocument/2006/relationships/image"/><Relationship Id="rId6" Target="../media/image147.jpeg" Type="http://schemas.openxmlformats.org/officeDocument/2006/relationships/image"/><Relationship Id="rId7" Target="../media/image148.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90.xml" Type="http://schemas.openxmlformats.org/officeDocument/2006/relationships/slideLayout"/></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9.png" Type="http://schemas.openxmlformats.org/officeDocument/2006/relationships/image"/><Relationship Id="rId3" Target="../media/image150.png" Type="http://schemas.openxmlformats.org/officeDocument/2006/relationships/image"/><Relationship Id="rId4" Target="../media/image151.png" Type="http://schemas.openxmlformats.org/officeDocument/2006/relationships/image"/><Relationship Id="rId5" Target="../media/image152.jpe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55.xml" Type="http://schemas.openxmlformats.org/officeDocument/2006/relationships/slideLayout"/></Relationships>
</file>

<file path=ppt/slides/_rels/slide52.xml.rels><?xml version="1.0" encoding="UTF-8" standalone="yes"?><Relationships xmlns="http://schemas.openxmlformats.org/package/2006/relationships"><Relationship Id="rId1" Target="../slideLayouts/slideLayout55.xml" Type="http://schemas.openxmlformats.org/officeDocument/2006/relationships/slideLayout"/></Relationships>
</file>

<file path=ppt/slides/_rels/slide53.xml.rels><?xml version="1.0" encoding="UTF-8" standalone="yes"?><Relationships xmlns="http://schemas.openxmlformats.org/package/2006/relationships"><Relationship Id="rId1" Target="../slideLayouts/slideLayout49.xml" Type="http://schemas.openxmlformats.org/officeDocument/2006/relationships/slideLayout"/><Relationship Id="rId2" Target="../media/image9.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53.jpeg" Type="http://schemas.openxmlformats.org/officeDocument/2006/relationships/image"/><Relationship Id="rId4" Target="../media/image154.jpe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8.xml" Type="http://schemas.openxmlformats.org/officeDocument/2006/relationships/notesSlide"/></Relationships>
</file>

<file path=ppt/slides/_rels/slide5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9.xml" Type="http://schemas.openxmlformats.org/officeDocument/2006/relationships/notesSlide"/><Relationship Id="rId3" Target="../charts/chart4.xml" Type="http://schemas.openxmlformats.org/officeDocument/2006/relationships/chart"/></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5.jpe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6.jpeg" Type="http://schemas.openxmlformats.org/officeDocument/2006/relationships/image"/><Relationship Id="rId3" Target="../media/image157.jpeg" Type="http://schemas.openxmlformats.org/officeDocument/2006/relationships/image"/><Relationship Id="rId4" Target="../media/image158.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3.xml" Type="http://schemas.openxmlformats.org/officeDocument/2006/relationships/notesSlide"/><Relationship Id="rId3" Target="../media/image20.jpe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 Id="rId6" Target="../media/image23.jpeg" Type="http://schemas.openxmlformats.org/officeDocument/2006/relationships/image"/><Relationship Id="rId7" Target="../media/image24.jpe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59.png" Type="http://schemas.openxmlformats.org/officeDocument/2006/relationships/image"/><Relationship Id="rId3" Target="../media/image160.png" Type="http://schemas.openxmlformats.org/officeDocument/2006/relationships/image"/><Relationship Id="rId4" Target="../media/image161.jpeg" Type="http://schemas.openxmlformats.org/officeDocument/2006/relationships/image"/><Relationship Id="rId5" Target="../media/image162.pn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63.png" Type="http://schemas.openxmlformats.org/officeDocument/2006/relationships/image"/><Relationship Id="rId3" Target="../media/image164.jpeg" Type="http://schemas.openxmlformats.org/officeDocument/2006/relationships/image"/><Relationship Id="rId4" Target="../media/image165.jpe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0.xml" Type="http://schemas.openxmlformats.org/officeDocument/2006/relationships/notesSlide"/></Relationships>
</file>

<file path=ppt/slides/_rels/slide6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1.xml" Type="http://schemas.openxmlformats.org/officeDocument/2006/relationships/notesSlide"/><Relationship Id="rId3" Target="../charts/chart5.xml" Type="http://schemas.openxmlformats.org/officeDocument/2006/relationships/chart"/><Relationship Id="rId4" Target="../charts/chart6.xml" Type="http://schemas.openxmlformats.org/officeDocument/2006/relationships/chart"/></Relationships>
</file>

<file path=ppt/slides/_rels/slide6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2.xml" Type="http://schemas.openxmlformats.org/officeDocument/2006/relationships/notesSlide"/><Relationship Id="rId3" Target="../charts/chart7.xml" Type="http://schemas.openxmlformats.org/officeDocument/2006/relationships/chart"/></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6.png" Type="http://schemas.openxmlformats.org/officeDocument/2006/relationships/image"/><Relationship Id="rId3" Target="../charts/chart8.xml" Type="http://schemas.openxmlformats.org/officeDocument/2006/relationships/chart"/></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7.png" Type="http://schemas.openxmlformats.org/officeDocument/2006/relationships/image"/><Relationship Id="rId3" Target="../media/image168.jpeg" Type="http://schemas.openxmlformats.org/officeDocument/2006/relationships/image"/><Relationship Id="rId4" Target="../media/image169.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2.xml" Type="http://schemas.openxmlformats.org/officeDocument/2006/relationships/slideLayout"/><Relationship Id="rId10" Target="../media/hdphoto3.wdp" Type="http://schemas.microsoft.com/office/2007/relationships/hdphoto"/><Relationship Id="rId11" Target="../media/image177.jpeg" Type="http://schemas.openxmlformats.org/officeDocument/2006/relationships/image"/><Relationship Id="rId12" Target="../media/image178.png" Type="http://schemas.openxmlformats.org/officeDocument/2006/relationships/image"/><Relationship Id="rId13" Target="../media/hdphoto4.wdp" Type="http://schemas.microsoft.com/office/2007/relationships/hdphoto"/><Relationship Id="rId2" Target="../media/image170.png" Type="http://schemas.openxmlformats.org/officeDocument/2006/relationships/image"/><Relationship Id="rId3" Target="../media/image171.jpeg" Type="http://schemas.openxmlformats.org/officeDocument/2006/relationships/image"/><Relationship Id="rId4" Target="../media/image172.emf" Type="http://schemas.openxmlformats.org/officeDocument/2006/relationships/image"/><Relationship Id="rId5" Target="../media/image173.jpeg" Type="http://schemas.openxmlformats.org/officeDocument/2006/relationships/image"/><Relationship Id="rId6" Target="../media/image174.png" Type="http://schemas.openxmlformats.org/officeDocument/2006/relationships/image"/><Relationship Id="rId7" Target="../media/hdphoto2.wdp" Type="http://schemas.microsoft.com/office/2007/relationships/hdphoto"/><Relationship Id="rId8" Target="../media/image175.jpeg" Type="http://schemas.openxmlformats.org/officeDocument/2006/relationships/image"/><Relationship Id="rId9" Target="../media/image176.pn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9.png" Type="http://schemas.openxmlformats.org/officeDocument/2006/relationships/image"/><Relationship Id="rId3" Target="../media/image180.png" Type="http://schemas.openxmlformats.org/officeDocument/2006/relationships/image"/><Relationship Id="rId4" Target="../media/image181.png" Type="http://schemas.openxmlformats.org/officeDocument/2006/relationships/image"/><Relationship Id="rId5" Target="../media/image182.png" Type="http://schemas.openxmlformats.org/officeDocument/2006/relationships/image"/><Relationship Id="rId6" Target="http://www.city.setagaya.lg.jp/kurashi/102/126/419/408/d00125434_d/img/001.jpg" TargetMode="External" Type="http://schemas.openxmlformats.org/officeDocument/2006/relationships/hyperlink"/><Relationship Id="rId7" Target="../media/image183.jpeg" Type="http://schemas.openxmlformats.org/officeDocument/2006/relationships/image"/><Relationship Id="rId8" Target="http://www.city.setagaya.lg.jp/kurashi/102/126/419/408/d00125434_d/img/002.jpg" TargetMode="External" Type="http://schemas.openxmlformats.org/officeDocument/2006/relationships/hyperlink"/><Relationship Id="rId9" Target="../media/image184.jpe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5.jpeg" Type="http://schemas.openxmlformats.org/officeDocument/2006/relationships/image"/><Relationship Id="rId3" Target="http://www.tosinouti.or.jp/living/case15.html" TargetMode="External" Type="http://schemas.openxmlformats.org/officeDocument/2006/relationships/hyperlink"/><Relationship Id="rId4" Target="../media/image186.jpeg" Type="http://schemas.openxmlformats.org/officeDocument/2006/relationships/image"/><Relationship Id="rId5" Target="../media/image187.jpeg" Type="http://schemas.openxmlformats.org/officeDocument/2006/relationships/image"/><Relationship Id="rId6" Target="../media/image188.png" Type="http://schemas.openxmlformats.org/officeDocument/2006/relationships/image"/><Relationship Id="rId7" Target="../media/image18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4.xml" Type="http://schemas.openxmlformats.org/officeDocument/2006/relationships/notesSlide"/></Relationships>
</file>

<file path=ppt/slides/_rels/slide70.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195.png" Type="http://schemas.openxmlformats.org/officeDocument/2006/relationships/image"/><Relationship Id="rId11" Target="../media/image196.png" Type="http://schemas.openxmlformats.org/officeDocument/2006/relationships/image"/><Relationship Id="rId12" Target="../media/image197.png" Type="http://schemas.openxmlformats.org/officeDocument/2006/relationships/image"/><Relationship Id="rId13" Target="../media/image198.png" Type="http://schemas.openxmlformats.org/officeDocument/2006/relationships/image"/><Relationship Id="rId14" Target="../media/image199.png" Type="http://schemas.openxmlformats.org/officeDocument/2006/relationships/image"/><Relationship Id="rId15" Target="../media/image200.png" Type="http://schemas.openxmlformats.org/officeDocument/2006/relationships/image"/><Relationship Id="rId16" Target="../media/image201.png" Type="http://schemas.openxmlformats.org/officeDocument/2006/relationships/image"/><Relationship Id="rId2" Target="../notesSlides/notesSlide23.xml" Type="http://schemas.openxmlformats.org/officeDocument/2006/relationships/notesSlide"/><Relationship Id="rId3" Target="../media/image190.jpeg" Type="http://schemas.openxmlformats.org/officeDocument/2006/relationships/image"/><Relationship Id="rId4" Target="../media/image191.jpeg" Type="http://schemas.openxmlformats.org/officeDocument/2006/relationships/image"/><Relationship Id="rId5" Target="../media/image192.png" Type="http://schemas.openxmlformats.org/officeDocument/2006/relationships/image"/><Relationship Id="rId6" Target="../media/image193.png" Type="http://schemas.openxmlformats.org/officeDocument/2006/relationships/image"/><Relationship Id="rId7" Target="http://1.bp.blogspot.com/-7fpj8rbIkYw/UUhhhdZPRWI/AAAAAAAAO74/BnpLP-WFwT4/s1600/train_red.png" TargetMode="External" Type="http://schemas.openxmlformats.org/officeDocument/2006/relationships/hyperlink"/><Relationship Id="rId8" Target="../media/image194.png" Type="http://schemas.openxmlformats.org/officeDocument/2006/relationships/image"/><Relationship Id="rId9" Target="http://3.bp.blogspot.com/-B7oe4x6llFw/UUFxol28B7I/AAAAAAAAOyM/UD4uONn35NE/s1600/car_taxi.png" TargetMode="External" Type="http://schemas.openxmlformats.org/officeDocument/2006/relationships/hyperlink"/></Relationships>
</file>

<file path=ppt/slides/_rels/slide7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4.xml" Type="http://schemas.openxmlformats.org/officeDocument/2006/relationships/notesSlide"/><Relationship Id="rId3" Target="../media/image202.pn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5.xml" Type="http://schemas.openxmlformats.org/officeDocument/2006/relationships/notesSlide"/></Relationships>
</file>

<file path=ppt/slides/_rels/slide7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6.xml" Type="http://schemas.openxmlformats.org/officeDocument/2006/relationships/notesSlide"/><Relationship Id="rId3" Target="../media/image203.png" Type="http://schemas.openxmlformats.org/officeDocument/2006/relationships/image"/><Relationship Id="rId4" Target="../media/image204.jpeg" Type="http://schemas.openxmlformats.org/officeDocument/2006/relationships/image"/><Relationship Id="rId5" Target="../media/image205.jpe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6.jpeg" Type="http://schemas.openxmlformats.org/officeDocument/2006/relationships/image"/><Relationship Id="rId3" Target="../media/image207.pn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7.xml" Type="http://schemas.openxmlformats.org/officeDocument/2006/relationships/notesSlide"/><Relationship Id="rId3" Target="../media/image208.emf" Type="http://schemas.openxmlformats.org/officeDocument/2006/relationships/image"/><Relationship Id="rId4" Target="../media/image209.emf" Type="http://schemas.openxmlformats.org/officeDocument/2006/relationships/image"/><Relationship Id="rId5" Target="../media/image210.png" Type="http://schemas.openxmlformats.org/officeDocument/2006/relationships/image"/><Relationship Id="rId6" Target="../media/image211.jpe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9.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65.xml" Type="http://schemas.openxmlformats.org/officeDocument/2006/relationships/slideLayout"/><Relationship Id="rId2" Target="../media/image212.png" Type="http://schemas.openxmlformats.org/officeDocument/2006/relationships/image"/><Relationship Id="rId3" Target="../media/image213.pn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17.xml" Type="http://schemas.openxmlformats.org/officeDocument/2006/relationships/slideLayout"/><Relationship Id="rId10" Target="../media/image221.jpeg" Type="http://schemas.openxmlformats.org/officeDocument/2006/relationships/image"/><Relationship Id="rId11" Target="../media/image222.jpeg" Type="http://schemas.openxmlformats.org/officeDocument/2006/relationships/image"/><Relationship Id="rId12" Target="../media/image223.png" Type="http://schemas.openxmlformats.org/officeDocument/2006/relationships/image"/><Relationship Id="rId13" Target="../media/image224.png" Type="http://schemas.openxmlformats.org/officeDocument/2006/relationships/image"/><Relationship Id="rId14" Target="../media/image225.png" Type="http://schemas.openxmlformats.org/officeDocument/2006/relationships/image"/><Relationship Id="rId15" Target="../media/image226.png" Type="http://schemas.openxmlformats.org/officeDocument/2006/relationships/image"/><Relationship Id="rId16" Target="../media/image227.png" Type="http://schemas.openxmlformats.org/officeDocument/2006/relationships/image"/><Relationship Id="rId17" Target="../media/image228.png" Type="http://schemas.openxmlformats.org/officeDocument/2006/relationships/image"/><Relationship Id="rId2" Target="../notesSlides/notesSlide28.xml" Type="http://schemas.openxmlformats.org/officeDocument/2006/relationships/notesSlide"/><Relationship Id="rId3" Target="../media/image214.jpeg" Type="http://schemas.openxmlformats.org/officeDocument/2006/relationships/image"/><Relationship Id="rId4" Target="../media/image215.jpeg" Type="http://schemas.openxmlformats.org/officeDocument/2006/relationships/image"/><Relationship Id="rId5" Target="../media/image216.png" Type="http://schemas.openxmlformats.org/officeDocument/2006/relationships/image"/><Relationship Id="rId6" Target="../media/image217.jpeg" Type="http://schemas.openxmlformats.org/officeDocument/2006/relationships/image"/><Relationship Id="rId7" Target="../media/image218.png" Type="http://schemas.openxmlformats.org/officeDocument/2006/relationships/image"/><Relationship Id="rId8" Target="../media/image219.jpeg" Type="http://schemas.openxmlformats.org/officeDocument/2006/relationships/image"/><Relationship Id="rId9" Target="../media/image220.jpe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78.xml" Type="http://schemas.openxmlformats.org/officeDocument/2006/relationships/slideLayout"/><Relationship Id="rId2" Target="../notesSlides/notesSlide29.xml" Type="http://schemas.openxmlformats.org/officeDocument/2006/relationships/notesSlide"/><Relationship Id="rId3" Target="../media/image22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5.jpeg" Type="http://schemas.openxmlformats.org/officeDocument/2006/relationships/image"/><Relationship Id="rId4" Target="../media/image26.jpeg" Type="http://schemas.openxmlformats.org/officeDocument/2006/relationships/image"/><Relationship Id="rId5" Target="../media/image27.jpeg" Type="http://schemas.openxmlformats.org/officeDocument/2006/relationships/image"/></Relationships>
</file>

<file path=ppt/slides/_rels/slide80.xml.rels><?xml version="1.0" encoding="UTF-8" standalone="yes"?><Relationships xmlns="http://schemas.openxmlformats.org/package/2006/relationships"><Relationship Id="rId1" Target="../slideLayouts/slideLayout78.xml" Type="http://schemas.openxmlformats.org/officeDocument/2006/relationships/slideLayout"/><Relationship Id="rId2" Target="../notesSlides/notesSlide30.xml" Type="http://schemas.openxmlformats.org/officeDocument/2006/relationships/notesSlide"/><Relationship Id="rId3" Target="../media/image230.png" Type="http://schemas.openxmlformats.org/officeDocument/2006/relationships/image"/><Relationship Id="rId4" Target="../media/image231.png" Type="http://schemas.openxmlformats.org/officeDocument/2006/relationships/image"/><Relationship Id="rId5" Target="../media/image232.pn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78.xml" Type="http://schemas.openxmlformats.org/officeDocument/2006/relationships/slideLayout"/><Relationship Id="rId2" Target="../notesSlides/notesSlide31.xml" Type="http://schemas.openxmlformats.org/officeDocument/2006/relationships/notesSlide"/><Relationship Id="rId3" Target="../media/image233.png" Type="http://schemas.openxmlformats.org/officeDocument/2006/relationships/image"/><Relationship Id="rId4" Target="../media/image234.png" Type="http://schemas.openxmlformats.org/officeDocument/2006/relationships/image"/><Relationship Id="rId5" Target="../media/image235.pn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13.xml" Type="http://schemas.openxmlformats.org/officeDocument/2006/relationships/slideLayout"/><Relationship Id="rId2" Target="../media/image236.jpeg" Type="http://schemas.openxmlformats.org/officeDocument/2006/relationships/image"/><Relationship Id="rId3" Target="../media/image237.png" Type="http://schemas.openxmlformats.org/officeDocument/2006/relationships/image"/><Relationship Id="rId4" Target="../media/image238.png" Type="http://schemas.openxmlformats.org/officeDocument/2006/relationships/image"/><Relationship Id="rId5" Target="../media/image239.emf" Type="http://schemas.openxmlformats.org/officeDocument/2006/relationships/image"/><Relationship Id="rId6" Target="../media/image240.emf" Type="http://schemas.openxmlformats.org/officeDocument/2006/relationships/image"/><Relationship Id="rId7" Target="../media/image241.png" Type="http://schemas.openxmlformats.org/officeDocument/2006/relationships/image"/><Relationship Id="rId8" Target="../media/image242.jpeg" Type="http://schemas.openxmlformats.org/officeDocument/2006/relationships/image"/><Relationship Id="rId9" Target="../media/image243.emf"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24.xml" Type="http://schemas.openxmlformats.org/officeDocument/2006/relationships/slideLayout"/><Relationship Id="rId2" Target="../media/image244.png" Type="http://schemas.openxmlformats.org/officeDocument/2006/relationships/image"/><Relationship Id="rId3" Target="../media/image245.pn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17.xml" Type="http://schemas.openxmlformats.org/officeDocument/2006/relationships/slideLayout"/><Relationship Id="rId10" Target="../media/image252.jpeg" Type="http://schemas.openxmlformats.org/officeDocument/2006/relationships/image"/><Relationship Id="rId2" Target="../notesSlides/notesSlide32.xml" Type="http://schemas.openxmlformats.org/officeDocument/2006/relationships/notesSlide"/><Relationship Id="rId3" Target="../media/image246.emf" Type="http://schemas.openxmlformats.org/officeDocument/2006/relationships/image"/><Relationship Id="rId4" Target="../media/image247.png" Type="http://schemas.openxmlformats.org/officeDocument/2006/relationships/image"/><Relationship Id="rId5" Target="../media/image172.emf" Type="http://schemas.openxmlformats.org/officeDocument/2006/relationships/image"/><Relationship Id="rId6" Target="../media/image248.jpeg" Type="http://schemas.openxmlformats.org/officeDocument/2006/relationships/image"/><Relationship Id="rId7" Target="../media/image249.jpeg" Type="http://schemas.openxmlformats.org/officeDocument/2006/relationships/image"/><Relationship Id="rId8" Target="../media/image250.png" Type="http://schemas.openxmlformats.org/officeDocument/2006/relationships/image"/><Relationship Id="rId9" Target="../media/image25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xml" Type="http://schemas.openxmlformats.org/officeDocument/2006/relationships/notesSlide"/><Relationship Id="rId3" Target="../media/image28.wmf" Type="http://schemas.openxmlformats.org/officeDocument/2006/relationships/image"/><Relationship Id="rId4" Target="../media/image29.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 name="図 5"/>
          <p:cNvPicPr>
            <a:picLocks noChangeAspect="1"/>
          </p:cNvPicPr>
          <p:nvPr/>
        </p:nvPicPr>
        <p:blipFill>
          <a:blip r:embed="rId2"/>
          <a:stretch>
            <a:fillRect/>
          </a:stretch>
        </p:blipFill>
        <p:spPr>
          <a:xfrm>
            <a:off x="7747849" y="304463"/>
            <a:ext cx="2173703" cy="6182601"/>
          </a:xfrm>
          <a:prstGeom prst="rect">
            <a:avLst/>
          </a:prstGeom>
        </p:spPr>
      </p:pic>
      <p:pic>
        <p:nvPicPr>
          <p:cNvPr id="1147" name="図 9"/>
          <p:cNvPicPr>
            <a:picLocks noChangeAspect="1"/>
          </p:cNvPicPr>
          <p:nvPr/>
        </p:nvPicPr>
        <p:blipFill>
          <a:blip r:embed="rId3"/>
          <a:stretch>
            <a:fillRect/>
          </a:stretch>
        </p:blipFill>
        <p:spPr>
          <a:xfrm>
            <a:off x="-15552" y="12214"/>
            <a:ext cx="3080407" cy="6940204"/>
          </a:xfrm>
          <a:prstGeom prst="rect">
            <a:avLst/>
          </a:prstGeom>
        </p:spPr>
      </p:pic>
      <p:sp>
        <p:nvSpPr>
          <p:cNvPr id="1148" name="テキスト ボックス 4"/>
          <p:cNvSpPr txBox="1"/>
          <p:nvPr/>
        </p:nvSpPr>
        <p:spPr>
          <a:xfrm>
            <a:off x="3296816" y="2587551"/>
            <a:ext cx="3005951" cy="769441"/>
          </a:xfrm>
          <a:prstGeom prst="rect">
            <a:avLst/>
          </a:prstGeom>
          <a:noFill/>
        </p:spPr>
        <p:txBody>
          <a:bodyPr wrap="none" rtlCol="0">
            <a:spAutoFit/>
          </a:bodyPr>
          <a:lstStyle/>
          <a:p>
            <a:r>
              <a:rPr lang="ja-JP" altLang="en-US" sz="4400">
                <a:latin typeface="HGSｺﾞｼｯｸM" panose="020B0600000000000000" pitchFamily="50" charset="-128"/>
                <a:ea typeface="HGSｺﾞｼｯｸM" panose="020B0600000000000000" pitchFamily="50" charset="-128"/>
              </a:rPr>
              <a:t>都市の緑化</a:t>
            </a:r>
          </a:p>
        </p:txBody>
      </p:sp>
      <p:sp>
        <p:nvSpPr>
          <p:cNvPr id="1149" name="スライド番号プレースホルダー 1"/>
          <p:cNvSpPr>
            <a:spLocks noGrp="1"/>
          </p:cNvSpPr>
          <p:nvPr>
            <p:ph type="sldNum" sz="quarter" idx="12"/>
          </p:nvPr>
        </p:nvSpPr>
        <p:spPr/>
        <p:txBody>
          <a:bodyPr/>
          <a:lstStyle/>
          <a:p>
            <a:fld id="{93DF5491-8AA2-4D26-B041-A129FDD1AC3C}" type="slidenum">
              <a:rPr kumimoji="1" lang="ja-JP" altLang="en-US" smtClean="0"/>
              <a:pPr/>
              <a:t>1</a:t>
            </a:fld>
            <a:endParaRPr kumimoji="1" lang="ja-JP" altLang="en-US"/>
          </a:p>
        </p:txBody>
      </p:sp>
      <p:sp>
        <p:nvSpPr>
          <p:cNvPr id="10" name="サブタイトル 2"/>
          <p:cNvSpPr>
            <a:spLocks noGrp="1"/>
          </p:cNvSpPr>
          <p:nvPr>
            <p:ph type="subTitle" idx="1"/>
          </p:nvPr>
        </p:nvSpPr>
        <p:spPr>
          <a:xfrm>
            <a:off x="1784648" y="5105400"/>
            <a:ext cx="9361040" cy="1752600"/>
          </a:xfrm>
        </p:spPr>
        <p:txBody>
          <a:bodyPr>
            <a:normAutofit/>
          </a:bodyPr>
          <a:lstStyle/>
          <a:p>
            <a:pPr>
              <a:defRPr/>
            </a:pPr>
            <a:r>
              <a:rPr lang="ja-JP" altLang="en-US" sz="2800" dirty="0">
                <a:solidFill>
                  <a:schemeClr val="tx1"/>
                </a:solidFill>
              </a:rPr>
              <a:t>国土交通省 都市局 都市計画課</a:t>
            </a:r>
            <a:endParaRPr lang="en-US" altLang="ja-JP" sz="2800" dirty="0">
              <a:solidFill>
                <a:schemeClr val="tx1"/>
              </a:solidFill>
            </a:endParaRPr>
          </a:p>
          <a:p>
            <a:pPr>
              <a:defRPr/>
            </a:pPr>
            <a:r>
              <a:rPr lang="ja-JP" altLang="en-US" sz="2800" dirty="0">
                <a:solidFill>
                  <a:schemeClr val="tx1"/>
                </a:solidFill>
              </a:rPr>
              <a:t>令和７年３月更新</a:t>
            </a:r>
          </a:p>
        </p:txBody>
      </p:sp>
    </p:spTree>
    <p:extLst>
      <p:ext uri="{BB962C8B-B14F-4D97-AF65-F5344CB8AC3E}">
        <p14:creationId xmlns:p14="http://schemas.microsoft.com/office/powerpoint/2010/main" val="118070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 name="テキスト ボックス 42"/>
          <p:cNvSpPr txBox="1"/>
          <p:nvPr/>
        </p:nvSpPr>
        <p:spPr>
          <a:xfrm>
            <a:off x="0" y="404664"/>
            <a:ext cx="6948000" cy="28800"/>
          </a:xfrm>
          <a:prstGeom prst="rect">
            <a:avLst/>
          </a:prstGeom>
          <a:solidFill>
            <a:srgbClr val="00B050"/>
          </a:solidFill>
        </p:spPr>
        <p:txBody>
          <a:bodyPr wrap="square" rtlCol="0">
            <a:spAutoFit/>
          </a:bodyPr>
          <a:lstStyle/>
          <a:p>
            <a:endParaRPr lang="ja-JP" altLang="en-US" sz="2000"/>
          </a:p>
        </p:txBody>
      </p:sp>
      <p:sp>
        <p:nvSpPr>
          <p:cNvPr id="1358" name="テキスト ボックス 50"/>
          <p:cNvSpPr txBox="1"/>
          <p:nvPr/>
        </p:nvSpPr>
        <p:spPr>
          <a:xfrm>
            <a:off x="0" y="456948"/>
            <a:ext cx="6948000" cy="28800"/>
          </a:xfrm>
          <a:prstGeom prst="rect">
            <a:avLst/>
          </a:prstGeom>
          <a:solidFill>
            <a:srgbClr val="CCFF99"/>
          </a:solidFill>
        </p:spPr>
        <p:txBody>
          <a:bodyPr wrap="square" rtlCol="0">
            <a:spAutoFit/>
          </a:bodyPr>
          <a:lstStyle/>
          <a:p>
            <a:endParaRPr lang="ja-JP" altLang="en-US" sz="2000"/>
          </a:p>
        </p:txBody>
      </p:sp>
      <p:sp>
        <p:nvSpPr>
          <p:cNvPr id="1359" name="テキスト ボックス 51"/>
          <p:cNvSpPr txBox="1">
            <a:spLocks noChangeArrowheads="1"/>
          </p:cNvSpPr>
          <p:nvPr/>
        </p:nvSpPr>
        <p:spPr>
          <a:xfrm flipH="1">
            <a:off x="7660261" y="1486945"/>
            <a:ext cx="1470025" cy="138499"/>
          </a:xfrm>
          <a:prstGeom prst="rect">
            <a:avLst/>
          </a:prstGeom>
          <a:solidFill>
            <a:schemeClr val="bg1">
              <a:alpha val="74901"/>
            </a:schemeClr>
          </a:solidFill>
          <a:ln>
            <a:noFill/>
          </a:ln>
        </p:spPr>
        <p:txBody>
          <a:bodyPr lIns="0" tIns="0" rIns="0" bIns="0">
            <a:spAutoFit/>
          </a:bodyP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r>
              <a:rPr lang="ja-JP" altLang="en-US" sz="900"/>
              <a:t>朝比奈切通し</a:t>
            </a:r>
          </a:p>
        </p:txBody>
      </p:sp>
      <p:sp>
        <p:nvSpPr>
          <p:cNvPr id="1360" name="テキスト ボックス 51"/>
          <p:cNvSpPr txBox="1">
            <a:spLocks noChangeArrowheads="1"/>
          </p:cNvSpPr>
          <p:nvPr/>
        </p:nvSpPr>
        <p:spPr>
          <a:xfrm flipH="1">
            <a:off x="79640" y="1490304"/>
            <a:ext cx="1466850" cy="138499"/>
          </a:xfrm>
          <a:prstGeom prst="rect">
            <a:avLst/>
          </a:prstGeom>
          <a:solidFill>
            <a:schemeClr val="bg1">
              <a:alpha val="74901"/>
            </a:schemeClr>
          </a:solidFill>
          <a:ln>
            <a:noFill/>
          </a:ln>
        </p:spPr>
        <p:txBody>
          <a:bodyPr lIns="0" tIns="0" rIns="0" bIns="0">
            <a:spAutoFit/>
          </a:bodyP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algn="r" eaLnBrk="1" hangingPunct="1"/>
            <a:r>
              <a:rPr lang="ja-JP" altLang="en-US" sz="900"/>
              <a:t>鶴岡八幡宮</a:t>
            </a:r>
            <a:endParaRPr lang="en-US" altLang="ja-JP" sz="900"/>
          </a:p>
        </p:txBody>
      </p:sp>
      <p:sp>
        <p:nvSpPr>
          <p:cNvPr id="1361" name="テキスト ボックス 51"/>
          <p:cNvSpPr txBox="1">
            <a:spLocks noChangeArrowheads="1"/>
          </p:cNvSpPr>
          <p:nvPr/>
        </p:nvSpPr>
        <p:spPr>
          <a:xfrm flipH="1">
            <a:off x="609831" y="1866034"/>
            <a:ext cx="936000" cy="138499"/>
          </a:xfrm>
          <a:prstGeom prst="rect">
            <a:avLst/>
          </a:prstGeom>
          <a:solidFill>
            <a:schemeClr val="bg1">
              <a:alpha val="74901"/>
            </a:schemeClr>
          </a:solidFill>
          <a:ln>
            <a:noFill/>
          </a:ln>
        </p:spPr>
        <p:txBody>
          <a:bodyPr lIns="0" tIns="0" rIns="0" bIns="0">
            <a:spAutoFit/>
          </a:bodyP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algn="r" eaLnBrk="1" hangingPunct="1"/>
            <a:r>
              <a:rPr lang="ja-JP" altLang="en-US" sz="900"/>
              <a:t>大仏と自然的環境</a:t>
            </a:r>
          </a:p>
        </p:txBody>
      </p:sp>
      <p:pic>
        <p:nvPicPr>
          <p:cNvPr id="1362" name="図 87" descr="01_07鎌倉市・逗子市古都区域（緑Ver.）ラベル拡大+.tif"/>
          <p:cNvPicPr>
            <a:picLocks noChangeAspect="1"/>
          </p:cNvPicPr>
          <p:nvPr/>
        </p:nvPicPr>
        <p:blipFill>
          <a:blip r:embed="rId2"/>
          <a:stretch>
            <a:fillRect/>
          </a:stretch>
        </p:blipFill>
        <p:spPr>
          <a:xfrm>
            <a:off x="3494295" y="36241"/>
            <a:ext cx="3762270" cy="2895818"/>
          </a:xfrm>
          <a:prstGeom prst="rect">
            <a:avLst/>
          </a:prstGeom>
          <a:noFill/>
          <a:ln>
            <a:noFill/>
          </a:ln>
        </p:spPr>
      </p:pic>
      <p:cxnSp>
        <p:nvCxnSpPr>
          <p:cNvPr id="1363" name="直線矢印コネクタ 13"/>
          <p:cNvCxnSpPr/>
          <p:nvPr/>
        </p:nvCxnSpPr>
        <p:spPr>
          <a:xfrm flipH="1">
            <a:off x="6937160" y="694462"/>
            <a:ext cx="866452" cy="476460"/>
          </a:xfrm>
          <a:prstGeom prst="straightConnector1">
            <a:avLst/>
          </a:prstGeom>
          <a:ln w="15875">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364" name="直線矢印コネクタ 14"/>
          <p:cNvCxnSpPr/>
          <p:nvPr/>
        </p:nvCxnSpPr>
        <p:spPr>
          <a:xfrm flipV="1">
            <a:off x="2975483" y="1665032"/>
            <a:ext cx="1378204" cy="354699"/>
          </a:xfrm>
          <a:prstGeom prst="straightConnector1">
            <a:avLst/>
          </a:prstGeom>
          <a:ln w="15875">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365" name="直線矢印コネクタ 15"/>
          <p:cNvCxnSpPr/>
          <p:nvPr/>
        </p:nvCxnSpPr>
        <p:spPr>
          <a:xfrm>
            <a:off x="2975483" y="680344"/>
            <a:ext cx="2279950" cy="569988"/>
          </a:xfrm>
          <a:prstGeom prst="straightConnector1">
            <a:avLst/>
          </a:prstGeom>
          <a:ln w="15875">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366" name="直線矢印コネクタ 16"/>
          <p:cNvCxnSpPr/>
          <p:nvPr/>
        </p:nvCxnSpPr>
        <p:spPr>
          <a:xfrm flipH="1">
            <a:off x="5735426" y="2016200"/>
            <a:ext cx="1997603" cy="195877"/>
          </a:xfrm>
          <a:prstGeom prst="straightConnector1">
            <a:avLst/>
          </a:prstGeom>
          <a:ln w="15875">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1367" name="テキスト ボックス 51"/>
          <p:cNvSpPr txBox="1">
            <a:spLocks noChangeArrowheads="1"/>
          </p:cNvSpPr>
          <p:nvPr/>
        </p:nvSpPr>
        <p:spPr>
          <a:xfrm flipH="1">
            <a:off x="7925998" y="2904434"/>
            <a:ext cx="1476000" cy="138499"/>
          </a:xfrm>
          <a:prstGeom prst="rect">
            <a:avLst/>
          </a:prstGeom>
          <a:solidFill>
            <a:schemeClr val="bg1">
              <a:alpha val="74901"/>
            </a:schemeClr>
          </a:solidFill>
          <a:ln>
            <a:noFill/>
          </a:ln>
        </p:spPr>
        <p:txBody>
          <a:bodyPr lIns="0" tIns="0" rIns="0" bIns="0">
            <a:spAutoFit/>
          </a:bodyP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algn="r" eaLnBrk="1" hangingPunct="1"/>
            <a:r>
              <a:rPr lang="ja-JP" altLang="en-US" sz="900"/>
              <a:t>名越切通しの切岸</a:t>
            </a:r>
          </a:p>
        </p:txBody>
      </p:sp>
      <p:sp>
        <p:nvSpPr>
          <p:cNvPr id="1368" name="Text Box 22"/>
          <p:cNvSpPr txBox="1">
            <a:spLocks noChangeArrowheads="1"/>
          </p:cNvSpPr>
          <p:nvPr/>
        </p:nvSpPr>
        <p:spPr>
          <a:xfrm>
            <a:off x="453678" y="2492900"/>
            <a:ext cx="2051050" cy="430887"/>
          </a:xfrm>
          <a:prstGeom prst="rect">
            <a:avLst/>
          </a:prstGeom>
          <a:noFill/>
          <a:ln>
            <a:noFill/>
          </a:ln>
        </p:spPr>
        <p:txBody>
          <a:bodyPr lIns="0" tIns="0" rIns="0" bIns="0">
            <a:spAutoFit/>
          </a:bodyPr>
          <a:lstStyle>
            <a:lvl1pPr marL="88900" indent="-88900"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r>
              <a:rPr lang="ja-JP" altLang="en-US" sz="1400">
                <a:solidFill>
                  <a:srgbClr val="000000"/>
                </a:solidFill>
              </a:rPr>
              <a:t>京都府</a:t>
            </a:r>
            <a:endParaRPr lang="en-US" altLang="ja-JP" sz="1400">
              <a:solidFill>
                <a:srgbClr val="000000"/>
              </a:solidFill>
            </a:endParaRPr>
          </a:p>
          <a:p>
            <a:pPr eaLnBrk="1" hangingPunct="1"/>
            <a:r>
              <a:rPr lang="ja-JP" altLang="en-US" sz="1400">
                <a:solidFill>
                  <a:srgbClr val="000000"/>
                </a:solidFill>
              </a:rPr>
              <a:t>京都市</a:t>
            </a:r>
            <a:endParaRPr lang="en-US" altLang="ja-JP" sz="1400">
              <a:solidFill>
                <a:srgbClr val="000000"/>
              </a:solidFill>
            </a:endParaRPr>
          </a:p>
        </p:txBody>
      </p:sp>
      <p:sp>
        <p:nvSpPr>
          <p:cNvPr id="1369" name="Text Box 22"/>
          <p:cNvSpPr txBox="1">
            <a:spLocks noChangeArrowheads="1"/>
          </p:cNvSpPr>
          <p:nvPr/>
        </p:nvSpPr>
        <p:spPr>
          <a:xfrm>
            <a:off x="453678" y="572958"/>
            <a:ext cx="1116000" cy="646331"/>
          </a:xfrm>
          <a:prstGeom prst="rect">
            <a:avLst/>
          </a:prstGeom>
          <a:noFill/>
          <a:ln>
            <a:noFill/>
          </a:ln>
        </p:spPr>
        <p:txBody>
          <a:bodyPr lIns="0" tIns="0" rIns="0" bIns="0">
            <a:spAutoFit/>
          </a:bodyPr>
          <a:lstStyle>
            <a:lvl1pPr marL="88900" indent="-88900"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r>
              <a:rPr lang="ja-JP" altLang="en-US" sz="1400">
                <a:solidFill>
                  <a:srgbClr val="000000"/>
                </a:solidFill>
              </a:rPr>
              <a:t>神奈川県</a:t>
            </a:r>
            <a:endParaRPr lang="en-US" altLang="ja-JP" sz="1400">
              <a:solidFill>
                <a:srgbClr val="000000"/>
              </a:solidFill>
            </a:endParaRPr>
          </a:p>
          <a:p>
            <a:pPr eaLnBrk="1" hangingPunct="1"/>
            <a:r>
              <a:rPr lang="ja-JP" altLang="en-US" sz="1400">
                <a:solidFill>
                  <a:srgbClr val="000000"/>
                </a:solidFill>
              </a:rPr>
              <a:t>鎌倉市・</a:t>
            </a:r>
            <a:endParaRPr lang="en-US" altLang="ja-JP" sz="1400">
              <a:solidFill>
                <a:srgbClr val="000000"/>
              </a:solidFill>
            </a:endParaRPr>
          </a:p>
          <a:p>
            <a:pPr eaLnBrk="1" hangingPunct="1"/>
            <a:r>
              <a:rPr lang="ja-JP" altLang="en-US" sz="1400">
                <a:solidFill>
                  <a:srgbClr val="000000"/>
                </a:solidFill>
              </a:rPr>
              <a:t>逗子市</a:t>
            </a:r>
            <a:endParaRPr lang="en-US" altLang="ja-JP" sz="1400">
              <a:solidFill>
                <a:srgbClr val="000000"/>
              </a:solidFill>
            </a:endParaRPr>
          </a:p>
        </p:txBody>
      </p:sp>
      <p:sp>
        <p:nvSpPr>
          <p:cNvPr id="1370" name="テキスト ボックス 51"/>
          <p:cNvSpPr txBox="1">
            <a:spLocks noChangeArrowheads="1"/>
          </p:cNvSpPr>
          <p:nvPr/>
        </p:nvSpPr>
        <p:spPr>
          <a:xfrm flipH="1">
            <a:off x="3605662" y="4293100"/>
            <a:ext cx="1203325" cy="130175"/>
          </a:xfrm>
          <a:prstGeom prst="rect">
            <a:avLst/>
          </a:prstGeom>
          <a:solidFill>
            <a:schemeClr val="bg1">
              <a:alpha val="74901"/>
            </a:schemeClr>
          </a:solidFill>
          <a:ln w="9525">
            <a:noFill/>
            <a:miter lim="800000"/>
            <a:headEnd/>
            <a:tailEnd/>
          </a:ln>
        </p:spPr>
        <p:txBody>
          <a:bodyPr wrap="none" lIns="0" tIns="0" rIns="0" bIns="0">
            <a:normAutofit lnSpcReduction="10000"/>
          </a:bodyPr>
          <a:lstStyle/>
          <a:p>
            <a:pPr algn="ctr">
              <a:defRPr/>
            </a:pPr>
            <a:r>
              <a:rPr lang="ja-JP" altLang="en-US" sz="900">
                <a:latin typeface="ＭＳ Ｐゴシック" charset="-128"/>
                <a:ea typeface="ＭＳ Ｐゴシック" charset="-128"/>
              </a:rPr>
              <a:t>清水寺</a:t>
            </a:r>
          </a:p>
        </p:txBody>
      </p:sp>
      <p:sp>
        <p:nvSpPr>
          <p:cNvPr id="1371" name="テキスト ボックス 51"/>
          <p:cNvSpPr txBox="1">
            <a:spLocks noChangeArrowheads="1"/>
          </p:cNvSpPr>
          <p:nvPr/>
        </p:nvSpPr>
        <p:spPr>
          <a:xfrm flipH="1">
            <a:off x="1557857" y="3116713"/>
            <a:ext cx="1204913" cy="130175"/>
          </a:xfrm>
          <a:prstGeom prst="rect">
            <a:avLst/>
          </a:prstGeom>
          <a:solidFill>
            <a:schemeClr val="bg1">
              <a:alpha val="74901"/>
            </a:schemeClr>
          </a:solidFill>
          <a:ln w="9525">
            <a:noFill/>
            <a:miter lim="800000"/>
            <a:headEnd/>
            <a:tailEnd/>
          </a:ln>
        </p:spPr>
        <p:txBody>
          <a:bodyPr wrap="none" lIns="0" tIns="0" rIns="0" bIns="0">
            <a:normAutofit lnSpcReduction="10000"/>
          </a:bodyPr>
          <a:lstStyle/>
          <a:p>
            <a:pPr algn="ctr">
              <a:defRPr/>
            </a:pPr>
            <a:r>
              <a:rPr lang="ja-JP" altLang="en-US" sz="900">
                <a:latin typeface="ＭＳ Ｐゴシック" charset="-128"/>
                <a:ea typeface="ＭＳ Ｐゴシック" charset="-128"/>
              </a:rPr>
              <a:t>双ケ岡</a:t>
            </a:r>
          </a:p>
        </p:txBody>
      </p:sp>
      <p:sp>
        <p:nvSpPr>
          <p:cNvPr id="1372" name="テキスト ボックス 51"/>
          <p:cNvSpPr txBox="1">
            <a:spLocks noChangeArrowheads="1"/>
          </p:cNvSpPr>
          <p:nvPr/>
        </p:nvSpPr>
        <p:spPr>
          <a:xfrm flipH="1">
            <a:off x="5346837" y="6562687"/>
            <a:ext cx="1204913" cy="130175"/>
          </a:xfrm>
          <a:prstGeom prst="rect">
            <a:avLst/>
          </a:prstGeom>
          <a:noFill/>
          <a:ln w="9525">
            <a:noFill/>
            <a:miter lim="800000"/>
            <a:headEnd/>
            <a:tailEnd/>
          </a:ln>
        </p:spPr>
        <p:txBody>
          <a:bodyPr wrap="none" lIns="0" tIns="0" rIns="0" bIns="0">
            <a:normAutofit lnSpcReduction="10000"/>
          </a:bodyPr>
          <a:lstStyle/>
          <a:p>
            <a:pPr algn="ctr">
              <a:defRPr/>
            </a:pPr>
            <a:r>
              <a:rPr lang="ja-JP" altLang="en-US" sz="900">
                <a:latin typeface="ＭＳ Ｐゴシック" charset="-128"/>
                <a:ea typeface="ＭＳ Ｐゴシック" charset="-128"/>
              </a:rPr>
              <a:t>醍醐寺周辺</a:t>
            </a:r>
          </a:p>
        </p:txBody>
      </p:sp>
      <p:pic>
        <p:nvPicPr>
          <p:cNvPr id="1373" name="図 46" descr="02_07京都市古都区域（緑Ver.）ラベル拡大.tif"/>
          <p:cNvPicPr>
            <a:picLocks noChangeAspect="1"/>
          </p:cNvPicPr>
          <p:nvPr/>
        </p:nvPicPr>
        <p:blipFill>
          <a:blip r:embed="rId3"/>
          <a:stretch>
            <a:fillRect/>
          </a:stretch>
        </p:blipFill>
        <p:spPr>
          <a:xfrm>
            <a:off x="426046" y="3264646"/>
            <a:ext cx="3550168" cy="3550168"/>
          </a:xfrm>
          <a:prstGeom prst="rect">
            <a:avLst/>
          </a:prstGeom>
          <a:noFill/>
          <a:ln>
            <a:noFill/>
          </a:ln>
        </p:spPr>
      </p:pic>
      <p:cxnSp>
        <p:nvCxnSpPr>
          <p:cNvPr id="1374" name="直線矢印コネクタ 29"/>
          <p:cNvCxnSpPr/>
          <p:nvPr/>
        </p:nvCxnSpPr>
        <p:spPr>
          <a:xfrm flipH="1" flipV="1">
            <a:off x="3230330" y="6349151"/>
            <a:ext cx="823376" cy="356408"/>
          </a:xfrm>
          <a:prstGeom prst="straightConnector1">
            <a:avLst/>
          </a:prstGeom>
          <a:ln w="15875">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375" name="直線矢印コネクタ 30"/>
          <p:cNvCxnSpPr/>
          <p:nvPr/>
        </p:nvCxnSpPr>
        <p:spPr>
          <a:xfrm flipH="1">
            <a:off x="2669889" y="3956369"/>
            <a:ext cx="1200623" cy="1644839"/>
          </a:xfrm>
          <a:prstGeom prst="straightConnector1">
            <a:avLst/>
          </a:prstGeom>
          <a:ln w="15875">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376" name="直線矢印コネクタ 31"/>
          <p:cNvCxnSpPr/>
          <p:nvPr/>
        </p:nvCxnSpPr>
        <p:spPr>
          <a:xfrm>
            <a:off x="1196285" y="3956369"/>
            <a:ext cx="538155" cy="1177115"/>
          </a:xfrm>
          <a:prstGeom prst="straightConnector1">
            <a:avLst/>
          </a:prstGeom>
          <a:ln w="15875">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1377" name="Text Box 22"/>
          <p:cNvSpPr txBox="1">
            <a:spLocks noChangeArrowheads="1"/>
          </p:cNvSpPr>
          <p:nvPr/>
        </p:nvSpPr>
        <p:spPr>
          <a:xfrm>
            <a:off x="5853575" y="2996956"/>
            <a:ext cx="2051050" cy="430887"/>
          </a:xfrm>
          <a:prstGeom prst="rect">
            <a:avLst/>
          </a:prstGeom>
          <a:noFill/>
          <a:ln>
            <a:noFill/>
          </a:ln>
        </p:spPr>
        <p:txBody>
          <a:bodyPr lIns="0" tIns="0" rIns="0" bIns="0">
            <a:spAutoFit/>
          </a:bodyPr>
          <a:lstStyle>
            <a:lvl1pPr marL="88900" indent="-88900"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r>
              <a:rPr lang="ja-JP" altLang="en-US" sz="1400">
                <a:solidFill>
                  <a:srgbClr val="000000"/>
                </a:solidFill>
              </a:rPr>
              <a:t>滋賀県</a:t>
            </a:r>
            <a:endParaRPr lang="en-US" altLang="ja-JP" sz="1400">
              <a:solidFill>
                <a:srgbClr val="000000"/>
              </a:solidFill>
            </a:endParaRPr>
          </a:p>
          <a:p>
            <a:pPr eaLnBrk="1" hangingPunct="1"/>
            <a:r>
              <a:rPr lang="ja-JP" altLang="en-US" sz="1400">
                <a:solidFill>
                  <a:srgbClr val="000000"/>
                </a:solidFill>
              </a:rPr>
              <a:t>大津市</a:t>
            </a:r>
            <a:endParaRPr lang="en-US" altLang="ja-JP" sz="1400">
              <a:solidFill>
                <a:srgbClr val="000000"/>
              </a:solidFill>
            </a:endParaRPr>
          </a:p>
        </p:txBody>
      </p:sp>
      <p:sp>
        <p:nvSpPr>
          <p:cNvPr id="1378" name="テキスト ボックス 51"/>
          <p:cNvSpPr txBox="1">
            <a:spLocks noChangeArrowheads="1"/>
          </p:cNvSpPr>
          <p:nvPr/>
        </p:nvSpPr>
        <p:spPr>
          <a:xfrm flipH="1">
            <a:off x="8183209" y="4819557"/>
            <a:ext cx="1150937" cy="274637"/>
          </a:xfrm>
          <a:prstGeom prst="rect">
            <a:avLst/>
          </a:prstGeom>
          <a:solidFill>
            <a:schemeClr val="bg1">
              <a:alpha val="74901"/>
            </a:schemeClr>
          </a:solidFill>
          <a:ln>
            <a:noFill/>
          </a:ln>
        </p:spPr>
        <p:txBody>
          <a:bodyPr wrap="none" lIns="0" tIns="0" rIns="0" bIns="0"/>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r>
              <a:rPr lang="ja-JP" altLang="en-US" sz="900"/>
              <a:t>延暦寺東塔・西塔</a:t>
            </a:r>
          </a:p>
        </p:txBody>
      </p:sp>
      <p:sp>
        <p:nvSpPr>
          <p:cNvPr id="1379" name="テキスト ボックス 51"/>
          <p:cNvSpPr txBox="1">
            <a:spLocks noChangeArrowheads="1"/>
          </p:cNvSpPr>
          <p:nvPr/>
        </p:nvSpPr>
        <p:spPr>
          <a:xfrm flipH="1">
            <a:off x="7932775" y="6692727"/>
            <a:ext cx="1368425" cy="138499"/>
          </a:xfrm>
          <a:prstGeom prst="rect">
            <a:avLst/>
          </a:prstGeom>
          <a:solidFill>
            <a:schemeClr val="bg1">
              <a:alpha val="74901"/>
            </a:schemeClr>
          </a:solidFill>
          <a:ln>
            <a:noFill/>
          </a:ln>
        </p:spPr>
        <p:txBody>
          <a:bodyPr lIns="0" tIns="0" rIns="0" bIns="0">
            <a:spAutoFit/>
          </a:bodyP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r>
              <a:rPr lang="ja-JP" altLang="en-US" sz="900"/>
              <a:t>石山寺多宝</a:t>
            </a:r>
          </a:p>
        </p:txBody>
      </p:sp>
      <p:pic>
        <p:nvPicPr>
          <p:cNvPr id="1380" name="図 45" descr="03_07大津市古都区域（緑Ver.）ラベル拡大.tif"/>
          <p:cNvPicPr>
            <a:picLocks noChangeAspect="1"/>
          </p:cNvPicPr>
          <p:nvPr/>
        </p:nvPicPr>
        <p:blipFill>
          <a:blip r:embed="rId4"/>
          <a:stretch>
            <a:fillRect/>
          </a:stretch>
        </p:blipFill>
        <p:spPr>
          <a:xfrm>
            <a:off x="6486584" y="2967984"/>
            <a:ext cx="1763324" cy="3862350"/>
          </a:xfrm>
          <a:prstGeom prst="rect">
            <a:avLst/>
          </a:prstGeom>
          <a:noFill/>
          <a:ln>
            <a:noFill/>
          </a:ln>
        </p:spPr>
      </p:pic>
      <p:cxnSp>
        <p:nvCxnSpPr>
          <p:cNvPr id="1381" name="直線矢印コネクタ 36"/>
          <p:cNvCxnSpPr/>
          <p:nvPr/>
        </p:nvCxnSpPr>
        <p:spPr>
          <a:xfrm flipH="1">
            <a:off x="6967173" y="3625008"/>
            <a:ext cx="1721625" cy="305912"/>
          </a:xfrm>
          <a:prstGeom prst="straightConnector1">
            <a:avLst/>
          </a:prstGeom>
          <a:ln w="15875">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382" name="直線矢印コネクタ 39"/>
          <p:cNvCxnSpPr/>
          <p:nvPr/>
        </p:nvCxnSpPr>
        <p:spPr>
          <a:xfrm flipH="1">
            <a:off x="7930110" y="5333807"/>
            <a:ext cx="521223" cy="680241"/>
          </a:xfrm>
          <a:prstGeom prst="straightConnector1">
            <a:avLst/>
          </a:prstGeom>
          <a:ln w="15875">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383" name="直線矢印コネクタ 46"/>
          <p:cNvCxnSpPr/>
          <p:nvPr/>
        </p:nvCxnSpPr>
        <p:spPr>
          <a:xfrm flipV="1">
            <a:off x="6323280" y="4411506"/>
            <a:ext cx="725166" cy="721974"/>
          </a:xfrm>
          <a:prstGeom prst="straightConnector1">
            <a:avLst/>
          </a:prstGeom>
          <a:ln w="15875">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1384" name="テキスト ボックス 47"/>
          <p:cNvSpPr txBox="1"/>
          <p:nvPr/>
        </p:nvSpPr>
        <p:spPr>
          <a:xfrm>
            <a:off x="12914" y="-3105"/>
            <a:ext cx="3024000" cy="400110"/>
          </a:xfrm>
          <a:prstGeom prst="rect">
            <a:avLst/>
          </a:prstGeom>
          <a:noFill/>
        </p:spPr>
        <p:txBody>
          <a:bodyPr wrap="square" rtlCol="0" anchor="ctr">
            <a:spAutoFit/>
          </a:bodyPr>
          <a:lstStyle/>
          <a:p>
            <a:r>
              <a:rPr lang="ja-JP" altLang="en-US" sz="2000">
                <a:solidFill>
                  <a:srgbClr val="00B050"/>
                </a:solidFill>
              </a:rPr>
              <a:t>■</a:t>
            </a:r>
            <a:r>
              <a:rPr lang="ja-JP" altLang="en-US" sz="2000"/>
              <a:t>　歴史的風土保存区域</a:t>
            </a:r>
            <a:endParaRPr lang="en-US" altLang="ja-JP" sz="1600">
              <a:latin typeface="+mj-ea"/>
            </a:endParaRPr>
          </a:p>
        </p:txBody>
      </p:sp>
      <p:pic>
        <p:nvPicPr>
          <p:cNvPr id="1385" name="Picture 40" descr="鎌倉側の朝比奈切通し入り口"/>
          <p:cNvPicPr>
            <a:picLocks noChangeAspect="1" noChangeArrowheads="1"/>
          </p:cNvPicPr>
          <p:nvPr/>
        </p:nvPicPr>
        <p:blipFill>
          <a:blip r:embed="rId5"/>
          <a:stretch>
            <a:fillRect/>
          </a:stretch>
        </p:blipFill>
        <p:spPr>
          <a:xfrm>
            <a:off x="7634388" y="99740"/>
            <a:ext cx="1800000" cy="1350000"/>
          </a:xfrm>
          <a:prstGeom prst="rect">
            <a:avLst/>
          </a:prstGeom>
          <a:noFill/>
          <a:ln>
            <a:noFill/>
          </a:ln>
        </p:spPr>
      </p:pic>
      <p:pic>
        <p:nvPicPr>
          <p:cNvPr id="1386" name="Picture 46" descr="\\Crbkryhd010z\disk\○景観・歴史文化環境整備室\01 所管法関連\04 古都法・明日香法\10 その他\古都関係の画像（集め中）\高階先生基調講演用写真\鎌倉\名越大切岸.jpg"/>
          <p:cNvPicPr>
            <a:picLocks noChangeAspect="1" noChangeArrowheads="1"/>
          </p:cNvPicPr>
          <p:nvPr/>
        </p:nvPicPr>
        <p:blipFill>
          <a:blip r:embed="rId6"/>
          <a:stretch>
            <a:fillRect/>
          </a:stretch>
        </p:blipFill>
        <p:spPr>
          <a:xfrm>
            <a:off x="7634388" y="1790649"/>
            <a:ext cx="1800000" cy="1094707"/>
          </a:xfrm>
          <a:prstGeom prst="rect">
            <a:avLst/>
          </a:prstGeom>
          <a:noFill/>
          <a:ln>
            <a:noFill/>
          </a:ln>
        </p:spPr>
      </p:pic>
      <p:pic>
        <p:nvPicPr>
          <p:cNvPr id="1387" name="Picture 42" descr="八幡宮歴史的風土特別保存地区"/>
          <p:cNvPicPr>
            <a:picLocks noChangeAspect="1" noChangeArrowheads="1"/>
          </p:cNvPicPr>
          <p:nvPr/>
        </p:nvPicPr>
        <p:blipFill>
          <a:blip r:embed="rId7"/>
          <a:stretch>
            <a:fillRect/>
          </a:stretch>
        </p:blipFill>
        <p:spPr>
          <a:xfrm>
            <a:off x="1591283" y="495246"/>
            <a:ext cx="1466850" cy="1123950"/>
          </a:xfrm>
          <a:prstGeom prst="rect">
            <a:avLst/>
          </a:prstGeom>
          <a:noFill/>
          <a:ln>
            <a:noFill/>
          </a:ln>
        </p:spPr>
      </p:pic>
      <p:pic>
        <p:nvPicPr>
          <p:cNvPr id="1388" name="Picture 45"/>
          <p:cNvPicPr>
            <a:picLocks noChangeAspect="1" noChangeArrowheads="1"/>
          </p:cNvPicPr>
          <p:nvPr/>
        </p:nvPicPr>
        <p:blipFill>
          <a:blip r:embed="rId8"/>
          <a:stretch>
            <a:fillRect/>
          </a:stretch>
        </p:blipFill>
        <p:spPr>
          <a:xfrm>
            <a:off x="1588906" y="1806773"/>
            <a:ext cx="1471613" cy="1074738"/>
          </a:xfrm>
          <a:prstGeom prst="rect">
            <a:avLst/>
          </a:prstGeom>
          <a:noFill/>
          <a:ln>
            <a:noFill/>
          </a:ln>
        </p:spPr>
      </p:pic>
      <p:pic>
        <p:nvPicPr>
          <p:cNvPr id="1389" name="図 52" descr="崇福寺跡（近江大津京地区）.jpg"/>
          <p:cNvPicPr>
            <a:picLocks noChangeAspect="1"/>
          </p:cNvPicPr>
          <p:nvPr/>
        </p:nvPicPr>
        <p:blipFill>
          <a:blip r:embed="rId9"/>
          <a:stretch>
            <a:fillRect/>
          </a:stretch>
        </p:blipFill>
        <p:spPr>
          <a:xfrm>
            <a:off x="4707146" y="4318532"/>
            <a:ext cx="1755382" cy="1169108"/>
          </a:xfrm>
          <a:prstGeom prst="rect">
            <a:avLst/>
          </a:prstGeom>
          <a:noFill/>
          <a:ln>
            <a:noFill/>
          </a:ln>
        </p:spPr>
      </p:pic>
      <p:pic>
        <p:nvPicPr>
          <p:cNvPr id="1390" name="Picture 4"/>
          <p:cNvPicPr>
            <a:picLocks noChangeAspect="1" noChangeArrowheads="1"/>
          </p:cNvPicPr>
          <p:nvPr/>
        </p:nvPicPr>
        <p:blipFill>
          <a:blip r:embed="rId10"/>
          <a:stretch>
            <a:fillRect/>
          </a:stretch>
        </p:blipFill>
        <p:spPr>
          <a:xfrm>
            <a:off x="8308295" y="3212976"/>
            <a:ext cx="1155699" cy="1597894"/>
          </a:xfrm>
          <a:prstGeom prst="rect">
            <a:avLst/>
          </a:prstGeom>
          <a:noFill/>
          <a:ln>
            <a:noFill/>
          </a:ln>
        </p:spPr>
      </p:pic>
      <p:pic>
        <p:nvPicPr>
          <p:cNvPr id="1391" name="Picture 4" descr="双ケ岡（平成15年12月）"/>
          <p:cNvPicPr>
            <a:picLocks noChangeAspect="1" noChangeArrowheads="1"/>
          </p:cNvPicPr>
          <p:nvPr/>
        </p:nvPicPr>
        <p:blipFill>
          <a:blip r:embed="rId11"/>
          <a:stretch>
            <a:fillRect/>
          </a:stretch>
        </p:blipFill>
        <p:spPr>
          <a:xfrm>
            <a:off x="452341" y="2987679"/>
            <a:ext cx="1487887" cy="1116335"/>
          </a:xfrm>
          <a:prstGeom prst="rect">
            <a:avLst/>
          </a:prstGeom>
          <a:noFill/>
          <a:ln>
            <a:noFill/>
          </a:ln>
        </p:spPr>
      </p:pic>
      <p:sp>
        <p:nvSpPr>
          <p:cNvPr id="1392" name="テキスト ボックス 51"/>
          <p:cNvSpPr txBox="1">
            <a:spLocks noChangeArrowheads="1"/>
          </p:cNvSpPr>
          <p:nvPr/>
        </p:nvSpPr>
        <p:spPr>
          <a:xfrm flipH="1">
            <a:off x="5406145" y="5529934"/>
            <a:ext cx="1582737" cy="138499"/>
          </a:xfrm>
          <a:prstGeom prst="rect">
            <a:avLst/>
          </a:prstGeom>
          <a:noFill/>
          <a:ln>
            <a:noFill/>
          </a:ln>
        </p:spPr>
        <p:txBody>
          <a:bodyPr lIns="0" tIns="0" rIns="0" bIns="0">
            <a:spAutoFit/>
          </a:bodyP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r>
              <a:rPr lang="ja-JP" altLang="en-US" sz="900"/>
              <a:t>崇福寺跡</a:t>
            </a:r>
          </a:p>
        </p:txBody>
      </p:sp>
      <p:pic>
        <p:nvPicPr>
          <p:cNvPr id="1393" name="Picture 8" descr="醍醐特別保存地区"/>
          <p:cNvPicPr>
            <a:picLocks noChangeAspect="1" noChangeArrowheads="1"/>
          </p:cNvPicPr>
          <p:nvPr/>
        </p:nvPicPr>
        <p:blipFill>
          <a:blip r:embed="rId12"/>
          <a:stretch>
            <a:fillRect/>
          </a:stretch>
        </p:blipFill>
        <p:spPr>
          <a:xfrm>
            <a:off x="3872880" y="5567148"/>
            <a:ext cx="1681716" cy="1263189"/>
          </a:xfrm>
          <a:prstGeom prst="rect">
            <a:avLst/>
          </a:prstGeom>
          <a:noFill/>
          <a:ln>
            <a:noFill/>
          </a:ln>
        </p:spPr>
      </p:pic>
      <p:pic>
        <p:nvPicPr>
          <p:cNvPr id="1394" name="図 44" descr="石山寺多宝（石山寺地区）.jpg"/>
          <p:cNvPicPr>
            <a:picLocks noChangeAspect="1"/>
          </p:cNvPicPr>
          <p:nvPr/>
        </p:nvPicPr>
        <p:blipFill>
          <a:blip r:embed="rId13"/>
          <a:stretch>
            <a:fillRect/>
          </a:stretch>
        </p:blipFill>
        <p:spPr>
          <a:xfrm>
            <a:off x="8308291" y="4981307"/>
            <a:ext cx="1139192" cy="1709685"/>
          </a:xfrm>
          <a:prstGeom prst="rect">
            <a:avLst/>
          </a:prstGeom>
          <a:noFill/>
          <a:ln>
            <a:noFill/>
          </a:ln>
        </p:spPr>
      </p:pic>
      <p:pic>
        <p:nvPicPr>
          <p:cNvPr id="1395" name="Picture 8"/>
          <p:cNvPicPr>
            <a:picLocks noChangeAspect="1" noChangeArrowheads="1"/>
          </p:cNvPicPr>
          <p:nvPr/>
        </p:nvPicPr>
        <p:blipFill>
          <a:blip r:embed="rId14"/>
          <a:stretch>
            <a:fillRect/>
          </a:stretch>
        </p:blipFill>
        <p:spPr>
          <a:xfrm>
            <a:off x="3800873" y="3064768"/>
            <a:ext cx="1823224" cy="1205182"/>
          </a:xfrm>
          <a:prstGeom prst="rect">
            <a:avLst/>
          </a:prstGeom>
          <a:noFill/>
          <a:ln>
            <a:noFill/>
          </a:ln>
        </p:spPr>
      </p:pic>
      <p:sp>
        <p:nvSpPr>
          <p:cNvPr id="2" name="スライド番号プレースホルダー 2">
            <a:extLst>
              <a:ext uri="{FF2B5EF4-FFF2-40B4-BE49-F238E27FC236}">
                <a16:creationId xmlns:a16="http://schemas.microsoft.com/office/drawing/2014/main" id="{DCF1F317-114A-98A5-C6BB-23DE0994A197}"/>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13662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 name="テキスト ボックス 14"/>
          <p:cNvSpPr txBox="1"/>
          <p:nvPr/>
        </p:nvSpPr>
        <p:spPr>
          <a:xfrm>
            <a:off x="8" y="15944"/>
            <a:ext cx="9144000" cy="400110"/>
          </a:xfrm>
          <a:prstGeom prst="rect">
            <a:avLst/>
          </a:prstGeom>
          <a:noFill/>
        </p:spPr>
        <p:txBody>
          <a:bodyPr wrap="square" rtlCol="0" anchor="ctr">
            <a:spAutoFit/>
          </a:bodyPr>
          <a:lstStyle/>
          <a:p>
            <a:r>
              <a:rPr lang="ja-JP" altLang="en-US" sz="2000">
                <a:solidFill>
                  <a:srgbClr val="00B050"/>
                </a:solidFill>
              </a:rPr>
              <a:t>■</a:t>
            </a:r>
            <a:r>
              <a:rPr lang="ja-JP" altLang="en-US" sz="2000"/>
              <a:t>　</a:t>
            </a:r>
            <a:r>
              <a:rPr lang="ja-JP" altLang="en-US" sz="2000">
                <a:latin typeface="Arial" charset="0"/>
              </a:rPr>
              <a:t>近郊緑地保全区域　</a:t>
            </a:r>
            <a:r>
              <a:rPr lang="en-US" altLang="ja-JP" sz="2000">
                <a:latin typeface="Arial" charset="0"/>
              </a:rPr>
              <a:t>/</a:t>
            </a:r>
            <a:r>
              <a:rPr lang="ja-JP" altLang="en-US" sz="2000">
                <a:latin typeface="Arial" charset="0"/>
              </a:rPr>
              <a:t>　近郊緑地特別保全地区　</a:t>
            </a:r>
            <a:r>
              <a:rPr lang="ja-JP" altLang="en-US" sz="1600">
                <a:latin typeface="Arial" charset="0"/>
              </a:rPr>
              <a:t>（首都圏近郊緑地保全法等）</a:t>
            </a:r>
            <a:endParaRPr lang="ja-JP" altLang="en-US" sz="2400"/>
          </a:p>
        </p:txBody>
      </p:sp>
      <p:sp>
        <p:nvSpPr>
          <p:cNvPr id="1399" name="Rectangle 5"/>
          <p:cNvSpPr>
            <a:spLocks noChangeArrowheads="1"/>
          </p:cNvSpPr>
          <p:nvPr/>
        </p:nvSpPr>
        <p:spPr>
          <a:xfrm>
            <a:off x="0" y="1375641"/>
            <a:ext cx="5868000" cy="1477295"/>
          </a:xfrm>
          <a:prstGeom prst="rect">
            <a:avLst/>
          </a:prstGeom>
          <a:noFill/>
          <a:ln w="9525" algn="ctr">
            <a:noFill/>
            <a:miter lim="800000"/>
            <a:headEnd/>
            <a:tailEnd/>
          </a:ln>
        </p:spPr>
        <p:txBody>
          <a:bodyPr lIns="36000" tIns="45704" rIns="91407" bIns="45704">
            <a:spAutoFit/>
          </a:bodyPr>
          <a:lstStyle/>
          <a:p>
            <a:pPr marL="108000" indent="-108000"/>
            <a:r>
              <a:rPr lang="ja-JP" altLang="en-US" sz="1600">
                <a:latin typeface="ＭＳ Ｐ明朝" panose="02020600040205080304" pitchFamily="18" charset="-128"/>
                <a:ea typeface="ＭＳ Ｐ明朝" panose="02020600040205080304" pitchFamily="18" charset="-128"/>
              </a:rPr>
              <a:t>・枢要な地域については、都府県・政令市が近郊緑地特別保全地区を都市計画決定し、開発行為等を許可制により規制し、現状凍結的に保全</a:t>
            </a:r>
          </a:p>
          <a:p>
            <a:pPr>
              <a:lnSpc>
                <a:spcPts val="1200"/>
              </a:lnSpc>
            </a:pPr>
            <a:endParaRPr lang="en-US" altLang="ja-JP" sz="1600"/>
          </a:p>
          <a:p>
            <a:pPr marL="108000" indent="-108000"/>
            <a:r>
              <a:rPr lang="ja-JP" altLang="en-US" sz="1600">
                <a:latin typeface="ＭＳ Ｐ明朝" panose="02020600040205080304" pitchFamily="18" charset="-128"/>
                <a:ea typeface="ＭＳ Ｐ明朝" panose="02020600040205080304" pitchFamily="18" charset="-128"/>
              </a:rPr>
              <a:t>・開発行為等が不許可とされ、土地の利用に著しく支障をきたす場合、土地所有者の申し出により、地方公共団体等が買入れ</a:t>
            </a:r>
          </a:p>
        </p:txBody>
      </p:sp>
      <p:pic>
        <p:nvPicPr>
          <p:cNvPr id="1400" name="Picture 6"/>
          <p:cNvPicPr>
            <a:picLocks noChangeAspect="1" noChangeArrowheads="1"/>
          </p:cNvPicPr>
          <p:nvPr/>
        </p:nvPicPr>
        <p:blipFill>
          <a:blip r:embed="rId2"/>
          <a:stretch>
            <a:fillRect/>
          </a:stretch>
        </p:blipFill>
        <p:spPr>
          <a:xfrm>
            <a:off x="6032326" y="1412776"/>
            <a:ext cx="3744416" cy="2547010"/>
          </a:xfrm>
          <a:prstGeom prst="rect">
            <a:avLst/>
          </a:prstGeom>
          <a:noFill/>
          <a:ln w="9525" algn="ctr">
            <a:noFill/>
            <a:miter lim="800000"/>
            <a:headEnd/>
            <a:tailEnd/>
          </a:ln>
        </p:spPr>
      </p:pic>
      <p:sp>
        <p:nvSpPr>
          <p:cNvPr id="1401" name="Rectangle 8"/>
          <p:cNvSpPr>
            <a:spLocks noChangeArrowheads="1"/>
          </p:cNvSpPr>
          <p:nvPr/>
        </p:nvSpPr>
        <p:spPr>
          <a:xfrm>
            <a:off x="6680398" y="3996928"/>
            <a:ext cx="3059832" cy="584200"/>
          </a:xfrm>
          <a:prstGeom prst="rect">
            <a:avLst/>
          </a:prstGeom>
          <a:noFill/>
          <a:ln w="9525">
            <a:noFill/>
            <a:miter lim="800000"/>
            <a:headEnd/>
            <a:tailEnd/>
          </a:ln>
        </p:spPr>
        <p:txBody>
          <a:bodyPr lIns="0" tIns="0" rIns="0" bIns="0"/>
          <a:lstStyle/>
          <a:p>
            <a:pPr>
              <a:spcBef>
                <a:spcPct val="20000"/>
              </a:spcBef>
            </a:pPr>
            <a:r>
              <a:rPr lang="ja-JP" altLang="en-US" sz="1400">
                <a:latin typeface="HGPｺﾞｼｯｸM" pitchFamily="50" charset="-128"/>
                <a:ea typeface="HGPｺﾞｼｯｸM" pitchFamily="50" charset="-128"/>
              </a:rPr>
              <a:t>円海山近郊緑地特別保全地区（横浜市）</a:t>
            </a:r>
          </a:p>
        </p:txBody>
      </p:sp>
      <p:sp>
        <p:nvSpPr>
          <p:cNvPr id="1402" name="Rectangle 9"/>
          <p:cNvSpPr>
            <a:spLocks noChangeArrowheads="1"/>
          </p:cNvSpPr>
          <p:nvPr/>
        </p:nvSpPr>
        <p:spPr>
          <a:xfrm>
            <a:off x="197776" y="3030585"/>
            <a:ext cx="8748464" cy="3812188"/>
          </a:xfrm>
          <a:prstGeom prst="rect">
            <a:avLst/>
          </a:prstGeom>
          <a:noFill/>
          <a:ln w="9525" algn="ctr">
            <a:noFill/>
            <a:miter lim="800000"/>
            <a:headEnd/>
            <a:tailEnd/>
          </a:ln>
          <a:effectLst/>
        </p:spPr>
        <p:txBody>
          <a:bodyPr wrap="square" lIns="36000" tIns="36000" rIns="36000" bIns="36000">
            <a:spAutoFit/>
          </a:bodyPr>
          <a:lstStyle/>
          <a:p>
            <a:pPr>
              <a:defRPr/>
            </a:pPr>
            <a:r>
              <a:rPr lang="en-US" altLang="ja-JP" sz="1400"/>
              <a:t>○</a:t>
            </a:r>
            <a:r>
              <a:rPr lang="ja-JP" altLang="en-US" sz="1400"/>
              <a:t>支援措置</a:t>
            </a:r>
            <a:endParaRPr lang="en-US" altLang="ja-JP" sz="1400"/>
          </a:p>
          <a:p>
            <a:pPr>
              <a:defRPr/>
            </a:pPr>
            <a:r>
              <a:rPr lang="ja-JP" altLang="en-US" sz="1400">
                <a:latin typeface="ＭＳ Ｐ明朝" panose="02020600040205080304" pitchFamily="18" charset="-128"/>
                <a:ea typeface="ＭＳ Ｐ明朝" panose="02020600040205080304" pitchFamily="18" charset="-128"/>
              </a:rPr>
              <a:t>・近郊緑地特別保全地区内の　  土地の買入れ（５．５／１０）　</a:t>
            </a:r>
            <a:endParaRPr lang="en-US" altLang="ja-JP" sz="1400">
              <a:latin typeface="ＭＳ Ｐ明朝" panose="02020600040205080304" pitchFamily="18" charset="-128"/>
              <a:ea typeface="ＭＳ Ｐ明朝" panose="02020600040205080304" pitchFamily="18" charset="-128"/>
            </a:endParaRPr>
          </a:p>
          <a:p>
            <a:pPr>
              <a:defRPr/>
            </a:pPr>
            <a:r>
              <a:rPr lang="ja-JP" altLang="en-US" sz="1400">
                <a:latin typeface="ＭＳ Ｐ明朝" panose="02020600040205080304" pitchFamily="18" charset="-128"/>
                <a:ea typeface="ＭＳ Ｐ明朝" panose="02020600040205080304" pitchFamily="18" charset="-128"/>
              </a:rPr>
              <a:t>　</a:t>
            </a:r>
            <a:r>
              <a:rPr lang="en-US" altLang="ja-JP" sz="1400">
                <a:latin typeface="ＭＳ Ｐ明朝" panose="02020600040205080304" pitchFamily="18" charset="-128"/>
                <a:ea typeface="ＭＳ Ｐ明朝" panose="02020600040205080304" pitchFamily="18" charset="-128"/>
              </a:rPr>
              <a:t>		</a:t>
            </a:r>
            <a:r>
              <a:rPr lang="ja-JP" altLang="en-US" sz="1400">
                <a:latin typeface="ＭＳ Ｐ明朝" panose="02020600040205080304" pitchFamily="18" charset="-128"/>
                <a:ea typeface="ＭＳ Ｐ明朝" panose="02020600040205080304" pitchFamily="18" charset="-128"/>
              </a:rPr>
              <a:t>　　　　　保全利用施設の整備（１／２）</a:t>
            </a:r>
            <a:endParaRPr lang="en-US" altLang="ja-JP" sz="1400">
              <a:latin typeface="ＭＳ Ｐ明朝" panose="02020600040205080304" pitchFamily="18" charset="-128"/>
              <a:ea typeface="ＭＳ Ｐ明朝" panose="02020600040205080304" pitchFamily="18" charset="-128"/>
            </a:endParaRPr>
          </a:p>
          <a:p>
            <a:pPr>
              <a:defRPr/>
            </a:pPr>
            <a:r>
              <a:rPr lang="ja-JP" altLang="en-US" sz="1400">
                <a:latin typeface="ＭＳ Ｐ明朝" panose="02020600040205080304" pitchFamily="18" charset="-128"/>
                <a:ea typeface="ＭＳ Ｐ明朝" panose="02020600040205080304" pitchFamily="18" charset="-128"/>
              </a:rPr>
              <a:t>　　　　　　　　　　　　　　　　　　　 　機能維持増進事業（１／２）</a:t>
            </a:r>
            <a:endParaRPr lang="en-US" altLang="ja-JP" sz="1400">
              <a:latin typeface="ＭＳ Ｐ明朝" panose="02020600040205080304" pitchFamily="18" charset="-128"/>
              <a:ea typeface="ＭＳ Ｐ明朝" panose="02020600040205080304" pitchFamily="18" charset="-128"/>
            </a:endParaRPr>
          </a:p>
          <a:p>
            <a:pPr>
              <a:defRPr/>
            </a:pPr>
            <a:r>
              <a:rPr lang="ja-JP" altLang="en-US" sz="1400">
                <a:solidFill>
                  <a:srgbClr val="000000"/>
                </a:solidFill>
                <a:latin typeface="ＭＳ Ｐゴシック"/>
                <a:ea typeface="ＭＳ Ｐゴシック"/>
              </a:rPr>
              <a:t>・都市緑化支援機構による特定緑地保全業務（土地の買入れの代行）</a:t>
            </a:r>
            <a:endParaRPr kumimoji="1" lang="ja-JP" altLang="en-US" sz="1400" b="0" i="0" u="none" strike="noStrike" kern="1200" cap="none" spc="-150" normalizeH="0" baseline="0" noProof="0">
              <a:ln>
                <a:noFill/>
              </a:ln>
              <a:solidFill>
                <a:srgbClr val="000000"/>
              </a:solidFill>
              <a:effectLst/>
              <a:uLnTx/>
              <a:uFillTx/>
              <a:latin typeface="ＭＳ Ｐゴシック"/>
              <a:ea typeface="ＭＳ Ｐゴシック"/>
              <a:cs typeface="+mn-cs"/>
            </a:endParaRPr>
          </a:p>
          <a:p>
            <a:pPr>
              <a:defRPr/>
            </a:pPr>
            <a:endParaRPr lang="en-US" altLang="ja-JP" sz="1400">
              <a:latin typeface="ＭＳ Ｐ明朝" panose="02020600040205080304" pitchFamily="18" charset="-128"/>
              <a:ea typeface="ＭＳ Ｐ明朝" panose="02020600040205080304" pitchFamily="18" charset="-128"/>
            </a:endParaRPr>
          </a:p>
          <a:p>
            <a:pPr>
              <a:spcBef>
                <a:spcPts val="300"/>
              </a:spcBef>
              <a:defRPr/>
            </a:pPr>
            <a:r>
              <a:rPr lang="en-US" altLang="ja-JP" sz="1400"/>
              <a:t>○</a:t>
            </a:r>
            <a:r>
              <a:rPr lang="ja-JP" altLang="en-US" sz="1400"/>
              <a:t>税制措置</a:t>
            </a:r>
            <a:endParaRPr lang="en-US" altLang="ja-JP" sz="1400"/>
          </a:p>
          <a:p>
            <a:pPr>
              <a:defRPr/>
            </a:pPr>
            <a:r>
              <a:rPr lang="ja-JP" altLang="en-US" sz="1400">
                <a:latin typeface="ＭＳ Ｐ明朝" panose="02020600040205080304" pitchFamily="18" charset="-128"/>
                <a:ea typeface="ＭＳ Ｐ明朝" panose="02020600040205080304" pitchFamily="18" charset="-128"/>
              </a:rPr>
              <a:t>近郊緑地特別保全地区について、</a:t>
            </a:r>
          </a:p>
          <a:p>
            <a:pPr>
              <a:spcBef>
                <a:spcPct val="20000"/>
              </a:spcBef>
              <a:defRPr/>
            </a:pPr>
            <a:r>
              <a:rPr lang="ja-JP" altLang="en-US" sz="1400">
                <a:latin typeface="ＭＳ Ｐ明朝" panose="02020600040205080304" pitchFamily="18" charset="-128"/>
                <a:ea typeface="ＭＳ Ｐ明朝" panose="02020600040205080304" pitchFamily="18" charset="-128"/>
              </a:rPr>
              <a:t>・固定資産税が最高１／２の評価減</a:t>
            </a:r>
          </a:p>
          <a:p>
            <a:pPr>
              <a:spcBef>
                <a:spcPct val="20000"/>
              </a:spcBef>
              <a:defRPr/>
            </a:pPr>
            <a:r>
              <a:rPr lang="ja-JP" altLang="en-US" sz="1400">
                <a:latin typeface="ＭＳ Ｐ明朝" panose="02020600040205080304" pitchFamily="18" charset="-128"/>
                <a:ea typeface="ＭＳ Ｐ明朝" panose="02020600040205080304" pitchFamily="18" charset="-128"/>
              </a:rPr>
              <a:t>  （管理協定を締結し地方公共団体に無償貸付の場合は非課税）</a:t>
            </a:r>
          </a:p>
          <a:p>
            <a:pPr>
              <a:spcBef>
                <a:spcPct val="20000"/>
              </a:spcBef>
              <a:defRPr/>
            </a:pPr>
            <a:r>
              <a:rPr lang="ja-JP" altLang="en-US" sz="1400">
                <a:latin typeface="ＭＳ Ｐ明朝" panose="02020600040205080304" pitchFamily="18" charset="-128"/>
                <a:ea typeface="ＭＳ Ｐ明朝" panose="02020600040205080304" pitchFamily="18" charset="-128"/>
              </a:rPr>
              <a:t>・相続税が山林・原野・立木については８割評価減</a:t>
            </a:r>
          </a:p>
          <a:p>
            <a:pPr>
              <a:spcBef>
                <a:spcPct val="20000"/>
              </a:spcBef>
              <a:defRPr/>
            </a:pPr>
            <a:r>
              <a:rPr lang="ja-JP" altLang="en-US" sz="1400">
                <a:latin typeface="ＭＳ Ｐ明朝" panose="02020600040205080304" pitchFamily="18" charset="-128"/>
                <a:ea typeface="ＭＳ Ｐ明朝" panose="02020600040205080304" pitchFamily="18" charset="-128"/>
              </a:rPr>
              <a:t>  （一定の条件の管理協定を締結すればさらに２割評価減　→ 合計８割４分評価減）</a:t>
            </a:r>
            <a:endParaRPr lang="en-US" altLang="ja-JP" sz="1400">
              <a:latin typeface="ＭＳ Ｐ明朝" panose="02020600040205080304" pitchFamily="18" charset="-128"/>
              <a:ea typeface="ＭＳ Ｐ明朝" panose="02020600040205080304" pitchFamily="18" charset="-128"/>
            </a:endParaRPr>
          </a:p>
          <a:p>
            <a:pPr>
              <a:spcBef>
                <a:spcPct val="20000"/>
              </a:spcBef>
              <a:defRPr/>
            </a:pPr>
            <a:endParaRPr lang="en-US" altLang="ja-JP" sz="1400"/>
          </a:p>
          <a:p>
            <a:pPr>
              <a:spcBef>
                <a:spcPts val="300"/>
              </a:spcBef>
            </a:pPr>
            <a:r>
              <a:rPr lang="en-US" altLang="ja-JP" sz="1400"/>
              <a:t>○</a:t>
            </a:r>
            <a:r>
              <a:rPr lang="ja-JP" altLang="en-US" sz="1400"/>
              <a:t>指定状況（令</a:t>
            </a:r>
            <a:r>
              <a:rPr lang="ja-JP" altLang="en-US" sz="1400">
                <a:latin typeface="+mn-ea"/>
              </a:rPr>
              <a:t>和</a:t>
            </a:r>
            <a:r>
              <a:rPr lang="en-US" altLang="ja-JP" sz="1400">
                <a:latin typeface="+mn-ea"/>
              </a:rPr>
              <a:t>5</a:t>
            </a:r>
            <a:r>
              <a:rPr lang="ja-JP" altLang="en-US" sz="1400">
                <a:latin typeface="+mn-ea"/>
              </a:rPr>
              <a:t>年</a:t>
            </a:r>
            <a:r>
              <a:rPr lang="ja-JP" altLang="en-US" sz="1400"/>
              <a:t>度末現在）</a:t>
            </a:r>
          </a:p>
          <a:p>
            <a:r>
              <a:rPr lang="ja-JP" altLang="en-US" sz="1400">
                <a:latin typeface="+mj-lt"/>
                <a:ea typeface="ＭＳ Ｐ明朝" panose="02020600040205080304" pitchFamily="18" charset="-128"/>
              </a:rPr>
              <a:t>　近郊緑地保全区域</a:t>
            </a:r>
            <a:r>
              <a:rPr lang="ja-JP" altLang="en-US" sz="1400">
                <a:solidFill>
                  <a:srgbClr val="000066"/>
                </a:solidFill>
                <a:latin typeface="+mj-lt"/>
                <a:ea typeface="ＭＳ Ｐ明朝" panose="02020600040205080304" pitchFamily="18" charset="-128"/>
              </a:rPr>
              <a:t>　</a:t>
            </a:r>
            <a:r>
              <a:rPr lang="en-US" altLang="ja-JP" sz="1400">
                <a:solidFill>
                  <a:srgbClr val="000066"/>
                </a:solidFill>
                <a:latin typeface="+mj-lt"/>
                <a:ea typeface="ＭＳ Ｐ明朝" panose="02020600040205080304" pitchFamily="18" charset="-128"/>
              </a:rPr>
              <a:t>	</a:t>
            </a:r>
            <a:r>
              <a:rPr lang="en-US" altLang="ja-JP" sz="1400">
                <a:latin typeface="+mj-lt"/>
                <a:ea typeface="Arial Unicode MS" panose="020B0604020202020204" pitchFamily="50" charset="-128"/>
                <a:cs typeface="Arial" panose="020B0604020202020204" pitchFamily="34" charset="0"/>
              </a:rPr>
              <a:t>25</a:t>
            </a:r>
            <a:r>
              <a:rPr lang="ja-JP" altLang="en-US" sz="1400">
                <a:latin typeface="+mj-lt"/>
                <a:ea typeface="ＭＳ Ｐ明朝" panose="02020600040205080304" pitchFamily="18" charset="-128"/>
              </a:rPr>
              <a:t>地区、</a:t>
            </a:r>
            <a:r>
              <a:rPr lang="en-US" altLang="ja-JP" sz="1400">
                <a:latin typeface="+mj-lt"/>
                <a:ea typeface="ＭＳ Ｐ明朝" panose="02020600040205080304" pitchFamily="18" charset="-128"/>
              </a:rPr>
              <a:t>	</a:t>
            </a:r>
            <a:r>
              <a:rPr lang="en-US" altLang="ja-JP" sz="1400">
                <a:latin typeface="+mj-lt"/>
                <a:ea typeface="ＭＳ Ｐ明朝" panose="02020600040205080304" pitchFamily="18" charset="-128"/>
                <a:cs typeface="Arial" panose="020B0604020202020204" pitchFamily="34" charset="0"/>
              </a:rPr>
              <a:t>97,330ha</a:t>
            </a:r>
            <a:endParaRPr lang="ja-JP" altLang="en-US" sz="1400">
              <a:latin typeface="+mj-lt"/>
              <a:ea typeface="ＭＳ Ｐ明朝" panose="02020600040205080304" pitchFamily="18" charset="-128"/>
              <a:cs typeface="Arial" panose="020B0604020202020204" pitchFamily="34" charset="0"/>
            </a:endParaRPr>
          </a:p>
          <a:p>
            <a:r>
              <a:rPr lang="ja-JP" altLang="en-US" sz="1400">
                <a:latin typeface="+mj-lt"/>
                <a:ea typeface="ＭＳ Ｐ明朝" panose="02020600040205080304" pitchFamily="18" charset="-128"/>
              </a:rPr>
              <a:t>　近郊緑地特別保全地区</a:t>
            </a:r>
            <a:r>
              <a:rPr lang="en-US" altLang="ja-JP" sz="1400">
                <a:latin typeface="+mj-lt"/>
                <a:ea typeface="ＭＳ Ｐ明朝" panose="02020600040205080304" pitchFamily="18" charset="-128"/>
              </a:rPr>
              <a:t>	30</a:t>
            </a:r>
            <a:r>
              <a:rPr lang="ja-JP" altLang="en-US" sz="1400">
                <a:latin typeface="+mj-lt"/>
                <a:ea typeface="ＭＳ Ｐ明朝" panose="02020600040205080304" pitchFamily="18" charset="-128"/>
              </a:rPr>
              <a:t>地区、</a:t>
            </a:r>
            <a:r>
              <a:rPr lang="en-US" altLang="ja-JP" sz="1400">
                <a:latin typeface="+mj-lt"/>
                <a:ea typeface="ＭＳ Ｐ明朝" panose="02020600040205080304" pitchFamily="18" charset="-128"/>
              </a:rPr>
              <a:t>	</a:t>
            </a:r>
            <a:r>
              <a:rPr lang="ja-JP" altLang="en-US" sz="1400">
                <a:latin typeface="+mj-lt"/>
                <a:ea typeface="ＭＳ Ｐ明朝" panose="02020600040205080304" pitchFamily="18" charset="-128"/>
              </a:rPr>
              <a:t>　</a:t>
            </a:r>
            <a:r>
              <a:rPr lang="en-US" altLang="ja-JP" sz="1400">
                <a:latin typeface="+mj-lt"/>
                <a:ea typeface="ＭＳ Ｐ明朝" panose="02020600040205080304" pitchFamily="18" charset="-128"/>
              </a:rPr>
              <a:t>3,754ha</a:t>
            </a:r>
            <a:endParaRPr lang="ja-JP" altLang="en-US" sz="1400">
              <a:latin typeface="+mj-lt"/>
              <a:ea typeface="ＭＳ Ｐ明朝" panose="02020600040205080304" pitchFamily="18" charset="-128"/>
            </a:endParaRPr>
          </a:p>
        </p:txBody>
      </p:sp>
      <p:sp>
        <p:nvSpPr>
          <p:cNvPr id="1403" name="Rectangle 5"/>
          <p:cNvSpPr>
            <a:spLocks noChangeArrowheads="1"/>
          </p:cNvSpPr>
          <p:nvPr/>
        </p:nvSpPr>
        <p:spPr>
          <a:xfrm>
            <a:off x="-1" y="504000"/>
            <a:ext cx="9904413" cy="830964"/>
          </a:xfrm>
          <a:prstGeom prst="rect">
            <a:avLst/>
          </a:prstGeom>
          <a:noFill/>
          <a:ln w="9525" algn="ctr">
            <a:noFill/>
            <a:miter lim="800000"/>
            <a:headEnd/>
            <a:tailEnd/>
          </a:ln>
        </p:spPr>
        <p:txBody>
          <a:bodyPr wrap="square" lIns="36000" tIns="45704" rIns="91407" bIns="45704">
            <a:spAutoFit/>
          </a:bodyPr>
          <a:lstStyle/>
          <a:p>
            <a:pPr marL="108000" indent="-108000"/>
            <a:r>
              <a:rPr lang="ja-JP" altLang="en-US" sz="1600">
                <a:latin typeface="ＭＳ Ｐ明朝" panose="02020600040205080304" pitchFamily="18" charset="-128"/>
                <a:ea typeface="ＭＳ Ｐ明朝" panose="02020600040205080304" pitchFamily="18" charset="-128"/>
              </a:rPr>
              <a:t>・首都圏近郊緑地保全法、近畿圏の保全区域の整備に関する法律に基づき、無秩序な市街化を防止し、良好な自然的環境を保全する観点から、国土交通大臣が近郊緑地保全区域を指定し、開発行為等を届出・勧告制により規制して保全。</a:t>
            </a:r>
            <a:endParaRPr lang="en-US" altLang="ja-JP" sz="1600">
              <a:latin typeface="ＭＳ Ｐ明朝" panose="02020600040205080304" pitchFamily="18" charset="-128"/>
              <a:ea typeface="ＭＳ Ｐ明朝" panose="02020600040205080304" pitchFamily="18" charset="-128"/>
            </a:endParaRPr>
          </a:p>
        </p:txBody>
      </p:sp>
      <p:sp>
        <p:nvSpPr>
          <p:cNvPr id="1404" name="テキスト ボックス 20"/>
          <p:cNvSpPr txBox="1"/>
          <p:nvPr/>
        </p:nvSpPr>
        <p:spPr>
          <a:xfrm>
            <a:off x="0" y="389028"/>
            <a:ext cx="9904413" cy="28800"/>
          </a:xfrm>
          <a:prstGeom prst="rect">
            <a:avLst/>
          </a:prstGeom>
          <a:solidFill>
            <a:srgbClr val="00B050"/>
          </a:solidFill>
        </p:spPr>
        <p:txBody>
          <a:bodyPr wrap="square" rtlCol="0">
            <a:spAutoFit/>
          </a:bodyPr>
          <a:lstStyle/>
          <a:p>
            <a:endParaRPr lang="ja-JP" altLang="en-US" sz="2000"/>
          </a:p>
        </p:txBody>
      </p:sp>
      <p:sp>
        <p:nvSpPr>
          <p:cNvPr id="1405" name="テキスト ボックス 21"/>
          <p:cNvSpPr txBox="1"/>
          <p:nvPr/>
        </p:nvSpPr>
        <p:spPr>
          <a:xfrm>
            <a:off x="0" y="441312"/>
            <a:ext cx="9904413" cy="28800"/>
          </a:xfrm>
          <a:prstGeom prst="rect">
            <a:avLst/>
          </a:prstGeom>
          <a:solidFill>
            <a:srgbClr val="CCFF99"/>
          </a:solidFill>
        </p:spPr>
        <p:txBody>
          <a:bodyPr wrap="square" rtlCol="0">
            <a:spAutoFit/>
          </a:bodyPr>
          <a:lstStyle/>
          <a:p>
            <a:endParaRPr lang="ja-JP" altLang="en-US" sz="2000"/>
          </a:p>
        </p:txBody>
      </p:sp>
      <p:sp>
        <p:nvSpPr>
          <p:cNvPr id="1406" name="スライド番号プレースホルダー 1"/>
          <p:cNvSpPr>
            <a:spLocks noGrp="1"/>
          </p:cNvSpPr>
          <p:nvPr>
            <p:ph type="sldNum" sz="quarter" idx="12"/>
          </p:nvPr>
        </p:nvSpPr>
        <p:spPr>
          <a:xfrm>
            <a:off x="7610152" y="6520259"/>
            <a:ext cx="2311400" cy="365125"/>
          </a:xfrm>
        </p:spPr>
        <p:txBody>
          <a:bodyPr/>
          <a:lstStyle/>
          <a:p>
            <a:fld id="{93DF5491-8AA2-4D26-B041-A129FDD1AC3C}" type="slidenum">
              <a:rPr kumimoji="1" lang="ja-JP" altLang="en-US" smtClean="0"/>
              <a:pPr/>
              <a:t>11</a:t>
            </a:fld>
            <a:endParaRPr kumimoji="1" lang="ja-JP" altLang="en-US"/>
          </a:p>
        </p:txBody>
      </p:sp>
    </p:spTree>
    <p:extLst>
      <p:ext uri="{BB962C8B-B14F-4D97-AF65-F5344CB8AC3E}">
        <p14:creationId xmlns:p14="http://schemas.microsoft.com/office/powerpoint/2010/main" val="2578656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 name="テキスト ボックス 24"/>
          <p:cNvSpPr txBox="1"/>
          <p:nvPr/>
        </p:nvSpPr>
        <p:spPr>
          <a:xfrm>
            <a:off x="8" y="15945"/>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B05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特別緑地保全地区</a:t>
            </a:r>
          </a:p>
        </p:txBody>
      </p:sp>
      <p:sp>
        <p:nvSpPr>
          <p:cNvPr id="1416" name="テキスト ボックス 25"/>
          <p:cNvSpPr txBox="1"/>
          <p:nvPr/>
        </p:nvSpPr>
        <p:spPr>
          <a:xfrm>
            <a:off x="0" y="389028"/>
            <a:ext cx="9904413" cy="2880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17" name="テキスト ボックス 26"/>
          <p:cNvSpPr txBox="1"/>
          <p:nvPr/>
        </p:nvSpPr>
        <p:spPr>
          <a:xfrm>
            <a:off x="0" y="441312"/>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6" name="テキスト ボックス 26"/>
          <p:cNvSpPr txBox="1"/>
          <p:nvPr/>
        </p:nvSpPr>
        <p:spPr>
          <a:xfrm>
            <a:off x="0" y="441312"/>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9" name="Rectangle 5"/>
          <p:cNvSpPr>
            <a:spLocks noChangeArrowheads="1"/>
          </p:cNvSpPr>
          <p:nvPr/>
        </p:nvSpPr>
        <p:spPr>
          <a:xfrm>
            <a:off x="4832662" y="5193539"/>
            <a:ext cx="4944874" cy="738631"/>
          </a:xfrm>
          <a:prstGeom prst="rect">
            <a:avLst/>
          </a:prstGeom>
          <a:noFill/>
          <a:ln w="6350" cmpd="sng" algn="ctr">
            <a:solidFill>
              <a:schemeClr val="tx1"/>
            </a:solidFill>
            <a:miter lim="800000"/>
            <a:headEnd/>
            <a:tailEnd/>
          </a:ln>
        </p:spPr>
        <p:txBody>
          <a:bodyPr wrap="square" lIns="91407" tIns="45704" rIns="91407" bIns="4570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指定状況（</a:t>
            </a:r>
            <a:r>
              <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令和５年度末</a:t>
            </a:r>
            <a:r>
              <a:rPr kumimoji="1" lang="ja-JP" altLang="en-US"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現在）</a:t>
            </a:r>
            <a:r>
              <a:rPr kumimoji="1" lang="en-US" altLang="ja-JP" sz="10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a:t>
            </a:r>
            <a:r>
              <a:rPr kumimoji="1" lang="ja-JP" altLang="en-US" sz="10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近郊郊緑地特別保全地区を除く</a:t>
            </a:r>
            <a:endParaRPr kumimoji="1" lang="ja-JP" altLang="en-US" sz="105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　　</a:t>
            </a:r>
            <a:r>
              <a:rPr kumimoji="1" lang="en-US" altLang="ja-JP"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657</a:t>
            </a:r>
            <a:r>
              <a:rPr kumimoji="1" lang="ja-JP" altLang="en-US"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地区、</a:t>
            </a:r>
            <a:r>
              <a:rPr kumimoji="1" lang="en-US" altLang="ja-JP"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2,943.3</a:t>
            </a:r>
            <a:r>
              <a:rPr kumimoji="1" lang="ja-JP" altLang="en-US"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ｈａ</a:t>
            </a:r>
            <a:endParaRPr kumimoji="1" lang="en-US" altLang="ja-JP"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150" normalizeH="0" baseline="0" noProof="0">
                <a:ln>
                  <a:noFill/>
                </a:ln>
                <a:solidFill>
                  <a:prstClr val="black"/>
                </a:solidFill>
                <a:effectLst/>
                <a:uLnTx/>
                <a:uFillTx/>
                <a:latin typeface="HGPｺﾞｼｯｸM" pitchFamily="50" charset="-128"/>
                <a:ea typeface="HGPｺﾞｼｯｸM" pitchFamily="50" charset="-128"/>
                <a:cs typeface="+mn-cs"/>
              </a:rPr>
              <a:t>　　（所在自治体：</a:t>
            </a:r>
            <a:r>
              <a:rPr kumimoji="1" lang="en-US" altLang="ja-JP" sz="1400" b="0" i="0" u="none" strike="noStrike" kern="1200" cap="none" spc="-150" normalizeH="0" baseline="0" noProof="0">
                <a:ln>
                  <a:noFill/>
                </a:ln>
                <a:solidFill>
                  <a:prstClr val="black"/>
                </a:solidFill>
                <a:effectLst/>
                <a:uLnTx/>
                <a:uFillTx/>
                <a:latin typeface="HGPｺﾞｼｯｸM" pitchFamily="50" charset="-128"/>
                <a:ea typeface="HGPｺﾞｼｯｸM" pitchFamily="50" charset="-128"/>
                <a:cs typeface="+mn-cs"/>
              </a:rPr>
              <a:t>19</a:t>
            </a:r>
            <a:r>
              <a:rPr kumimoji="1" lang="ja-JP" altLang="en-US" sz="1400" b="0" i="0" u="none" strike="noStrike" kern="1200" cap="none" spc="-150" normalizeH="0" baseline="0" noProof="0">
                <a:ln>
                  <a:noFill/>
                </a:ln>
                <a:solidFill>
                  <a:prstClr val="black"/>
                </a:solidFill>
                <a:effectLst/>
                <a:uLnTx/>
                <a:uFillTx/>
                <a:latin typeface="HGPｺﾞｼｯｸM" pitchFamily="50" charset="-128"/>
                <a:ea typeface="HGPｺﾞｼｯｸM" pitchFamily="50" charset="-128"/>
                <a:cs typeface="+mn-cs"/>
              </a:rPr>
              <a:t>都道府県、</a:t>
            </a:r>
            <a:r>
              <a:rPr kumimoji="1" lang="en-US" altLang="ja-JP" sz="1400" b="0" i="0" u="none" strike="noStrike" kern="1200" cap="none" spc="-150" normalizeH="0" baseline="0" noProof="0">
                <a:ln>
                  <a:noFill/>
                </a:ln>
                <a:solidFill>
                  <a:prstClr val="black"/>
                </a:solidFill>
                <a:effectLst/>
                <a:uLnTx/>
                <a:uFillTx/>
                <a:latin typeface="HGPｺﾞｼｯｸM" pitchFamily="50" charset="-128"/>
                <a:ea typeface="HGPｺﾞｼｯｸM" pitchFamily="50" charset="-128"/>
                <a:cs typeface="+mn-cs"/>
              </a:rPr>
              <a:t>86</a:t>
            </a:r>
            <a:r>
              <a:rPr kumimoji="1" lang="ja-JP" altLang="en-US" sz="1400" b="0" i="0" u="none" strike="noStrike" kern="1200" cap="none" spc="-150" normalizeH="0" baseline="0" noProof="0">
                <a:ln>
                  <a:noFill/>
                </a:ln>
                <a:solidFill>
                  <a:prstClr val="black"/>
                </a:solidFill>
                <a:effectLst/>
                <a:uLnTx/>
                <a:uFillTx/>
                <a:latin typeface="HGPｺﾞｼｯｸM" pitchFamily="50" charset="-128"/>
                <a:ea typeface="HGPｺﾞｼｯｸM" pitchFamily="50" charset="-128"/>
                <a:cs typeface="+mn-cs"/>
              </a:rPr>
              <a:t>都市）</a:t>
            </a:r>
            <a:endParaRPr kumimoji="1" lang="en-US" altLang="ja-JP"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endParaRPr>
          </a:p>
        </p:txBody>
      </p:sp>
      <p:sp>
        <p:nvSpPr>
          <p:cNvPr id="20" name="Rectangle 5"/>
          <p:cNvSpPr>
            <a:spLocks noChangeArrowheads="1"/>
          </p:cNvSpPr>
          <p:nvPr/>
        </p:nvSpPr>
        <p:spPr>
          <a:xfrm>
            <a:off x="4832662" y="5965480"/>
            <a:ext cx="4944874" cy="738631"/>
          </a:xfrm>
          <a:prstGeom prst="rect">
            <a:avLst/>
          </a:prstGeom>
          <a:noFill/>
          <a:ln w="6350" cmpd="sng" algn="ctr">
            <a:solidFill>
              <a:schemeClr val="tx1"/>
            </a:solidFill>
            <a:miter lim="800000"/>
            <a:headEnd/>
            <a:tailEnd/>
          </a:ln>
        </p:spPr>
        <p:txBody>
          <a:bodyPr wrap="square" lIns="36000" tIns="45704" rIns="36000" bIns="4570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土地の買入れ実績（</a:t>
            </a:r>
            <a:r>
              <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ja-JP" altLang="en-US" sz="1400" b="0" i="0" u="none" strike="noStrike" kern="1200" cap="none" spc="0" normalizeH="0" baseline="0" noProof="0">
                <a:ln>
                  <a:noFill/>
                </a:ln>
                <a:solidFill>
                  <a:prstClr val="black"/>
                </a:solidFill>
                <a:effectLst/>
                <a:uLnTx/>
                <a:uFillTx/>
                <a:latin typeface="+mn-ea"/>
                <a:cs typeface="+mn-cs"/>
              </a:rPr>
              <a:t>令和</a:t>
            </a:r>
            <a:r>
              <a:rPr kumimoji="1" lang="en-US" altLang="ja-JP" sz="1400" b="0" i="0" u="none" strike="noStrike" kern="1200" cap="none" spc="0" normalizeH="0" baseline="0" noProof="0">
                <a:ln>
                  <a:noFill/>
                </a:ln>
                <a:solidFill>
                  <a:prstClr val="black"/>
                </a:solidFill>
                <a:effectLst/>
                <a:uLnTx/>
                <a:uFillTx/>
                <a:latin typeface="+mn-ea"/>
                <a:cs typeface="+mn-cs"/>
              </a:rPr>
              <a:t>5</a:t>
            </a: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年度末</a:t>
            </a:r>
            <a:r>
              <a:rPr kumimoji="1" lang="ja-JP" altLang="en-US" sz="1400" b="0" i="0" u="none" strike="noStrike" kern="1200" cap="none" spc="0" normalizeH="0" baseline="0" noProof="0">
                <a:ln>
                  <a:noFill/>
                </a:ln>
                <a:solidFill>
                  <a:prstClr val="black"/>
                </a:solidFill>
                <a:effectLst/>
                <a:uLnTx/>
                <a:uFillTx/>
                <a:latin typeface="+mn-ea"/>
                <a:cs typeface="+mn-cs"/>
              </a:rPr>
              <a:t>現在</a:t>
            </a:r>
            <a:r>
              <a:rPr kumimoji="1" lang="ja-JP" altLang="en-US"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a:t>
            </a:r>
            <a:r>
              <a:rPr kumimoji="1" lang="en-US" altLang="ja-JP" sz="10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a:t>
            </a:r>
            <a:r>
              <a:rPr kumimoji="1" lang="ja-JP" altLang="en-US" sz="10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近郊緑地特別保全地区を除く</a:t>
            </a:r>
            <a:endParaRPr kumimoji="1" lang="en-US" altLang="ja-JP"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　　</a:t>
            </a:r>
            <a:r>
              <a:rPr kumimoji="1" lang="en-US" altLang="ja-JP"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R5</a:t>
            </a:r>
            <a:r>
              <a:rPr kumimoji="1" lang="ja-JP" altLang="en-US"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実績   </a:t>
            </a:r>
            <a:r>
              <a:rPr kumimoji="1" lang="en-US" altLang="ja-JP"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13.7ha</a:t>
            </a:r>
            <a:r>
              <a:rPr kumimoji="1" lang="ja-JP" altLang="en-US"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　（事業費：約</a:t>
            </a:r>
            <a:r>
              <a:rPr kumimoji="1" lang="en-US" altLang="ja-JP"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34</a:t>
            </a:r>
            <a:r>
              <a:rPr kumimoji="1" lang="ja-JP" altLang="en-US"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億円 </a:t>
            </a:r>
            <a:r>
              <a:rPr kumimoji="1" lang="ja-JP" altLang="en-US" sz="11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（国費約</a:t>
            </a:r>
            <a:r>
              <a:rPr lang="en-US" altLang="ja-JP" sz="1100">
                <a:latin typeface="HGPｺﾞｼｯｸM" pitchFamily="50" charset="-128"/>
                <a:ea typeface="HGPｺﾞｼｯｸM" pitchFamily="50" charset="-128"/>
              </a:rPr>
              <a:t>13</a:t>
            </a:r>
            <a:r>
              <a:rPr kumimoji="1" lang="ja-JP" altLang="en-US" sz="11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億円）</a:t>
            </a:r>
            <a:r>
              <a:rPr kumimoji="1" lang="ja-JP" altLang="en-US"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　</a:t>
            </a:r>
            <a:endParaRPr kumimoji="1" lang="en-US" altLang="ja-JP"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　　総計　　　</a:t>
            </a:r>
            <a:r>
              <a:rPr kumimoji="1" lang="en-US" altLang="ja-JP"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 1020.2ha</a:t>
            </a:r>
          </a:p>
        </p:txBody>
      </p:sp>
      <p:pic>
        <p:nvPicPr>
          <p:cNvPr id="22" name="Picture 2" descr="C:\Users\aragane-k8910\AppData\Local\Microsoft\Windows\Temporary Internet Files\Content.Outlook\BIBMM0HL\DSCF1650.JPG"/>
          <p:cNvPicPr>
            <a:picLocks noChangeAspect="1" noChangeArrowheads="1"/>
          </p:cNvPicPr>
          <p:nvPr/>
        </p:nvPicPr>
        <p:blipFill>
          <a:blip r:embed="rId3"/>
          <a:stretch>
            <a:fillRect/>
          </a:stretch>
        </p:blipFill>
        <p:spPr>
          <a:xfrm>
            <a:off x="7786018" y="2037987"/>
            <a:ext cx="1679999" cy="1260000"/>
          </a:xfrm>
          <a:prstGeom prst="rect">
            <a:avLst/>
          </a:prstGeom>
          <a:noFill/>
        </p:spPr>
      </p:pic>
      <p:sp>
        <p:nvSpPr>
          <p:cNvPr id="23" name="正方形/長方形 23"/>
          <p:cNvSpPr/>
          <p:nvPr/>
        </p:nvSpPr>
        <p:spPr>
          <a:xfrm>
            <a:off x="7401471" y="3292678"/>
            <a:ext cx="2454518"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0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鈴木町一丁目特別緑地保全地区</a:t>
            </a:r>
            <a:r>
              <a:rPr kumimoji="1" lang="en-US" altLang="ja-JP" sz="10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小平市</a:t>
            </a:r>
            <a:r>
              <a:rPr kumimoji="1" lang="en-US" altLang="ja-JP" sz="10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endParaRPr kumimoji="1" lang="ja-JP" altLang="en-US" sz="10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26" name="Rectangle 9"/>
          <p:cNvSpPr>
            <a:spLocks noChangeArrowheads="1"/>
          </p:cNvSpPr>
          <p:nvPr/>
        </p:nvSpPr>
        <p:spPr>
          <a:xfrm>
            <a:off x="200733" y="6208727"/>
            <a:ext cx="4606428" cy="657479"/>
          </a:xfrm>
          <a:prstGeom prst="rect">
            <a:avLst/>
          </a:prstGeom>
          <a:noFill/>
          <a:ln w="9525" algn="ctr">
            <a:noFill/>
            <a:miter lim="800000"/>
            <a:headEnd/>
            <a:tailEnd/>
          </a:ln>
          <a:effectLst/>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管理協定制度</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・特別緑地保全地区等の土地所有者と地方公共団体やみどり法人とが協定を結ぶことにより、土地所有者に代わって緑地の管理を行う制度</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7" name="テキスト ボックス 26"/>
          <p:cNvSpPr txBox="1"/>
          <p:nvPr/>
        </p:nvSpPr>
        <p:spPr>
          <a:xfrm>
            <a:off x="59216" y="519456"/>
            <a:ext cx="9718320" cy="1288384"/>
          </a:xfrm>
          <a:prstGeom prst="rect">
            <a:avLst/>
          </a:prstGeom>
          <a:noFill/>
          <a:ln>
            <a:solidFill>
              <a:sysClr val="windowText" lastClr="000000"/>
            </a:solidFill>
          </a:ln>
        </p:spPr>
        <p:txBody>
          <a:bodyPr wrap="square" tIns="66462" bIns="66462" rtlCol="0">
            <a:spAutoFit/>
          </a:bodyPr>
          <a:lstStyle/>
          <a:p>
            <a:pPr marL="164127" marR="0" lvl="0" indent="-164127" algn="just" defTabSz="844083" rtl="0" eaLnBrk="0" fontAlgn="base" latinLnBrk="0" hangingPunct="0">
              <a:lnSpc>
                <a:spcPts val="1846"/>
              </a:lnSpc>
              <a:spcBef>
                <a:spcPts val="0"/>
              </a:spcBef>
              <a:spcAft>
                <a:spcPct val="0"/>
              </a:spcAft>
              <a:buClrTx/>
              <a:buSzTx/>
              <a:buFontTx/>
              <a:buNone/>
              <a:tabLst/>
              <a:defRPr/>
            </a:pPr>
            <a:r>
              <a:rPr kumimoji="0" lang="ja-JP" altLang="en-US" sz="1400" b="0" i="0" u="none" strike="noStrike" kern="0" cap="none" spc="0" normalizeH="0" baseline="0" noProof="0">
                <a:ln>
                  <a:noFill/>
                </a:ln>
                <a:solidFill>
                  <a:srgbClr val="000000"/>
                </a:solidFill>
                <a:effectLst/>
                <a:uLnTx/>
                <a:uFillTx/>
                <a:latin typeface="ＭＳ Ｐゴシック"/>
                <a:ea typeface="ＭＳ Ｐゴシック"/>
                <a:cs typeface="Meiryo UI" panose="020B0604030504040204" pitchFamily="50" charset="-128"/>
              </a:rPr>
              <a:t>○ 都市の良好な自然的環境を形成している緑地を市町村</a:t>
            </a:r>
            <a:r>
              <a:rPr kumimoji="0" lang="en-US" altLang="ja-JP" sz="1400" b="0" i="0" u="none" strike="noStrike" kern="0" cap="none" spc="0" normalizeH="0" baseline="0" noProof="0">
                <a:ln>
                  <a:noFill/>
                </a:ln>
                <a:solidFill>
                  <a:srgbClr val="000000"/>
                </a:solidFill>
                <a:effectLst/>
                <a:uLnTx/>
                <a:uFillTx/>
                <a:latin typeface="ＭＳ Ｐゴシック"/>
                <a:ea typeface="ＭＳ Ｐゴシック"/>
                <a:cs typeface="Meiryo UI" panose="020B0604030504040204" pitchFamily="50" charset="-128"/>
              </a:rPr>
              <a:t>(10ha</a:t>
            </a:r>
            <a:r>
              <a:rPr kumimoji="0" lang="ja-JP" altLang="en-US" sz="1400" b="0" i="0" u="none" strike="noStrike" kern="0" cap="none" spc="0" normalizeH="0" baseline="0" noProof="0">
                <a:ln>
                  <a:noFill/>
                </a:ln>
                <a:solidFill>
                  <a:srgbClr val="000000"/>
                </a:solidFill>
                <a:effectLst/>
                <a:uLnTx/>
                <a:uFillTx/>
                <a:latin typeface="ＭＳ Ｐゴシック"/>
                <a:ea typeface="ＭＳ Ｐゴシック"/>
                <a:cs typeface="Meiryo UI" panose="020B0604030504040204" pitchFamily="50" charset="-128"/>
              </a:rPr>
              <a:t>以上かつ</a:t>
            </a:r>
            <a:r>
              <a:rPr kumimoji="0" lang="en-US" altLang="ja-JP" sz="1400" b="0" i="0" u="none" strike="noStrike" kern="0" cap="none" spc="0" normalizeH="0" baseline="0" noProof="0">
                <a:ln>
                  <a:noFill/>
                </a:ln>
                <a:solidFill>
                  <a:srgbClr val="000000"/>
                </a:solidFill>
                <a:effectLst/>
                <a:uLnTx/>
                <a:uFillTx/>
                <a:latin typeface="ＭＳ Ｐゴシック"/>
                <a:ea typeface="ＭＳ Ｐゴシック"/>
                <a:cs typeface="Meiryo UI" panose="020B0604030504040204" pitchFamily="50" charset="-128"/>
              </a:rPr>
              <a:t>2</a:t>
            </a:r>
            <a:r>
              <a:rPr kumimoji="0" lang="ja-JP" altLang="en-US" sz="1400" b="0" i="0" u="none" strike="noStrike" kern="0" cap="none" spc="0" normalizeH="0" baseline="0" noProof="0">
                <a:ln>
                  <a:noFill/>
                </a:ln>
                <a:solidFill>
                  <a:srgbClr val="000000"/>
                </a:solidFill>
                <a:effectLst/>
                <a:uLnTx/>
                <a:uFillTx/>
                <a:latin typeface="ＭＳ Ｐゴシック"/>
                <a:ea typeface="ＭＳ Ｐゴシック"/>
                <a:cs typeface="Meiryo UI" panose="020B0604030504040204" pitchFamily="50" charset="-128"/>
              </a:rPr>
              <a:t>以上の市町村にわたるものは都道府県</a:t>
            </a:r>
            <a:r>
              <a:rPr kumimoji="0" lang="en-US" altLang="ja-JP" sz="1400" b="0" i="0" u="none" strike="noStrike" kern="0" cap="none" spc="0" normalizeH="0" baseline="0" noProof="0">
                <a:ln>
                  <a:noFill/>
                </a:ln>
                <a:solidFill>
                  <a:srgbClr val="000000"/>
                </a:solidFill>
                <a:effectLst/>
                <a:uLnTx/>
                <a:uFillTx/>
                <a:latin typeface="ＭＳ Ｐゴシック"/>
                <a:ea typeface="ＭＳ Ｐゴシック"/>
                <a:cs typeface="Meiryo UI" panose="020B0604030504040204" pitchFamily="50" charset="-128"/>
              </a:rPr>
              <a:t>)</a:t>
            </a:r>
            <a:r>
              <a:rPr kumimoji="0" lang="ja-JP" altLang="en-US" sz="1400" b="0" i="0" u="none" strike="noStrike" kern="0" cap="none" spc="0" normalizeH="0" baseline="0" noProof="0">
                <a:ln>
                  <a:noFill/>
                </a:ln>
                <a:solidFill>
                  <a:srgbClr val="000000"/>
                </a:solidFill>
                <a:effectLst/>
                <a:uLnTx/>
                <a:uFillTx/>
                <a:latin typeface="ＭＳ Ｐゴシック"/>
                <a:ea typeface="ＭＳ Ｐゴシック"/>
                <a:cs typeface="Meiryo UI" panose="020B0604030504040204" pitchFamily="50" charset="-128"/>
              </a:rPr>
              <a:t>が都市計画に定め、開発行為等を許可制により規制し、現状凍結的に保全。</a:t>
            </a:r>
          </a:p>
          <a:p>
            <a:pPr marL="164127" marR="0" lvl="0" indent="-164127" algn="just" defTabSz="844083" rtl="0" eaLnBrk="0" fontAlgn="base" latinLnBrk="0" hangingPunct="0">
              <a:lnSpc>
                <a:spcPts val="1846"/>
              </a:lnSpc>
              <a:spcBef>
                <a:spcPts val="0"/>
              </a:spcBef>
              <a:spcAft>
                <a:spcPct val="0"/>
              </a:spcAft>
              <a:buClrTx/>
              <a:buSzTx/>
              <a:buFontTx/>
              <a:buNone/>
              <a:tabLst/>
              <a:defRPr/>
            </a:pPr>
            <a:r>
              <a:rPr kumimoji="0" lang="ja-JP" altLang="en-US" sz="1400" b="0" i="0" u="none" strike="noStrike" kern="0" cap="none" spc="0" normalizeH="0" baseline="0" noProof="0">
                <a:ln>
                  <a:noFill/>
                </a:ln>
                <a:solidFill>
                  <a:srgbClr val="000000"/>
                </a:solidFill>
                <a:effectLst/>
                <a:uLnTx/>
                <a:uFillTx/>
                <a:latin typeface="ＭＳ Ｐゴシック"/>
                <a:ea typeface="ＭＳ Ｐゴシック"/>
                <a:cs typeface="Meiryo UI" panose="020B0604030504040204" pitchFamily="50" charset="-128"/>
              </a:rPr>
              <a:t>○ 指定目的を達成できるものであれば、緑地の規模の大小や住民の利用に供するか否かに関わらず、指定可能。</a:t>
            </a:r>
          </a:p>
          <a:p>
            <a:pPr marL="164127" marR="0" lvl="0" indent="-164127" algn="just" defTabSz="844083" rtl="0" eaLnBrk="0" fontAlgn="base" latinLnBrk="0" hangingPunct="0">
              <a:lnSpc>
                <a:spcPts val="1846"/>
              </a:lnSpc>
              <a:spcBef>
                <a:spcPts val="0"/>
              </a:spcBef>
              <a:spcAft>
                <a:spcPct val="0"/>
              </a:spcAft>
              <a:buClrTx/>
              <a:buSzTx/>
              <a:buFontTx/>
              <a:buNone/>
              <a:tabLst/>
              <a:defRPr/>
            </a:pPr>
            <a:r>
              <a:rPr kumimoji="0" lang="ja-JP" altLang="en-US" sz="1400" b="0" i="0" u="none" strike="noStrike" kern="0" cap="none" spc="0" normalizeH="0" baseline="0" noProof="0">
                <a:ln>
                  <a:noFill/>
                </a:ln>
                <a:solidFill>
                  <a:srgbClr val="000000"/>
                </a:solidFill>
                <a:effectLst/>
                <a:uLnTx/>
                <a:uFillTx/>
                <a:latin typeface="ＭＳ Ｐゴシック"/>
                <a:ea typeface="ＭＳ Ｐゴシック"/>
                <a:cs typeface="Meiryo UI" panose="020B0604030504040204" pitchFamily="50" charset="-128"/>
              </a:rPr>
              <a:t>○ 開発行為等が不許可とされ、土地の利用に著しく支障をきたす場合、土地所有者の申し出により、地方公共団体等が買入れを実施。</a:t>
            </a:r>
          </a:p>
        </p:txBody>
      </p:sp>
      <p:sp>
        <p:nvSpPr>
          <p:cNvPr id="28" name="Rectangle 9"/>
          <p:cNvSpPr>
            <a:spLocks noChangeArrowheads="1"/>
          </p:cNvSpPr>
          <p:nvPr/>
        </p:nvSpPr>
        <p:spPr>
          <a:xfrm>
            <a:off x="200733" y="1841260"/>
            <a:ext cx="4536000" cy="2511832"/>
          </a:xfrm>
          <a:prstGeom prst="rect">
            <a:avLst/>
          </a:prstGeom>
          <a:noFill/>
          <a:ln w="9525" algn="ctr">
            <a:noFill/>
            <a:miter lim="800000"/>
            <a:headEnd/>
            <a:tailEnd/>
          </a:ln>
          <a:effectLst/>
        </p:spPr>
        <p:txBody>
          <a:bodyPr wrap="square" lIns="36000" tIns="36000" rIns="36000" bIns="36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指定対象となる土地の区域の要件</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以下のいずれかに該当する土地の区域</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1450" marR="0" lvl="0" indent="-171450" algn="l" defTabSz="914400" rtl="0" eaLnBrk="1" fontAlgn="base" latinLnBrk="0" hangingPunct="1">
              <a:lnSpc>
                <a:spcPts val="17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無秩序な市街地化、公害又は災害の防止等必要な遮断地帯、緩衝地帯、避難地帯</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1450" marR="0" lvl="0" indent="-171450" algn="l" defTabSz="914400" rtl="0" eaLnBrk="1" fontAlgn="base" latinLnBrk="0" hangingPunct="1">
              <a:lnSpc>
                <a:spcPts val="17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雨水貯留浸透地帯（雨水を一時的に貯留し又は地下に浸透させることにより浸水による被害を防止する機能を有する土地の区域）</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1450" marR="0" lvl="0" indent="-171450" algn="l" defTabSz="914400" rtl="0" eaLnBrk="1" fontAlgn="base" latinLnBrk="0" hangingPunct="1">
              <a:lnSpc>
                <a:spcPts val="17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伝統的又は文化的意義を有するもの</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1450" marR="0" lvl="0" indent="-171450" algn="l" defTabSz="914400" rtl="0" eaLnBrk="1" fontAlgn="base" latinLnBrk="0" hangingPunct="1">
              <a:lnSpc>
                <a:spcPts val="17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優れた風致又は景観、かつ、住民の健全な生活環境を確保するため必要なもの</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1450" marR="0" lvl="0" indent="-171450" algn="l" defTabSz="914400" rtl="0" eaLnBrk="1" fontAlgn="base" latinLnBrk="0" hangingPunct="1">
              <a:lnSpc>
                <a:spcPts val="17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動植物の生息地又は生育地として適正に保全する必要、かつ、住民の健全な生活環境を確保するため必要なもの</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29" name="Rectangle 9"/>
          <p:cNvSpPr>
            <a:spLocks noChangeArrowheads="1"/>
          </p:cNvSpPr>
          <p:nvPr/>
        </p:nvSpPr>
        <p:spPr>
          <a:xfrm>
            <a:off x="200734" y="4370048"/>
            <a:ext cx="4682728" cy="1980918"/>
          </a:xfrm>
          <a:prstGeom prst="rect">
            <a:avLst/>
          </a:prstGeom>
          <a:noFill/>
          <a:ln w="9525" algn="ctr">
            <a:noFill/>
            <a:miter lim="800000"/>
            <a:headEnd/>
            <a:tailEnd/>
          </a:ln>
          <a:effectLst/>
        </p:spPr>
        <p:txBody>
          <a:bodyPr wrap="square" lIns="36000" tIns="36000" rIns="36000" bIns="36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支援措置　　　</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土地の買入れ（補助率１</a:t>
            </a: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３）、保全利用施設の整備・機能維持増進事業（補助率１</a:t>
            </a: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２）等に交付金を交付</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ja-JP" altLang="en-US" sz="1200">
                <a:solidFill>
                  <a:srgbClr val="000000"/>
                </a:solidFill>
                <a:latin typeface="ＭＳ Ｐゴシック"/>
                <a:ea typeface="ＭＳ Ｐゴシック"/>
              </a:rPr>
              <a:t>都市緑化支援機構による特定緑地保全業務（土地の買入れの代行）</a:t>
            </a:r>
            <a:endParaRPr kumimoji="1" lang="ja-JP" altLang="en-US" sz="1200" b="0" i="0" u="none" strike="noStrike" kern="1200" cap="none" spc="-15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○税制措置　　　</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固定資産税や相続税（山林・原野・立木）の減免</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地方公共団体等が土地を買い入れる際、譲渡所得税の</a:t>
            </a: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rPr>
              <a:t>2000</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万円控除等</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37" name="Rectangle 10"/>
          <p:cNvSpPr>
            <a:spLocks noChangeArrowheads="1"/>
          </p:cNvSpPr>
          <p:nvPr/>
        </p:nvSpPr>
        <p:spPr>
          <a:xfrm>
            <a:off x="6487295" y="4900726"/>
            <a:ext cx="1920879" cy="246783"/>
          </a:xfrm>
          <a:prstGeom prst="rect">
            <a:avLst/>
          </a:prstGeom>
          <a:noFill/>
          <a:ln>
            <a:noFill/>
          </a:ln>
        </p:spPr>
        <p:txBody>
          <a:bodyPr wrap="none" lIns="84376" tIns="42188" rIns="84376" bIns="42188">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吉田山緑地保全地区（京都市）</a:t>
            </a:r>
          </a:p>
        </p:txBody>
      </p:sp>
      <p:pic>
        <p:nvPicPr>
          <p:cNvPr id="38" name="Picture 2" descr="07緑保吉田山"/>
          <p:cNvPicPr>
            <a:picLocks noChangeAspect="1" noChangeArrowheads="1"/>
          </p:cNvPicPr>
          <p:nvPr/>
        </p:nvPicPr>
        <p:blipFill>
          <a:blip r:embed="rId4"/>
          <a:srcRect t="7822" b="8456"/>
          <a:stretch>
            <a:fillRect/>
          </a:stretch>
        </p:blipFill>
        <p:spPr>
          <a:xfrm>
            <a:off x="6228637" y="3691966"/>
            <a:ext cx="2438194" cy="1208759"/>
          </a:xfrm>
          <a:prstGeom prst="rect">
            <a:avLst/>
          </a:prstGeom>
          <a:noFill/>
          <a:ln>
            <a:noFill/>
          </a:ln>
        </p:spPr>
      </p:pic>
      <p:pic>
        <p:nvPicPr>
          <p:cNvPr id="39" name="Picture 13" descr="W:\H22 22_特別緑地保全地区\照会回答\さいたま市(小深作特別緑地保全地区の写真)\4.jpg"/>
          <p:cNvPicPr>
            <a:picLocks noChangeAspect="1" noChangeArrowheads="1"/>
          </p:cNvPicPr>
          <p:nvPr/>
        </p:nvPicPr>
        <p:blipFill>
          <a:blip r:embed="rId5"/>
          <a:srcRect t="6984" b="6668"/>
          <a:stretch>
            <a:fillRect/>
          </a:stretch>
        </p:blipFill>
        <p:spPr>
          <a:xfrm>
            <a:off x="5049503" y="2037987"/>
            <a:ext cx="2108741" cy="1260000"/>
          </a:xfrm>
          <a:prstGeom prst="rect">
            <a:avLst/>
          </a:prstGeom>
          <a:noFill/>
          <a:ln>
            <a:noFill/>
          </a:ln>
        </p:spPr>
      </p:pic>
      <p:sp>
        <p:nvSpPr>
          <p:cNvPr id="40" name="Rectangle 11"/>
          <p:cNvSpPr>
            <a:spLocks noChangeArrowheads="1"/>
          </p:cNvSpPr>
          <p:nvPr/>
        </p:nvSpPr>
        <p:spPr>
          <a:xfrm>
            <a:off x="4883462" y="3292397"/>
            <a:ext cx="2371323" cy="246783"/>
          </a:xfrm>
          <a:prstGeom prst="rect">
            <a:avLst/>
          </a:prstGeom>
          <a:noFill/>
          <a:ln>
            <a:noFill/>
          </a:ln>
        </p:spPr>
        <p:txBody>
          <a:bodyPr wrap="none" lIns="84376" tIns="42188" rIns="84376" bIns="42188">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小深作特別緑地保全地区（さいたま市）</a:t>
            </a:r>
          </a:p>
        </p:txBody>
      </p:sp>
      <p:sp>
        <p:nvSpPr>
          <p:cNvPr id="24" name="スライド番号プレースホルダー 1"/>
          <p:cNvSpPr>
            <a:spLocks noGrp="1"/>
          </p:cNvSpPr>
          <p:nvPr>
            <p:ph type="sldNum" sz="quarter" idx="12"/>
          </p:nvPr>
        </p:nvSpPr>
        <p:spPr>
          <a:xfrm>
            <a:off x="9169555" y="6591312"/>
            <a:ext cx="7765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72273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7541C5C2-924C-D87F-0CE2-E7F729C9DBCB}"/>
              </a:ext>
            </a:extLst>
          </p:cNvPr>
          <p:cNvSpPr txBox="1"/>
          <p:nvPr/>
        </p:nvSpPr>
        <p:spPr>
          <a:xfrm>
            <a:off x="209310" y="608838"/>
            <a:ext cx="9363681" cy="1299568"/>
          </a:xfrm>
          <a:prstGeom prst="rect">
            <a:avLst/>
          </a:prstGeom>
          <a:noFill/>
          <a:ln>
            <a:solidFill>
              <a:schemeClr val="tx1"/>
            </a:solidFill>
          </a:ln>
        </p:spPr>
        <p:txBody>
          <a:bodyPr wrap="square" lIns="91440" tIns="72000" rIns="91440" bIns="72000" rtlCol="0" anchor="t">
            <a:spAutoFit/>
          </a:bodyPr>
          <a:lstStyle/>
          <a:p>
            <a:pPr marL="285750" marR="0" lvl="0" indent="-285750" algn="l" defTabSz="914400" rtl="0" eaLnBrk="1" fontAlgn="base" latinLnBrk="0" hangingPunct="1">
              <a:spcBef>
                <a:spcPct val="0"/>
              </a:spcBef>
              <a:spcAft>
                <a:spcPct val="0"/>
              </a:spcAft>
              <a:buClrTx/>
              <a:buSzTx/>
              <a:buFont typeface="BIZ UDPゴシック" panose="020B0400000000000000" pitchFamily="50" charset="-128"/>
              <a:buChar char="○"/>
              <a:tabLst/>
              <a:defRPr/>
            </a:pPr>
            <a:r>
              <a:rPr kumimoji="1" lang="ja-JP" altLang="en-US" sz="1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特別緑地保全地区等の機能維持増進事業は、</a:t>
            </a:r>
            <a:r>
              <a:rPr kumimoji="1" lang="ja-JP"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適切な管理が長期間なされずに樹木の大径木化や低木の繁茂により荒廃が進んだ緑地において、</a:t>
            </a:r>
            <a:r>
              <a:rPr kumimoji="1" lang="ja-JP" altLang="en-US" sz="1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防災、生物多様性の保全等の機能の向上のために、</a:t>
            </a:r>
            <a:r>
              <a:rPr kumimoji="1" lang="ja-JP"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樹林の面的な皆伐、択伐等を行い、伐採木からの萌芽により、</a:t>
            </a:r>
            <a:r>
              <a:rPr kumimoji="1" lang="ja-JP" altLang="en-US" sz="1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樹林の更新を図るもの</a:t>
            </a:r>
            <a:r>
              <a:rPr kumimoji="1" lang="ja-JP"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base" latinLnBrk="0" hangingPunct="1">
              <a:spcBef>
                <a:spcPts val="600"/>
              </a:spcBef>
              <a:spcAft>
                <a:spcPct val="0"/>
              </a:spcAft>
              <a:buClrTx/>
              <a:buSzTx/>
              <a:buFont typeface="BIZ UDPゴシック" panose="020B0400000000000000" pitchFamily="50" charset="-128"/>
              <a:buChar char="○"/>
              <a:tabLst/>
              <a:defRPr/>
            </a:pPr>
            <a:r>
              <a:rPr kumimoji="1" lang="ja-JP"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機能維持増進事業を行うことにより、緑地が整い、</a:t>
            </a:r>
            <a:r>
              <a:rPr kumimoji="1" lang="ja-JP" altLang="en-US" sz="1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住民からの苦情の減少、管理費の削減に加え、コミュニティ活動の活発化などの効果も期待</a:t>
            </a:r>
            <a:r>
              <a:rPr kumimoji="1" lang="ja-JP"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スライド番号プレースホルダー 2">
            <a:extLst>
              <a:ext uri="{FF2B5EF4-FFF2-40B4-BE49-F238E27FC236}">
                <a16:creationId xmlns:a16="http://schemas.microsoft.com/office/drawing/2014/main" id="{9B58D917-9C22-E911-C1EE-B37DD146E17B}"/>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100" b="1" i="0" u="none" strike="noStrike" kern="1200" cap="none" spc="0" normalizeH="0" baseline="0" noProof="0" smtClean="0">
                <a:ln w="3175">
                  <a:noFill/>
                </a:ln>
                <a:solidFill>
                  <a:prstClr val="black"/>
                </a:solidFill>
                <a:effectLst>
                  <a:outerShdw blurRad="63500" sx="102000" sy="102000" algn="ctr" rotWithShape="0">
                    <a:prstClr val="black">
                      <a:alpha val="40000"/>
                    </a:prstClr>
                  </a:outerShdw>
                </a:effectLst>
                <a:uLnTx/>
                <a:uFillTx/>
                <a:latin typeface="BIZ UDPゴシック" panose="020B0400000000000000" pitchFamily="50" charset="-128"/>
                <a:ea typeface="BIZ UDPゴシック" panose="020B0400000000000000"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13</a:t>
            </a:fld>
            <a:endParaRPr kumimoji="1" lang="en-US" altLang="ja-JP" sz="1100" b="1" i="0" u="none" strike="noStrike" kern="1200" cap="none" spc="0" normalizeH="0" baseline="0" noProof="0">
              <a:ln w="3175">
                <a:noFill/>
              </a:ln>
              <a:solidFill>
                <a:prstClr val="black"/>
              </a:solidFill>
              <a:effectLst>
                <a:outerShdw blurRad="63500" sx="102000" sy="102000" algn="ctr" rotWithShape="0">
                  <a:prstClr val="black">
                    <a:alpha val="40000"/>
                  </a:prstClr>
                </a:outerShdw>
              </a:effectLst>
              <a:uLnTx/>
              <a:uFillTx/>
              <a:latin typeface="BIZ UDPゴシック" panose="020B0400000000000000" pitchFamily="50" charset="-128"/>
              <a:ea typeface="BIZ UDPゴシック" panose="020B0400000000000000" pitchFamily="50" charset="-128"/>
              <a:cs typeface="+mn-cs"/>
            </a:endParaRPr>
          </a:p>
        </p:txBody>
      </p:sp>
      <p:sp>
        <p:nvSpPr>
          <p:cNvPr id="4098" name="Rectangle 2"/>
          <p:cNvSpPr>
            <a:spLocks noGrp="1" noChangeArrowheads="1"/>
          </p:cNvSpPr>
          <p:nvPr>
            <p:ph type="title" idx="4294967295"/>
          </p:nvPr>
        </p:nvSpPr>
        <p:spPr>
          <a:xfrm>
            <a:off x="0" y="0"/>
            <a:ext cx="9410700" cy="381470"/>
          </a:xfrm>
        </p:spPr>
        <p:txBody>
          <a:bodyPr>
            <a:noAutofit/>
          </a:bodyPr>
          <a:lstStyle/>
          <a:p>
            <a:pPr algn="l" eaLnBrk="1" hangingPunct="1"/>
            <a:r>
              <a:rPr kumimoji="1" lang="ja-JP" altLang="en-US" sz="2000" b="0" i="0" u="none" strike="noStrike" kern="1200" cap="none" spc="0" normalizeH="0" baseline="0" noProof="0">
                <a:ln>
                  <a:noFill/>
                </a:ln>
                <a:solidFill>
                  <a:srgbClr val="00B05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lang="ja-JP" altLang="en-US" sz="2000"/>
              <a:t>特別緑地保全地区における機能維持増進事業</a:t>
            </a:r>
          </a:p>
        </p:txBody>
      </p:sp>
      <p:sp>
        <p:nvSpPr>
          <p:cNvPr id="11" name="テキスト ボックス 10">
            <a:extLst>
              <a:ext uri="{FF2B5EF4-FFF2-40B4-BE49-F238E27FC236}">
                <a16:creationId xmlns:a16="http://schemas.microsoft.com/office/drawing/2014/main" id="{6AD15F76-E443-2F85-6111-996D388D24A9}"/>
              </a:ext>
            </a:extLst>
          </p:cNvPr>
          <p:cNvSpPr txBox="1"/>
          <p:nvPr/>
        </p:nvSpPr>
        <p:spPr>
          <a:xfrm>
            <a:off x="3401486" y="2233800"/>
            <a:ext cx="2044251"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2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機能維持増進</a:t>
            </a:r>
            <a:r>
              <a:rPr kumimoji="1" lang="ja-JP" altLang="en-US" sz="12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　（皆伐・択伐）</a:t>
            </a:r>
            <a:endParaRPr kumimoji="1" lang="en-US" altLang="ja-JP" sz="12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F6223903-E575-35EF-CD78-4CA5AE021F95}"/>
              </a:ext>
            </a:extLst>
          </p:cNvPr>
          <p:cNvSpPr txBox="1"/>
          <p:nvPr/>
        </p:nvSpPr>
        <p:spPr>
          <a:xfrm>
            <a:off x="7552529" y="2255965"/>
            <a:ext cx="800219"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維持管理</a:t>
            </a:r>
            <a:endParaRPr kumimoji="1" lang="en-US" altLang="ja-JP" sz="12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3" name="十字形 12">
            <a:extLst>
              <a:ext uri="{FF2B5EF4-FFF2-40B4-BE49-F238E27FC236}">
                <a16:creationId xmlns:a16="http://schemas.microsoft.com/office/drawing/2014/main" id="{EB66EB60-705F-806D-E497-A9EC9F1A326D}"/>
              </a:ext>
            </a:extLst>
          </p:cNvPr>
          <p:cNvSpPr/>
          <p:nvPr/>
        </p:nvSpPr>
        <p:spPr>
          <a:xfrm>
            <a:off x="5853826" y="2453294"/>
            <a:ext cx="360040" cy="360253"/>
          </a:xfrm>
          <a:prstGeom prst="plus">
            <a:avLst>
              <a:gd name="adj" fmla="val 32559"/>
            </a:avLst>
          </a:prstGeom>
          <a:solidFill>
            <a:srgbClr val="FF0000"/>
          </a:solidFill>
          <a:ln w="25400">
            <a:solidFill>
              <a:srgbClr val="FFC000"/>
            </a:solidFill>
            <a:prstDash val="solid"/>
          </a:ln>
        </p:spPr>
        <p:txBody>
          <a:bodyPr vertOverflow="overflow" horzOverflow="overflow"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3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ABCEA234-C6BF-B4E7-EF59-82A83C7F657E}"/>
              </a:ext>
            </a:extLst>
          </p:cNvPr>
          <p:cNvSpPr txBox="1"/>
          <p:nvPr/>
        </p:nvSpPr>
        <p:spPr>
          <a:xfrm>
            <a:off x="278393" y="2226667"/>
            <a:ext cx="1415772"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緑地の効用の発揮</a:t>
            </a:r>
            <a:endParaRPr kumimoji="1" lang="en-US" altLang="ja-JP" sz="12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809D41BA-79AA-BC9E-8C91-E1D92B07B506}"/>
              </a:ext>
            </a:extLst>
          </p:cNvPr>
          <p:cNvSpPr txBox="1"/>
          <p:nvPr/>
        </p:nvSpPr>
        <p:spPr>
          <a:xfrm>
            <a:off x="3130895" y="2495505"/>
            <a:ext cx="2559095" cy="400110"/>
          </a:xfrm>
          <a:prstGeom prst="rect">
            <a:avLst/>
          </a:prstGeom>
          <a:noFill/>
        </p:spPr>
        <p:txBody>
          <a:bodyPr wrap="square" rtlCol="0">
            <a:spAutoFit/>
          </a:bodyPr>
          <a:lstStyle/>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30</a:t>
            </a:r>
            <a:r>
              <a:rPr kumimoji="1" lang="ja-JP" altLang="en-US"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年に一度</a:t>
            </a:r>
            <a:endParaRPr kumimoji="1" lang="en-US" altLang="ja-JP"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143999" marR="0" lvl="0" indent="-143999" algn="l" defTabSz="914400" rtl="0" eaLnBrk="1" fontAlgn="base" latinLnBrk="0" hangingPunct="1">
              <a:lnSpc>
                <a:spcPts val="12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・大径木の伐採を伴い専門技術が必要</a:t>
            </a:r>
            <a:endParaRPr kumimoji="1" lang="en-US" altLang="ja-JP"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EB4D9295-43F6-0E23-1923-81B87215ACD7}"/>
              </a:ext>
            </a:extLst>
          </p:cNvPr>
          <p:cNvSpPr txBox="1"/>
          <p:nvPr/>
        </p:nvSpPr>
        <p:spPr>
          <a:xfrm>
            <a:off x="6282732" y="2968840"/>
            <a:ext cx="3604218" cy="246221"/>
          </a:xfrm>
          <a:prstGeom prst="rect">
            <a:avLst/>
          </a:prstGeom>
          <a:noFill/>
        </p:spPr>
        <p:txBody>
          <a:bodyPr wrap="square" rtlCol="0">
            <a:spAutoFit/>
          </a:bodyPr>
          <a:lstStyle/>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・毎年、季節に応じた作業　・市民や企業と連携した取組</a:t>
            </a:r>
            <a:endParaRPr kumimoji="1" lang="en-US" altLang="ja-JP"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28D21C7E-2503-AE30-701F-0E1EADA3C14D}"/>
              </a:ext>
            </a:extLst>
          </p:cNvPr>
          <p:cNvSpPr txBox="1"/>
          <p:nvPr/>
        </p:nvSpPr>
        <p:spPr>
          <a:xfrm>
            <a:off x="6544505" y="2492577"/>
            <a:ext cx="296269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（低木の整理、つる植物やササ類の除去、下草刈り、落ち葉かき）</a:t>
            </a:r>
          </a:p>
        </p:txBody>
      </p:sp>
      <p:sp>
        <p:nvSpPr>
          <p:cNvPr id="18" name="正方形/長方形 17">
            <a:extLst>
              <a:ext uri="{FF2B5EF4-FFF2-40B4-BE49-F238E27FC236}">
                <a16:creationId xmlns:a16="http://schemas.microsoft.com/office/drawing/2014/main" id="{8DA09102-BAC8-5F7D-5B24-9D7C53ABE01C}"/>
              </a:ext>
            </a:extLst>
          </p:cNvPr>
          <p:cNvSpPr/>
          <p:nvPr/>
        </p:nvSpPr>
        <p:spPr>
          <a:xfrm>
            <a:off x="3096443" y="2195564"/>
            <a:ext cx="2628000" cy="10859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67C40EBB-0583-135F-277E-766F6AEDAAE9}"/>
              </a:ext>
            </a:extLst>
          </p:cNvPr>
          <p:cNvSpPr txBox="1"/>
          <p:nvPr/>
        </p:nvSpPr>
        <p:spPr>
          <a:xfrm>
            <a:off x="3108188" y="2939759"/>
            <a:ext cx="268855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sng"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⇒自治体による対応が特に必要</a:t>
            </a:r>
          </a:p>
        </p:txBody>
      </p:sp>
      <p:sp>
        <p:nvSpPr>
          <p:cNvPr id="20" name="正方形/長方形 19">
            <a:extLst>
              <a:ext uri="{FF2B5EF4-FFF2-40B4-BE49-F238E27FC236}">
                <a16:creationId xmlns:a16="http://schemas.microsoft.com/office/drawing/2014/main" id="{7A345EC9-1E1C-F7DE-0EBB-9AD6D5811DE1}"/>
              </a:ext>
            </a:extLst>
          </p:cNvPr>
          <p:cNvSpPr/>
          <p:nvPr/>
        </p:nvSpPr>
        <p:spPr>
          <a:xfrm>
            <a:off x="2598338" y="2793972"/>
            <a:ext cx="337848" cy="13759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21" name="正方形/長方形 20">
            <a:extLst>
              <a:ext uri="{FF2B5EF4-FFF2-40B4-BE49-F238E27FC236}">
                <a16:creationId xmlns:a16="http://schemas.microsoft.com/office/drawing/2014/main" id="{CCFABAD7-7E4F-CA89-EF5C-86EA5DA01D0D}"/>
              </a:ext>
            </a:extLst>
          </p:cNvPr>
          <p:cNvSpPr/>
          <p:nvPr/>
        </p:nvSpPr>
        <p:spPr>
          <a:xfrm>
            <a:off x="2598338" y="2540937"/>
            <a:ext cx="337848" cy="13759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22" name="正方形/長方形 21">
            <a:extLst>
              <a:ext uri="{FF2B5EF4-FFF2-40B4-BE49-F238E27FC236}">
                <a16:creationId xmlns:a16="http://schemas.microsoft.com/office/drawing/2014/main" id="{872286E2-B3FC-A665-E971-42549A5E5791}"/>
              </a:ext>
            </a:extLst>
          </p:cNvPr>
          <p:cNvSpPr/>
          <p:nvPr/>
        </p:nvSpPr>
        <p:spPr>
          <a:xfrm>
            <a:off x="6282732" y="2195563"/>
            <a:ext cx="3486240" cy="107462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正方形/長方形 22">
            <a:extLst>
              <a:ext uri="{FF2B5EF4-FFF2-40B4-BE49-F238E27FC236}">
                <a16:creationId xmlns:a16="http://schemas.microsoft.com/office/drawing/2014/main" id="{DF3395B8-C7BC-A660-F8D7-ECC2F359F9CB}"/>
              </a:ext>
            </a:extLst>
          </p:cNvPr>
          <p:cNvSpPr/>
          <p:nvPr/>
        </p:nvSpPr>
        <p:spPr>
          <a:xfrm>
            <a:off x="253430" y="2227135"/>
            <a:ext cx="2176902" cy="98358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24" name="正方形/長方形 23">
            <a:extLst>
              <a:ext uri="{FF2B5EF4-FFF2-40B4-BE49-F238E27FC236}">
                <a16:creationId xmlns:a16="http://schemas.microsoft.com/office/drawing/2014/main" id="{90678FC5-D96E-1F71-0915-F3F45AAECBCA}"/>
              </a:ext>
            </a:extLst>
          </p:cNvPr>
          <p:cNvSpPr/>
          <p:nvPr/>
        </p:nvSpPr>
        <p:spPr>
          <a:xfrm>
            <a:off x="2161724" y="3553926"/>
            <a:ext cx="1896110" cy="1404000"/>
          </a:xfrm>
          <a:prstGeom prst="rect">
            <a:avLst/>
          </a:prstGeom>
          <a:solidFill>
            <a:srgbClr val="FF0000">
              <a:alpha val="10196"/>
            </a:srgbClr>
          </a:solidFill>
          <a:ln w="9525">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25" name="Rectangle 10">
            <a:extLst>
              <a:ext uri="{FF2B5EF4-FFF2-40B4-BE49-F238E27FC236}">
                <a16:creationId xmlns:a16="http://schemas.microsoft.com/office/drawing/2014/main" id="{250FA3A7-7229-E44F-0C10-3D3D99A80543}"/>
              </a:ext>
            </a:extLst>
          </p:cNvPr>
          <p:cNvSpPr>
            <a:spLocks noChangeArrowheads="1"/>
          </p:cNvSpPr>
          <p:nvPr/>
        </p:nvSpPr>
        <p:spPr>
          <a:xfrm>
            <a:off x="1157662" y="5099128"/>
            <a:ext cx="3847503" cy="239088"/>
          </a:xfrm>
          <a:prstGeom prst="rect">
            <a:avLst/>
          </a:prstGeom>
          <a:noFill/>
          <a:ln>
            <a:noFill/>
          </a:ln>
        </p:spPr>
        <p:txBody>
          <a:bodyPr wrap="square" lIns="84376" tIns="42188" rIns="84376" bIns="42188">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機能維持増進のイメージ　</a:t>
            </a:r>
            <a:r>
              <a:rPr kumimoji="1" lang="en-US" altLang="ja-JP" sz="10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神戸市</a:t>
            </a:r>
            <a:r>
              <a:rPr kumimoji="1" lang="en-US" altLang="ja-JP" sz="10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0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右矢印 57">
            <a:extLst>
              <a:ext uri="{FF2B5EF4-FFF2-40B4-BE49-F238E27FC236}">
                <a16:creationId xmlns:a16="http://schemas.microsoft.com/office/drawing/2014/main" id="{46E4520D-9C3E-278B-C944-3CE4C509AE6F}"/>
              </a:ext>
            </a:extLst>
          </p:cNvPr>
          <p:cNvSpPr/>
          <p:nvPr/>
        </p:nvSpPr>
        <p:spPr>
          <a:xfrm>
            <a:off x="2032426" y="4112186"/>
            <a:ext cx="198849" cy="298274"/>
          </a:xfrm>
          <a:prstGeom prst="rightArrow">
            <a:avLst>
              <a:gd name="adj1" fmla="val 5588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pic>
        <p:nvPicPr>
          <p:cNvPr id="27" name="図 26">
            <a:extLst>
              <a:ext uri="{FF2B5EF4-FFF2-40B4-BE49-F238E27FC236}">
                <a16:creationId xmlns:a16="http://schemas.microsoft.com/office/drawing/2014/main" id="{0BF2657E-3486-54BB-09CC-BD8CBDA6EB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031" y="3600864"/>
            <a:ext cx="1761224" cy="1320918"/>
          </a:xfrm>
          <a:prstGeom prst="rect">
            <a:avLst/>
          </a:prstGeom>
        </p:spPr>
      </p:pic>
      <p:pic>
        <p:nvPicPr>
          <p:cNvPr id="28" name="図 27">
            <a:extLst>
              <a:ext uri="{FF2B5EF4-FFF2-40B4-BE49-F238E27FC236}">
                <a16:creationId xmlns:a16="http://schemas.microsoft.com/office/drawing/2014/main" id="{B6579233-2AF7-34B9-F368-454D8DA012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446" y="3600864"/>
            <a:ext cx="1761224" cy="1320918"/>
          </a:xfrm>
          <a:prstGeom prst="rect">
            <a:avLst/>
          </a:prstGeom>
        </p:spPr>
      </p:pic>
      <p:pic>
        <p:nvPicPr>
          <p:cNvPr id="29" name="図 28">
            <a:extLst>
              <a:ext uri="{FF2B5EF4-FFF2-40B4-BE49-F238E27FC236}">
                <a16:creationId xmlns:a16="http://schemas.microsoft.com/office/drawing/2014/main" id="{25847AC2-2B13-71BA-7AC5-D13A347FFE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9862" y="3600864"/>
            <a:ext cx="1761223" cy="1320918"/>
          </a:xfrm>
          <a:prstGeom prst="rect">
            <a:avLst/>
          </a:prstGeom>
        </p:spPr>
      </p:pic>
      <p:sp>
        <p:nvSpPr>
          <p:cNvPr id="30" name="右矢印 66">
            <a:extLst>
              <a:ext uri="{FF2B5EF4-FFF2-40B4-BE49-F238E27FC236}">
                <a16:creationId xmlns:a16="http://schemas.microsoft.com/office/drawing/2014/main" id="{1F05549F-88A3-7D4C-C668-6908D65A7791}"/>
              </a:ext>
            </a:extLst>
          </p:cNvPr>
          <p:cNvSpPr/>
          <p:nvPr/>
        </p:nvSpPr>
        <p:spPr>
          <a:xfrm>
            <a:off x="3996789" y="4112186"/>
            <a:ext cx="198849" cy="298274"/>
          </a:xfrm>
          <a:prstGeom prst="rightArrow">
            <a:avLst>
              <a:gd name="adj1" fmla="val 5588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E599A6F6-4C48-84B2-4747-CCEFF87BB10F}"/>
              </a:ext>
            </a:extLst>
          </p:cNvPr>
          <p:cNvSpPr txBox="1"/>
          <p:nvPr/>
        </p:nvSpPr>
        <p:spPr>
          <a:xfrm>
            <a:off x="269839" y="4743641"/>
            <a:ext cx="284300" cy="180425"/>
          </a:xfrm>
          <a:prstGeom prst="rect">
            <a:avLst/>
          </a:prstGeom>
          <a:solidFill>
            <a:schemeClr val="bg1"/>
          </a:solidFill>
        </p:spPr>
        <p:txBody>
          <a:bodyPr wrap="none" lIns="36000" tIns="36000" r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H24</a:t>
            </a:r>
            <a:endParaRPr kumimoji="1" lang="ja-JP" altLang="en-US" sz="7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8A7438F3-6D0B-24A6-C3CC-C71630F4ED92}"/>
              </a:ext>
            </a:extLst>
          </p:cNvPr>
          <p:cNvSpPr txBox="1"/>
          <p:nvPr/>
        </p:nvSpPr>
        <p:spPr>
          <a:xfrm flipH="1">
            <a:off x="2224679" y="4788833"/>
            <a:ext cx="223974" cy="107722"/>
          </a:xfrm>
          <a:prstGeom prst="rect">
            <a:avLst/>
          </a:prstGeom>
          <a:solidFill>
            <a:schemeClr val="bg1"/>
          </a:solid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H25</a:t>
            </a:r>
            <a:endParaRPr kumimoji="1" lang="ja-JP" altLang="en-US" sz="7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33" name="テキスト ボックス 32">
            <a:extLst>
              <a:ext uri="{FF2B5EF4-FFF2-40B4-BE49-F238E27FC236}">
                <a16:creationId xmlns:a16="http://schemas.microsoft.com/office/drawing/2014/main" id="{10642ABC-A024-489E-5CE3-F2DD308BDE52}"/>
              </a:ext>
            </a:extLst>
          </p:cNvPr>
          <p:cNvSpPr txBox="1"/>
          <p:nvPr/>
        </p:nvSpPr>
        <p:spPr>
          <a:xfrm>
            <a:off x="4180861" y="4748915"/>
            <a:ext cx="210561" cy="180425"/>
          </a:xfrm>
          <a:prstGeom prst="rect">
            <a:avLst/>
          </a:prstGeom>
          <a:solidFill>
            <a:schemeClr val="bg1"/>
          </a:solidFill>
        </p:spPr>
        <p:txBody>
          <a:bodyPr wrap="none" lIns="36000" tIns="36000" r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R3</a:t>
            </a:r>
            <a:endParaRPr kumimoji="1" lang="ja-JP" altLang="en-US" sz="7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34" name="Rectangle 10">
            <a:extLst>
              <a:ext uri="{FF2B5EF4-FFF2-40B4-BE49-F238E27FC236}">
                <a16:creationId xmlns:a16="http://schemas.microsoft.com/office/drawing/2014/main" id="{BE5115AD-8A82-7EBF-6C6E-5A2A9672E696}"/>
              </a:ext>
            </a:extLst>
          </p:cNvPr>
          <p:cNvSpPr>
            <a:spLocks noChangeArrowheads="1"/>
          </p:cNvSpPr>
          <p:nvPr/>
        </p:nvSpPr>
        <p:spPr>
          <a:xfrm>
            <a:off x="150064" y="4925901"/>
            <a:ext cx="2039314" cy="223699"/>
          </a:xfrm>
          <a:prstGeom prst="rect">
            <a:avLst/>
          </a:prstGeom>
          <a:noFill/>
          <a:ln>
            <a:noFill/>
          </a:ln>
        </p:spPr>
        <p:txBody>
          <a:bodyPr wrap="square" lIns="84376" tIns="42188" rIns="84376" bIns="42188">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斜面林の大径木化に伴い災害の恐れ</a:t>
            </a:r>
          </a:p>
        </p:txBody>
      </p:sp>
      <p:sp>
        <p:nvSpPr>
          <p:cNvPr id="35" name="Rectangle 10">
            <a:extLst>
              <a:ext uri="{FF2B5EF4-FFF2-40B4-BE49-F238E27FC236}">
                <a16:creationId xmlns:a16="http://schemas.microsoft.com/office/drawing/2014/main" id="{E7ABE385-70C6-C6FB-452B-92C5BD228AA9}"/>
              </a:ext>
            </a:extLst>
          </p:cNvPr>
          <p:cNvSpPr>
            <a:spLocks noChangeArrowheads="1"/>
          </p:cNvSpPr>
          <p:nvPr/>
        </p:nvSpPr>
        <p:spPr>
          <a:xfrm>
            <a:off x="2254495" y="4925901"/>
            <a:ext cx="1707125" cy="223699"/>
          </a:xfrm>
          <a:prstGeom prst="rect">
            <a:avLst/>
          </a:prstGeom>
          <a:noFill/>
          <a:ln>
            <a:noFill/>
          </a:ln>
        </p:spPr>
        <p:txBody>
          <a:bodyPr wrap="square" lIns="84376" tIns="42188" rIns="84376" bIns="42188">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樹木の択伐（機能維持増進）</a:t>
            </a:r>
          </a:p>
        </p:txBody>
      </p:sp>
      <p:sp>
        <p:nvSpPr>
          <p:cNvPr id="36" name="Rectangle 10">
            <a:extLst>
              <a:ext uri="{FF2B5EF4-FFF2-40B4-BE49-F238E27FC236}">
                <a16:creationId xmlns:a16="http://schemas.microsoft.com/office/drawing/2014/main" id="{CC5B3DAA-9A6A-CA27-DE71-0FD22CFC3DAB}"/>
              </a:ext>
            </a:extLst>
          </p:cNvPr>
          <p:cNvSpPr>
            <a:spLocks noChangeArrowheads="1"/>
          </p:cNvSpPr>
          <p:nvPr/>
        </p:nvSpPr>
        <p:spPr>
          <a:xfrm>
            <a:off x="4339573" y="4925901"/>
            <a:ext cx="1440423" cy="223699"/>
          </a:xfrm>
          <a:prstGeom prst="rect">
            <a:avLst/>
          </a:prstGeom>
          <a:noFill/>
          <a:ln>
            <a:noFill/>
          </a:ln>
        </p:spPr>
        <p:txBody>
          <a:bodyPr wrap="square" lIns="84376" tIns="42188" rIns="84376" bIns="42188">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安全に再生された樹林</a:t>
            </a:r>
          </a:p>
        </p:txBody>
      </p:sp>
      <p:sp>
        <p:nvSpPr>
          <p:cNvPr id="37" name="正方形/長方形 36">
            <a:extLst>
              <a:ext uri="{FF2B5EF4-FFF2-40B4-BE49-F238E27FC236}">
                <a16:creationId xmlns:a16="http://schemas.microsoft.com/office/drawing/2014/main" id="{187C6497-A4FA-1563-935E-650E266A9F91}"/>
              </a:ext>
            </a:extLst>
          </p:cNvPr>
          <p:cNvSpPr/>
          <p:nvPr/>
        </p:nvSpPr>
        <p:spPr>
          <a:xfrm>
            <a:off x="160208" y="3389057"/>
            <a:ext cx="5875944" cy="19558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38" name="Rectangle 10">
            <a:extLst>
              <a:ext uri="{FF2B5EF4-FFF2-40B4-BE49-F238E27FC236}">
                <a16:creationId xmlns:a16="http://schemas.microsoft.com/office/drawing/2014/main" id="{FA0576D3-8E7A-48A9-C5B6-2051E4C716A1}"/>
              </a:ext>
            </a:extLst>
          </p:cNvPr>
          <p:cNvSpPr>
            <a:spLocks noChangeArrowheads="1"/>
          </p:cNvSpPr>
          <p:nvPr/>
        </p:nvSpPr>
        <p:spPr>
          <a:xfrm>
            <a:off x="8909478" y="3460547"/>
            <a:ext cx="763607" cy="528398"/>
          </a:xfrm>
          <a:prstGeom prst="rect">
            <a:avLst/>
          </a:prstGeom>
          <a:noFill/>
          <a:ln>
            <a:noFill/>
          </a:ln>
        </p:spPr>
        <p:txBody>
          <a:bodyPr wrap="square" lIns="84376" tIns="42188" rIns="84376" bIns="42188">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←維持管理のイメージ　</a:t>
            </a:r>
            <a:endParaRPr kumimoji="1" lang="en-US" altLang="ja-JP" sz="9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川崎市</a:t>
            </a:r>
            <a:r>
              <a:rPr kumimoji="1" lang="en-US" altLang="ja-JP" sz="9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9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39" name="グループ化 38">
            <a:extLst>
              <a:ext uri="{FF2B5EF4-FFF2-40B4-BE49-F238E27FC236}">
                <a16:creationId xmlns:a16="http://schemas.microsoft.com/office/drawing/2014/main" id="{63B59FF2-91E2-B975-6931-BAA4658F7E65}"/>
              </a:ext>
            </a:extLst>
          </p:cNvPr>
          <p:cNvGrpSpPr/>
          <p:nvPr/>
        </p:nvGrpSpPr>
        <p:grpSpPr>
          <a:xfrm>
            <a:off x="6346075" y="3431201"/>
            <a:ext cx="2550572" cy="1871879"/>
            <a:chOff x="6943099" y="4522503"/>
            <a:chExt cx="2448516" cy="1796980"/>
          </a:xfrm>
        </p:grpSpPr>
        <p:grpSp>
          <p:nvGrpSpPr>
            <p:cNvPr id="40" name="グループ化 39">
              <a:extLst>
                <a:ext uri="{FF2B5EF4-FFF2-40B4-BE49-F238E27FC236}">
                  <a16:creationId xmlns:a16="http://schemas.microsoft.com/office/drawing/2014/main" id="{3EB237C2-D505-F05D-9991-174548803E1D}"/>
                </a:ext>
              </a:extLst>
            </p:cNvPr>
            <p:cNvGrpSpPr/>
            <p:nvPr/>
          </p:nvGrpSpPr>
          <p:grpSpPr>
            <a:xfrm>
              <a:off x="6943099" y="4522503"/>
              <a:ext cx="2448516" cy="1796980"/>
              <a:chOff x="6943099" y="4522503"/>
              <a:chExt cx="2448516" cy="1796980"/>
            </a:xfrm>
          </p:grpSpPr>
          <p:pic>
            <p:nvPicPr>
              <p:cNvPr id="42" name="図 41">
                <a:extLst>
                  <a:ext uri="{FF2B5EF4-FFF2-40B4-BE49-F238E27FC236}">
                    <a16:creationId xmlns:a16="http://schemas.microsoft.com/office/drawing/2014/main" id="{0DA75F3F-9D58-3797-C890-6626850262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448"/>
              <a:stretch/>
            </p:blipFill>
            <p:spPr>
              <a:xfrm>
                <a:off x="8182529" y="4522503"/>
                <a:ext cx="1209086" cy="925106"/>
              </a:xfrm>
              <a:prstGeom prst="rect">
                <a:avLst/>
              </a:prstGeom>
            </p:spPr>
          </p:pic>
          <p:pic>
            <p:nvPicPr>
              <p:cNvPr id="43" name="図 42">
                <a:extLst>
                  <a:ext uri="{FF2B5EF4-FFF2-40B4-BE49-F238E27FC236}">
                    <a16:creationId xmlns:a16="http://schemas.microsoft.com/office/drawing/2014/main" id="{1E68D2BB-2931-3126-3AF9-843D0669029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43099" y="4522503"/>
                <a:ext cx="1239430" cy="1095400"/>
              </a:xfrm>
              <a:prstGeom prst="rect">
                <a:avLst/>
              </a:prstGeom>
            </p:spPr>
          </p:pic>
          <p:pic>
            <p:nvPicPr>
              <p:cNvPr id="44" name="図 43">
                <a:extLst>
                  <a:ext uri="{FF2B5EF4-FFF2-40B4-BE49-F238E27FC236}">
                    <a16:creationId xmlns:a16="http://schemas.microsoft.com/office/drawing/2014/main" id="{407536E1-7FFF-90E6-E28C-49242101B2BF}"/>
                  </a:ext>
                </a:extLst>
              </p:cNvPr>
              <p:cNvPicPr/>
              <p:nvPr/>
            </p:nvPicPr>
            <p:blipFill rotWithShape="1">
              <a:blip r:embed="rId7" cstate="print">
                <a:extLst>
                  <a:ext uri="{28A0092B-C50C-407E-A947-70E740481C1C}">
                    <a14:useLocalDpi xmlns:a14="http://schemas.microsoft.com/office/drawing/2010/main" val="0"/>
                  </a:ext>
                </a:extLst>
              </a:blip>
              <a:srcRect l="-896" t="24371" r="896" b="15120"/>
              <a:stretch/>
            </p:blipFill>
            <p:spPr bwMode="auto">
              <a:xfrm>
                <a:off x="8182529" y="5446827"/>
                <a:ext cx="1209086" cy="872656"/>
              </a:xfrm>
              <a:prstGeom prst="rect">
                <a:avLst/>
              </a:prstGeom>
              <a:ln>
                <a:noFill/>
              </a:ln>
              <a:extLst>
                <a:ext uri="{53640926-AAD7-44D8-BBD7-CCE9431645EC}">
                  <a14:shadowObscured xmlns:a14="http://schemas.microsoft.com/office/drawing/2010/main"/>
                </a:ext>
              </a:extLst>
            </p:spPr>
          </p:pic>
        </p:grpSp>
        <p:pic>
          <p:nvPicPr>
            <p:cNvPr id="41" name="図 40">
              <a:extLst>
                <a:ext uri="{FF2B5EF4-FFF2-40B4-BE49-F238E27FC236}">
                  <a16:creationId xmlns:a16="http://schemas.microsoft.com/office/drawing/2014/main" id="{B563DC9D-AF8F-C796-5303-2280D524BE3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 b="15382"/>
            <a:stretch/>
          </p:blipFill>
          <p:spPr>
            <a:xfrm>
              <a:off x="6943099" y="5446826"/>
              <a:ext cx="1221981" cy="862493"/>
            </a:xfrm>
            <a:prstGeom prst="rect">
              <a:avLst/>
            </a:prstGeom>
          </p:spPr>
        </p:pic>
      </p:grpSp>
      <p:sp>
        <p:nvSpPr>
          <p:cNvPr id="45" name="正方形/長方形 44">
            <a:extLst>
              <a:ext uri="{FF2B5EF4-FFF2-40B4-BE49-F238E27FC236}">
                <a16:creationId xmlns:a16="http://schemas.microsoft.com/office/drawing/2014/main" id="{493CC9A4-D2E5-441E-1692-8648016E731E}"/>
              </a:ext>
            </a:extLst>
          </p:cNvPr>
          <p:cNvSpPr/>
          <p:nvPr/>
        </p:nvSpPr>
        <p:spPr>
          <a:xfrm>
            <a:off x="6279955" y="3382408"/>
            <a:ext cx="3452950" cy="1962457"/>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46" name="正方形/長方形 45">
            <a:extLst>
              <a:ext uri="{FF2B5EF4-FFF2-40B4-BE49-F238E27FC236}">
                <a16:creationId xmlns:a16="http://schemas.microsoft.com/office/drawing/2014/main" id="{D3CA936D-D9FB-63F3-9CB5-9523C8729A1C}"/>
              </a:ext>
            </a:extLst>
          </p:cNvPr>
          <p:cNvSpPr/>
          <p:nvPr/>
        </p:nvSpPr>
        <p:spPr>
          <a:xfrm>
            <a:off x="4086129" y="3291680"/>
            <a:ext cx="337848" cy="10977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47" name="正方形/長方形 46">
            <a:extLst>
              <a:ext uri="{FF2B5EF4-FFF2-40B4-BE49-F238E27FC236}">
                <a16:creationId xmlns:a16="http://schemas.microsoft.com/office/drawing/2014/main" id="{8B926E20-1CF4-3811-4F57-652206360871}"/>
              </a:ext>
            </a:extLst>
          </p:cNvPr>
          <p:cNvSpPr/>
          <p:nvPr/>
        </p:nvSpPr>
        <p:spPr>
          <a:xfrm>
            <a:off x="8015643" y="3291680"/>
            <a:ext cx="337848" cy="8545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49" name="テキスト ボックス 48">
            <a:extLst>
              <a:ext uri="{FF2B5EF4-FFF2-40B4-BE49-F238E27FC236}">
                <a16:creationId xmlns:a16="http://schemas.microsoft.com/office/drawing/2014/main" id="{D2A036B1-844D-070D-88DA-605E4588E8F4}"/>
              </a:ext>
            </a:extLst>
          </p:cNvPr>
          <p:cNvSpPr txBox="1"/>
          <p:nvPr/>
        </p:nvSpPr>
        <p:spPr>
          <a:xfrm>
            <a:off x="308248" y="2467835"/>
            <a:ext cx="2165206" cy="707886"/>
          </a:xfrm>
          <a:prstGeom prst="rect">
            <a:avLst/>
          </a:prstGeom>
          <a:noFill/>
        </p:spPr>
        <p:txBody>
          <a:bodyPr wrap="square" rtlCol="0">
            <a:spAutoFit/>
          </a:bodyPr>
          <a:lstStyle/>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・温室効果ガスの吸収促進</a:t>
            </a:r>
            <a:endParaRPr kumimoji="1" lang="en-US" altLang="ja-JP"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・生物生息域の確保</a:t>
            </a:r>
            <a:endParaRPr kumimoji="1" lang="en-US" altLang="ja-JP"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・安全性の向上</a:t>
            </a:r>
            <a:endParaRPr kumimoji="1" lang="en-US" altLang="ja-JP"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・レクリエーション利用の拡大</a:t>
            </a:r>
            <a:endParaRPr kumimoji="1" lang="en-US" altLang="ja-JP" sz="11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E9FB0D9E-C7AF-810D-C427-42991F0500EE}"/>
              </a:ext>
            </a:extLst>
          </p:cNvPr>
          <p:cNvSpPr txBox="1"/>
          <p:nvPr/>
        </p:nvSpPr>
        <p:spPr>
          <a:xfrm>
            <a:off x="157226" y="5448954"/>
            <a:ext cx="9361040" cy="1307750"/>
          </a:xfrm>
          <a:prstGeom prst="rect">
            <a:avLst/>
          </a:prstGeom>
          <a:solidFill>
            <a:schemeClr val="accent3">
              <a:lumMod val="20000"/>
              <a:lumOff val="80000"/>
            </a:schemeClr>
          </a:solidFill>
          <a:ln w="9525">
            <a:noFill/>
          </a:ln>
        </p:spPr>
        <p:txBody>
          <a:bodyPr wrap="square" rtlCol="0" anchor="ctr" anchorCtr="0">
            <a:noAutofit/>
          </a:bodyPr>
          <a:lstStyle/>
          <a:p>
            <a:pPr marL="285750" indent="-285750" fontAlgn="base">
              <a:lnSpc>
                <a:spcPts val="1300"/>
              </a:lnSpc>
              <a:spcBef>
                <a:spcPct val="0"/>
              </a:spcBef>
              <a:spcAft>
                <a:spcPts val="1200"/>
              </a:spcAft>
              <a:buFont typeface="Wingdings" panose="05000000000000000000" pitchFamily="2" charset="2"/>
              <a:buChar char="u"/>
              <a:defRPr/>
            </a:pPr>
            <a:r>
              <a:rPr kumimoji="1" lang="ja-JP" altLang="en-US" sz="14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rPr>
              <a:t>機能維持増進事業</a:t>
            </a:r>
            <a:r>
              <a:rPr kumimoji="1" lang="ja-JP" altLang="en-US" sz="1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rPr>
              <a:t>については、</a:t>
            </a:r>
            <a:r>
              <a:rPr kumimoji="1" lang="ja-JP" altLang="en-US" sz="14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rPr>
              <a:t>社会資本整備総合交付金</a:t>
            </a:r>
            <a:r>
              <a:rPr kumimoji="1" lang="ja-JP" altLang="en-US" sz="1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rPr>
              <a:t>の交付対象</a:t>
            </a:r>
            <a:r>
              <a:rPr kumimoji="1" lang="en-US" altLang="ja-JP" sz="1400" b="1" i="0"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400" b="1" i="0"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rPr>
              <a:t>補助率</a:t>
            </a:r>
            <a:r>
              <a:rPr kumimoji="1" lang="en-US" altLang="ja-JP" sz="1400" b="1" i="0"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rPr>
              <a:t>1/2</a:t>
            </a:r>
            <a:r>
              <a:rPr kumimoji="1" lang="ja-JP" altLang="en-US" sz="1400" b="1" i="0"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rPr>
              <a:t>：</a:t>
            </a:r>
            <a:r>
              <a:rPr lang="en-US" altLang="ja-JP" sz="1400">
                <a:solidFill>
                  <a:srgbClr val="000000"/>
                </a:solidFill>
                <a:latin typeface="BIZ UDPゴシック" panose="020B0400000000000000" pitchFamily="50" charset="-128"/>
                <a:ea typeface="BIZ UDPゴシック" panose="020B0400000000000000" pitchFamily="50" charset="-128"/>
              </a:rPr>
              <a:t> R6</a:t>
            </a:r>
            <a:r>
              <a:rPr lang="ja-JP" altLang="en-US" sz="1400">
                <a:solidFill>
                  <a:srgbClr val="000000"/>
                </a:solidFill>
                <a:latin typeface="BIZ UDPゴシック" panose="020B0400000000000000" pitchFamily="50" charset="-128"/>
                <a:ea typeface="BIZ UDPゴシック" panose="020B0400000000000000" pitchFamily="50" charset="-128"/>
              </a:rPr>
              <a:t>年度拡充</a:t>
            </a:r>
            <a:r>
              <a:rPr kumimoji="1" lang="en-US" altLang="ja-JP" sz="1400" b="1" i="0"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rPr>
              <a:t>)</a:t>
            </a:r>
            <a:endParaRPr kumimoji="1" lang="en-US" altLang="ja-JP" sz="1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base" latinLnBrk="0" hangingPunct="1">
              <a:spcBef>
                <a:spcPct val="0"/>
              </a:spcBef>
              <a:spcAft>
                <a:spcPts val="1200"/>
              </a:spcAft>
              <a:buClrTx/>
              <a:buSzTx/>
              <a:buFont typeface="Wingdings" panose="05000000000000000000" pitchFamily="2" charset="2"/>
              <a:buChar char="u"/>
              <a:tabLst/>
              <a:defRPr/>
            </a:pPr>
            <a:r>
              <a:rPr kumimoji="1" lang="ja-JP" altLang="en-US" sz="1400" b="0" i="0"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rPr>
              <a:t>特別緑地保全地区</a:t>
            </a:r>
            <a:r>
              <a:rPr lang="ja-JP" altLang="en-US" sz="1400">
                <a:solidFill>
                  <a:schemeClr val="tx1"/>
                </a:solidFill>
                <a:latin typeface="BIZ UDPゴシック" panose="020B0400000000000000" pitchFamily="50" charset="-128"/>
                <a:ea typeface="BIZ UDPゴシック" panose="020B0400000000000000" pitchFamily="50" charset="-128"/>
              </a:rPr>
              <a:t>等における</a:t>
            </a:r>
            <a:r>
              <a:rPr kumimoji="1" lang="ja-JP" altLang="en-US" sz="1400" b="1" i="0"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rPr>
              <a:t>機能維持増進事業</a:t>
            </a:r>
            <a:r>
              <a:rPr kumimoji="1" lang="ja-JP" altLang="en-US" sz="1400" b="0" i="0"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rPr>
              <a:t>や</a:t>
            </a:r>
            <a:r>
              <a:rPr kumimoji="1" lang="ja-JP" altLang="en-US" sz="1400" b="1" i="0"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rPr>
              <a:t>土地の買入れ</a:t>
            </a:r>
            <a:r>
              <a:rPr kumimoji="1" lang="ja-JP" altLang="en-US" sz="1400" b="0" i="0"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rPr>
              <a:t>について、都市計画事業として実施することで、</a:t>
            </a:r>
            <a:r>
              <a:rPr kumimoji="1" lang="ja-JP" altLang="en-US" sz="1400" b="1" i="0"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rPr>
              <a:t>都市計画税の充当が可能</a:t>
            </a:r>
            <a:endParaRPr kumimoji="1" lang="en-US" altLang="ja-JP" sz="1400" b="1" i="0"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base" latinLnBrk="0" hangingPunct="1">
              <a:spcBef>
                <a:spcPct val="0"/>
              </a:spcBef>
              <a:spcAft>
                <a:spcPts val="1200"/>
              </a:spcAft>
              <a:buClrTx/>
              <a:buSzTx/>
              <a:buFont typeface="Wingdings" panose="05000000000000000000" pitchFamily="2" charset="2"/>
              <a:buChar char="u"/>
              <a:tabLst/>
              <a:defRPr/>
            </a:pPr>
            <a:r>
              <a:rPr kumimoji="1" lang="ja-JP" altLang="en-US" sz="1400" i="0"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rPr>
              <a:t>法改正により、都市計画決定の特例・都市計画事業認可みなしの特例が規定</a:t>
            </a:r>
            <a:endParaRPr kumimoji="1" lang="en-US" altLang="ja-JP" sz="1400" i="0"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2" name="テキスト ボックス 25">
            <a:extLst>
              <a:ext uri="{FF2B5EF4-FFF2-40B4-BE49-F238E27FC236}">
                <a16:creationId xmlns:a16="http://schemas.microsoft.com/office/drawing/2014/main" id="{554B2C13-0AD5-EB46-9F8B-5CAE9A485303}"/>
              </a:ext>
            </a:extLst>
          </p:cNvPr>
          <p:cNvSpPr txBox="1"/>
          <p:nvPr/>
        </p:nvSpPr>
        <p:spPr>
          <a:xfrm>
            <a:off x="0" y="389028"/>
            <a:ext cx="9904413" cy="2880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26">
            <a:extLst>
              <a:ext uri="{FF2B5EF4-FFF2-40B4-BE49-F238E27FC236}">
                <a16:creationId xmlns:a16="http://schemas.microsoft.com/office/drawing/2014/main" id="{1ABE3436-3C85-44EE-E1EC-5C2765F574EE}"/>
              </a:ext>
            </a:extLst>
          </p:cNvPr>
          <p:cNvSpPr txBox="1"/>
          <p:nvPr/>
        </p:nvSpPr>
        <p:spPr>
          <a:xfrm>
            <a:off x="0" y="441312"/>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26">
            <a:extLst>
              <a:ext uri="{FF2B5EF4-FFF2-40B4-BE49-F238E27FC236}">
                <a16:creationId xmlns:a16="http://schemas.microsoft.com/office/drawing/2014/main" id="{6F2C071E-37FC-D96C-3E55-B00848C579A9}"/>
              </a:ext>
            </a:extLst>
          </p:cNvPr>
          <p:cNvSpPr txBox="1"/>
          <p:nvPr/>
        </p:nvSpPr>
        <p:spPr>
          <a:xfrm>
            <a:off x="0" y="441312"/>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 name="スライド番号プレースホルダー 2">
            <a:extLst>
              <a:ext uri="{FF2B5EF4-FFF2-40B4-BE49-F238E27FC236}">
                <a16:creationId xmlns:a16="http://schemas.microsoft.com/office/drawing/2014/main" id="{C6F3A424-0AD1-AC74-EAC6-D30888BE247A}"/>
              </a:ext>
            </a:extLst>
          </p:cNvPr>
          <p:cNvSpPr txBox="1">
            <a:spLocks/>
          </p:cNvSpPr>
          <p:nvPr/>
        </p:nvSpPr>
        <p:spPr>
          <a:xfrm>
            <a:off x="7538144" y="6520259"/>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93DF5491-8AA2-4D26-B041-A129FDD1AC3C}" type="slidenum">
              <a:rPr lang="ja-JP" altLang="en-US" smtClean="0">
                <a:solidFill>
                  <a:prstClr val="black">
                    <a:tint val="75000"/>
                  </a:prstClr>
                </a:solidFill>
                <a:latin typeface="Calibri"/>
                <a:ea typeface="ＭＳ Ｐゴシック" panose="020B0600070205080204" pitchFamily="50" charset="-128"/>
              </a:rPr>
              <a:pPr>
                <a:defRPr/>
              </a:pPr>
              <a:t>13</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774325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ー 13">
            <a:extLst>
              <a:ext uri="{FF2B5EF4-FFF2-40B4-BE49-F238E27FC236}">
                <a16:creationId xmlns:a16="http://schemas.microsoft.com/office/drawing/2014/main" id="{9243FAB7-845F-F2B9-3CE5-5F390998FC4B}"/>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100" b="1" i="0" u="none" strike="noStrike" kern="1200" cap="none" spc="0" normalizeH="0" baseline="0" noProof="0" smtClean="0">
                <a:ln w="3175">
                  <a:noFill/>
                </a:ln>
                <a:solidFill>
                  <a:prstClr val="black"/>
                </a:solidFill>
                <a:effectLst>
                  <a:outerShdw blurRad="63500" sx="102000" sy="102000" algn="ctr" rotWithShape="0">
                    <a:prstClr val="black">
                      <a:alpha val="40000"/>
                    </a:prstClr>
                  </a:outerShdw>
                </a:effectLst>
                <a:uLnTx/>
                <a:uFillTx/>
                <a:latin typeface="BIZ UDPゴシック" panose="020B0400000000000000" pitchFamily="50" charset="-128"/>
                <a:ea typeface="BIZ UDPゴシック" panose="020B0400000000000000"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14</a:t>
            </a:fld>
            <a:endParaRPr kumimoji="1" lang="en-US" altLang="ja-JP" sz="1100" b="1" i="0" u="none" strike="noStrike" kern="1200" cap="none" spc="0" normalizeH="0" baseline="0" noProof="0">
              <a:ln w="3175">
                <a:noFill/>
              </a:ln>
              <a:solidFill>
                <a:prstClr val="black"/>
              </a:solidFill>
              <a:effectLst>
                <a:outerShdw blurRad="63500" sx="102000" sy="102000" algn="ctr" rotWithShape="0">
                  <a:prstClr val="black">
                    <a:alpha val="40000"/>
                  </a:prstClr>
                </a:outerShdw>
              </a:effectLst>
              <a:uLnTx/>
              <a:uFillTx/>
              <a:latin typeface="BIZ UDPゴシック" panose="020B0400000000000000" pitchFamily="50" charset="-128"/>
              <a:ea typeface="BIZ UDPゴシック" panose="020B0400000000000000" pitchFamily="50" charset="-128"/>
              <a:cs typeface="+mn-cs"/>
            </a:endParaRPr>
          </a:p>
        </p:txBody>
      </p:sp>
      <p:sp>
        <p:nvSpPr>
          <p:cNvPr id="4098" name="Rectangle 2"/>
          <p:cNvSpPr>
            <a:spLocks noGrp="1" noChangeArrowheads="1"/>
          </p:cNvSpPr>
          <p:nvPr>
            <p:ph type="title" idx="4294967295"/>
          </p:nvPr>
        </p:nvSpPr>
        <p:spPr>
          <a:xfrm>
            <a:off x="0" y="0"/>
            <a:ext cx="9410700" cy="417828"/>
          </a:xfrm>
        </p:spPr>
        <p:txBody>
          <a:bodyPr>
            <a:normAutofit/>
          </a:bodyPr>
          <a:lstStyle/>
          <a:p>
            <a:pPr algn="l" eaLnBrk="1" hangingPunct="1"/>
            <a:r>
              <a:rPr kumimoji="1" lang="ja-JP" altLang="en-US" sz="2000" b="0" i="0" u="none" strike="noStrike" kern="1200" cap="none" spc="0" normalizeH="0" baseline="0" noProof="0">
                <a:ln>
                  <a:noFill/>
                </a:ln>
                <a:solidFill>
                  <a:srgbClr val="00B050"/>
                </a:solidFill>
                <a:effectLst/>
                <a:uLnTx/>
                <a:uFillTx/>
                <a:latin typeface="+mj-ea"/>
                <a:cs typeface="+mn-cs"/>
              </a:rPr>
              <a:t>■</a:t>
            </a:r>
            <a:r>
              <a:rPr kumimoji="1" lang="ja-JP" altLang="en-US" sz="2000" b="0" i="0" u="none" strike="noStrike" kern="1200" cap="none" spc="0" normalizeH="0" baseline="0" noProof="0">
                <a:ln>
                  <a:noFill/>
                </a:ln>
                <a:solidFill>
                  <a:prstClr val="black"/>
                </a:solidFill>
                <a:effectLst/>
                <a:uLnTx/>
                <a:uFillTx/>
                <a:latin typeface="+mj-ea"/>
                <a:cs typeface="+mn-cs"/>
              </a:rPr>
              <a:t>　</a:t>
            </a:r>
            <a:r>
              <a:rPr lang="ja-JP" altLang="en-US" sz="2000">
                <a:latin typeface="+mj-ea"/>
              </a:rPr>
              <a:t>都市緑化支援機構　特定緑地保全業務</a:t>
            </a:r>
          </a:p>
        </p:txBody>
      </p:sp>
      <p:sp>
        <p:nvSpPr>
          <p:cNvPr id="4" name="四角形: 角を丸くする 3">
            <a:extLst>
              <a:ext uri="{FF2B5EF4-FFF2-40B4-BE49-F238E27FC236}">
                <a16:creationId xmlns:a16="http://schemas.microsoft.com/office/drawing/2014/main" id="{A1729F8B-9D62-FEFC-5C24-448D0E1C02A0}"/>
              </a:ext>
            </a:extLst>
          </p:cNvPr>
          <p:cNvSpPr/>
          <p:nvPr/>
        </p:nvSpPr>
        <p:spPr>
          <a:xfrm>
            <a:off x="2215500" y="2478149"/>
            <a:ext cx="1661160" cy="606028"/>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土地の買入れ</a:t>
            </a:r>
          </a:p>
        </p:txBody>
      </p:sp>
      <p:sp>
        <p:nvSpPr>
          <p:cNvPr id="5" name="四角形: 角を丸くする 4">
            <a:extLst>
              <a:ext uri="{FF2B5EF4-FFF2-40B4-BE49-F238E27FC236}">
                <a16:creationId xmlns:a16="http://schemas.microsoft.com/office/drawing/2014/main" id="{4918C2D1-5F7E-2AA2-FA58-B74F6A269CF0}"/>
              </a:ext>
            </a:extLst>
          </p:cNvPr>
          <p:cNvSpPr/>
          <p:nvPr/>
        </p:nvSpPr>
        <p:spPr>
          <a:xfrm>
            <a:off x="4105260" y="2478149"/>
            <a:ext cx="1661160" cy="606028"/>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緑地の管理</a:t>
            </a:r>
            <a:endParaRPr kumimoji="1" lang="en-US" altLang="ja-JP" sz="1400" b="0" i="0" u="none" strike="noStrike" kern="1200" cap="none" spc="0" normalizeH="0" baseline="0" noProof="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機能維持増進</a:t>
            </a:r>
            <a:r>
              <a:rPr kumimoji="1" lang="en-US" altLang="ja-JP" sz="1050" b="0" i="0" u="none" strike="noStrike" kern="1200" cap="none" spc="0" normalizeH="0" baseline="0" noProof="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050" b="0" i="0" u="none" strike="noStrike" kern="1200" cap="none" spc="0" normalizeH="0" baseline="0" noProof="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p:txBody>
      </p:sp>
      <p:sp>
        <p:nvSpPr>
          <p:cNvPr id="6" name="四角形: 角を丸くする 5">
            <a:extLst>
              <a:ext uri="{FF2B5EF4-FFF2-40B4-BE49-F238E27FC236}">
                <a16:creationId xmlns:a16="http://schemas.microsoft.com/office/drawing/2014/main" id="{384991E1-DE8B-F5D4-DD90-9D7FF25E66AF}"/>
              </a:ext>
            </a:extLst>
          </p:cNvPr>
          <p:cNvSpPr/>
          <p:nvPr/>
        </p:nvSpPr>
        <p:spPr>
          <a:xfrm>
            <a:off x="5995020" y="2478149"/>
            <a:ext cx="1661160" cy="606028"/>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土地の譲渡</a:t>
            </a:r>
          </a:p>
        </p:txBody>
      </p:sp>
      <p:sp>
        <p:nvSpPr>
          <p:cNvPr id="9" name="テキスト ボックス 8">
            <a:extLst>
              <a:ext uri="{FF2B5EF4-FFF2-40B4-BE49-F238E27FC236}">
                <a16:creationId xmlns:a16="http://schemas.microsoft.com/office/drawing/2014/main" id="{6A37637B-3F48-F35E-529E-158CA5FCD02C}"/>
              </a:ext>
            </a:extLst>
          </p:cNvPr>
          <p:cNvSpPr txBox="1"/>
          <p:nvPr/>
        </p:nvSpPr>
        <p:spPr>
          <a:xfrm>
            <a:off x="1588761" y="4445946"/>
            <a:ext cx="2019722"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＜従来の買入れスキーム＞</a:t>
            </a:r>
          </a:p>
        </p:txBody>
      </p:sp>
      <p:sp>
        <p:nvSpPr>
          <p:cNvPr id="10" name="テキスト ボックス 9">
            <a:extLst>
              <a:ext uri="{FF2B5EF4-FFF2-40B4-BE49-F238E27FC236}">
                <a16:creationId xmlns:a16="http://schemas.microsoft.com/office/drawing/2014/main" id="{059CB9F0-B258-E257-7277-14DD001FC9F3}"/>
              </a:ext>
            </a:extLst>
          </p:cNvPr>
          <p:cNvSpPr txBox="1"/>
          <p:nvPr/>
        </p:nvSpPr>
        <p:spPr>
          <a:xfrm>
            <a:off x="5044273" y="4452820"/>
            <a:ext cx="3035127"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＜都市緑化支援機構の買入れスキーム＞</a:t>
            </a:r>
          </a:p>
        </p:txBody>
      </p:sp>
      <p:sp>
        <p:nvSpPr>
          <p:cNvPr id="11" name="矢印: 右 10">
            <a:extLst>
              <a:ext uri="{FF2B5EF4-FFF2-40B4-BE49-F238E27FC236}">
                <a16:creationId xmlns:a16="http://schemas.microsoft.com/office/drawing/2014/main" id="{DF35CC5F-1D74-D499-F807-17D497C53AAF}"/>
              </a:ext>
            </a:extLst>
          </p:cNvPr>
          <p:cNvSpPr/>
          <p:nvPr/>
        </p:nvSpPr>
        <p:spPr>
          <a:xfrm>
            <a:off x="3907140" y="2666855"/>
            <a:ext cx="162902" cy="228616"/>
          </a:xfrm>
          <a:prstGeom prst="right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矢印: 右 11">
            <a:extLst>
              <a:ext uri="{FF2B5EF4-FFF2-40B4-BE49-F238E27FC236}">
                <a16:creationId xmlns:a16="http://schemas.microsoft.com/office/drawing/2014/main" id="{B08C62EC-EACD-7F22-AE01-AF14C3B0DBE9}"/>
              </a:ext>
            </a:extLst>
          </p:cNvPr>
          <p:cNvSpPr/>
          <p:nvPr/>
        </p:nvSpPr>
        <p:spPr>
          <a:xfrm>
            <a:off x="5812140" y="2666855"/>
            <a:ext cx="162902" cy="228616"/>
          </a:xfrm>
          <a:prstGeom prst="right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13" name="図 12">
            <a:extLst>
              <a:ext uri="{FF2B5EF4-FFF2-40B4-BE49-F238E27FC236}">
                <a16:creationId xmlns:a16="http://schemas.microsoft.com/office/drawing/2014/main" id="{4667659B-4852-B051-FA95-786836F20E0B}"/>
              </a:ext>
            </a:extLst>
          </p:cNvPr>
          <p:cNvPicPr>
            <a:picLocks noChangeAspect="1"/>
          </p:cNvPicPr>
          <p:nvPr/>
        </p:nvPicPr>
        <p:blipFill>
          <a:blip r:embed="rId2"/>
          <a:stretch>
            <a:fillRect/>
          </a:stretch>
        </p:blipFill>
        <p:spPr>
          <a:xfrm>
            <a:off x="4698876" y="4748135"/>
            <a:ext cx="3683124" cy="2103341"/>
          </a:xfrm>
          <a:prstGeom prst="rect">
            <a:avLst/>
          </a:prstGeom>
        </p:spPr>
      </p:pic>
      <p:pic>
        <p:nvPicPr>
          <p:cNvPr id="16" name="図 15">
            <a:extLst>
              <a:ext uri="{FF2B5EF4-FFF2-40B4-BE49-F238E27FC236}">
                <a16:creationId xmlns:a16="http://schemas.microsoft.com/office/drawing/2014/main" id="{2AE86296-EFEB-87AD-3507-2DC2FB7A3E0C}"/>
              </a:ext>
            </a:extLst>
          </p:cNvPr>
          <p:cNvPicPr>
            <a:picLocks noChangeAspect="1"/>
          </p:cNvPicPr>
          <p:nvPr/>
        </p:nvPicPr>
        <p:blipFill>
          <a:blip r:embed="rId3"/>
          <a:stretch>
            <a:fillRect/>
          </a:stretch>
        </p:blipFill>
        <p:spPr>
          <a:xfrm>
            <a:off x="1818556" y="4777587"/>
            <a:ext cx="1520236" cy="2021124"/>
          </a:xfrm>
          <a:prstGeom prst="rect">
            <a:avLst/>
          </a:prstGeom>
        </p:spPr>
      </p:pic>
      <p:sp>
        <p:nvSpPr>
          <p:cNvPr id="19" name="テキスト ボックス 18">
            <a:extLst>
              <a:ext uri="{FF2B5EF4-FFF2-40B4-BE49-F238E27FC236}">
                <a16:creationId xmlns:a16="http://schemas.microsoft.com/office/drawing/2014/main" id="{620C3834-A68A-9FBC-6BB2-79F5B7DD842D}"/>
              </a:ext>
            </a:extLst>
          </p:cNvPr>
          <p:cNvSpPr txBox="1"/>
          <p:nvPr/>
        </p:nvSpPr>
        <p:spPr>
          <a:xfrm>
            <a:off x="181422" y="1882081"/>
            <a:ext cx="9543155" cy="461665"/>
          </a:xfrm>
          <a:prstGeom prst="rect">
            <a:avLst/>
          </a:prstGeom>
          <a:solidFill>
            <a:schemeClr val="accent3">
              <a:lumMod val="20000"/>
              <a:lumOff val="80000"/>
            </a:schemeClr>
          </a:solidFill>
          <a:ln w="15875">
            <a:noFill/>
          </a:ln>
        </p:spPr>
        <p:style>
          <a:lnRef idx="2">
            <a:schemeClr val="accent6"/>
          </a:lnRef>
          <a:fillRef idx="1">
            <a:schemeClr val="lt1"/>
          </a:fillRef>
          <a:effectRef idx="0">
            <a:schemeClr val="accent6"/>
          </a:effectRef>
          <a:fontRef idx="minor">
            <a:schemeClr val="dk1"/>
          </a:fontRef>
        </p:style>
        <p:txBody>
          <a:bodyPr wrap="square" lIns="108000" rIns="108000" rtlCol="0">
            <a:spAutoFit/>
          </a:bodyPr>
          <a:lstStyle/>
          <a:p>
            <a:pPr marL="180000" marR="0" lvl="0" indent="-18000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defRPr/>
            </a:pPr>
            <a:r>
              <a:rPr kumimoji="1"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都市緑化支援機構が地方公共団体に代わって土地所有者から土地を買い入れ、樹林の更新を図る伐採等の作業を実施することにより</a:t>
            </a:r>
            <a:r>
              <a:rPr kumimoji="1" lang="ja-JP" altLang="en-US" sz="1200" b="0"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緑地の機能向上を図った上で、地方公共団体に譲渡</a:t>
            </a:r>
            <a:endParaRPr kumimoji="1" lang="en-US" altLang="ja-JP" sz="1200" b="0"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7F292AA8-9E9E-DA98-31BE-54AB215CF42C}"/>
              </a:ext>
            </a:extLst>
          </p:cNvPr>
          <p:cNvSpPr txBox="1"/>
          <p:nvPr/>
        </p:nvSpPr>
        <p:spPr>
          <a:xfrm>
            <a:off x="180628" y="3695008"/>
            <a:ext cx="9543156" cy="646331"/>
          </a:xfrm>
          <a:prstGeom prst="rect">
            <a:avLst/>
          </a:prstGeom>
          <a:solidFill>
            <a:schemeClr val="accent3">
              <a:lumMod val="20000"/>
              <a:lumOff val="80000"/>
            </a:schemeClr>
          </a:solidFill>
          <a:ln w="15875">
            <a:noFill/>
          </a:ln>
        </p:spPr>
        <p:style>
          <a:lnRef idx="2">
            <a:schemeClr val="accent6"/>
          </a:lnRef>
          <a:fillRef idx="1">
            <a:schemeClr val="lt1"/>
          </a:fillRef>
          <a:effectRef idx="0">
            <a:schemeClr val="accent6"/>
          </a:effectRef>
          <a:fontRef idx="minor">
            <a:schemeClr val="dk1"/>
          </a:fontRef>
        </p:style>
        <p:txBody>
          <a:bodyPr wrap="square" lIns="108000" rIns="108000" rtlCol="0">
            <a:spAutoFit/>
          </a:bodyPr>
          <a:lstStyle/>
          <a:p>
            <a:pPr marL="180000" marR="0" lvl="0" indent="-18000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defRPr/>
            </a:pPr>
            <a:r>
              <a:rPr kumimoji="1"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買い入れた土地について都市緑化支援機構において、一定期間保有・管理しつつ、機能維持増進事業を実施し、地方公共団体へ譲渡</a:t>
            </a:r>
            <a:endParaRPr kumimoji="1" lang="en-US" altLang="ja-JP"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0000" marR="0" lvl="0" indent="-18000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defRPr/>
            </a:pPr>
            <a:r>
              <a:rPr kumimoji="1"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買入れから譲渡までの一連の業務は、地方公共団体の</a:t>
            </a:r>
            <a:r>
              <a:rPr kumimoji="1" lang="ja-JP" altLang="en-US" sz="1200" b="0"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要請後</a:t>
            </a:r>
            <a:r>
              <a:rPr kumimoji="1"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に、地方公共団体と都市緑化支援機構が締結する</a:t>
            </a:r>
            <a:r>
              <a:rPr kumimoji="1" lang="ja-JP" altLang="en-US" sz="1200" b="0"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業務実施協定</a:t>
            </a:r>
            <a:r>
              <a:rPr kumimoji="1"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に従って実施</a:t>
            </a:r>
            <a:endParaRPr kumimoji="1" lang="en-US" altLang="ja-JP"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0000" marR="0" lvl="0" indent="-18000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defRPr/>
            </a:pPr>
            <a:r>
              <a:rPr kumimoji="1"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業務実施にあたっての</a:t>
            </a:r>
            <a:r>
              <a:rPr kumimoji="1" lang="ja-JP" altLang="en-US" sz="1200" b="0"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役割分担</a:t>
            </a:r>
            <a:r>
              <a:rPr kumimoji="1"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（用地交渉、測量、鑑定評価）も</a:t>
            </a:r>
            <a:r>
              <a:rPr kumimoji="1" lang="ja-JP" altLang="en-US" sz="1200" b="0"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協定により決定</a:t>
            </a:r>
          </a:p>
        </p:txBody>
      </p:sp>
      <p:sp>
        <p:nvSpPr>
          <p:cNvPr id="7" name="Rectangle 9">
            <a:extLst>
              <a:ext uri="{FF2B5EF4-FFF2-40B4-BE49-F238E27FC236}">
                <a16:creationId xmlns:a16="http://schemas.microsoft.com/office/drawing/2014/main" id="{5048B88A-2A8A-0C45-6FED-5536ACA87521}"/>
              </a:ext>
            </a:extLst>
          </p:cNvPr>
          <p:cNvSpPr>
            <a:spLocks noChangeArrowheads="1"/>
          </p:cNvSpPr>
          <p:nvPr/>
        </p:nvSpPr>
        <p:spPr>
          <a:xfrm>
            <a:off x="4232920" y="3097305"/>
            <a:ext cx="5544616" cy="395869"/>
          </a:xfrm>
          <a:prstGeom prst="rect">
            <a:avLst/>
          </a:prstGeom>
          <a:noFill/>
          <a:ln w="9525" algn="ctr">
            <a:noFill/>
            <a:miter lim="800000"/>
            <a:headEnd/>
            <a:tailEnd/>
          </a:ln>
          <a:effectLst/>
        </p:spPr>
        <p:txBody>
          <a:bodyPr wrap="square" lIns="36000" tIns="36000" rIns="36000" bIns="36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sng"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sng"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機能維持増進事業の範囲については、地方公共団体と都市緑化支援機構で調整</a:t>
            </a:r>
            <a:endParaRPr kumimoji="1" lang="en-US" altLang="ja-JP" sz="1050" b="0" i="0" u="sng"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sng"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土地の取得を行わず、機能維持増進事業のみを都市緑化支援機構へ委託することも可能</a:t>
            </a:r>
            <a:endParaRPr kumimoji="1" lang="en-US" altLang="ja-JP" sz="105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35E8A3EE-2099-0FA6-E09E-7BFD1BF80451}"/>
              </a:ext>
            </a:extLst>
          </p:cNvPr>
          <p:cNvSpPr txBox="1"/>
          <p:nvPr/>
        </p:nvSpPr>
        <p:spPr>
          <a:xfrm>
            <a:off x="113535" y="621013"/>
            <a:ext cx="9678930" cy="1011422"/>
          </a:xfrm>
          <a:prstGeom prst="rect">
            <a:avLst/>
          </a:prstGeom>
          <a:noFill/>
          <a:ln>
            <a:solidFill>
              <a:srgbClr val="015249"/>
            </a:solidFill>
          </a:ln>
        </p:spPr>
        <p:txBody>
          <a:bodyPr wrap="square" lIns="36000" tIns="36000" rIns="36000" bIns="36000" rtlCol="0">
            <a:spAutoFit/>
          </a:bodyPr>
          <a:lstStyle/>
          <a:p>
            <a:pPr marL="179388" indent="-179388">
              <a:spcAft>
                <a:spcPts val="600"/>
              </a:spcAft>
            </a:pPr>
            <a:r>
              <a:rPr kumimoji="1" lang="ja-JP" altLang="en-US" sz="1400">
                <a:latin typeface="BIZ UDPゴシック" panose="020B0400000000000000" pitchFamily="50" charset="-128"/>
                <a:ea typeface="BIZ UDPゴシック" panose="020B0400000000000000" pitchFamily="50" charset="-128"/>
              </a:rPr>
              <a:t>○都市の貴重な緑地を保全する特別緑地保全地区等</a:t>
            </a:r>
            <a:r>
              <a:rPr lang="en-US" altLang="ja-JP" sz="1400" baseline="30000">
                <a:latin typeface="BIZ UDPゴシック" panose="020B0400000000000000" pitchFamily="50" charset="-128"/>
                <a:ea typeface="BIZ UDPゴシック" panose="020B0400000000000000" pitchFamily="50" charset="-128"/>
              </a:rPr>
              <a:t>※</a:t>
            </a:r>
            <a:r>
              <a:rPr kumimoji="1" lang="ja-JP" altLang="en-US" sz="1400">
                <a:latin typeface="BIZ UDPゴシック" panose="020B0400000000000000" pitchFamily="50" charset="-128"/>
                <a:ea typeface="BIZ UDPゴシック" panose="020B0400000000000000" pitchFamily="50" charset="-128"/>
              </a:rPr>
              <a:t>においては、地方公共団体にお</a:t>
            </a:r>
            <a:r>
              <a:rPr lang="ja-JP" altLang="en-US" sz="1400">
                <a:latin typeface="BIZ UDPゴシック" panose="020B0400000000000000" pitchFamily="50" charset="-128"/>
                <a:ea typeface="BIZ UDPゴシック" panose="020B0400000000000000" pitchFamily="50" charset="-128"/>
              </a:rPr>
              <a:t>ける</a:t>
            </a:r>
            <a:r>
              <a:rPr kumimoji="1" lang="ja-JP" altLang="en-US" sz="1400">
                <a:solidFill>
                  <a:srgbClr val="FF0000"/>
                </a:solidFill>
                <a:latin typeface="BIZ UDPゴシック" panose="020B0400000000000000" pitchFamily="50" charset="-128"/>
                <a:ea typeface="BIZ UDPゴシック" panose="020B0400000000000000" pitchFamily="50" charset="-128"/>
              </a:rPr>
              <a:t>土地の買入れについて財政的な制約</a:t>
            </a:r>
            <a:r>
              <a:rPr kumimoji="1" lang="ja-JP" altLang="en-US" sz="1400">
                <a:latin typeface="BIZ UDPゴシック" panose="020B0400000000000000" pitchFamily="50" charset="-128"/>
                <a:ea typeface="BIZ UDPゴシック" panose="020B0400000000000000" pitchFamily="50" charset="-128"/>
              </a:rPr>
              <a:t>、緑地の大規模な</a:t>
            </a:r>
            <a:r>
              <a:rPr kumimoji="1" lang="ja-JP" altLang="en-US" sz="1400">
                <a:solidFill>
                  <a:srgbClr val="FF0000"/>
                </a:solidFill>
                <a:latin typeface="BIZ UDPゴシック" panose="020B0400000000000000" pitchFamily="50" charset="-128"/>
                <a:ea typeface="BIZ UDPゴシック" panose="020B0400000000000000" pitchFamily="50" charset="-128"/>
              </a:rPr>
              <a:t>整備・管理に係るノウハウ・人手不足</a:t>
            </a:r>
            <a:r>
              <a:rPr kumimoji="1" lang="ja-JP" altLang="en-US" sz="1400">
                <a:latin typeface="BIZ UDPゴシック" panose="020B0400000000000000" pitchFamily="50" charset="-128"/>
                <a:ea typeface="BIZ UDPゴシック" panose="020B0400000000000000" pitchFamily="50" charset="-128"/>
              </a:rPr>
              <a:t>が課題となっている。</a:t>
            </a:r>
            <a:r>
              <a:rPr lang="en-US" altLang="ja-JP" sz="1000">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rPr>
              <a:t>近郊緑地特別保全地区、歴史的風土特別保存地区を含む</a:t>
            </a:r>
            <a:endParaRPr kumimoji="1" lang="en-US" altLang="ja-JP" sz="1400">
              <a:latin typeface="BIZ UDPゴシック" panose="020B0400000000000000" pitchFamily="50" charset="-128"/>
              <a:ea typeface="BIZ UDPゴシック" panose="020B0400000000000000" pitchFamily="50" charset="-128"/>
            </a:endParaRPr>
          </a:p>
          <a:p>
            <a:pPr marL="179388" indent="-179388">
              <a:spcAft>
                <a:spcPts val="600"/>
              </a:spcAft>
            </a:pPr>
            <a:r>
              <a:rPr kumimoji="1" lang="ja-JP" altLang="en-US" sz="1400">
                <a:latin typeface="BIZ UDPゴシック" panose="020B0400000000000000" pitchFamily="50" charset="-128"/>
                <a:ea typeface="BIZ UDPゴシック" panose="020B0400000000000000" pitchFamily="50" charset="-128"/>
              </a:rPr>
              <a:t>○都市緑化支援機構が行う特定緑地保全業務は、特別緑地保全地区等について地方公共団体による</a:t>
            </a:r>
            <a:r>
              <a:rPr kumimoji="1" lang="ja-JP" altLang="en-US" sz="1400">
                <a:solidFill>
                  <a:srgbClr val="FF0000"/>
                </a:solidFill>
                <a:latin typeface="BIZ UDPゴシック" panose="020B0400000000000000" pitchFamily="50" charset="-128"/>
                <a:ea typeface="BIZ UDPゴシック" panose="020B0400000000000000" pitchFamily="50" charset="-128"/>
              </a:rPr>
              <a:t>機動的な買入れを支援</a:t>
            </a:r>
            <a:r>
              <a:rPr kumimoji="1" lang="ja-JP" altLang="en-US" sz="1400">
                <a:latin typeface="BIZ UDPゴシック" panose="020B0400000000000000" pitchFamily="50" charset="-128"/>
                <a:ea typeface="BIZ UDPゴシック" panose="020B0400000000000000" pitchFamily="50" charset="-128"/>
              </a:rPr>
              <a:t>するとともに、</a:t>
            </a:r>
            <a:r>
              <a:rPr kumimoji="1" lang="ja-JP" altLang="en-US" sz="1400">
                <a:solidFill>
                  <a:srgbClr val="FF0000"/>
                </a:solidFill>
                <a:latin typeface="BIZ UDPゴシック" panose="020B0400000000000000" pitchFamily="50" charset="-128"/>
                <a:ea typeface="BIZ UDPゴシック" panose="020B0400000000000000" pitchFamily="50" charset="-128"/>
              </a:rPr>
              <a:t>買入れ後の緑地について専門的知見に基づく緑地の機能の維持増進を図る事業</a:t>
            </a:r>
            <a:r>
              <a:rPr kumimoji="1" lang="ja-JP" altLang="en-US" sz="1400">
                <a:latin typeface="BIZ UDPゴシック" panose="020B0400000000000000" pitchFamily="50" charset="-128"/>
                <a:ea typeface="BIZ UDPゴシック" panose="020B0400000000000000" pitchFamily="50" charset="-128"/>
              </a:rPr>
              <a:t>を効果的かつ効率的に行う。</a:t>
            </a:r>
          </a:p>
        </p:txBody>
      </p:sp>
      <p:sp>
        <p:nvSpPr>
          <p:cNvPr id="2" name="テキスト ボックス 25">
            <a:extLst>
              <a:ext uri="{FF2B5EF4-FFF2-40B4-BE49-F238E27FC236}">
                <a16:creationId xmlns:a16="http://schemas.microsoft.com/office/drawing/2014/main" id="{C2BDA7CD-B401-E621-F390-5D93A2ABB269}"/>
              </a:ext>
            </a:extLst>
          </p:cNvPr>
          <p:cNvSpPr txBox="1"/>
          <p:nvPr/>
        </p:nvSpPr>
        <p:spPr>
          <a:xfrm>
            <a:off x="0" y="389028"/>
            <a:ext cx="9904413" cy="2880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6">
            <a:extLst>
              <a:ext uri="{FF2B5EF4-FFF2-40B4-BE49-F238E27FC236}">
                <a16:creationId xmlns:a16="http://schemas.microsoft.com/office/drawing/2014/main" id="{E6355E9F-9DEE-7CD6-7879-D4B4162CCBF4}"/>
              </a:ext>
            </a:extLst>
          </p:cNvPr>
          <p:cNvSpPr txBox="1"/>
          <p:nvPr/>
        </p:nvSpPr>
        <p:spPr>
          <a:xfrm>
            <a:off x="0" y="441312"/>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26">
            <a:extLst>
              <a:ext uri="{FF2B5EF4-FFF2-40B4-BE49-F238E27FC236}">
                <a16:creationId xmlns:a16="http://schemas.microsoft.com/office/drawing/2014/main" id="{9CCA9547-AA8E-AA61-E272-2D0D7295688F}"/>
              </a:ext>
            </a:extLst>
          </p:cNvPr>
          <p:cNvSpPr txBox="1"/>
          <p:nvPr/>
        </p:nvSpPr>
        <p:spPr>
          <a:xfrm>
            <a:off x="0" y="441312"/>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7" name="スライド番号プレースホルダー 2">
            <a:extLst>
              <a:ext uri="{FF2B5EF4-FFF2-40B4-BE49-F238E27FC236}">
                <a16:creationId xmlns:a16="http://schemas.microsoft.com/office/drawing/2014/main" id="{832C1FBA-4E8B-7EB6-8D89-686B28BCC50A}"/>
              </a:ext>
            </a:extLst>
          </p:cNvPr>
          <p:cNvSpPr txBox="1">
            <a:spLocks/>
          </p:cNvSpPr>
          <p:nvPr/>
        </p:nvSpPr>
        <p:spPr>
          <a:xfrm>
            <a:off x="7538144" y="6520259"/>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93DF5491-8AA2-4D26-B041-A129FDD1AC3C}" type="slidenum">
              <a:rPr lang="ja-JP" altLang="en-US" smtClean="0">
                <a:solidFill>
                  <a:prstClr val="black">
                    <a:tint val="75000"/>
                  </a:prstClr>
                </a:solidFill>
                <a:latin typeface="Calibri"/>
                <a:ea typeface="ＭＳ Ｐゴシック" panose="020B0600070205080204" pitchFamily="50" charset="-128"/>
              </a:rPr>
              <a:pPr>
                <a:defRPr/>
              </a:pPr>
              <a:t>14</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676209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2" name="図 6"/>
          <p:cNvPicPr>
            <a:picLocks noChangeAspect="1"/>
          </p:cNvPicPr>
          <p:nvPr/>
        </p:nvPicPr>
        <p:blipFill>
          <a:blip r:embed="rId3"/>
          <a:stretch>
            <a:fillRect/>
          </a:stretch>
        </p:blipFill>
        <p:spPr>
          <a:xfrm>
            <a:off x="7503359" y="5176391"/>
            <a:ext cx="2120128" cy="1589651"/>
          </a:xfrm>
          <a:prstGeom prst="rect">
            <a:avLst/>
          </a:prstGeom>
        </p:spPr>
      </p:pic>
      <p:sp>
        <p:nvSpPr>
          <p:cNvPr id="1423" name="正方形/長方形 36"/>
          <p:cNvSpPr/>
          <p:nvPr/>
        </p:nvSpPr>
        <p:spPr>
          <a:xfrm>
            <a:off x="3628571" y="5143878"/>
            <a:ext cx="6028796" cy="1654678"/>
          </a:xfrm>
          <a:prstGeom prst="rect">
            <a:avLst/>
          </a:prstGeom>
          <a:noFill/>
          <a:ln w="6350" cap="flat" cmpd="sng" algn="ctr">
            <a:solidFill>
              <a:schemeClr val="bg1">
                <a:lumMod val="50000"/>
              </a:schemeClr>
            </a:solidFill>
            <a:prstDash val="solid"/>
            <a:round/>
            <a:headEnd type="none" w="med" len="med"/>
            <a:tailEnd type="none" w="med" len="med"/>
          </a:ln>
          <a:effectLst/>
        </p:spPr>
        <p:txBody>
          <a:bodyPr wrap="square" lIns="83077" tIns="43200" rIns="83077" bIns="432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424" name="正方形/長方形 38"/>
          <p:cNvSpPr/>
          <p:nvPr/>
        </p:nvSpPr>
        <p:spPr>
          <a:xfrm>
            <a:off x="39000" y="614519"/>
            <a:ext cx="9828000" cy="1008000"/>
          </a:xfrm>
          <a:prstGeom prst="rect">
            <a:avLst/>
          </a:prstGeom>
          <a:noFill/>
          <a:ln w="28575" cap="flat" cmpd="sng" algn="ctr">
            <a:solidFill>
              <a:srgbClr val="FFC000"/>
            </a:solidFill>
            <a:prstDash val="solid"/>
            <a:round/>
            <a:headEnd type="none" w="med" len="med"/>
            <a:tailEnd type="none" w="med" len="med"/>
          </a:ln>
          <a:effectLst/>
        </p:spPr>
        <p:txBody>
          <a:bodyPr wrap="square" lIns="83077" tIns="43200" rIns="83077" bIns="432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425" name="Rectangle 4"/>
          <p:cNvSpPr>
            <a:spLocks noChangeArrowheads="1"/>
          </p:cNvSpPr>
          <p:nvPr/>
        </p:nvSpPr>
        <p:spPr>
          <a:xfrm>
            <a:off x="3576672" y="4941168"/>
            <a:ext cx="3086856" cy="232535"/>
          </a:xfrm>
          <a:prstGeom prst="rect">
            <a:avLst/>
          </a:prstGeom>
          <a:noFill/>
          <a:ln>
            <a:noFill/>
          </a:ln>
        </p:spPr>
        <p:txBody>
          <a:bodyPr wrap="square" lIns="77886" tIns="38943" rIns="77886" bIns="3894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ＭＳ Ｐゴシック"/>
                <a:ea typeface="ＭＳ Ｐゴシック"/>
                <a:cs typeface="+mn-cs"/>
              </a:rPr>
              <a:t>＜みどり法人による緑地の設置・管理イメージ＞</a:t>
            </a:r>
            <a:endParaRPr kumimoji="1" lang="en-US" altLang="ja-JP" sz="10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1426" name="Rectangle 4"/>
          <p:cNvSpPr>
            <a:spLocks noChangeArrowheads="1"/>
          </p:cNvSpPr>
          <p:nvPr/>
        </p:nvSpPr>
        <p:spPr>
          <a:xfrm>
            <a:off x="63697" y="833612"/>
            <a:ext cx="9909902" cy="776273"/>
          </a:xfrm>
          <a:prstGeom prst="rect">
            <a:avLst/>
          </a:prstGeom>
          <a:noFill/>
          <a:ln>
            <a:noFill/>
          </a:ln>
        </p:spPr>
        <p:txBody>
          <a:bodyPr wrap="square" lIns="77886" tIns="38943" rIns="77886" bIns="3894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40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○財政面・人員面の制約から、地方公共団体が自ら緑地を管理し、緑地の保全・整備を行うことは限界。</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○一方、ＮＰＯや企業ＣＳＲによる緑地の保全・整備の取組が広がりつつあり、このような民間主体を公的に位置付け、社会的信用</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　 を高めるとともに、地方公共団体との連携を強化することで、民間主体による自発的な緑地の保全・整備の推進を図る。</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1427" name="正方形/長方形 35"/>
          <p:cNvSpPr/>
          <p:nvPr/>
        </p:nvSpPr>
        <p:spPr>
          <a:xfrm>
            <a:off x="39000" y="1766926"/>
            <a:ext cx="9828000" cy="5065709"/>
          </a:xfrm>
          <a:prstGeom prst="rect">
            <a:avLst/>
          </a:prstGeom>
          <a:noFill/>
          <a:ln w="28575" cap="flat" cmpd="sng" algn="ctr">
            <a:solidFill>
              <a:srgbClr val="00CC66"/>
            </a:solidFill>
            <a:prstDash val="solid"/>
            <a:round/>
            <a:headEnd type="none" w="med" len="med"/>
            <a:tailEnd type="none" w="med" len="med"/>
          </a:ln>
          <a:effectLst/>
        </p:spPr>
        <p:txBody>
          <a:bodyPr wrap="square" lIns="83077" tIns="43200" rIns="83077" bIns="432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428" name="テキスト ボックス 47"/>
          <p:cNvSpPr txBox="1"/>
          <p:nvPr/>
        </p:nvSpPr>
        <p:spPr>
          <a:xfrm>
            <a:off x="129775" y="529159"/>
            <a:ext cx="543739" cy="307777"/>
          </a:xfrm>
          <a:prstGeom prst="rect">
            <a:avLst/>
          </a:prstGeom>
          <a:solidFill>
            <a:srgbClr val="FF9933"/>
          </a:solidFill>
          <a:ln>
            <a:solidFill>
              <a:srgbClr val="FF9933"/>
            </a:solidFill>
          </a:ln>
        </p:spPr>
        <p:txBody>
          <a:bodyPr wrap="none" numCol="1" rtlCol="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tab pos="82064" algn="l"/>
              </a:tabLst>
              <a:defRPr/>
            </a:pPr>
            <a:r>
              <a:rPr kumimoji="1" lang="ja-JP" altLang="en-US" sz="1400" b="1"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rPr>
              <a:t>概要</a:t>
            </a:r>
          </a:p>
        </p:txBody>
      </p:sp>
      <p:sp>
        <p:nvSpPr>
          <p:cNvPr id="1429" name="テキスト ボックス 48"/>
          <p:cNvSpPr txBox="1"/>
          <p:nvPr/>
        </p:nvSpPr>
        <p:spPr>
          <a:xfrm>
            <a:off x="129775" y="1681063"/>
            <a:ext cx="1914307" cy="307777"/>
          </a:xfrm>
          <a:prstGeom prst="rect">
            <a:avLst/>
          </a:prstGeom>
          <a:solidFill>
            <a:srgbClr val="00CC66"/>
          </a:solidFill>
          <a:ln>
            <a:solidFill>
              <a:srgbClr val="00CC66"/>
            </a:solidFill>
          </a:ln>
        </p:spPr>
        <p:txBody>
          <a:bodyPr wrap="none" numCol="1" rtlCol="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tab pos="82064" algn="l"/>
              </a:tabLst>
              <a:defRPr/>
            </a:pPr>
            <a:r>
              <a:rPr kumimoji="1" lang="ja-JP" altLang="en-US" sz="1400" b="1"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rPr>
              <a:t>みどり法人制度の拡充</a:t>
            </a:r>
          </a:p>
        </p:txBody>
      </p:sp>
      <p:sp>
        <p:nvSpPr>
          <p:cNvPr id="1430" name="Rectangle 4"/>
          <p:cNvSpPr>
            <a:spLocks noChangeArrowheads="1"/>
          </p:cNvSpPr>
          <p:nvPr/>
        </p:nvSpPr>
        <p:spPr>
          <a:xfrm>
            <a:off x="56456" y="4240780"/>
            <a:ext cx="5251277" cy="766014"/>
          </a:xfrm>
          <a:prstGeom prst="rect">
            <a:avLst/>
          </a:prstGeom>
          <a:noFill/>
          <a:ln>
            <a:noFill/>
          </a:ln>
        </p:spPr>
        <p:txBody>
          <a:bodyPr wrap="square" lIns="77886" tIns="38943" rIns="77886" bIns="3894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ts val="2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 みどり法人として実施できる活動</a:t>
            </a: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900" b="0" i="0" u="none" strike="noStrike" kern="1200" cap="none" spc="0" normalizeH="0" baseline="0" noProof="0">
                <a:ln>
                  <a:noFill/>
                </a:ln>
                <a:solidFill>
                  <a:srgbClr val="000000"/>
                </a:solidFill>
                <a:effectLst/>
                <a:uLnTx/>
                <a:uFillTx/>
                <a:latin typeface="ＭＳ Ｐゴシック"/>
                <a:ea typeface="ＭＳ Ｐゴシック"/>
                <a:cs typeface="+mn-cs"/>
              </a:rPr>
              <a:t>（指定を受けた市区町村の区域内において活動）</a:t>
            </a:r>
            <a:endPar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ts val="200"/>
              </a:lnSpc>
              <a:spcBef>
                <a:spcPct val="0"/>
              </a:spcBef>
              <a:spcAft>
                <a:spcPts val="0"/>
              </a:spcAft>
              <a:buClrTx/>
              <a:buSzTx/>
              <a:buFontTx/>
              <a:buNone/>
              <a:tabLst/>
              <a:defRPr/>
            </a:pPr>
            <a:endParaRPr lang="en-US" altLang="ja-JP" sz="900">
              <a:solidFill>
                <a:srgbClr val="000000"/>
              </a:solidFill>
              <a:latin typeface="ＭＳ Ｐゴシック"/>
              <a:ea typeface="ＭＳ Ｐゴシック"/>
            </a:endParaRPr>
          </a:p>
          <a:p>
            <a:pPr marL="0" marR="0" lvl="0" indent="0" algn="l" defTabSz="914400" rtl="0" eaLnBrk="1" fontAlgn="auto" latinLnBrk="0" hangingPunct="1">
              <a:lnSpc>
                <a:spcPts val="200"/>
              </a:lnSpc>
              <a:spcBef>
                <a:spcPct val="0"/>
              </a:spcBef>
              <a:spcAft>
                <a:spcPts val="0"/>
              </a:spcAft>
              <a:buClrTx/>
              <a:buSzTx/>
              <a:buFontTx/>
              <a:buNone/>
              <a:tabLst/>
              <a:defRPr/>
            </a:pPr>
            <a:endPar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ts val="2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　</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300"/>
              </a:spcAft>
              <a:buClrTx/>
              <a:buSzTx/>
              <a:buFontTx/>
              <a:buNone/>
              <a:tabLst/>
              <a:defRPr/>
            </a:pPr>
            <a:r>
              <a:rPr kumimoji="1" lang="ja-JP" altLang="en-US" sz="1100" b="1" i="0" u="none" strike="noStrike" kern="1200" cap="none" spc="0" normalizeH="0" baseline="0" noProof="0">
                <a:ln>
                  <a:noFill/>
                </a:ln>
                <a:solidFill>
                  <a:srgbClr val="000000"/>
                </a:solidFill>
                <a:effectLst/>
                <a:uLnTx/>
                <a:uFillTx/>
                <a:latin typeface="ＭＳ Ｐゴシック"/>
                <a:ea typeface="ＭＳ Ｐゴシック"/>
                <a:cs typeface="+mn-cs"/>
              </a:rPr>
              <a:t>　　 ・ </a:t>
            </a:r>
            <a:r>
              <a:rPr kumimoji="1" lang="ja-JP" altLang="ja-JP" sz="1100" b="1" i="0" u="none" strike="noStrike" kern="1200" cap="none" spc="0" normalizeH="0" baseline="0" noProof="0">
                <a:ln>
                  <a:noFill/>
                </a:ln>
                <a:solidFill>
                  <a:srgbClr val="000000"/>
                </a:solidFill>
                <a:effectLst/>
                <a:uLnTx/>
                <a:uFillTx/>
                <a:latin typeface="ＭＳ Ｐゴシック"/>
                <a:ea typeface="ＭＳ Ｐゴシック"/>
                <a:cs typeface="+mn-cs"/>
              </a:rPr>
              <a:t>市民緑地の設置及び管理</a:t>
            </a:r>
            <a:endParaRPr kumimoji="1" lang="en-US" altLang="ja-JP" sz="1100" b="1"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300"/>
              </a:spcAft>
              <a:buClrTx/>
              <a:buSzTx/>
              <a:buFontTx/>
              <a:buNone/>
              <a:tabLst/>
              <a:defRPr/>
            </a:pPr>
            <a:r>
              <a:rPr kumimoji="1" lang="ja-JP" altLang="en-US" sz="1100" b="1" i="0" u="none" strike="noStrike" kern="1200" cap="none" spc="0" normalizeH="0" baseline="0" noProof="0">
                <a:ln>
                  <a:noFill/>
                </a:ln>
                <a:solidFill>
                  <a:srgbClr val="000000"/>
                </a:solidFill>
                <a:effectLst/>
                <a:uLnTx/>
                <a:uFillTx/>
                <a:latin typeface="ＭＳ Ｐゴシック"/>
                <a:ea typeface="ＭＳ Ｐゴシック"/>
                <a:cs typeface="+mn-cs"/>
              </a:rPr>
              <a:t>　　 ・ 特別緑地保全区域内における</a:t>
            </a:r>
            <a:r>
              <a:rPr kumimoji="1" lang="ja-JP" altLang="ja-JP" sz="1100" b="1" i="0" u="none" strike="noStrike" kern="1200" cap="none" spc="0" normalizeH="0" baseline="0" noProof="0">
                <a:ln>
                  <a:noFill/>
                </a:ln>
                <a:solidFill>
                  <a:srgbClr val="000000"/>
                </a:solidFill>
                <a:effectLst/>
                <a:uLnTx/>
                <a:uFillTx/>
                <a:latin typeface="ＭＳ Ｐゴシック"/>
                <a:ea typeface="ＭＳ Ｐゴシック"/>
                <a:cs typeface="+mn-cs"/>
              </a:rPr>
              <a:t>管理協定に基づく緑地の管理</a:t>
            </a:r>
            <a:endParaRPr kumimoji="1" lang="en-US" altLang="ja-JP" sz="1100" b="1"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300"/>
              </a:spcAft>
              <a:buClrTx/>
              <a:buSzTx/>
              <a:buFontTx/>
              <a:buNone/>
              <a:tabLst/>
              <a:defRPr/>
            </a:pPr>
            <a:r>
              <a:rPr kumimoji="1" lang="ja-JP" altLang="en-US" sz="1100" b="1" i="0" u="none" strike="noStrike" kern="1200" cap="none" spc="0" normalizeH="0" baseline="0" noProof="0">
                <a:ln>
                  <a:noFill/>
                </a:ln>
                <a:solidFill>
                  <a:srgbClr val="000000"/>
                </a:solidFill>
                <a:effectLst/>
                <a:uLnTx/>
                <a:uFillTx/>
                <a:latin typeface="ＭＳ Ｐゴシック"/>
                <a:ea typeface="ＭＳ Ｐゴシック"/>
                <a:cs typeface="+mn-cs"/>
              </a:rPr>
              <a:t>　　 ・ </a:t>
            </a:r>
            <a:r>
              <a:rPr kumimoji="1" lang="ja-JP" altLang="ja-JP" sz="1100" b="1" i="0" u="none" strike="noStrike" kern="1200" cap="none" spc="0" normalizeH="0" baseline="0" noProof="0">
                <a:ln>
                  <a:noFill/>
                </a:ln>
                <a:solidFill>
                  <a:srgbClr val="000000"/>
                </a:solidFill>
                <a:effectLst/>
                <a:uLnTx/>
                <a:uFillTx/>
                <a:latin typeface="ＭＳ Ｐゴシック"/>
                <a:ea typeface="ＭＳ Ｐゴシック"/>
                <a:cs typeface="+mn-cs"/>
              </a:rPr>
              <a:t>都市計画区域内の緑地の買取り及び買い取った緑地の保全</a:t>
            </a:r>
            <a:r>
              <a:rPr kumimoji="1" lang="ja-JP" altLang="en-US" sz="1100" b="1" i="0" u="none" strike="noStrike" kern="1200" cap="none" spc="0" normalizeH="0" baseline="0" noProof="0">
                <a:ln>
                  <a:noFill/>
                </a:ln>
                <a:solidFill>
                  <a:srgbClr val="000000"/>
                </a:solidFill>
                <a:effectLst/>
                <a:uLnTx/>
                <a:uFillTx/>
                <a:latin typeface="ＭＳ Ｐゴシック"/>
                <a:ea typeface="ＭＳ Ｐゴシック"/>
                <a:cs typeface="+mn-cs"/>
              </a:rPr>
              <a:t>　　等</a:t>
            </a:r>
            <a:r>
              <a:rPr kumimoji="1" lang="ja-JP" altLang="ja-JP" sz="1100" b="1" i="0" u="none" strike="noStrike" kern="1200" cap="none" spc="0" normalizeH="0" baseline="0" noProof="0">
                <a:ln>
                  <a:noFill/>
                </a:ln>
                <a:solidFill>
                  <a:srgbClr val="000000"/>
                </a:solidFill>
                <a:effectLst/>
                <a:uLnTx/>
                <a:uFillTx/>
                <a:latin typeface="ＭＳ Ｐゴシック"/>
                <a:ea typeface="ＭＳ Ｐゴシック"/>
                <a:cs typeface="+mn-cs"/>
              </a:rPr>
              <a:t> </a:t>
            </a:r>
            <a:endParaRPr kumimoji="1" lang="en-US" altLang="ja-JP" sz="1100" b="1"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aphicFrame>
        <p:nvGraphicFramePr>
          <p:cNvPr id="1431" name="表 2"/>
          <p:cNvGraphicFramePr>
            <a:graphicFrameLocks noGrp="1"/>
          </p:cNvGraphicFramePr>
          <p:nvPr/>
        </p:nvGraphicFramePr>
        <p:xfrm>
          <a:off x="166234" y="2292375"/>
          <a:ext cx="5141499" cy="1766280"/>
        </p:xfrm>
        <a:graphic>
          <a:graphicData uri="http://schemas.openxmlformats.org/drawingml/2006/table">
            <a:tbl>
              <a:tblPr firstRow="1" bandRow="1">
                <a:tableStyleId>{2D5ABB26-0587-4C30-8999-92F81FD0307C}</a:tableStyleId>
              </a:tblPr>
              <a:tblGrid>
                <a:gridCol w="893027">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tblGrid>
              <a:tr h="0">
                <a:tc>
                  <a:txBody>
                    <a:bodyPr/>
                    <a:lstStyle/>
                    <a:p>
                      <a:endParaRPr kumimoji="1" lang="ja-JP" altLang="en-US" sz="1050"/>
                    </a:p>
                  </a:txBody>
                  <a:tcPr marT="36000" marB="360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ctr"/>
                      <a:r>
                        <a:rPr kumimoji="1" lang="ja-JP" altLang="en-US" sz="1050"/>
                        <a:t>従　　　前</a:t>
                      </a:r>
                    </a:p>
                  </a:txBody>
                  <a:tcPr marT="36000" marB="360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ctr"/>
                      <a:r>
                        <a:rPr kumimoji="1" lang="ja-JP" altLang="en-US" sz="1050"/>
                        <a:t>改　　　正</a:t>
                      </a:r>
                    </a:p>
                  </a:txBody>
                  <a:tcPr marT="36000" marB="360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gn="ctr"/>
                      <a:r>
                        <a:rPr kumimoji="1" lang="ja-JP" altLang="en-US" sz="1050"/>
                        <a:t>名　　　称</a:t>
                      </a:r>
                    </a:p>
                  </a:txBody>
                  <a:tcPr marT="36000" marB="360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r>
                        <a:rPr kumimoji="1" lang="ja-JP" altLang="en-US" sz="1050"/>
                        <a:t>緑地管理機構</a:t>
                      </a:r>
                    </a:p>
                  </a:txBody>
                  <a:tcPr marT="36000" marB="360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r>
                        <a:rPr kumimoji="1" lang="ja-JP" altLang="en-US" sz="1100" b="1">
                          <a:solidFill>
                            <a:schemeClr val="tx1"/>
                          </a:solidFill>
                        </a:rPr>
                        <a:t>緑地保全・緑化推進法人（みどり法人）</a:t>
                      </a:r>
                    </a:p>
                  </a:txBody>
                  <a:tcPr marT="36000" marB="360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ctr"/>
                      <a:r>
                        <a:rPr kumimoji="1" lang="ja-JP" altLang="en-US" sz="1050"/>
                        <a:t>指定権者</a:t>
                      </a:r>
                    </a:p>
                  </a:txBody>
                  <a:tcPr marT="36000" marB="360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r>
                        <a:rPr kumimoji="1" lang="ja-JP" altLang="en-US" sz="1050"/>
                        <a:t>都道府県知事</a:t>
                      </a:r>
                    </a:p>
                  </a:txBody>
                  <a:tcPr marT="36000" marB="360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r>
                        <a:rPr kumimoji="1" lang="ja-JP" altLang="en-US" sz="1100" b="1">
                          <a:solidFill>
                            <a:schemeClr val="tx1"/>
                          </a:solidFill>
                        </a:rPr>
                        <a:t>市区町村長</a:t>
                      </a:r>
                    </a:p>
                  </a:txBody>
                  <a:tcPr marT="36000" marB="360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ctr"/>
                      <a:r>
                        <a:rPr kumimoji="1" lang="ja-JP" altLang="en-US" sz="1050"/>
                        <a:t>指定対象</a:t>
                      </a:r>
                    </a:p>
                  </a:txBody>
                  <a:tcPr marT="36000" marB="360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r>
                        <a:rPr kumimoji="1" lang="ja-JP" altLang="en-US" sz="1050"/>
                        <a:t>・一般社団法人</a:t>
                      </a:r>
                      <a:endParaRPr kumimoji="1" lang="en-US" altLang="ja-JP" sz="1050"/>
                    </a:p>
                    <a:p>
                      <a:r>
                        <a:rPr kumimoji="1" lang="ja-JP" altLang="en-US" sz="1050"/>
                        <a:t>・一般財団法人</a:t>
                      </a:r>
                      <a:endParaRPr kumimoji="1" lang="en-US" altLang="ja-JP" sz="1050"/>
                    </a:p>
                    <a:p>
                      <a:r>
                        <a:rPr kumimoji="1" lang="ja-JP" altLang="en-US" sz="1050"/>
                        <a:t>・</a:t>
                      </a:r>
                      <a:r>
                        <a:rPr kumimoji="1" lang="en-US" altLang="ja-JP" sz="1050"/>
                        <a:t>NPO</a:t>
                      </a:r>
                      <a:r>
                        <a:rPr kumimoji="1" lang="ja-JP" altLang="en-US" sz="1050"/>
                        <a:t>法人</a:t>
                      </a:r>
                      <a:endParaRPr kumimoji="1" lang="en-US" altLang="ja-JP" sz="1050"/>
                    </a:p>
                  </a:txBody>
                  <a:tcPr marT="36000" marB="360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r>
                        <a:rPr kumimoji="1" lang="ja-JP" altLang="en-US" sz="1050">
                          <a:solidFill>
                            <a:schemeClr val="tx1"/>
                          </a:solidFill>
                        </a:rPr>
                        <a:t>・一般社団法人</a:t>
                      </a:r>
                      <a:endParaRPr kumimoji="1" lang="en-US" altLang="ja-JP" sz="1050">
                        <a:solidFill>
                          <a:schemeClr val="tx1"/>
                        </a:solidFill>
                      </a:endParaRPr>
                    </a:p>
                    <a:p>
                      <a:r>
                        <a:rPr kumimoji="1" lang="ja-JP" altLang="en-US" sz="1050">
                          <a:solidFill>
                            <a:schemeClr val="tx1"/>
                          </a:solidFill>
                        </a:rPr>
                        <a:t>・一般財団法人</a:t>
                      </a:r>
                      <a:endParaRPr kumimoji="1" lang="en-US" altLang="ja-JP" sz="1050">
                        <a:solidFill>
                          <a:schemeClr val="tx1"/>
                        </a:solidFill>
                      </a:endParaRPr>
                    </a:p>
                    <a:p>
                      <a:r>
                        <a:rPr kumimoji="1" lang="ja-JP" altLang="en-US" sz="1050">
                          <a:solidFill>
                            <a:schemeClr val="tx1"/>
                          </a:solidFill>
                        </a:rPr>
                        <a:t>・</a:t>
                      </a:r>
                      <a:r>
                        <a:rPr kumimoji="1" lang="en-US" altLang="ja-JP" sz="1050">
                          <a:solidFill>
                            <a:schemeClr val="tx1"/>
                          </a:solidFill>
                        </a:rPr>
                        <a:t>NPO</a:t>
                      </a:r>
                      <a:r>
                        <a:rPr kumimoji="1" lang="ja-JP" altLang="en-US" sz="1050">
                          <a:solidFill>
                            <a:schemeClr val="tx1"/>
                          </a:solidFill>
                        </a:rPr>
                        <a:t>法人</a:t>
                      </a:r>
                      <a:endParaRPr kumimoji="1" lang="en-US" altLang="ja-JP" sz="1050">
                        <a:solidFill>
                          <a:schemeClr val="tx1"/>
                        </a:solidFill>
                      </a:endParaRPr>
                    </a:p>
                    <a:p>
                      <a:r>
                        <a:rPr kumimoji="1" lang="ja-JP" altLang="en-US" sz="1050">
                          <a:solidFill>
                            <a:schemeClr val="tx1"/>
                          </a:solidFill>
                        </a:rPr>
                        <a:t>・</a:t>
                      </a:r>
                      <a:r>
                        <a:rPr kumimoji="1" lang="ja-JP" altLang="en-US" sz="1100" b="1">
                          <a:solidFill>
                            <a:schemeClr val="tx1"/>
                          </a:solidFill>
                        </a:rPr>
                        <a:t>その他の非営利法人</a:t>
                      </a:r>
                      <a:r>
                        <a:rPr kumimoji="1" lang="ja-JP" altLang="en-US" sz="1050">
                          <a:solidFill>
                            <a:schemeClr val="tx1"/>
                          </a:solidFill>
                        </a:rPr>
                        <a:t>（例：</a:t>
                      </a:r>
                      <a:r>
                        <a:rPr lang="ja-JP" altLang="en-US" sz="1050" b="0">
                          <a:solidFill>
                            <a:schemeClr val="tx1"/>
                          </a:solidFill>
                          <a:latin typeface="+mn-ea"/>
                        </a:rPr>
                        <a:t>認可地縁団体</a:t>
                      </a:r>
                      <a:r>
                        <a:rPr lang="en-US" altLang="ja-JP" sz="1050" b="0">
                          <a:solidFill>
                            <a:schemeClr val="tx1"/>
                          </a:solidFill>
                          <a:latin typeface="+mn-ea"/>
                        </a:rPr>
                        <a:t>)</a:t>
                      </a:r>
                      <a:endParaRPr kumimoji="1" lang="en-US" altLang="ja-JP" sz="1050" b="0">
                        <a:solidFill>
                          <a:schemeClr val="tx1"/>
                        </a:solidFill>
                      </a:endParaRPr>
                    </a:p>
                    <a:p>
                      <a:r>
                        <a:rPr kumimoji="1" lang="ja-JP" altLang="en-US" sz="1050">
                          <a:solidFill>
                            <a:schemeClr val="tx1"/>
                          </a:solidFill>
                        </a:rPr>
                        <a:t>・</a:t>
                      </a:r>
                      <a:r>
                        <a:rPr kumimoji="1" lang="ja-JP" altLang="en-US" sz="1100" b="1">
                          <a:solidFill>
                            <a:schemeClr val="tx1"/>
                          </a:solidFill>
                        </a:rPr>
                        <a:t>都市の緑地の保全及び緑化の推進を目的とする会社</a:t>
                      </a:r>
                      <a:r>
                        <a:rPr kumimoji="1" lang="ja-JP" altLang="en-US" sz="1050">
                          <a:solidFill>
                            <a:schemeClr val="tx1"/>
                          </a:solidFill>
                        </a:rPr>
                        <a:t>（例：まちづくり会社）</a:t>
                      </a:r>
                      <a:endParaRPr kumimoji="1" lang="en-US" altLang="ja-JP" sz="1050">
                        <a:solidFill>
                          <a:schemeClr val="tx1"/>
                        </a:solidFill>
                      </a:endParaRPr>
                    </a:p>
                  </a:txBody>
                  <a:tcPr marT="36000" marB="360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432" name="Rectangle 4"/>
          <p:cNvSpPr>
            <a:spLocks noChangeArrowheads="1"/>
          </p:cNvSpPr>
          <p:nvPr/>
        </p:nvSpPr>
        <p:spPr>
          <a:xfrm>
            <a:off x="39000" y="2039426"/>
            <a:ext cx="5572117" cy="263313"/>
          </a:xfrm>
          <a:prstGeom prst="rect">
            <a:avLst/>
          </a:prstGeom>
          <a:noFill/>
          <a:ln>
            <a:noFill/>
          </a:ln>
        </p:spPr>
        <p:txBody>
          <a:bodyPr wrap="square" lIns="77886" tIns="38943" rIns="77886" bIns="3894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 改正概要</a:t>
            </a:r>
            <a:endParaRPr kumimoji="1" lang="en-US" altLang="ja-JP" sz="1100" b="1"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nvGrpSpPr>
          <p:cNvPr id="1433" name="グループ化 4"/>
          <p:cNvGrpSpPr/>
          <p:nvPr/>
        </p:nvGrpSpPr>
        <p:grpSpPr>
          <a:xfrm>
            <a:off x="3137557" y="5205025"/>
            <a:ext cx="2725421" cy="1598124"/>
            <a:chOff x="708250" y="5230605"/>
            <a:chExt cx="2725421" cy="1598123"/>
          </a:xfrm>
        </p:grpSpPr>
        <p:pic>
          <p:nvPicPr>
            <p:cNvPr id="1434" name="図 1"/>
            <p:cNvPicPr>
              <a:picLocks noChangeAspect="1"/>
            </p:cNvPicPr>
            <p:nvPr/>
          </p:nvPicPr>
          <p:blipFill>
            <a:blip r:embed="rId4"/>
            <a:srcRect l="8183" r="12198"/>
            <a:stretch>
              <a:fillRect/>
            </a:stretch>
          </p:blipFill>
          <p:spPr>
            <a:xfrm>
              <a:off x="1253681" y="5230605"/>
              <a:ext cx="1868701" cy="1555391"/>
            </a:xfrm>
            <a:prstGeom prst="rect">
              <a:avLst/>
            </a:prstGeom>
          </p:spPr>
        </p:pic>
        <p:sp>
          <p:nvSpPr>
            <p:cNvPr id="1435" name="Rectangle 11"/>
            <p:cNvSpPr>
              <a:spLocks noChangeArrowheads="1"/>
            </p:cNvSpPr>
            <p:nvPr/>
          </p:nvSpPr>
          <p:spPr>
            <a:xfrm>
              <a:off x="708250" y="6474223"/>
              <a:ext cx="2725421" cy="354505"/>
            </a:xfrm>
            <a:prstGeom prst="rect">
              <a:avLst/>
            </a:prstGeom>
            <a:noFill/>
            <a:ln w="9525" algn="ctr">
              <a:noFill/>
              <a:miter lim="800000"/>
              <a:headEnd/>
              <a:tailEnd/>
            </a:ln>
          </p:spPr>
          <p:txBody>
            <a:bodyPr wrap="none" lIns="77886" tIns="38943" rIns="77886" bIns="38943" anchor="ctr"/>
            <a:lstStyle/>
            <a:p>
              <a:pPr marL="292188" marR="0" lvl="0" indent="-292188" algn="ctr" defTabSz="914400" rtl="0" eaLnBrk="1" fontAlgn="auto" latinLnBrk="0" hangingPunct="1">
                <a:lnSpc>
                  <a:spcPts val="900"/>
                </a:lnSpc>
                <a:spcBef>
                  <a:spcPct val="20000"/>
                </a:spcBef>
                <a:spcAft>
                  <a:spcPts val="0"/>
                </a:spcAft>
                <a:buClrTx/>
                <a:buSzTx/>
                <a:buFontTx/>
                <a:buNone/>
                <a:tabLst/>
                <a:defRPr/>
              </a:pPr>
              <a:r>
                <a:rPr kumimoji="1" lang="ja-JP" altLang="en-US" sz="900" b="0" i="0" u="none" strike="noStrike" kern="1200" cap="none" spc="0" normalizeH="0" baseline="0" noProof="0">
                  <a:ln>
                    <a:noFill/>
                  </a:ln>
                  <a:solidFill>
                    <a:srgbClr val="FFFFFF"/>
                  </a:solidFill>
                  <a:effectLst/>
                  <a:uLnTx/>
                  <a:uFillTx/>
                  <a:latin typeface="ＭＳ Ｐゴシック"/>
                  <a:ea typeface="ＭＳ Ｐゴシック" panose="020B0600070205080204" pitchFamily="50" charset="-128"/>
                  <a:cs typeface="+mn-cs"/>
                </a:rPr>
                <a:t>市民緑地の設置及び管理</a:t>
              </a:r>
            </a:p>
          </p:txBody>
        </p:sp>
      </p:grpSp>
      <p:grpSp>
        <p:nvGrpSpPr>
          <p:cNvPr id="1436" name="グループ化 5"/>
          <p:cNvGrpSpPr/>
          <p:nvPr/>
        </p:nvGrpSpPr>
        <p:grpSpPr>
          <a:xfrm>
            <a:off x="5112123" y="5198234"/>
            <a:ext cx="2725421" cy="1640931"/>
            <a:chOff x="3734991" y="5166304"/>
            <a:chExt cx="2725421" cy="1640931"/>
          </a:xfrm>
        </p:grpSpPr>
        <p:pic>
          <p:nvPicPr>
            <p:cNvPr id="1437" name="図 24"/>
            <p:cNvPicPr>
              <a:picLocks noChangeAspect="1"/>
            </p:cNvPicPr>
            <p:nvPr/>
          </p:nvPicPr>
          <p:blipFill>
            <a:blip r:embed="rId5"/>
            <a:srcRect l="14687" r="-168"/>
            <a:stretch>
              <a:fillRect/>
            </a:stretch>
          </p:blipFill>
          <p:spPr>
            <a:xfrm>
              <a:off x="4223940" y="5166304"/>
              <a:ext cx="1837973" cy="1555390"/>
            </a:xfrm>
            <a:prstGeom prst="rect">
              <a:avLst/>
            </a:prstGeom>
            <a:ln>
              <a:solidFill>
                <a:schemeClr val="tx1">
                  <a:lumMod val="50000"/>
                  <a:lumOff val="50000"/>
                </a:schemeClr>
              </a:solidFill>
            </a:ln>
          </p:spPr>
        </p:pic>
        <p:sp>
          <p:nvSpPr>
            <p:cNvPr id="1438" name="Rectangle 11"/>
            <p:cNvSpPr>
              <a:spLocks noChangeArrowheads="1"/>
            </p:cNvSpPr>
            <p:nvPr/>
          </p:nvSpPr>
          <p:spPr>
            <a:xfrm>
              <a:off x="3734991" y="6452730"/>
              <a:ext cx="2725421" cy="354505"/>
            </a:xfrm>
            <a:prstGeom prst="rect">
              <a:avLst/>
            </a:prstGeom>
            <a:noFill/>
            <a:ln w="9525" algn="ctr">
              <a:noFill/>
              <a:miter lim="800000"/>
              <a:headEnd/>
              <a:tailEnd/>
            </a:ln>
          </p:spPr>
          <p:txBody>
            <a:bodyPr wrap="none" lIns="77886" tIns="38943" rIns="77886" bIns="38943" anchor="ctr"/>
            <a:lstStyle/>
            <a:p>
              <a:pPr marL="292188" marR="0" lvl="0" indent="-292188" algn="ctr" defTabSz="914400" rtl="0" eaLnBrk="1" fontAlgn="auto" latinLnBrk="0" hangingPunct="1">
                <a:lnSpc>
                  <a:spcPts val="900"/>
                </a:lnSpc>
                <a:spcBef>
                  <a:spcPct val="20000"/>
                </a:spcBef>
                <a:spcAft>
                  <a:spcPts val="0"/>
                </a:spcAft>
                <a:buClrTx/>
                <a:buSzTx/>
                <a:buFontTx/>
                <a:buNone/>
                <a:tabLst/>
                <a:defRPr/>
              </a:pPr>
              <a:r>
                <a:rPr kumimoji="1" lang="ja-JP" altLang="en-US" sz="900" b="0" i="0" u="none" strike="noStrike" kern="1200" cap="none" spc="0" normalizeH="0" baseline="0" noProof="0">
                  <a:ln>
                    <a:noFill/>
                  </a:ln>
                  <a:solidFill>
                    <a:srgbClr val="FFFFFF"/>
                  </a:solidFill>
                  <a:effectLst/>
                  <a:uLnTx/>
                  <a:uFillTx/>
                  <a:latin typeface="ＭＳ Ｐゴシック"/>
                  <a:ea typeface="ＭＳ Ｐゴシック" panose="020B0600070205080204" pitchFamily="50" charset="-128"/>
                  <a:cs typeface="+mn-cs"/>
                </a:rPr>
                <a:t>市民緑地の設置及び管理</a:t>
              </a:r>
            </a:p>
          </p:txBody>
        </p:sp>
      </p:grpSp>
      <p:sp>
        <p:nvSpPr>
          <p:cNvPr id="1439" name="Rectangle 11"/>
          <p:cNvSpPr>
            <a:spLocks noChangeArrowheads="1"/>
          </p:cNvSpPr>
          <p:nvPr/>
        </p:nvSpPr>
        <p:spPr>
          <a:xfrm>
            <a:off x="7190962" y="6406687"/>
            <a:ext cx="2725421" cy="354505"/>
          </a:xfrm>
          <a:prstGeom prst="rect">
            <a:avLst/>
          </a:prstGeom>
          <a:noFill/>
          <a:ln w="9525" algn="ctr">
            <a:noFill/>
            <a:miter lim="800000"/>
            <a:headEnd/>
            <a:tailEnd/>
          </a:ln>
        </p:spPr>
        <p:txBody>
          <a:bodyPr wrap="none" lIns="77886" tIns="38943" rIns="77886" bIns="38943" anchor="ctr"/>
          <a:lstStyle/>
          <a:p>
            <a:pPr marL="292188" marR="0" lvl="0" indent="-292188" algn="ctr" defTabSz="914400" rtl="0" eaLnBrk="1" fontAlgn="auto" latinLnBrk="0" hangingPunct="1">
              <a:lnSpc>
                <a:spcPts val="900"/>
              </a:lnSpc>
              <a:spcBef>
                <a:spcPct val="20000"/>
              </a:spcBef>
              <a:spcAft>
                <a:spcPts val="0"/>
              </a:spcAft>
              <a:buClrTx/>
              <a:buSzTx/>
              <a:buFontTx/>
              <a:buNone/>
              <a:tabLst/>
              <a:defRPr/>
            </a:pPr>
            <a:r>
              <a:rPr kumimoji="1" lang="ja-JP" altLang="en-US" sz="900" b="0" i="0" u="none" strike="noStrike" kern="1200" cap="none" spc="0" normalizeH="0" baseline="0" noProof="0">
                <a:ln>
                  <a:noFill/>
                </a:ln>
                <a:solidFill>
                  <a:srgbClr val="FFFFFF"/>
                </a:solidFill>
                <a:effectLst/>
                <a:uLnTx/>
                <a:uFillTx/>
                <a:latin typeface="ＭＳ Ｐゴシック"/>
                <a:ea typeface="ＭＳ Ｐゴシック" panose="020B0600070205080204" pitchFamily="50" charset="-128"/>
                <a:cs typeface="+mn-cs"/>
              </a:rPr>
              <a:t>緑地の保全及び管理</a:t>
            </a:r>
          </a:p>
        </p:txBody>
      </p:sp>
      <p:sp>
        <p:nvSpPr>
          <p:cNvPr id="1441" name="テキスト ボックス 23"/>
          <p:cNvSpPr txBox="1"/>
          <p:nvPr/>
        </p:nvSpPr>
        <p:spPr>
          <a:xfrm>
            <a:off x="-15552" y="4554"/>
            <a:ext cx="10225136"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B05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緑地保全・緑化推進法人（みどり法人）制度</a:t>
            </a:r>
            <a:endParaRPr kumimoji="1" lang="ja-JP" altLang="en-US" sz="16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1442" name="テキスト ボックス 26"/>
          <p:cNvSpPr txBox="1"/>
          <p:nvPr/>
        </p:nvSpPr>
        <p:spPr>
          <a:xfrm>
            <a:off x="0" y="389028"/>
            <a:ext cx="9904413" cy="2880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43" name="テキスト ボックス 28"/>
          <p:cNvSpPr txBox="1"/>
          <p:nvPr/>
        </p:nvSpPr>
        <p:spPr>
          <a:xfrm>
            <a:off x="0" y="441312"/>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44" name="Rectangle 7"/>
          <p:cNvSpPr>
            <a:spLocks noChangeArrowheads="1"/>
          </p:cNvSpPr>
          <p:nvPr/>
        </p:nvSpPr>
        <p:spPr>
          <a:xfrm>
            <a:off x="98015" y="5097032"/>
            <a:ext cx="5760000" cy="1461906"/>
          </a:xfrm>
          <a:prstGeom prst="rect">
            <a:avLst/>
          </a:prstGeom>
          <a:noFill/>
          <a:ln w="9525" algn="ctr">
            <a:noFill/>
            <a:miter lim="800000"/>
            <a:headEnd/>
            <a:tailEnd/>
          </a:ln>
          <a:effectLst/>
        </p:spPr>
        <p:txBody>
          <a:bodyPr lIns="36000" tIns="45704" rIns="91407" bIns="4570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○税制措置</a:t>
            </a:r>
          </a:p>
          <a:p>
            <a:pPr marL="261938"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6193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・市民緑地契約を締結した場合、</a:t>
            </a:r>
            <a:endPar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6193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相続税が２割評価減</a:t>
            </a:r>
            <a:endPar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6193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（契約期間２０年以上などの条件を満たす場合）</a:t>
            </a:r>
            <a:endPar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61938"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6193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・管理協定を締結した場合、</a:t>
            </a:r>
            <a:endPar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6193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相続税が２割評価減</a:t>
            </a:r>
            <a:endPar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6193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（契約期間２０年以上などの条件を満たす場合）</a:t>
            </a:r>
            <a:endPar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1445" name="表 31"/>
          <p:cNvGraphicFramePr>
            <a:graphicFrameLocks noGrp="1"/>
          </p:cNvGraphicFramePr>
          <p:nvPr>
            <p:extLst>
              <p:ext uri="{D42A27DB-BD31-4B8C-83A1-F6EECF244321}">
                <p14:modId xmlns:p14="http://schemas.microsoft.com/office/powerpoint/2010/main" val="2632230766"/>
              </p:ext>
            </p:extLst>
          </p:nvPr>
        </p:nvGraphicFramePr>
        <p:xfrm>
          <a:off x="5571988" y="2052379"/>
          <a:ext cx="4140001" cy="2782764"/>
        </p:xfrm>
        <a:graphic>
          <a:graphicData uri="http://schemas.openxmlformats.org/drawingml/2006/table">
            <a:tbl>
              <a:tblPr>
                <a:tableStyleId>{616DA210-FB5B-4158-B5E0-FEB733F419BA}</a:tableStyleId>
              </a:tblPr>
              <a:tblGrid>
                <a:gridCol w="705882">
                  <a:extLst>
                    <a:ext uri="{9D8B030D-6E8A-4147-A177-3AD203B41FA5}">
                      <a16:colId xmlns:a16="http://schemas.microsoft.com/office/drawing/2014/main" val="20000"/>
                    </a:ext>
                  </a:extLst>
                </a:gridCol>
                <a:gridCol w="801378">
                  <a:extLst>
                    <a:ext uri="{9D8B030D-6E8A-4147-A177-3AD203B41FA5}">
                      <a16:colId xmlns:a16="http://schemas.microsoft.com/office/drawing/2014/main" val="20001"/>
                    </a:ext>
                  </a:extLst>
                </a:gridCol>
                <a:gridCol w="2632741">
                  <a:extLst>
                    <a:ext uri="{9D8B030D-6E8A-4147-A177-3AD203B41FA5}">
                      <a16:colId xmlns:a16="http://schemas.microsoft.com/office/drawing/2014/main" val="20002"/>
                    </a:ext>
                  </a:extLst>
                </a:gridCol>
              </a:tblGrid>
              <a:tr h="163692">
                <a:tc>
                  <a:txBody>
                    <a:bodyPr/>
                    <a:lstStyle/>
                    <a:p>
                      <a:pPr algn="ctr" fontAlgn="t"/>
                      <a:r>
                        <a:rPr lang="ja-JP" altLang="en-US" sz="900" b="0" u="none" strike="noStrike">
                          <a:effectLst/>
                          <a:latin typeface="+mn-ea"/>
                          <a:ea typeface="+mn-ea"/>
                        </a:rPr>
                        <a:t>都道府県</a:t>
                      </a:r>
                      <a:endParaRPr lang="ja-JP" altLang="en-US" sz="900" b="0" i="0" u="none" strike="noStrike">
                        <a:effectLst/>
                        <a:latin typeface="+mn-ea"/>
                        <a:ea typeface="+mn-ea"/>
                      </a:endParaRPr>
                    </a:p>
                  </a:txBody>
                  <a:tcPr marL="9983" marR="9983" marT="9983" marB="0" anchor="ct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t"/>
                      <a:r>
                        <a:rPr lang="ja-JP" altLang="en-US" sz="900" b="0" u="none" strike="noStrike">
                          <a:effectLst/>
                          <a:latin typeface="+mn-ea"/>
                          <a:ea typeface="+mn-ea"/>
                        </a:rPr>
                        <a:t>市区町村</a:t>
                      </a:r>
                      <a:endParaRPr lang="ja-JP" altLang="en-US" sz="900" b="0" i="0" u="none" strike="noStrike">
                        <a:effectLst/>
                        <a:latin typeface="+mn-ea"/>
                        <a:ea typeface="+mn-ea"/>
                      </a:endParaRPr>
                    </a:p>
                  </a:txBody>
                  <a:tcPr marL="9983" marR="9983" marT="9983" marB="0" anchor="ctr">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t"/>
                      <a:r>
                        <a:rPr lang="ja-JP" altLang="en-US" sz="900" b="0" u="none" strike="noStrike">
                          <a:effectLst/>
                          <a:latin typeface="+mn-ea"/>
                          <a:ea typeface="+mn-ea"/>
                        </a:rPr>
                        <a:t>名称</a:t>
                      </a:r>
                      <a:endParaRPr lang="ja-JP" altLang="en-US" sz="900" b="0" i="0" u="none" strike="noStrike">
                        <a:effectLst/>
                        <a:latin typeface="+mn-ea"/>
                        <a:ea typeface="+mn-ea"/>
                      </a:endParaRPr>
                    </a:p>
                  </a:txBody>
                  <a:tcPr marL="9983" marR="9983" marT="9983" marB="0" anchor="ct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0"/>
                  </a:ext>
                </a:extLst>
              </a:tr>
              <a:tr h="163692">
                <a:tc>
                  <a:txBody>
                    <a:bodyPr/>
                    <a:lstStyle/>
                    <a:p>
                      <a:pPr algn="ctr" fontAlgn="t"/>
                      <a:r>
                        <a:rPr lang="ja-JP" altLang="en-US" sz="900" b="0" i="0" u="none" strike="noStrike">
                          <a:effectLst/>
                          <a:latin typeface="+mn-ea"/>
                          <a:ea typeface="+mn-ea"/>
                        </a:rPr>
                        <a:t>茨城県</a:t>
                      </a:r>
                    </a:p>
                  </a:txBody>
                  <a:tcPr marL="9983" marR="9983" marT="9983" marB="0" anchor="ctr">
                    <a:lnR w="6350" cap="flat" cmpd="sng" algn="ctr">
                      <a:solidFill>
                        <a:schemeClr val="tx1"/>
                      </a:solidFill>
                      <a:prstDash val="solid"/>
                      <a:round/>
                      <a:headEnd type="none" w="med" len="med"/>
                      <a:tailEnd type="none" w="med" len="med"/>
                    </a:lnR>
                  </a:tcPr>
                </a:tc>
                <a:tc>
                  <a:txBody>
                    <a:bodyPr/>
                    <a:lstStyle/>
                    <a:p>
                      <a:pPr algn="ctr" fontAlgn="t"/>
                      <a:r>
                        <a:rPr lang="ja-JP" altLang="en-US" sz="900" b="0" i="0" u="none" strike="noStrike">
                          <a:effectLst/>
                          <a:latin typeface="+mn-ea"/>
                          <a:ea typeface="+mn-ea"/>
                        </a:rPr>
                        <a:t>つくば市</a:t>
                      </a:r>
                    </a:p>
                  </a:txBody>
                  <a:tcPr marL="9983" marR="9983" marT="9983" marB="0" anchor="ctr">
                    <a:lnL w="6350" cap="flat" cmpd="sng" algn="ctr">
                      <a:solidFill>
                        <a:schemeClr val="tx1"/>
                      </a:solidFill>
                      <a:prstDash val="solid"/>
                      <a:round/>
                      <a:headEnd type="none" w="med" len="med"/>
                      <a:tailEnd type="none" w="med" len="med"/>
                    </a:lnL>
                  </a:tcPr>
                </a:tc>
                <a:tc>
                  <a:txBody>
                    <a:bodyPr/>
                    <a:lstStyle/>
                    <a:p>
                      <a:pPr algn="l" fontAlgn="t"/>
                      <a:r>
                        <a:rPr lang="ja-JP" altLang="en-US" sz="900" b="0" i="0" u="none" strike="noStrike">
                          <a:effectLst/>
                          <a:latin typeface="ＭＳ Ｐゴシック" panose="020B0600070205080204" pitchFamily="50" charset="-128"/>
                          <a:ea typeface="ＭＳ Ｐゴシック" panose="020B0600070205080204" pitchFamily="50" charset="-128"/>
                        </a:rPr>
                        <a:t>株式会社プレイスメイキング研究所</a:t>
                      </a:r>
                      <a:endParaRPr lang="zh-TW" altLang="en-US" sz="900" b="0" i="0" u="none" strike="noStrike">
                        <a:effectLst/>
                        <a:latin typeface="ＭＳ Ｐゴシック" panose="020B0600070205080204" pitchFamily="50" charset="-128"/>
                        <a:ea typeface="ＭＳ Ｐゴシック" panose="020B0600070205080204" pitchFamily="50" charset="-128"/>
                      </a:endParaRPr>
                    </a:p>
                  </a:txBody>
                  <a:tcPr marL="226378" marR="9983" marT="9983" marB="0" anchor="ctr"/>
                </a:tc>
                <a:extLst>
                  <a:ext uri="{0D108BD9-81ED-4DB2-BD59-A6C34878D82A}">
                    <a16:rowId xmlns:a16="http://schemas.microsoft.com/office/drawing/2014/main" val="10001"/>
                  </a:ext>
                </a:extLst>
              </a:tr>
              <a:tr h="163692">
                <a:tc rowSpan="2">
                  <a:txBody>
                    <a:bodyPr/>
                    <a:lstStyle/>
                    <a:p>
                      <a:pPr algn="ctr" fontAlgn="t"/>
                      <a:r>
                        <a:rPr lang="ja-JP" altLang="en-US" sz="900" b="0" i="0" u="none" strike="noStrike">
                          <a:effectLst/>
                          <a:latin typeface="+mn-ea"/>
                          <a:ea typeface="+mn-ea"/>
                        </a:rPr>
                        <a:t>埼玉県</a:t>
                      </a:r>
                    </a:p>
                  </a:txBody>
                  <a:tcPr marL="9983" marR="9983" marT="9983" marB="0" anchor="ctr">
                    <a:lnR w="6350" cap="flat" cmpd="sng" algn="ctr">
                      <a:solidFill>
                        <a:schemeClr val="tx1"/>
                      </a:solidFill>
                      <a:prstDash val="solid"/>
                      <a:round/>
                      <a:headEnd type="none" w="med" len="med"/>
                      <a:tailEnd type="none" w="med" len="med"/>
                    </a:lnR>
                  </a:tcPr>
                </a:tc>
                <a:tc rowSpan="2">
                  <a:txBody>
                    <a:bodyPr/>
                    <a:lstStyle/>
                    <a:p>
                      <a:pPr algn="ctr" fontAlgn="t"/>
                      <a:r>
                        <a:rPr lang="ja-JP" altLang="en-US" sz="900" b="0" i="0" u="none" strike="noStrike">
                          <a:effectLst/>
                          <a:latin typeface="+mn-ea"/>
                          <a:ea typeface="+mn-ea"/>
                        </a:rPr>
                        <a:t>さいたま市</a:t>
                      </a:r>
                    </a:p>
                  </a:txBody>
                  <a:tcPr marL="9983" marR="9983" marT="9983" marB="0" anchor="ctr">
                    <a:lnL w="6350" cap="flat" cmpd="sng" algn="ctr">
                      <a:solidFill>
                        <a:schemeClr val="tx1"/>
                      </a:solidFill>
                      <a:prstDash val="solid"/>
                      <a:round/>
                      <a:headEnd type="none" w="med" len="med"/>
                      <a:tailEnd type="none" w="med" len="med"/>
                    </a:lnL>
                  </a:tcPr>
                </a:tc>
                <a:tc>
                  <a:txBody>
                    <a:bodyPr/>
                    <a:lstStyle/>
                    <a:p>
                      <a:pPr algn="l" fontAlgn="t"/>
                      <a:r>
                        <a:rPr lang="zh-TW" altLang="en-US" sz="900" b="0" i="0" u="none" strike="noStrike">
                          <a:effectLst/>
                          <a:latin typeface="ＭＳ Ｐゴシック" panose="020B0600070205080204" pitchFamily="50" charset="-128"/>
                          <a:ea typeface="ＭＳ Ｐゴシック" panose="020B0600070205080204" pitchFamily="50" charset="-128"/>
                        </a:rPr>
                        <a:t>中川自治会（認可地縁団体）</a:t>
                      </a:r>
                    </a:p>
                  </a:txBody>
                  <a:tcPr marL="226378" marR="9983" marT="9983" marB="0" anchor="ctr"/>
                </a:tc>
                <a:extLst>
                  <a:ext uri="{0D108BD9-81ED-4DB2-BD59-A6C34878D82A}">
                    <a16:rowId xmlns:a16="http://schemas.microsoft.com/office/drawing/2014/main" val="10002"/>
                  </a:ext>
                </a:extLst>
              </a:tr>
              <a:tr h="163692">
                <a:tc vMerge="1">
                  <a:txBody>
                    <a:bodyPr/>
                    <a:lstStyle/>
                    <a:p>
                      <a:pPr algn="ctr" fontAlgn="t"/>
                      <a:endParaRPr lang="ja-JP" altLang="en-US" sz="900" b="0" i="0" u="none" strike="noStrike">
                        <a:effectLst/>
                        <a:latin typeface="+mn-ea"/>
                        <a:ea typeface="+mn-ea"/>
                      </a:endParaRPr>
                    </a:p>
                  </a:txBody>
                  <a:tcPr marL="9983" marR="9983" marT="9983" marB="0" anchor="ctr">
                    <a:lnR w="6350" cap="flat" cmpd="sng" algn="ctr">
                      <a:solidFill>
                        <a:schemeClr val="tx1"/>
                      </a:solidFill>
                      <a:prstDash val="solid"/>
                      <a:round/>
                      <a:headEnd type="none" w="med" len="med"/>
                      <a:tailEnd type="none" w="med" len="med"/>
                    </a:lnR>
                  </a:tcPr>
                </a:tc>
                <a:tc vMerge="1">
                  <a:txBody>
                    <a:bodyPr/>
                    <a:lstStyle/>
                    <a:p>
                      <a:pPr algn="ctr" fontAlgn="t"/>
                      <a:endParaRPr lang="ja-JP" altLang="en-US" sz="900" b="0" i="0" u="none" strike="noStrike">
                        <a:effectLst/>
                        <a:latin typeface="+mn-ea"/>
                        <a:ea typeface="+mn-ea"/>
                      </a:endParaRPr>
                    </a:p>
                  </a:txBody>
                  <a:tcPr marL="9983" marR="9983" marT="9983" marB="0" anchor="ctr">
                    <a:lnL w="6350" cap="flat" cmpd="sng" algn="ctr">
                      <a:solidFill>
                        <a:schemeClr val="tx1"/>
                      </a:solidFill>
                      <a:prstDash val="solid"/>
                      <a:round/>
                      <a:headEnd type="none" w="med" len="med"/>
                      <a:tailEnd type="none" w="med" len="med"/>
                    </a:lnL>
                  </a:tcPr>
                </a:tc>
                <a:tc>
                  <a:txBody>
                    <a:bodyPr/>
                    <a:lstStyle/>
                    <a:p>
                      <a:pPr algn="l" fontAlgn="t"/>
                      <a:r>
                        <a:rPr lang="ja-JP" altLang="en-US" sz="900" b="0" i="0" u="none" strike="noStrike">
                          <a:effectLst/>
                          <a:latin typeface="ＭＳ Ｐゴシック" panose="020B0600070205080204" pitchFamily="50" charset="-128"/>
                          <a:ea typeface="ＭＳ Ｐゴシック" panose="020B0600070205080204" pitchFamily="50" charset="-128"/>
                        </a:rPr>
                        <a:t>片倉工業株式会社</a:t>
                      </a:r>
                      <a:endParaRPr lang="zh-TW" altLang="en-US" sz="900" b="0" i="0" u="none" strike="noStrike">
                        <a:effectLst/>
                        <a:latin typeface="ＭＳ Ｐゴシック" panose="020B0600070205080204" pitchFamily="50" charset="-128"/>
                        <a:ea typeface="ＭＳ Ｐゴシック" panose="020B0600070205080204" pitchFamily="50" charset="-128"/>
                      </a:endParaRPr>
                    </a:p>
                  </a:txBody>
                  <a:tcPr marL="226378" marR="9983" marT="9983" marB="0" anchor="ctr"/>
                </a:tc>
                <a:extLst>
                  <a:ext uri="{0D108BD9-81ED-4DB2-BD59-A6C34878D82A}">
                    <a16:rowId xmlns:a16="http://schemas.microsoft.com/office/drawing/2014/main" val="10003"/>
                  </a:ext>
                </a:extLst>
              </a:tr>
              <a:tr h="163692">
                <a:tc rowSpan="2">
                  <a:txBody>
                    <a:bodyPr/>
                    <a:lstStyle/>
                    <a:p>
                      <a:pPr algn="ctr" fontAlgn="t"/>
                      <a:r>
                        <a:rPr lang="ja-JP" altLang="en-US" sz="900" b="0" i="0" u="none" strike="noStrike">
                          <a:effectLst/>
                          <a:latin typeface="+mn-ea"/>
                          <a:ea typeface="+mn-ea"/>
                        </a:rPr>
                        <a:t>千葉県</a:t>
                      </a:r>
                    </a:p>
                  </a:txBody>
                  <a:tcPr marL="9983" marR="9983" marT="9983" marB="0" anchor="ctr">
                    <a:lnR w="6350" cap="flat" cmpd="sng" algn="ctr">
                      <a:solidFill>
                        <a:schemeClr val="tx1"/>
                      </a:solidFill>
                      <a:prstDash val="solid"/>
                      <a:round/>
                      <a:headEnd type="none" w="med" len="med"/>
                      <a:tailEnd type="none" w="med" len="med"/>
                    </a:lnR>
                  </a:tcPr>
                </a:tc>
                <a:tc rowSpan="2">
                  <a:txBody>
                    <a:bodyPr/>
                    <a:lstStyle/>
                    <a:p>
                      <a:pPr algn="ctr" fontAlgn="t"/>
                      <a:r>
                        <a:rPr lang="ja-JP" altLang="en-US" sz="900" b="0" i="0" u="none" strike="noStrike">
                          <a:effectLst/>
                          <a:latin typeface="+mn-ea"/>
                          <a:ea typeface="+mn-ea"/>
                        </a:rPr>
                        <a:t>柏市</a:t>
                      </a:r>
                    </a:p>
                  </a:txBody>
                  <a:tcPr marL="9983" marR="9983" marT="9983" marB="0" anchor="ctr">
                    <a:lnL w="6350" cap="flat" cmpd="sng" algn="ctr">
                      <a:solidFill>
                        <a:schemeClr val="tx1"/>
                      </a:solidFill>
                      <a:prstDash val="solid"/>
                      <a:round/>
                      <a:headEnd type="none" w="med" len="med"/>
                      <a:tailEnd type="none" w="med" len="med"/>
                    </a:lnL>
                  </a:tcPr>
                </a:tc>
                <a:tc>
                  <a:txBody>
                    <a:bodyPr/>
                    <a:lstStyle/>
                    <a:p>
                      <a:pPr algn="l" fontAlgn="t"/>
                      <a:r>
                        <a:rPr lang="en-US" altLang="zh-TW" sz="900" b="0" i="0" u="none" strike="noStrike">
                          <a:effectLst/>
                          <a:latin typeface="ＭＳ Ｐゴシック" panose="020B0600070205080204" pitchFamily="50" charset="-128"/>
                          <a:ea typeface="ＭＳ Ｐゴシック" panose="020B0600070205080204" pitchFamily="50" charset="-128"/>
                        </a:rPr>
                        <a:t>NPO</a:t>
                      </a:r>
                      <a:r>
                        <a:rPr lang="zh-TW" altLang="en-US" sz="900" b="0" i="0" u="none" strike="noStrike">
                          <a:effectLst/>
                          <a:latin typeface="ＭＳ Ｐゴシック" panose="020B0600070205080204" pitchFamily="50" charset="-128"/>
                          <a:ea typeface="ＭＳ Ｐゴシック" panose="020B0600070205080204" pitchFamily="50" charset="-128"/>
                        </a:rPr>
                        <a:t>法人 </a:t>
                      </a:r>
                      <a:r>
                        <a:rPr lang="en-US" altLang="zh-TW" sz="900" b="0" i="0" u="none" strike="noStrike">
                          <a:effectLst/>
                          <a:latin typeface="ＭＳ Ｐゴシック" panose="020B0600070205080204" pitchFamily="50" charset="-128"/>
                          <a:ea typeface="ＭＳ Ｐゴシック" panose="020B0600070205080204" pitchFamily="50" charset="-128"/>
                        </a:rPr>
                        <a:t>urban design partners balloon</a:t>
                      </a:r>
                    </a:p>
                  </a:txBody>
                  <a:tcPr marL="226378" marR="9983" marT="9983" marB="0" anchor="ctr"/>
                </a:tc>
                <a:extLst>
                  <a:ext uri="{0D108BD9-81ED-4DB2-BD59-A6C34878D82A}">
                    <a16:rowId xmlns:a16="http://schemas.microsoft.com/office/drawing/2014/main" val="10004"/>
                  </a:ext>
                </a:extLst>
              </a:tr>
              <a:tr h="163692">
                <a:tc vMerge="1">
                  <a:txBody>
                    <a:bodyPr/>
                    <a:lstStyle/>
                    <a:p>
                      <a:pPr algn="ctr" fontAlgn="t"/>
                      <a:endParaRPr lang="ja-JP" altLang="en-US" sz="900" b="0" i="0" u="none" strike="noStrike">
                        <a:effectLst/>
                        <a:latin typeface="+mn-ea"/>
                        <a:ea typeface="+mn-ea"/>
                      </a:endParaRPr>
                    </a:p>
                  </a:txBody>
                  <a:tcPr marL="9983" marR="9983" marT="9983" marB="0" anchor="ctr">
                    <a:lnR w="6350" cap="flat" cmpd="sng" algn="ctr">
                      <a:solidFill>
                        <a:schemeClr val="tx1"/>
                      </a:solidFill>
                      <a:prstDash val="solid"/>
                      <a:round/>
                      <a:headEnd type="none" w="med" len="med"/>
                      <a:tailEnd type="none" w="med" len="med"/>
                    </a:lnR>
                  </a:tcPr>
                </a:tc>
                <a:tc vMerge="1">
                  <a:txBody>
                    <a:bodyPr/>
                    <a:lstStyle/>
                    <a:p>
                      <a:pPr algn="ctr" fontAlgn="t"/>
                      <a:endParaRPr lang="ja-JP" altLang="en-US" sz="900" b="0" i="0" u="none" strike="noStrike">
                        <a:effectLst/>
                        <a:latin typeface="+mn-ea"/>
                        <a:ea typeface="+mn-ea"/>
                      </a:endParaRPr>
                    </a:p>
                  </a:txBody>
                  <a:tcPr marL="9983" marR="9983" marT="9983" marB="0" anchor="ctr">
                    <a:lnL w="6350" cap="flat" cmpd="sng" algn="ctr">
                      <a:solidFill>
                        <a:schemeClr val="tx1"/>
                      </a:solidFill>
                      <a:prstDash val="solid"/>
                      <a:round/>
                      <a:headEnd type="none" w="med" len="med"/>
                      <a:tailEnd type="none" w="med" len="med"/>
                    </a:lnL>
                  </a:tcPr>
                </a:tc>
                <a:tc>
                  <a:txBody>
                    <a:bodyPr/>
                    <a:lstStyle/>
                    <a:p>
                      <a:pPr algn="l" fontAlgn="t"/>
                      <a:r>
                        <a:rPr lang="ja-JP" altLang="en-US" sz="900" b="0" i="0" u="none" strike="noStrike">
                          <a:effectLst/>
                          <a:latin typeface="ＭＳ Ｐゴシック" panose="020B0600070205080204" pitchFamily="50" charset="-128"/>
                          <a:ea typeface="ＭＳ Ｐゴシック" panose="020B0600070205080204" pitchFamily="50" charset="-128"/>
                        </a:rPr>
                        <a:t>一般社団法人柏市みどりの基金</a:t>
                      </a:r>
                      <a:endParaRPr lang="en-US" altLang="zh-TW" sz="900" b="0" i="0" u="none" strike="noStrike">
                        <a:effectLst/>
                        <a:latin typeface="ＭＳ Ｐゴシック" panose="020B0600070205080204" pitchFamily="50" charset="-128"/>
                        <a:ea typeface="ＭＳ Ｐゴシック" panose="020B0600070205080204" pitchFamily="50" charset="-128"/>
                      </a:endParaRPr>
                    </a:p>
                  </a:txBody>
                  <a:tcPr marL="226378" marR="9983" marT="9983" marB="0" anchor="ctr"/>
                </a:tc>
                <a:extLst>
                  <a:ext uri="{0D108BD9-81ED-4DB2-BD59-A6C34878D82A}">
                    <a16:rowId xmlns:a16="http://schemas.microsoft.com/office/drawing/2014/main" val="1781156938"/>
                  </a:ext>
                </a:extLst>
              </a:tr>
              <a:tr h="163692">
                <a:tc rowSpan="5">
                  <a:txBody>
                    <a:bodyPr/>
                    <a:lstStyle/>
                    <a:p>
                      <a:pPr algn="ctr" fontAlgn="t"/>
                      <a:r>
                        <a:rPr lang="ja-JP" altLang="en-US" sz="900" u="none" strike="noStrike">
                          <a:effectLst/>
                          <a:latin typeface="+mn-ea"/>
                          <a:ea typeface="+mn-ea"/>
                        </a:rPr>
                        <a:t>東京都</a:t>
                      </a:r>
                      <a:endParaRPr lang="ja-JP" altLang="en-US" sz="900" b="0" i="0" u="none" strike="noStrike">
                        <a:effectLst/>
                        <a:latin typeface="+mn-ea"/>
                        <a:ea typeface="+mn-ea"/>
                      </a:endParaRPr>
                    </a:p>
                  </a:txBody>
                  <a:tcPr marL="9983" marR="9983" marT="9983" marB="0" anchor="ctr">
                    <a:lnR w="63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t"/>
                      <a:r>
                        <a:rPr lang="ja-JP" altLang="en-US" sz="900" u="none" strike="noStrike">
                          <a:effectLst/>
                          <a:latin typeface="+mn-ea"/>
                          <a:ea typeface="+mn-ea"/>
                        </a:rPr>
                        <a:t>　</a:t>
                      </a:r>
                      <a:endParaRPr lang="ja-JP" altLang="en-US" sz="900" b="0" i="0" u="none" strike="noStrike">
                        <a:effectLst/>
                        <a:latin typeface="+mn-ea"/>
                        <a:ea typeface="+mn-ea"/>
                      </a:endParaRPr>
                    </a:p>
                  </a:txBody>
                  <a:tcPr marL="9983" marR="9983" marT="9983" marB="0" anchor="ct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tcPr>
                </a:tc>
                <a:tc>
                  <a:txBody>
                    <a:bodyPr/>
                    <a:lstStyle/>
                    <a:p>
                      <a:pPr algn="l" fontAlgn="t"/>
                      <a:r>
                        <a:rPr lang="zh-TW" altLang="en-US" sz="900" u="none" strike="noStrike">
                          <a:effectLst/>
                          <a:latin typeface="ＭＳ Ｐゴシック" panose="020B0600070205080204" pitchFamily="50" charset="-128"/>
                          <a:ea typeface="ＭＳ Ｐゴシック" panose="020B0600070205080204" pitchFamily="50" charset="-128"/>
                        </a:rPr>
                        <a:t>公益財団法人　東京都公園協会</a:t>
                      </a:r>
                      <a:endParaRPr lang="zh-TW" altLang="en-US" sz="900" b="0" i="0" u="none" strike="noStrike">
                        <a:effectLst/>
                        <a:latin typeface="ＭＳ Ｐゴシック" panose="020B0600070205080204" pitchFamily="50" charset="-128"/>
                        <a:ea typeface="ＭＳ Ｐゴシック" panose="020B0600070205080204" pitchFamily="50" charset="-128"/>
                      </a:endParaRPr>
                    </a:p>
                  </a:txBody>
                  <a:tcPr marL="226378" marR="9983" marT="9983" marB="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3692">
                <a:tc vMerge="1">
                  <a:txBody>
                    <a:bodyPr/>
                    <a:lstStyle/>
                    <a:p>
                      <a:pPr algn="l" fontAlgn="t"/>
                      <a:endParaRPr lang="ja-JP" altLang="en-US" sz="1600" b="0" i="0" u="none" strike="noStrike">
                        <a:effectLst/>
                        <a:latin typeface="ＭＳ 明朝" panose="02020609040205080304" pitchFamily="17" charset="-128"/>
                        <a:ea typeface="ＭＳ 明朝" panose="02020609040205080304" pitchFamily="17" charset="-128"/>
                      </a:endParaRPr>
                    </a:p>
                  </a:txBody>
                  <a:tcPr marL="9525" marR="9525" marT="9525" marB="0" anchor="ctr">
                    <a:lnT w="12700" cap="flat" cmpd="sng" algn="ctr">
                      <a:solidFill>
                        <a:schemeClr val="tx1"/>
                      </a:solidFill>
                      <a:prstDash val="solid"/>
                      <a:round/>
                      <a:headEnd type="none" w="med" len="med"/>
                      <a:tailEnd type="none" w="med" len="med"/>
                    </a:lnT>
                  </a:tcPr>
                </a:tc>
                <a:tc rowSpan="2">
                  <a:txBody>
                    <a:bodyPr/>
                    <a:lstStyle/>
                    <a:p>
                      <a:pPr algn="ctr" fontAlgn="t"/>
                      <a:r>
                        <a:rPr lang="ja-JP" altLang="en-US" sz="900" u="none" strike="noStrike">
                          <a:effectLst/>
                          <a:latin typeface="+mn-ea"/>
                          <a:ea typeface="+mn-ea"/>
                        </a:rPr>
                        <a:t>千代田区</a:t>
                      </a:r>
                      <a:endParaRPr lang="ja-JP" altLang="en-US" sz="900" b="0" i="0" u="none" strike="noStrike">
                        <a:effectLst/>
                        <a:latin typeface="+mn-ea"/>
                        <a:ea typeface="+mn-ea"/>
                      </a:endParaRPr>
                    </a:p>
                  </a:txBody>
                  <a:tcPr marL="9983" marR="9983" marT="9983" marB="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ja-JP" altLang="en-US" sz="900" b="0" i="0" u="none" strike="noStrike">
                          <a:effectLst/>
                          <a:latin typeface="ＭＳ Ｐゴシック" panose="020B0600070205080204" pitchFamily="50" charset="-128"/>
                          <a:ea typeface="ＭＳ Ｐゴシック" panose="020B0600070205080204" pitchFamily="50" charset="-128"/>
                        </a:rPr>
                        <a:t>三菱地所株式会社</a:t>
                      </a:r>
                    </a:p>
                  </a:txBody>
                  <a:tcPr marL="226378" marR="9983" marT="9983"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63692">
                <a:tc vMerge="1">
                  <a:txBody>
                    <a:bodyPr/>
                    <a:lstStyle/>
                    <a:p>
                      <a:endParaRPr kumimoji="1" lang="ja-JP" altLang="en-US"/>
                    </a:p>
                  </a:txBody>
                  <a:tcPr/>
                </a:tc>
                <a:tc vMerge="1">
                  <a:txBody>
                    <a:bodyPr/>
                    <a:lstStyle/>
                    <a:p>
                      <a:pPr algn="ctr" fontAlgn="t"/>
                      <a:endParaRPr lang="ja-JP" altLang="en-US" sz="900" b="0" i="0" u="none" strike="noStrike">
                        <a:effectLst/>
                        <a:latin typeface="+mn-ea"/>
                        <a:ea typeface="+mn-ea"/>
                      </a:endParaRPr>
                    </a:p>
                  </a:txBody>
                  <a:tcPr marL="9983" marR="9983" marT="9983" marB="0" anchor="ctr">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ja-JP" altLang="en-US" sz="900" b="0" i="0" u="none" strike="noStrike">
                          <a:effectLst/>
                          <a:latin typeface="ＭＳ Ｐゴシック" panose="020B0600070205080204" pitchFamily="50" charset="-128"/>
                          <a:ea typeface="ＭＳ Ｐゴシック" panose="020B0600070205080204" pitchFamily="50" charset="-128"/>
                        </a:rPr>
                        <a:t>住友商事株式会社</a:t>
                      </a:r>
                    </a:p>
                  </a:txBody>
                  <a:tcPr marL="226378" marR="9983" marT="998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1613721"/>
                  </a:ext>
                </a:extLst>
              </a:tr>
              <a:tr h="163692">
                <a:tc vMerge="1">
                  <a:txBody>
                    <a:bodyPr/>
                    <a:lstStyle/>
                    <a:p>
                      <a:pPr algn="ctr" fontAlgn="t"/>
                      <a:endParaRPr lang="ja-JP" altLang="en-US" sz="900" b="0" i="0" u="none" strike="noStrike">
                        <a:effectLst/>
                        <a:latin typeface="+mn-ea"/>
                        <a:ea typeface="+mn-ea"/>
                      </a:endParaRPr>
                    </a:p>
                  </a:txBody>
                  <a:tcPr marL="9983" marR="9983" marT="9983" marB="0" anchor="ct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ja-JP" altLang="en-US" sz="900" u="none" strike="noStrike">
                          <a:effectLst/>
                          <a:latin typeface="+mn-ea"/>
                          <a:ea typeface="+mn-ea"/>
                        </a:rPr>
                        <a:t>世田谷区</a:t>
                      </a:r>
                      <a:endParaRPr lang="ja-JP" altLang="en-US" sz="900" b="0" i="0" u="none" strike="noStrike">
                        <a:effectLst/>
                        <a:latin typeface="+mn-ea"/>
                        <a:ea typeface="+mn-ea"/>
                      </a:endParaRPr>
                    </a:p>
                  </a:txBody>
                  <a:tcPr marL="9983" marR="9983" marT="9983" marB="0" anchor="ctr">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ja-JP" altLang="en-US" sz="900" u="none" strike="noStrike">
                          <a:effectLst/>
                          <a:latin typeface="ＭＳ Ｐゴシック" panose="020B0600070205080204" pitchFamily="50" charset="-128"/>
                          <a:ea typeface="ＭＳ Ｐゴシック" panose="020B0600070205080204" pitchFamily="50" charset="-128"/>
                        </a:rPr>
                        <a:t>一般財団法人　世田谷トラストまちづくり</a:t>
                      </a:r>
                      <a:endParaRPr lang="ja-JP" altLang="en-US" sz="900" b="0" i="0" u="none" strike="noStrike">
                        <a:effectLst/>
                        <a:latin typeface="ＭＳ Ｐゴシック" panose="020B0600070205080204" pitchFamily="50" charset="-128"/>
                        <a:ea typeface="ＭＳ Ｐゴシック" panose="020B0600070205080204" pitchFamily="50" charset="-128"/>
                      </a:endParaRPr>
                    </a:p>
                  </a:txBody>
                  <a:tcPr marL="226378" marR="9983" marT="998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63692">
                <a:tc vMerge="1">
                  <a:txBody>
                    <a:bodyPr/>
                    <a:lstStyle/>
                    <a:p>
                      <a:pPr algn="ctr" fontAlgn="t"/>
                      <a:endParaRPr lang="ja-JP" altLang="en-US" sz="900" b="0" i="0" u="none" strike="noStrike">
                        <a:effectLst/>
                        <a:latin typeface="+mn-ea"/>
                        <a:ea typeface="+mn-ea"/>
                      </a:endParaRPr>
                    </a:p>
                  </a:txBody>
                  <a:tcPr marL="9983" marR="9983" marT="9983" marB="0" anchor="ct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ja-JP" altLang="en-US" sz="900" b="0" i="0" u="none" strike="noStrike">
                          <a:effectLst/>
                          <a:latin typeface="+mn-ea"/>
                          <a:ea typeface="+mn-ea"/>
                        </a:rPr>
                        <a:t>墨田区</a:t>
                      </a:r>
                    </a:p>
                  </a:txBody>
                  <a:tcPr marL="9983" marR="9983" marT="9983" marB="0" anchor="ctr">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altLang="ja-JP" sz="900" b="0" i="0" u="none" strike="noStrike">
                          <a:effectLst/>
                          <a:latin typeface="ＭＳ Ｐゴシック" panose="020B0600070205080204" pitchFamily="50" charset="-128"/>
                          <a:ea typeface="+mn-ea"/>
                        </a:rPr>
                        <a:t>NPO</a:t>
                      </a:r>
                      <a:r>
                        <a:rPr lang="ja-JP" altLang="en-US" sz="900" b="0" i="0" u="none" strike="noStrike">
                          <a:effectLst/>
                          <a:latin typeface="ＭＳ Ｐゴシック" panose="020B0600070205080204" pitchFamily="50" charset="-128"/>
                          <a:ea typeface="+mn-ea"/>
                        </a:rPr>
                        <a:t>法人寺島・玉ノ井まちづくり協議会</a:t>
                      </a:r>
                      <a:endParaRPr lang="ja-JP" altLang="en-US" sz="900" b="0" i="0" u="none" strike="noStrike">
                        <a:effectLst/>
                        <a:latin typeface="ＭＳ Ｐゴシック" panose="020B0600070205080204" pitchFamily="50" charset="-128"/>
                        <a:ea typeface="ＭＳ Ｐゴシック" panose="020B0600070205080204" pitchFamily="50" charset="-128"/>
                      </a:endParaRPr>
                    </a:p>
                  </a:txBody>
                  <a:tcPr marL="226378" marR="9983" marT="998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9352631"/>
                  </a:ext>
                </a:extLst>
              </a:tr>
              <a:tr h="163692">
                <a:tc>
                  <a:txBody>
                    <a:bodyPr/>
                    <a:lstStyle/>
                    <a:p>
                      <a:pPr algn="ctr" fontAlgn="t"/>
                      <a:r>
                        <a:rPr lang="ja-JP" altLang="en-US" sz="900" u="none" strike="noStrike">
                          <a:effectLst/>
                          <a:latin typeface="+mn-ea"/>
                          <a:ea typeface="+mn-ea"/>
                        </a:rPr>
                        <a:t>神奈川県</a:t>
                      </a:r>
                      <a:endParaRPr lang="ja-JP" altLang="en-US" sz="900" b="0" i="0" u="none" strike="noStrike">
                        <a:effectLst/>
                        <a:latin typeface="+mn-ea"/>
                        <a:ea typeface="+mn-ea"/>
                      </a:endParaRPr>
                    </a:p>
                  </a:txBody>
                  <a:tcPr marL="9983" marR="9983" marT="9983" marB="0" anchor="ct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t"/>
                      <a:r>
                        <a:rPr lang="ja-JP" altLang="en-US" sz="900" u="none" strike="noStrike">
                          <a:effectLst/>
                          <a:latin typeface="+mn-ea"/>
                          <a:ea typeface="+mn-ea"/>
                        </a:rPr>
                        <a:t>　</a:t>
                      </a:r>
                      <a:endParaRPr lang="ja-JP" altLang="en-US" sz="900" b="0" i="0" u="none" strike="noStrike">
                        <a:effectLst/>
                        <a:latin typeface="+mn-ea"/>
                        <a:ea typeface="+mn-ea"/>
                      </a:endParaRPr>
                    </a:p>
                  </a:txBody>
                  <a:tcPr marL="9983" marR="9983" marT="9983" marB="0" anchor="ctr">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t"/>
                      <a:r>
                        <a:rPr lang="zh-TW" altLang="en-US" sz="900" u="none" strike="noStrike">
                          <a:effectLst/>
                          <a:latin typeface="ＭＳ Ｐゴシック" panose="020B0600070205080204" pitchFamily="50" charset="-128"/>
                          <a:ea typeface="ＭＳ Ｐゴシック" panose="020B0600070205080204" pitchFamily="50" charset="-128"/>
                        </a:rPr>
                        <a:t>公益財団法人　神奈川県公園協会</a:t>
                      </a:r>
                      <a:endParaRPr lang="zh-TW" altLang="en-US" sz="900" b="0" i="0" u="none" strike="noStrike">
                        <a:effectLst/>
                        <a:latin typeface="ＭＳ Ｐゴシック" panose="020B0600070205080204" pitchFamily="50" charset="-128"/>
                        <a:ea typeface="ＭＳ Ｐゴシック" panose="020B0600070205080204" pitchFamily="50" charset="-128"/>
                      </a:endParaRPr>
                    </a:p>
                  </a:txBody>
                  <a:tcPr marL="226378" marR="9983" marT="9983"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8"/>
                  </a:ext>
                </a:extLst>
              </a:tr>
              <a:tr h="163692">
                <a:tc rowSpan="2">
                  <a:txBody>
                    <a:bodyPr/>
                    <a:lstStyle/>
                    <a:p>
                      <a:pPr algn="ctr" fontAlgn="t"/>
                      <a:r>
                        <a:rPr lang="ja-JP" altLang="en-US" sz="900" u="none" strike="noStrike">
                          <a:effectLst/>
                          <a:latin typeface="+mn-ea"/>
                          <a:ea typeface="+mn-ea"/>
                        </a:rPr>
                        <a:t>愛知県</a:t>
                      </a:r>
                      <a:endParaRPr lang="ja-JP" altLang="en-US" sz="900" b="0" i="0" u="none" strike="noStrike">
                        <a:effectLst/>
                        <a:latin typeface="+mn-ea"/>
                        <a:ea typeface="+mn-ea"/>
                      </a:endParaRPr>
                    </a:p>
                  </a:txBody>
                  <a:tcPr marL="9983" marR="9983" marT="9983" marB="0" anchor="ctr">
                    <a:lnR w="6350" cap="flat" cmpd="sng" algn="ctr">
                      <a:solidFill>
                        <a:schemeClr val="tx1"/>
                      </a:solidFill>
                      <a:prstDash val="solid"/>
                      <a:round/>
                      <a:headEnd type="none" w="med" len="med"/>
                      <a:tailEnd type="none" w="med" len="med"/>
                    </a:lnR>
                  </a:tcPr>
                </a:tc>
                <a:tc rowSpan="2">
                  <a:txBody>
                    <a:bodyPr/>
                    <a:lstStyle/>
                    <a:p>
                      <a:pPr algn="ctr" fontAlgn="t"/>
                      <a:r>
                        <a:rPr lang="ja-JP" altLang="en-US" sz="900" u="none" strike="noStrike">
                          <a:effectLst/>
                          <a:latin typeface="+mn-ea"/>
                          <a:ea typeface="+mn-ea"/>
                        </a:rPr>
                        <a:t>名古屋市</a:t>
                      </a:r>
                      <a:endParaRPr lang="ja-JP" altLang="en-US" sz="900" b="0" i="0" u="none" strike="noStrike">
                        <a:effectLst/>
                        <a:latin typeface="+mn-ea"/>
                        <a:ea typeface="+mn-ea"/>
                      </a:endParaRPr>
                    </a:p>
                  </a:txBody>
                  <a:tcPr marL="9983" marR="9983" marT="9983" marB="0" anchor="ctr">
                    <a:lnL w="6350" cap="flat" cmpd="sng" algn="ctr">
                      <a:solidFill>
                        <a:schemeClr val="tx1"/>
                      </a:solidFill>
                      <a:prstDash val="solid"/>
                      <a:round/>
                      <a:headEnd type="none" w="med" len="med"/>
                      <a:tailEnd type="none" w="med" len="med"/>
                    </a:lnL>
                  </a:tcPr>
                </a:tc>
                <a:tc>
                  <a:txBody>
                    <a:bodyPr/>
                    <a:lstStyle/>
                    <a:p>
                      <a:pPr algn="l" fontAlgn="t"/>
                      <a:r>
                        <a:rPr lang="ja-JP" altLang="en-US" sz="900" u="none" strike="noStrike">
                          <a:effectLst/>
                          <a:latin typeface="ＭＳ Ｐゴシック" panose="020B0600070205080204" pitchFamily="50" charset="-128"/>
                          <a:ea typeface="ＭＳ Ｐゴシック" panose="020B0600070205080204" pitchFamily="50" charset="-128"/>
                        </a:rPr>
                        <a:t>公益財団法人　名古屋市みどりの協会</a:t>
                      </a:r>
                      <a:endParaRPr lang="ja-JP" altLang="en-US" sz="900" b="0" i="0" u="none" strike="noStrike">
                        <a:effectLst/>
                        <a:latin typeface="ＭＳ Ｐゴシック" panose="020B0600070205080204" pitchFamily="50" charset="-128"/>
                        <a:ea typeface="ＭＳ Ｐゴシック" panose="020B0600070205080204" pitchFamily="50" charset="-128"/>
                      </a:endParaRPr>
                    </a:p>
                  </a:txBody>
                  <a:tcPr marL="226378" marR="9983" marT="9983" marB="0" anchor="ctr"/>
                </a:tc>
                <a:extLst>
                  <a:ext uri="{0D108BD9-81ED-4DB2-BD59-A6C34878D82A}">
                    <a16:rowId xmlns:a16="http://schemas.microsoft.com/office/drawing/2014/main" val="10009"/>
                  </a:ext>
                </a:extLst>
              </a:tr>
              <a:tr h="163692">
                <a:tc vMerge="1">
                  <a:txBody>
                    <a:bodyPr/>
                    <a:lstStyle/>
                    <a:p>
                      <a:endParaRPr kumimoji="1" lang="ja-JP" altLang="en-US"/>
                    </a:p>
                  </a:txBody>
                  <a:tcPr/>
                </a:tc>
                <a:tc vMerge="1">
                  <a:txBody>
                    <a:bodyPr/>
                    <a:lstStyle/>
                    <a:p>
                      <a:endParaRPr kumimoji="1" lang="ja-JP" altLang="en-US"/>
                    </a:p>
                  </a:txBody>
                  <a:tcPr/>
                </a:tc>
                <a:tc>
                  <a:txBody>
                    <a:bodyPr/>
                    <a:lstStyle/>
                    <a:p>
                      <a:pPr algn="l" fontAlgn="t"/>
                      <a:r>
                        <a:rPr lang="ja-JP" altLang="en-US" sz="900" b="0" i="0" u="none" strike="noStrike">
                          <a:effectLst/>
                          <a:latin typeface="ＭＳ Ｐゴシック" panose="020B0600070205080204" pitchFamily="50" charset="-128"/>
                          <a:ea typeface="ＭＳ Ｐゴシック" panose="020B0600070205080204" pitchFamily="50" charset="-128"/>
                        </a:rPr>
                        <a:t>株式会社ノリタケカンパニーリミテド</a:t>
                      </a:r>
                    </a:p>
                  </a:txBody>
                  <a:tcPr marL="226378" marR="9983" marT="9983" marB="0" anchor="ctr"/>
                </a:tc>
                <a:extLst>
                  <a:ext uri="{0D108BD9-81ED-4DB2-BD59-A6C34878D82A}">
                    <a16:rowId xmlns:a16="http://schemas.microsoft.com/office/drawing/2014/main" val="10010"/>
                  </a:ext>
                </a:extLst>
              </a:tr>
              <a:tr h="163692">
                <a:tc>
                  <a:txBody>
                    <a:bodyPr/>
                    <a:lstStyle/>
                    <a:p>
                      <a:pPr algn="ctr" fontAlgn="t"/>
                      <a:r>
                        <a:rPr lang="ja-JP" altLang="en-US" sz="900" u="none" strike="noStrike">
                          <a:effectLst/>
                          <a:latin typeface="+mn-ea"/>
                          <a:ea typeface="+mn-ea"/>
                        </a:rPr>
                        <a:t>大阪府</a:t>
                      </a:r>
                      <a:endParaRPr lang="ja-JP" altLang="en-US" sz="900" b="0" i="0" u="none" strike="noStrike">
                        <a:effectLst/>
                        <a:latin typeface="+mn-ea"/>
                        <a:ea typeface="+mn-ea"/>
                      </a:endParaRPr>
                    </a:p>
                  </a:txBody>
                  <a:tcPr marL="9983" marR="9983" marT="9983" marB="0" anchor="ctr">
                    <a:lnR w="6350" cap="flat" cmpd="sng" algn="ctr">
                      <a:solidFill>
                        <a:schemeClr val="tx1"/>
                      </a:solidFill>
                      <a:prstDash val="solid"/>
                      <a:round/>
                      <a:headEnd type="none" w="med" len="med"/>
                      <a:tailEnd type="none" w="med" len="med"/>
                    </a:lnR>
                  </a:tcPr>
                </a:tc>
                <a:tc>
                  <a:txBody>
                    <a:bodyPr/>
                    <a:lstStyle/>
                    <a:p>
                      <a:pPr algn="ctr" fontAlgn="t"/>
                      <a:r>
                        <a:rPr lang="ja-JP" altLang="en-US" sz="900" u="none" strike="noStrike">
                          <a:effectLst/>
                          <a:latin typeface="+mn-ea"/>
                          <a:ea typeface="+mn-ea"/>
                        </a:rPr>
                        <a:t>泉佐野市</a:t>
                      </a:r>
                      <a:endParaRPr lang="ja-JP" altLang="en-US" sz="900" b="0" i="0" u="none" strike="noStrike">
                        <a:effectLst/>
                        <a:latin typeface="+mn-ea"/>
                        <a:ea typeface="+mn-ea"/>
                      </a:endParaRPr>
                    </a:p>
                  </a:txBody>
                  <a:tcPr marL="9983" marR="9983" marT="9983" marB="0" anchor="ctr">
                    <a:lnL w="6350" cap="flat" cmpd="sng" algn="ctr">
                      <a:solidFill>
                        <a:schemeClr val="tx1"/>
                      </a:solidFill>
                      <a:prstDash val="solid"/>
                      <a:round/>
                      <a:headEnd type="none" w="med" len="med"/>
                      <a:tailEnd type="none" w="med" len="med"/>
                    </a:lnL>
                  </a:tcPr>
                </a:tc>
                <a:tc>
                  <a:txBody>
                    <a:bodyPr/>
                    <a:lstStyle/>
                    <a:p>
                      <a:pPr algn="l" fontAlgn="t"/>
                      <a:r>
                        <a:rPr lang="ja-JP" altLang="en-US" sz="900" u="none" strike="noStrike">
                          <a:effectLst/>
                          <a:latin typeface="ＭＳ Ｐゴシック" panose="020B0600070205080204" pitchFamily="50" charset="-128"/>
                          <a:ea typeface="ＭＳ Ｐゴシック" panose="020B0600070205080204" pitchFamily="50" charset="-128"/>
                        </a:rPr>
                        <a:t>一般</a:t>
                      </a:r>
                      <a:r>
                        <a:rPr lang="zh-TW" altLang="en-US" sz="900" u="none" strike="noStrike">
                          <a:effectLst/>
                          <a:latin typeface="ＭＳ Ｐゴシック" panose="020B0600070205080204" pitchFamily="50" charset="-128"/>
                          <a:ea typeface="ＭＳ Ｐゴシック" panose="020B0600070205080204" pitchFamily="50" charset="-128"/>
                        </a:rPr>
                        <a:t>財団法人　</a:t>
                      </a:r>
                      <a:r>
                        <a:rPr lang="ja-JP" altLang="en-US" sz="900" u="none" strike="noStrike">
                          <a:effectLst/>
                          <a:latin typeface="ＭＳ Ｐゴシック" panose="020B0600070205080204" pitchFamily="50" charset="-128"/>
                          <a:ea typeface="+mn-ea"/>
                        </a:rPr>
                        <a:t>泉佐野みどり推進機構</a:t>
                      </a:r>
                      <a:endParaRPr lang="zh-TW" altLang="en-US" sz="900" b="0" i="0" u="none" strike="noStrike">
                        <a:effectLst/>
                        <a:latin typeface="ＭＳ Ｐゴシック" panose="020B0600070205080204" pitchFamily="50" charset="-128"/>
                        <a:ea typeface="ＭＳ Ｐゴシック" panose="020B0600070205080204" pitchFamily="50" charset="-128"/>
                      </a:endParaRPr>
                    </a:p>
                  </a:txBody>
                  <a:tcPr marL="226378" marR="9983" marT="9983" marB="0" anchor="ctr"/>
                </a:tc>
                <a:extLst>
                  <a:ext uri="{0D108BD9-81ED-4DB2-BD59-A6C34878D82A}">
                    <a16:rowId xmlns:a16="http://schemas.microsoft.com/office/drawing/2014/main" val="10011"/>
                  </a:ext>
                </a:extLst>
              </a:tr>
              <a:tr h="163692">
                <a:tc>
                  <a:txBody>
                    <a:bodyPr/>
                    <a:lstStyle/>
                    <a:p>
                      <a:pPr algn="ctr" fontAlgn="t"/>
                      <a:r>
                        <a:rPr lang="ja-JP" altLang="en-US" sz="900" b="0" i="0" u="none" strike="noStrike">
                          <a:effectLst/>
                          <a:latin typeface="+mn-ea"/>
                          <a:ea typeface="+mn-ea"/>
                        </a:rPr>
                        <a:t>愛媛県</a:t>
                      </a:r>
                    </a:p>
                  </a:txBody>
                  <a:tcPr marL="9983" marR="9983" marT="9983" marB="0" anchor="ctr">
                    <a:lnR w="6350" cap="flat" cmpd="sng" algn="ctr">
                      <a:solidFill>
                        <a:schemeClr val="tx1"/>
                      </a:solidFill>
                      <a:prstDash val="solid"/>
                      <a:round/>
                      <a:headEnd type="none" w="med" len="med"/>
                      <a:tailEnd type="none" w="med" len="med"/>
                    </a:lnR>
                  </a:tcPr>
                </a:tc>
                <a:tc>
                  <a:txBody>
                    <a:bodyPr/>
                    <a:lstStyle/>
                    <a:p>
                      <a:pPr algn="ctr" fontAlgn="t"/>
                      <a:r>
                        <a:rPr lang="ja-JP" altLang="en-US" sz="900" b="0" i="0" u="none" strike="noStrike">
                          <a:effectLst/>
                          <a:latin typeface="+mn-ea"/>
                          <a:ea typeface="+mn-ea"/>
                        </a:rPr>
                        <a:t>西条市</a:t>
                      </a:r>
                    </a:p>
                  </a:txBody>
                  <a:tcPr marL="9983" marR="9983" marT="9983" marB="0" anchor="ctr">
                    <a:lnL w="6350" cap="flat" cmpd="sng" algn="ctr">
                      <a:solidFill>
                        <a:schemeClr val="tx1"/>
                      </a:solidFill>
                      <a:prstDash val="solid"/>
                      <a:round/>
                      <a:headEnd type="none" w="med" len="med"/>
                      <a:tailEnd type="none" w="med" len="med"/>
                    </a:lnL>
                  </a:tcPr>
                </a:tc>
                <a:tc>
                  <a:txBody>
                    <a:bodyPr/>
                    <a:lstStyle/>
                    <a:p>
                      <a:pPr algn="l" fontAlgn="t"/>
                      <a:r>
                        <a:rPr lang="ja-JP" altLang="en-US" sz="900" b="0" i="0" u="none" strike="noStrike">
                          <a:effectLst/>
                          <a:latin typeface="ＭＳ Ｐゴシック" panose="020B0600070205080204" pitchFamily="50" charset="-128"/>
                          <a:ea typeface="ＭＳ Ｐゴシック" panose="020B0600070205080204" pitchFamily="50" charset="-128"/>
                        </a:rPr>
                        <a:t>株式会社アドバンテック</a:t>
                      </a:r>
                      <a:endParaRPr lang="en-US" altLang="zh-TW" sz="900" b="0" i="0" u="none" strike="noStrike">
                        <a:effectLst/>
                        <a:latin typeface="ＭＳ Ｐゴシック" panose="020B0600070205080204" pitchFamily="50" charset="-128"/>
                        <a:ea typeface="ＭＳ Ｐゴシック" panose="020B0600070205080204" pitchFamily="50" charset="-128"/>
                      </a:endParaRPr>
                    </a:p>
                  </a:txBody>
                  <a:tcPr marL="226378" marR="9983" marT="9983" marB="0" anchor="ctr"/>
                </a:tc>
                <a:extLst>
                  <a:ext uri="{0D108BD9-81ED-4DB2-BD59-A6C34878D82A}">
                    <a16:rowId xmlns:a16="http://schemas.microsoft.com/office/drawing/2014/main" val="10012"/>
                  </a:ext>
                </a:extLst>
              </a:tr>
              <a:tr h="163692">
                <a:tc>
                  <a:txBody>
                    <a:bodyPr/>
                    <a:lstStyle/>
                    <a:p>
                      <a:pPr algn="ctr" fontAlgn="t"/>
                      <a:r>
                        <a:rPr lang="ja-JP" altLang="en-US" sz="900" b="0" i="0" u="none" strike="noStrike">
                          <a:effectLst/>
                          <a:latin typeface="+mn-ea"/>
                          <a:ea typeface="+mn-ea"/>
                        </a:rPr>
                        <a:t>兵庫県</a:t>
                      </a:r>
                    </a:p>
                  </a:txBody>
                  <a:tcPr marL="9983" marR="9983" marT="9983" marB="0" anchor="ctr">
                    <a:lnR w="6350" cap="flat" cmpd="sng" algn="ctr">
                      <a:solidFill>
                        <a:schemeClr val="tx1"/>
                      </a:solidFill>
                      <a:prstDash val="solid"/>
                      <a:round/>
                      <a:headEnd type="none" w="med" len="med"/>
                      <a:tailEnd type="none" w="med" len="med"/>
                    </a:lnR>
                  </a:tcPr>
                </a:tc>
                <a:tc>
                  <a:txBody>
                    <a:bodyPr/>
                    <a:lstStyle/>
                    <a:p>
                      <a:pPr algn="ctr" fontAlgn="t"/>
                      <a:r>
                        <a:rPr lang="ja-JP" altLang="en-US" sz="900" b="0" i="0" u="none" strike="noStrike">
                          <a:effectLst/>
                          <a:latin typeface="+mn-ea"/>
                          <a:ea typeface="+mn-ea"/>
                        </a:rPr>
                        <a:t>神戸市</a:t>
                      </a:r>
                    </a:p>
                  </a:txBody>
                  <a:tcPr marL="9983" marR="9983" marT="9983" marB="0" anchor="ctr">
                    <a:lnL w="6350" cap="flat" cmpd="sng" algn="ctr">
                      <a:solidFill>
                        <a:schemeClr val="tx1"/>
                      </a:solidFill>
                      <a:prstDash val="solid"/>
                      <a:round/>
                      <a:headEnd type="none" w="med" len="med"/>
                      <a:tailEnd type="none" w="med" len="med"/>
                    </a:lnL>
                  </a:tcPr>
                </a:tc>
                <a:tc>
                  <a:txBody>
                    <a:bodyPr/>
                    <a:lstStyle/>
                    <a:p>
                      <a:pPr algn="l" fontAlgn="t"/>
                      <a:r>
                        <a:rPr lang="ja-JP" altLang="en-US" sz="900" b="0" i="0" u="none" strike="noStrike">
                          <a:effectLst/>
                          <a:latin typeface="ＭＳ Ｐゴシック" panose="020B0600070205080204" pitchFamily="50" charset="-128"/>
                          <a:ea typeface="ＭＳ Ｐゴシック" panose="020B0600070205080204" pitchFamily="50" charset="-128"/>
                        </a:rPr>
                        <a:t>ミズノスポーツサービス株式会社</a:t>
                      </a:r>
                      <a:endParaRPr lang="en-US" altLang="zh-TW" sz="900" b="0" i="0" u="none" strike="noStrike">
                        <a:effectLst/>
                        <a:latin typeface="ＭＳ Ｐゴシック" panose="020B0600070205080204" pitchFamily="50" charset="-128"/>
                        <a:ea typeface="ＭＳ Ｐゴシック" panose="020B0600070205080204" pitchFamily="50" charset="-128"/>
                      </a:endParaRPr>
                    </a:p>
                  </a:txBody>
                  <a:tcPr marL="226378" marR="9983" marT="9983" marB="0" anchor="ctr"/>
                </a:tc>
                <a:extLst>
                  <a:ext uri="{0D108BD9-81ED-4DB2-BD59-A6C34878D82A}">
                    <a16:rowId xmlns:a16="http://schemas.microsoft.com/office/drawing/2014/main" val="10013"/>
                  </a:ext>
                </a:extLst>
              </a:tr>
            </a:tbl>
          </a:graphicData>
        </a:graphic>
      </p:graphicFrame>
      <p:sp>
        <p:nvSpPr>
          <p:cNvPr id="1446" name="Rectangle 4"/>
          <p:cNvSpPr>
            <a:spLocks noChangeArrowheads="1"/>
          </p:cNvSpPr>
          <p:nvPr/>
        </p:nvSpPr>
        <p:spPr>
          <a:xfrm>
            <a:off x="5359100" y="1772816"/>
            <a:ext cx="2056852" cy="263313"/>
          </a:xfrm>
          <a:prstGeom prst="rect">
            <a:avLst/>
          </a:prstGeom>
          <a:noFill/>
          <a:ln>
            <a:noFill/>
          </a:ln>
        </p:spPr>
        <p:txBody>
          <a:bodyPr wrap="none" lIns="77886" tIns="38943" rIns="77886" bIns="3894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指定状況　（合計</a:t>
            </a:r>
            <a:r>
              <a:rPr kumimoji="1" lang="ja-JP" altLang="en-US" sz="1200" b="1" i="0" u="sng"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１</a:t>
            </a:r>
            <a:r>
              <a:rPr kumimoji="1" lang="en-US" altLang="ja-JP" sz="1200" b="1" i="0" u="sng"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6</a:t>
            </a:r>
            <a:r>
              <a:rPr kumimoji="1" lang="ja-JP" altLang="en-US" sz="1200" b="1" i="0" u="sng"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法人</a:t>
            </a:r>
            <a:r>
              <a:rPr kumimoji="1" lang="ja-JP" altLang="en-US"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100" b="1"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447" name="正方形/長方形 37"/>
          <p:cNvSpPr/>
          <p:nvPr/>
        </p:nvSpPr>
        <p:spPr>
          <a:xfrm>
            <a:off x="8589928" y="1802408"/>
            <a:ext cx="1141659" cy="230832"/>
          </a:xfrm>
          <a:prstGeom prst="rect">
            <a:avLst/>
          </a:prstGeom>
        </p:spPr>
        <p:txBody>
          <a:bodyPr wrap="none">
            <a:spAutoFit/>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1" lang="en-US" altLang="zh-TW"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令和</a:t>
            </a:r>
            <a:r>
              <a:rPr kumimoji="1" lang="en-US" altLang="ja-JP"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a:t>
            </a:r>
            <a:r>
              <a:rPr kumimoji="1" lang="ja-JP" altLang="en-US"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年度末</a:t>
            </a:r>
            <a:r>
              <a:rPr kumimoji="1" lang="zh-TW" altLang="en-US"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現在</a:t>
            </a:r>
            <a:r>
              <a:rPr kumimoji="1" lang="en-US" altLang="zh-TW"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1448" name="正方形/長方形 40"/>
          <p:cNvSpPr/>
          <p:nvPr/>
        </p:nvSpPr>
        <p:spPr>
          <a:xfrm>
            <a:off x="6155527" y="4854985"/>
            <a:ext cx="3622009" cy="338554"/>
          </a:xfrm>
          <a:prstGeom prst="rect">
            <a:avLst/>
          </a:prstGeom>
        </p:spPr>
        <p:txBody>
          <a:bodyPr wrap="squar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従前、都道府県知事から指定を受けていた緑地管理機構は、施行日において</a:t>
            </a:r>
            <a:endParaRPr kumimoji="1" lang="en-US" altLang="ja-JP" sz="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その業務を行う住所地の市区町村長から指定を受けたみどり法人とみなす</a:t>
            </a:r>
            <a:endParaRPr kumimoji="1" lang="en-US" altLang="zh-TW" sz="800" b="0" i="0" u="none" strike="noStrike" kern="1200" cap="none" spc="0" normalizeH="0" baseline="0" noProof="0">
              <a:ln>
                <a:noFill/>
              </a:ln>
              <a:solidFill>
                <a:prstClr val="black"/>
              </a:solidFill>
              <a:effectLst/>
              <a:uLnTx/>
              <a:uFillTx/>
              <a:latin typeface="新細明體" panose="02020500000000000000" pitchFamily="18" charset="-120"/>
              <a:ea typeface="新細明體" panose="02020500000000000000"/>
              <a:cs typeface="+mn-cs"/>
            </a:endParaRPr>
          </a:p>
        </p:txBody>
      </p:sp>
      <p:sp>
        <p:nvSpPr>
          <p:cNvPr id="2" name="スライド番号プレースホルダー 2">
            <a:extLst>
              <a:ext uri="{FF2B5EF4-FFF2-40B4-BE49-F238E27FC236}">
                <a16:creationId xmlns:a16="http://schemas.microsoft.com/office/drawing/2014/main" id="{6D12955E-54DD-6736-265A-1140B4D9A13A}"/>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09433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 name="Picture 7" descr="100_3014"/>
          <p:cNvPicPr>
            <a:picLocks noChangeAspect="1" noChangeArrowheads="1"/>
          </p:cNvPicPr>
          <p:nvPr/>
        </p:nvPicPr>
        <p:blipFill>
          <a:blip r:embed="rId2"/>
          <a:stretch>
            <a:fillRect/>
          </a:stretch>
        </p:blipFill>
        <p:spPr>
          <a:xfrm>
            <a:off x="4720140" y="1200837"/>
            <a:ext cx="2259578" cy="1834218"/>
          </a:xfrm>
          <a:prstGeom prst="rect">
            <a:avLst/>
          </a:prstGeom>
          <a:noFill/>
          <a:ln w="9525">
            <a:noFill/>
            <a:miter lim="800000"/>
            <a:headEnd/>
            <a:tailEnd/>
          </a:ln>
        </p:spPr>
      </p:pic>
      <p:sp>
        <p:nvSpPr>
          <p:cNvPr id="1455" name="Rectangle 10"/>
          <p:cNvSpPr>
            <a:spLocks noChangeArrowheads="1"/>
          </p:cNvSpPr>
          <p:nvPr/>
        </p:nvSpPr>
        <p:spPr>
          <a:xfrm>
            <a:off x="0" y="476697"/>
            <a:ext cx="8750575" cy="432023"/>
          </a:xfrm>
          <a:prstGeom prst="rect">
            <a:avLst/>
          </a:prstGeom>
          <a:noFill/>
          <a:ln w="9525">
            <a:noFill/>
            <a:miter lim="800000"/>
            <a:headEnd/>
            <a:tailEnd/>
          </a:ln>
          <a:effectLst/>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i="0" u="none" strike="noStrike" kern="0" cap="none" spc="0" normalizeH="0" baseline="0" noProof="0">
                <a:ln>
                  <a:noFill/>
                </a:ln>
                <a:solidFill>
                  <a:prstClr val="black"/>
                </a:solidFill>
                <a:effectLst/>
                <a:uLnTx/>
                <a:uFillTx/>
                <a:latin typeface="Arial" charset="0"/>
                <a:ea typeface="ＭＳ Ｐゴシック" panose="020B0600070205080204" pitchFamily="50" charset="-128"/>
                <a:cs typeface="+mn-cs"/>
              </a:rPr>
              <a:t>【</a:t>
            </a:r>
            <a:r>
              <a:rPr kumimoji="1" lang="ja-JP" altLang="en-US" sz="1600" b="0" i="0" u="none" strike="noStrike" kern="0" cap="none" spc="0" normalizeH="0" baseline="0" noProof="0">
                <a:ln>
                  <a:noFill/>
                </a:ln>
                <a:solidFill>
                  <a:prstClr val="black"/>
                </a:solidFill>
                <a:effectLst/>
                <a:uLnTx/>
                <a:uFillTx/>
                <a:latin typeface="Arial" charset="0"/>
                <a:ea typeface="ＭＳ Ｐゴシック" panose="020B0600070205080204" pitchFamily="50" charset="-128"/>
                <a:cs typeface="+mn-cs"/>
              </a:rPr>
              <a:t>東京都練馬区（早宮地区）</a:t>
            </a:r>
            <a:r>
              <a:rPr kumimoji="1" lang="en-US" altLang="ja-JP" sz="1600" b="0" i="0" u="none" strike="noStrike" kern="0" cap="none" spc="0" normalizeH="0" baseline="0" noProof="0">
                <a:ln>
                  <a:noFill/>
                </a:ln>
                <a:solidFill>
                  <a:prstClr val="black"/>
                </a:solidFill>
                <a:effectLst/>
                <a:uLnTx/>
                <a:uFillTx/>
                <a:latin typeface="Arial" charset="0"/>
                <a:ea typeface="ＭＳ Ｐゴシック" panose="020B0600070205080204" pitchFamily="50" charset="-128"/>
                <a:cs typeface="+mn-cs"/>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個人所有の屋敷林（面積</a:t>
            </a:r>
            <a:r>
              <a:rPr kumimoji="1" lang="en-US" altLang="ja-JP"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3,400㎡</a:t>
            </a:r>
            <a:r>
              <a:rPr kumimoji="1" lang="ja-JP"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　を特別緑地保全地区と管理協定</a:t>
            </a:r>
            <a:r>
              <a:rPr lang="ja-JP" altLang="en-US" sz="1600">
                <a:solidFill>
                  <a:prstClr val="black"/>
                </a:solidFill>
                <a:latin typeface="Calibri"/>
                <a:ea typeface="ＭＳ Ｐ明朝" panose="02020600040205080304" pitchFamily="18" charset="-128"/>
              </a:rPr>
              <a:t>（</a:t>
            </a:r>
            <a:r>
              <a:rPr kumimoji="1" lang="ja-JP"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締結予定）の併用により保全</a:t>
            </a:r>
            <a:br>
              <a:rPr kumimoji="1" lang="ja-JP" altLang="en-US" sz="16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br>
            <a:endParaRPr kumimoji="1" lang="ja-JP" altLang="en-US" sz="16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pic>
        <p:nvPicPr>
          <p:cNvPr id="1456" name="図 26"/>
          <p:cNvPicPr>
            <a:picLocks noChangeAspect="1"/>
          </p:cNvPicPr>
          <p:nvPr/>
        </p:nvPicPr>
        <p:blipFill>
          <a:blip r:embed="rId3"/>
          <a:stretch>
            <a:fillRect/>
          </a:stretch>
        </p:blipFill>
        <p:spPr>
          <a:xfrm>
            <a:off x="91462" y="1196752"/>
            <a:ext cx="4553648" cy="1838303"/>
          </a:xfrm>
          <a:prstGeom prst="rect">
            <a:avLst/>
          </a:prstGeom>
          <a:noFill/>
          <a:ln>
            <a:noFill/>
          </a:ln>
        </p:spPr>
      </p:pic>
      <p:sp>
        <p:nvSpPr>
          <p:cNvPr id="1457" name="テキスト ボックス 15"/>
          <p:cNvSpPr txBox="1">
            <a:spLocks noChangeArrowheads="1"/>
          </p:cNvSpPr>
          <p:nvPr/>
        </p:nvSpPr>
        <p:spPr>
          <a:xfrm>
            <a:off x="7024396" y="1196753"/>
            <a:ext cx="2844000" cy="116955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4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参考</a:t>
            </a:r>
            <a:r>
              <a:rPr kumimoji="1" lang="en-US" altLang="ja-JP" sz="14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東京都では特別緑地保全地区内の土地の買入れに関わる市区町村向けの助成措置を平成</a:t>
            </a:r>
            <a:r>
              <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22</a:t>
            </a: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年度に新設。</a:t>
            </a:r>
            <a:endPar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（市区町村</a:t>
            </a:r>
            <a:r>
              <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1/3</a:t>
            </a:r>
            <a:r>
              <a:rPr kumimoji="1" lang="ja-JP" altLang="en-US" sz="1400" b="0" i="0" u="none" strike="noStrike" kern="1200" cap="none" spc="0" normalizeH="0" baseline="0" noProof="0" err="1">
                <a:ln>
                  <a:noFill/>
                </a:ln>
                <a:solidFill>
                  <a:prstClr val="black"/>
                </a:solidFill>
                <a:effectLst/>
                <a:uLnTx/>
                <a:uFillTx/>
                <a:latin typeface="Calibri"/>
                <a:ea typeface="ＭＳ Ｐ明朝" panose="02020600040205080304" pitchFamily="18" charset="-128"/>
                <a:cs typeface="+mn-cs"/>
              </a:rPr>
              <a:t>、</a:t>
            </a: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都</a:t>
            </a:r>
            <a:r>
              <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1/3</a:t>
            </a:r>
            <a:r>
              <a:rPr kumimoji="1" lang="ja-JP" altLang="en-US" sz="1400" b="0" i="0" u="none" strike="noStrike" kern="1200" cap="none" spc="0" normalizeH="0" baseline="0" noProof="0" err="1">
                <a:ln>
                  <a:noFill/>
                </a:ln>
                <a:solidFill>
                  <a:prstClr val="black"/>
                </a:solidFill>
                <a:effectLst/>
                <a:uLnTx/>
                <a:uFillTx/>
                <a:latin typeface="Calibri"/>
                <a:ea typeface="ＭＳ Ｐ明朝" panose="02020600040205080304" pitchFamily="18" charset="-128"/>
                <a:cs typeface="+mn-cs"/>
              </a:rPr>
              <a:t>、</a:t>
            </a: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国</a:t>
            </a:r>
            <a:r>
              <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1/3</a:t>
            </a: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a:t>
            </a:r>
          </a:p>
        </p:txBody>
      </p:sp>
      <p:sp>
        <p:nvSpPr>
          <p:cNvPr id="1458" name="Rectangle 1"/>
          <p:cNvSpPr>
            <a:spLocks noChangeArrowheads="1"/>
          </p:cNvSpPr>
          <p:nvPr/>
        </p:nvSpPr>
        <p:spPr>
          <a:xfrm>
            <a:off x="73023" y="3737389"/>
            <a:ext cx="6223787" cy="1677382"/>
          </a:xfrm>
          <a:prstGeom prst="rect">
            <a:avLst/>
          </a:prstGeom>
          <a:noFill/>
          <a:ln w="9525">
            <a:noFill/>
            <a:miter lim="800000"/>
            <a:headEnd/>
            <a:tailEnd/>
          </a:ln>
        </p:spPr>
        <p:txBody>
          <a:bodyPr wrap="square" anchor="t">
            <a:spAutoFit/>
          </a:bodyPr>
          <a:lstStyle/>
          <a:p>
            <a:pPr marL="88900" marR="0" lvl="0" indent="-88900" algn="l" defTabSz="914400" rtl="0" eaLnBrk="0" fontAlgn="auto" latinLnBrk="0" hangingPunct="0">
              <a:lnSpc>
                <a:spcPct val="100000"/>
              </a:lnSpc>
              <a:spcBef>
                <a:spcPts val="0"/>
              </a:spcBef>
              <a:spcAft>
                <a:spcPts val="30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明朝" pitchFamily="18" charset="-128"/>
                <a:ea typeface="ＭＳ Ｐ明朝" pitchFamily="18" charset="-128"/>
                <a:cs typeface="Times New Roman" pitchFamily="18" charset="0"/>
              </a:rPr>
              <a:t>・松戸市では、全国で唯一、管理協定制度を活用して特別緑地保全地区（栗山、矢切の</a:t>
            </a:r>
            <a:r>
              <a:rPr kumimoji="1" lang="en-US" altLang="ja-JP" sz="1400" b="0" i="0" u="none" strike="noStrike" kern="1200" cap="none" spc="0" normalizeH="0" baseline="0" noProof="0">
                <a:ln>
                  <a:noFill/>
                </a:ln>
                <a:solidFill>
                  <a:prstClr val="black"/>
                </a:solidFill>
                <a:effectLst/>
                <a:uLnTx/>
                <a:uFillTx/>
                <a:latin typeface="ＭＳ Ｐ明朝" pitchFamily="18" charset="-128"/>
                <a:ea typeface="ＭＳ Ｐ明朝" pitchFamily="18" charset="-128"/>
                <a:cs typeface="Times New Roman" pitchFamily="18" charset="0"/>
              </a:rPr>
              <a:t>2</a:t>
            </a:r>
            <a:r>
              <a:rPr kumimoji="1" lang="ja-JP" altLang="en-US" sz="1400" b="0" i="0" u="none" strike="noStrike" kern="1200" cap="none" spc="0" normalizeH="0" baseline="0" noProof="0">
                <a:ln>
                  <a:noFill/>
                </a:ln>
                <a:solidFill>
                  <a:prstClr val="black"/>
                </a:solidFill>
                <a:effectLst/>
                <a:uLnTx/>
                <a:uFillTx/>
                <a:latin typeface="ＭＳ Ｐ明朝" pitchFamily="18" charset="-128"/>
                <a:ea typeface="ＭＳ Ｐ明朝" pitchFamily="18" charset="-128"/>
                <a:cs typeface="Times New Roman" pitchFamily="18" charset="0"/>
              </a:rPr>
              <a:t>地区）の管理を行っている。</a:t>
            </a:r>
            <a:endParaRPr kumimoji="1" lang="en-US" altLang="ja-JP" sz="1400" b="0" i="0" u="none" strike="noStrike" kern="1200" cap="none" spc="0" normalizeH="0" baseline="0" noProof="0">
              <a:ln>
                <a:noFill/>
              </a:ln>
              <a:solidFill>
                <a:prstClr val="black"/>
              </a:solidFill>
              <a:effectLst/>
              <a:uLnTx/>
              <a:uFillTx/>
              <a:latin typeface="ＭＳ Ｐ明朝" pitchFamily="18" charset="-128"/>
              <a:ea typeface="ＭＳ Ｐ明朝" pitchFamily="18" charset="-128"/>
              <a:cs typeface="Times New Roman" pitchFamily="18" charset="0"/>
            </a:endParaRPr>
          </a:p>
          <a:p>
            <a:pPr marL="88900" marR="0" lvl="0" indent="-88900" algn="l" defTabSz="914400" rtl="0" eaLnBrk="0" fontAlgn="auto" latinLnBrk="0" hangingPunct="0">
              <a:lnSpc>
                <a:spcPct val="100000"/>
              </a:lnSpc>
              <a:spcBef>
                <a:spcPts val="0"/>
              </a:spcBef>
              <a:spcAft>
                <a:spcPts val="30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明朝" pitchFamily="18" charset="-128"/>
                <a:ea typeface="ＭＳ Ｐ明朝" pitchFamily="18" charset="-128"/>
                <a:cs typeface="Times New Roman" pitchFamily="18" charset="0"/>
              </a:rPr>
              <a:t>・相続税の負担等に不安をもつ土地所有者に、土地所有者の維持管理負担と相続税負担に同時に軽減できる特別緑地保全地区の指定と管理協定締結で対応することを説明。</a:t>
            </a:r>
            <a:endParaRPr kumimoji="1" lang="en-US" altLang="ja-JP" sz="1400" b="0" i="0" u="none" strike="noStrike" kern="1200" cap="none" spc="0" normalizeH="0" baseline="0" noProof="0">
              <a:ln>
                <a:noFill/>
              </a:ln>
              <a:solidFill>
                <a:prstClr val="black"/>
              </a:solidFill>
              <a:effectLst/>
              <a:uLnTx/>
              <a:uFillTx/>
              <a:latin typeface="ＭＳ Ｐ明朝" pitchFamily="18" charset="-128"/>
              <a:ea typeface="ＭＳ Ｐ明朝" pitchFamily="18" charset="-128"/>
              <a:cs typeface="Times New Roman" pitchFamily="18" charset="0"/>
            </a:endParaRPr>
          </a:p>
          <a:p>
            <a:pPr marL="88900" marR="0" lvl="0" indent="-88900" algn="l"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明朝" pitchFamily="18" charset="-128"/>
                <a:ea typeface="ＭＳ Ｐ明朝" pitchFamily="18" charset="-128"/>
                <a:cs typeface="Times New Roman" pitchFamily="18" charset="0"/>
              </a:rPr>
              <a:t>・市の緑地の買入れ負担も軽減可能なため、今後とも他の土地所有者に管理協定の締結を勧めていく意向。</a:t>
            </a:r>
            <a:endParaRPr kumimoji="1" lang="ja-JP" altLang="en-US" sz="1400" b="0" i="0" u="none" strike="noStrike" kern="1200" cap="none" spc="0" normalizeH="0" baseline="0" noProof="0">
              <a:ln>
                <a:noFill/>
              </a:ln>
              <a:solidFill>
                <a:prstClr val="black"/>
              </a:solidFill>
              <a:effectLst/>
              <a:uLnTx/>
              <a:uFillTx/>
              <a:latin typeface="ＭＳ Ｐ明朝" pitchFamily="18" charset="-128"/>
              <a:ea typeface="ＭＳ Ｐ明朝" pitchFamily="18" charset="-128"/>
              <a:cs typeface="ＭＳ Ｐゴシック" pitchFamily="50" charset="-128"/>
            </a:endParaRPr>
          </a:p>
        </p:txBody>
      </p:sp>
      <p:sp>
        <p:nvSpPr>
          <p:cNvPr id="1459" name="正方形/長方形 9"/>
          <p:cNvSpPr>
            <a:spLocks noChangeArrowheads="1"/>
          </p:cNvSpPr>
          <p:nvPr/>
        </p:nvSpPr>
        <p:spPr>
          <a:xfrm>
            <a:off x="11113" y="3315232"/>
            <a:ext cx="9693620" cy="33855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a:t>
            </a:r>
            <a:r>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千葉県</a:t>
            </a:r>
            <a:r>
              <a:rPr kumimoji="1" lang="ja-JP" altLang="ja-JP"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松戸市】</a:t>
            </a:r>
            <a:r>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　</a:t>
            </a:r>
            <a:r>
              <a:rPr kumimoji="1" lang="ja-JP" altLang="ja-JP"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Times New Roman" pitchFamily="18" charset="0"/>
              </a:rPr>
              <a:t>特別緑地保全地区で管理協定制度</a:t>
            </a:r>
            <a:r>
              <a:rPr kumimoji="1" lang="ja-JP" altLang="en-US"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Times New Roman" pitchFamily="18" charset="0"/>
              </a:rPr>
              <a:t>を活用し、土地所有者の維持管理負担を軽減</a:t>
            </a:r>
            <a:endParaRPr kumimoji="1" lang="ja-JP" altLang="ja-JP"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Times New Roman" pitchFamily="18" charset="0"/>
            </a:endParaRPr>
          </a:p>
        </p:txBody>
      </p:sp>
      <p:pic>
        <p:nvPicPr>
          <p:cNvPr id="1460" name="Picture 2" descr="D:\Ｈ２１緑地環境技術係\他都市\千葉県松戸市\松戸市からデータ（管理協定）\特別緑地保全地区内緑地管理協定国への報告\斜面林の写真\080527撮影  野菊浄水場(1)全景 航空写真.jpg"/>
          <p:cNvPicPr>
            <a:picLocks noChangeAspect="1" noChangeArrowheads="1"/>
          </p:cNvPicPr>
          <p:nvPr/>
        </p:nvPicPr>
        <p:blipFill>
          <a:blip r:embed="rId4"/>
          <a:stretch>
            <a:fillRect/>
          </a:stretch>
        </p:blipFill>
        <p:spPr>
          <a:xfrm>
            <a:off x="6296810" y="3758530"/>
            <a:ext cx="3407923" cy="2603165"/>
          </a:xfrm>
          <a:prstGeom prst="rect">
            <a:avLst/>
          </a:prstGeom>
          <a:noFill/>
          <a:ln w="9525">
            <a:noFill/>
            <a:miter lim="800000"/>
            <a:headEnd/>
            <a:tailEnd/>
          </a:ln>
        </p:spPr>
      </p:pic>
      <p:sp>
        <p:nvSpPr>
          <p:cNvPr id="1461" name="テキスト ボックス 11"/>
          <p:cNvSpPr txBox="1">
            <a:spLocks noChangeArrowheads="1"/>
          </p:cNvSpPr>
          <p:nvPr/>
        </p:nvSpPr>
        <p:spPr>
          <a:xfrm>
            <a:off x="5949951" y="6485210"/>
            <a:ext cx="2994025" cy="184150"/>
          </a:xfrm>
          <a:prstGeom prst="rect">
            <a:avLst/>
          </a:prstGeom>
          <a:solidFill>
            <a:schemeClr val="bg1"/>
          </a:solidFill>
          <a:ln w="9525">
            <a:noFill/>
            <a:miter lim="800000"/>
            <a:headEnd/>
            <a:tailEnd/>
          </a:ln>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栗山特別緑地保全地区（松戸市）</a:t>
            </a:r>
          </a:p>
        </p:txBody>
      </p:sp>
      <p:graphicFrame>
        <p:nvGraphicFramePr>
          <p:cNvPr id="1462" name="表 32"/>
          <p:cNvGraphicFramePr>
            <a:graphicFrameLocks noGrp="1"/>
          </p:cNvGraphicFramePr>
          <p:nvPr>
            <p:extLst>
              <p:ext uri="{D42A27DB-BD31-4B8C-83A1-F6EECF244321}">
                <p14:modId xmlns:p14="http://schemas.microsoft.com/office/powerpoint/2010/main" val="2158100933"/>
              </p:ext>
            </p:extLst>
          </p:nvPr>
        </p:nvGraphicFramePr>
        <p:xfrm>
          <a:off x="421245" y="5572080"/>
          <a:ext cx="5527341" cy="1097280"/>
        </p:xfrm>
        <a:graphic>
          <a:graphicData uri="http://schemas.openxmlformats.org/drawingml/2006/table">
            <a:tbl>
              <a:tblPr firstRow="1" bandRow="1">
                <a:tableStyleId>{5C22544A-7EE6-4342-B048-85BDC9FD1C3A}</a:tableStyleId>
              </a:tblPr>
              <a:tblGrid>
                <a:gridCol w="2632646">
                  <a:extLst>
                    <a:ext uri="{9D8B030D-6E8A-4147-A177-3AD203B41FA5}">
                      <a16:colId xmlns:a16="http://schemas.microsoft.com/office/drawing/2014/main" val="20000"/>
                    </a:ext>
                  </a:extLst>
                </a:gridCol>
                <a:gridCol w="1389452">
                  <a:extLst>
                    <a:ext uri="{9D8B030D-6E8A-4147-A177-3AD203B41FA5}">
                      <a16:colId xmlns:a16="http://schemas.microsoft.com/office/drawing/2014/main" val="20001"/>
                    </a:ext>
                  </a:extLst>
                </a:gridCol>
                <a:gridCol w="1505243">
                  <a:extLst>
                    <a:ext uri="{9D8B030D-6E8A-4147-A177-3AD203B41FA5}">
                      <a16:colId xmlns:a16="http://schemas.microsoft.com/office/drawing/2014/main" val="20002"/>
                    </a:ext>
                  </a:extLst>
                </a:gridCol>
              </a:tblGrid>
              <a:tr h="125334">
                <a:tc>
                  <a:txBody>
                    <a:bodyPr/>
                    <a:lstStyle/>
                    <a:p>
                      <a:pPr algn="ctr"/>
                      <a:r>
                        <a:rPr kumimoji="1" lang="ja-JP" altLang="en-US" sz="1200" b="0">
                          <a:solidFill>
                            <a:schemeClr val="tx1"/>
                          </a:solidFill>
                        </a:rPr>
                        <a:t>地　区　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a:solidFill>
                            <a:schemeClr val="tx1"/>
                          </a:solidFill>
                        </a:rPr>
                        <a:t>面　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a:solidFill>
                            <a:schemeClr val="tx1"/>
                          </a:solidFill>
                        </a:rPr>
                        <a:t>協定者数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43385">
                <a:tc>
                  <a:txBody>
                    <a:bodyPr/>
                    <a:lstStyle/>
                    <a:p>
                      <a:r>
                        <a:rPr lang="ja-JP" altLang="en-US" sz="1200" b="0"/>
                        <a:t>栗山特別緑地保全地区</a:t>
                      </a:r>
                      <a:endParaRPr kumimoji="1" lang="ja-JP" altLang="en-US" sz="12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b="0">
                          <a:solidFill>
                            <a:schemeClr val="tx1"/>
                          </a:solidFill>
                        </a:rPr>
                        <a:t>１．２６</a:t>
                      </a:r>
                      <a:r>
                        <a:rPr kumimoji="1" lang="en-US" altLang="ja-JP" sz="1200" b="0">
                          <a:solidFill>
                            <a:schemeClr val="tx1"/>
                          </a:solidFill>
                        </a:rPr>
                        <a:t>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b="0">
                          <a:solidFill>
                            <a:schemeClr val="tx1"/>
                          </a:solidFill>
                        </a:rPr>
                        <a:t>１２人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43385">
                <a:tc>
                  <a:txBody>
                    <a:bodyPr/>
                    <a:lstStyle/>
                    <a:p>
                      <a:r>
                        <a:rPr lang="ja-JP" altLang="en-US" sz="1200" b="0"/>
                        <a:t>矢切特別緑地保全地区</a:t>
                      </a:r>
                      <a:endParaRPr kumimoji="1" lang="ja-JP" altLang="en-US" sz="12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b="0">
                          <a:solidFill>
                            <a:schemeClr val="tx1"/>
                          </a:solidFill>
                        </a:rPr>
                        <a:t>０．５０</a:t>
                      </a:r>
                      <a:r>
                        <a:rPr kumimoji="1" lang="en-US" altLang="ja-JP" sz="1200" b="0">
                          <a:solidFill>
                            <a:schemeClr val="tx1"/>
                          </a:solidFill>
                        </a:rPr>
                        <a:t>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b="0">
                          <a:solidFill>
                            <a:schemeClr val="tx1"/>
                          </a:solidFill>
                        </a:rPr>
                        <a:t>１２人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43385">
                <a:tc>
                  <a:txBody>
                    <a:bodyPr/>
                    <a:lstStyle/>
                    <a:p>
                      <a:pPr algn="ctr"/>
                      <a:r>
                        <a:rPr kumimoji="1" lang="ja-JP" altLang="en-US" sz="1200" b="0">
                          <a:solidFill>
                            <a:schemeClr val="tx1"/>
                          </a:solidFill>
                        </a:rPr>
                        <a:t>合　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b="0">
                          <a:solidFill>
                            <a:schemeClr val="tx1"/>
                          </a:solidFill>
                        </a:rPr>
                        <a:t>１．７６</a:t>
                      </a:r>
                      <a:r>
                        <a:rPr kumimoji="1" lang="en-US" altLang="ja-JP" sz="1200" b="0">
                          <a:solidFill>
                            <a:schemeClr val="tx1"/>
                          </a:solidFill>
                        </a:rPr>
                        <a:t>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b="0">
                          <a:solidFill>
                            <a:schemeClr val="tx1"/>
                          </a:solidFill>
                        </a:rPr>
                        <a:t>１６人</a:t>
                      </a:r>
                      <a:endParaRPr kumimoji="1" lang="en-US" altLang="ja-JP" sz="12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463" name="テキスト ボックス 33"/>
          <p:cNvSpPr txBox="1"/>
          <p:nvPr/>
        </p:nvSpPr>
        <p:spPr>
          <a:xfrm>
            <a:off x="8" y="-1640"/>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B05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特別緑地保全地区の事例</a:t>
            </a:r>
          </a:p>
        </p:txBody>
      </p:sp>
      <p:sp>
        <p:nvSpPr>
          <p:cNvPr id="1464" name="テキスト ボックス 34"/>
          <p:cNvSpPr txBox="1"/>
          <p:nvPr/>
        </p:nvSpPr>
        <p:spPr>
          <a:xfrm>
            <a:off x="0" y="389028"/>
            <a:ext cx="9904413" cy="2880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65" name="テキスト ボックス 35"/>
          <p:cNvSpPr txBox="1"/>
          <p:nvPr/>
        </p:nvSpPr>
        <p:spPr>
          <a:xfrm>
            <a:off x="0" y="441312"/>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66" name="右矢印 37"/>
          <p:cNvSpPr/>
          <p:nvPr/>
        </p:nvSpPr>
        <p:spPr>
          <a:xfrm rot="-8100000">
            <a:off x="8946008" y="5306800"/>
            <a:ext cx="396000" cy="288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67" name="スライド番号プレースホルダー 1"/>
          <p:cNvSpPr>
            <a:spLocks noGrp="1"/>
          </p:cNvSpPr>
          <p:nvPr>
            <p:ph type="sldNum" sz="quarter" idx="12"/>
          </p:nvPr>
        </p:nvSpPr>
        <p:spPr>
          <a:xfrm>
            <a:off x="7610152"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1468" name="テキスト ボックス 11"/>
          <p:cNvSpPr txBox="1">
            <a:spLocks noChangeArrowheads="1"/>
          </p:cNvSpPr>
          <p:nvPr/>
        </p:nvSpPr>
        <p:spPr>
          <a:xfrm>
            <a:off x="3222353" y="3038269"/>
            <a:ext cx="1584000" cy="138499"/>
          </a:xfrm>
          <a:prstGeom prst="rect">
            <a:avLst/>
          </a:prstGeom>
          <a:solidFill>
            <a:schemeClr val="bg1"/>
          </a:solidFill>
          <a:ln w="9525">
            <a:noFill/>
            <a:miter lim="800000"/>
            <a:headEnd/>
            <a:tailEnd/>
          </a:ln>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出典　</a:t>
            </a:r>
            <a:r>
              <a:rPr kumimoji="1" lang="en-US" altLang="ja-JP" sz="9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Google Maps</a:t>
            </a:r>
            <a:endParaRPr kumimoji="1" lang="ja-JP" altLang="en-US" sz="9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98936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 name="テキスト ボックス 2"/>
          <p:cNvSpPr txBox="1"/>
          <p:nvPr/>
        </p:nvSpPr>
        <p:spPr>
          <a:xfrm>
            <a:off x="8" y="-1640"/>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B05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特別緑地保全地区の事例</a:t>
            </a:r>
          </a:p>
        </p:txBody>
      </p:sp>
      <p:sp>
        <p:nvSpPr>
          <p:cNvPr id="1471" name="テキスト ボックス 3"/>
          <p:cNvSpPr txBox="1"/>
          <p:nvPr/>
        </p:nvSpPr>
        <p:spPr>
          <a:xfrm>
            <a:off x="0" y="389028"/>
            <a:ext cx="9904413" cy="2880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72" name="テキスト ボックス 4"/>
          <p:cNvSpPr txBox="1"/>
          <p:nvPr/>
        </p:nvSpPr>
        <p:spPr>
          <a:xfrm>
            <a:off x="0" y="441312"/>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73" name="角丸四角形 5"/>
          <p:cNvSpPr/>
          <p:nvPr/>
        </p:nvSpPr>
        <p:spPr>
          <a:xfrm>
            <a:off x="126785" y="4005064"/>
            <a:ext cx="9216000" cy="612000"/>
          </a:xfrm>
          <a:prstGeom prst="roundRect">
            <a:avLst>
              <a:gd name="adj" fmla="val 9948"/>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t"/>
          <a:lstStyle/>
          <a:p>
            <a:pPr marL="261938" marR="0" lvl="0" indent="-261938"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地上権者は、他人の土地において工作物又は竹木を所有するため、その土地を使用する権利を有する（民法第</a:t>
            </a:r>
            <a:r>
              <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265</a:t>
            </a: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条）</a:t>
            </a:r>
            <a:endPar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261938" marR="0" lvl="0" indent="-261938"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地上権が設定されると、相続発生時の権利残存期間に応じて相続税評価額が軽減される（相続税法第</a:t>
            </a:r>
            <a:r>
              <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23</a:t>
            </a: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条）</a:t>
            </a:r>
            <a:endPar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74" name="角丸四角形 6"/>
          <p:cNvSpPr/>
          <p:nvPr/>
        </p:nvSpPr>
        <p:spPr>
          <a:xfrm>
            <a:off x="-14287" y="456053"/>
            <a:ext cx="9720000" cy="1224000"/>
          </a:xfrm>
          <a:prstGeom prst="roundRect">
            <a:avLst>
              <a:gd name="adj" fmla="val 9948"/>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180000" marR="0" lvl="1" indent="-108000" algn="l" defTabSz="914400" rtl="0" eaLnBrk="1" fontAlgn="auto" latinLnBrk="0" hangingPunct="1">
              <a:lnSpc>
                <a:spcPct val="100000"/>
              </a:lnSpc>
              <a:spcBef>
                <a:spcPts val="600"/>
              </a:spcBef>
              <a:spcAft>
                <a:spcPts val="0"/>
              </a:spcAft>
              <a:buClrTx/>
              <a:buSzTx/>
              <a:buFontTx/>
              <a:buNone/>
              <a:tabLst/>
              <a:defRPr/>
            </a:pPr>
            <a:r>
              <a:rPr kumimoji="0" lang="ja-JP" altLang="en-US" sz="1600" b="0" i="0" u="none" strike="noStrike" kern="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・特別緑地保全地区の指定にあたり、緑地を使用する権利を市に帰属させた「地上権」を設定</a:t>
            </a:r>
            <a:endParaRPr kumimoji="0" lang="en-US" altLang="ja-JP" sz="1600" b="0" i="0" u="none" strike="noStrike" kern="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475" name="角丸四角形 8"/>
          <p:cNvSpPr/>
          <p:nvPr/>
        </p:nvSpPr>
        <p:spPr>
          <a:xfrm>
            <a:off x="75829" y="1124744"/>
            <a:ext cx="4644000" cy="720000"/>
          </a:xfrm>
          <a:prstGeom prst="roundRect">
            <a:avLst>
              <a:gd name="adj" fmla="val 9948"/>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公園部局は、地権者の「屋敷林を将来に残したい」という意向を受け、当該地の特別緑地保全地区への指定を検討</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財政部局は、土地の買入れが財政負担となることから、消極的</a:t>
            </a:r>
          </a:p>
        </p:txBody>
      </p:sp>
      <p:sp>
        <p:nvSpPr>
          <p:cNvPr id="1476" name="角丸四角形 10"/>
          <p:cNvSpPr/>
          <p:nvPr/>
        </p:nvSpPr>
        <p:spPr>
          <a:xfrm>
            <a:off x="75827" y="2004607"/>
            <a:ext cx="4644000" cy="667545"/>
          </a:xfrm>
          <a:prstGeom prst="roundRect">
            <a:avLst>
              <a:gd name="adj" fmla="val 9948"/>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買入れ申出は望まないが、特別緑地保全地区の指定を希望する地権者と合意した上で、</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H28</a:t>
            </a:r>
            <a:r>
              <a:rPr kumimoji="1" lang="ja-JP"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年度に都市計画決定を行う予定の</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特別緑地保全地区</a:t>
            </a:r>
            <a:r>
              <a:rPr kumimoji="1" lang="ja-JP"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に</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en-US" altLang="ja-JP" sz="1200" b="0" i="0" u="sng"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rPr>
              <a:t>60</a:t>
            </a:r>
            <a:r>
              <a:rPr kumimoji="1" lang="ja-JP" altLang="ja-JP" sz="1200" b="0" i="0" u="sng"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rPr>
              <a:t>年間の地上権を設定</a:t>
            </a:r>
            <a:r>
              <a:rPr kumimoji="1" lang="ja-JP"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（約</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0.7ha</a:t>
            </a:r>
            <a:r>
              <a:rPr kumimoji="1" lang="ja-JP"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p>
        </p:txBody>
      </p:sp>
      <p:sp>
        <p:nvSpPr>
          <p:cNvPr id="1477" name="角丸四角形 11"/>
          <p:cNvSpPr/>
          <p:nvPr/>
        </p:nvSpPr>
        <p:spPr>
          <a:xfrm>
            <a:off x="92976" y="2830603"/>
            <a:ext cx="4644000" cy="517394"/>
          </a:xfrm>
          <a:prstGeom prst="roundRect">
            <a:avLst>
              <a:gd name="adj" fmla="val 9948"/>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60</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年間、都市緑地法第</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14</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条の建築行為等の許可申請ができず、同第</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17</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条の買入れ申出がなされないこととなり、財政部局も指定を了解</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78" name="下矢印 13"/>
          <p:cNvSpPr/>
          <p:nvPr/>
        </p:nvSpPr>
        <p:spPr>
          <a:xfrm>
            <a:off x="2014361" y="2685120"/>
            <a:ext cx="576064" cy="135958"/>
          </a:xfrm>
          <a:prstGeom prst="downArrow">
            <a:avLst/>
          </a:prstGeom>
          <a:solidFill>
            <a:schemeClr val="tx1">
              <a:lumMod val="65000"/>
              <a:lumOff val="35000"/>
            </a:schemeClr>
          </a:solidFill>
          <a:ln w="3175">
            <a:noFill/>
            <a:tailEnd type="stealth"/>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1"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79" name="下矢印 14"/>
          <p:cNvSpPr/>
          <p:nvPr/>
        </p:nvSpPr>
        <p:spPr>
          <a:xfrm>
            <a:off x="2020045" y="1851066"/>
            <a:ext cx="576064" cy="135958"/>
          </a:xfrm>
          <a:prstGeom prst="downArrow">
            <a:avLst/>
          </a:prstGeom>
          <a:solidFill>
            <a:schemeClr val="tx1">
              <a:lumMod val="65000"/>
              <a:lumOff val="35000"/>
            </a:schemeClr>
          </a:solidFill>
          <a:ln w="3175">
            <a:noFill/>
            <a:tailEnd type="stealth"/>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1"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80" name="AutoShape 114"/>
          <p:cNvSpPr>
            <a:spLocks noChangeArrowheads="1"/>
          </p:cNvSpPr>
          <p:nvPr/>
        </p:nvSpPr>
        <p:spPr>
          <a:xfrm>
            <a:off x="128464" y="3658418"/>
            <a:ext cx="1664184" cy="287338"/>
          </a:xfrm>
          <a:prstGeom prst="flowChartAlternateProcess">
            <a:avLst/>
          </a:prstGeom>
          <a:solidFill>
            <a:srgbClr val="0000FF"/>
          </a:solidFill>
          <a:ln w="9525">
            <a:noFill/>
            <a:miter lim="800000"/>
            <a:headEnd/>
            <a:tailEnd/>
          </a:ln>
        </p:spPr>
        <p:txBody>
          <a:bodyPr wrap="none" anchor="ctr"/>
          <a:lstStyle/>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地上権の法的効果</a:t>
            </a:r>
            <a:endParaRPr kumimoji="1" lang="en-US" altLang="ja-JP" sz="12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81" name="AutoShape 114"/>
          <p:cNvSpPr>
            <a:spLocks noChangeArrowheads="1"/>
          </p:cNvSpPr>
          <p:nvPr/>
        </p:nvSpPr>
        <p:spPr>
          <a:xfrm>
            <a:off x="92977" y="856780"/>
            <a:ext cx="2240248" cy="216000"/>
          </a:xfrm>
          <a:prstGeom prst="flowChartAlternateProcess">
            <a:avLst/>
          </a:prstGeom>
          <a:solidFill>
            <a:srgbClr val="0000FF"/>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地上権の設定に至った経緯</a:t>
            </a:r>
            <a:endParaRPr kumimoji="1" lang="en-US" altLang="ja-JP" sz="12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1482" name="グループ化 19"/>
          <p:cNvGrpSpPr/>
          <p:nvPr/>
        </p:nvGrpSpPr>
        <p:grpSpPr>
          <a:xfrm>
            <a:off x="5008484" y="836712"/>
            <a:ext cx="4716707" cy="3041034"/>
            <a:chOff x="5117591" y="1990125"/>
            <a:chExt cx="3627465" cy="2338760"/>
          </a:xfrm>
        </p:grpSpPr>
        <p:pic>
          <p:nvPicPr>
            <p:cNvPr id="1483" name="図 20"/>
            <p:cNvPicPr>
              <a:picLocks noChangeAspect="1"/>
            </p:cNvPicPr>
            <p:nvPr/>
          </p:nvPicPr>
          <p:blipFill>
            <a:blip r:embed="rId2"/>
            <a:stretch>
              <a:fillRect/>
            </a:stretch>
          </p:blipFill>
          <p:spPr>
            <a:xfrm>
              <a:off x="5117591" y="1990125"/>
              <a:ext cx="3627465" cy="2338760"/>
            </a:xfrm>
            <a:prstGeom prst="rect">
              <a:avLst/>
            </a:prstGeom>
          </p:spPr>
        </p:pic>
        <p:sp>
          <p:nvSpPr>
            <p:cNvPr id="1484" name="フリーフォーム 21"/>
            <p:cNvSpPr/>
            <p:nvPr/>
          </p:nvSpPr>
          <p:spPr>
            <a:xfrm>
              <a:off x="6448425" y="2319338"/>
              <a:ext cx="619125" cy="1743075"/>
            </a:xfrm>
            <a:custGeom>
              <a:avLst/>
              <a:gdLst>
                <a:gd name="connsiteX0" fmla="*/ 219075 w 619125"/>
                <a:gd name="connsiteY0" fmla="*/ 0 h 1743075"/>
                <a:gd name="connsiteX1" fmla="*/ 0 w 619125"/>
                <a:gd name="connsiteY1" fmla="*/ 714375 h 1743075"/>
                <a:gd name="connsiteX2" fmla="*/ 323850 w 619125"/>
                <a:gd name="connsiteY2" fmla="*/ 909637 h 1743075"/>
                <a:gd name="connsiteX3" fmla="*/ 209550 w 619125"/>
                <a:gd name="connsiteY3" fmla="*/ 1262062 h 1743075"/>
                <a:gd name="connsiteX4" fmla="*/ 338138 w 619125"/>
                <a:gd name="connsiteY4" fmla="*/ 1323975 h 1743075"/>
                <a:gd name="connsiteX5" fmla="*/ 276225 w 619125"/>
                <a:gd name="connsiteY5" fmla="*/ 1466850 h 1743075"/>
                <a:gd name="connsiteX6" fmla="*/ 333375 w 619125"/>
                <a:gd name="connsiteY6" fmla="*/ 1495425 h 1743075"/>
                <a:gd name="connsiteX7" fmla="*/ 242888 w 619125"/>
                <a:gd name="connsiteY7" fmla="*/ 1671637 h 1743075"/>
                <a:gd name="connsiteX8" fmla="*/ 361950 w 619125"/>
                <a:gd name="connsiteY8" fmla="*/ 1743075 h 1743075"/>
                <a:gd name="connsiteX9" fmla="*/ 585788 w 619125"/>
                <a:gd name="connsiteY9" fmla="*/ 1252537 h 1743075"/>
                <a:gd name="connsiteX10" fmla="*/ 619125 w 619125"/>
                <a:gd name="connsiteY10" fmla="*/ 1109662 h 1743075"/>
                <a:gd name="connsiteX11" fmla="*/ 566738 w 619125"/>
                <a:gd name="connsiteY11" fmla="*/ 781050 h 1743075"/>
                <a:gd name="connsiteX12" fmla="*/ 614363 w 619125"/>
                <a:gd name="connsiteY12" fmla="*/ 671512 h 1743075"/>
                <a:gd name="connsiteX13" fmla="*/ 500063 w 619125"/>
                <a:gd name="connsiteY13" fmla="*/ 647700 h 1743075"/>
                <a:gd name="connsiteX14" fmla="*/ 304800 w 619125"/>
                <a:gd name="connsiteY14" fmla="*/ 657225 h 1743075"/>
                <a:gd name="connsiteX15" fmla="*/ 261938 w 619125"/>
                <a:gd name="connsiteY15" fmla="*/ 581025 h 1743075"/>
                <a:gd name="connsiteX16" fmla="*/ 328613 w 619125"/>
                <a:gd name="connsiteY16" fmla="*/ 495300 h 1743075"/>
                <a:gd name="connsiteX17" fmla="*/ 400050 w 619125"/>
                <a:gd name="connsiteY17" fmla="*/ 266700 h 1743075"/>
                <a:gd name="connsiteX18" fmla="*/ 433388 w 619125"/>
                <a:gd name="connsiteY18" fmla="*/ 152400 h 1743075"/>
                <a:gd name="connsiteX19" fmla="*/ 219075 w 619125"/>
                <a:gd name="connsiteY19" fmla="*/ 0 h 174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9125" h="1743075">
                  <a:moveTo>
                    <a:pt x="219075" y="0"/>
                  </a:moveTo>
                  <a:lnTo>
                    <a:pt x="0" y="714375"/>
                  </a:lnTo>
                  <a:lnTo>
                    <a:pt x="323850" y="909637"/>
                  </a:lnTo>
                  <a:lnTo>
                    <a:pt x="209550" y="1262062"/>
                  </a:lnTo>
                  <a:lnTo>
                    <a:pt x="338138" y="1323975"/>
                  </a:lnTo>
                  <a:lnTo>
                    <a:pt x="276225" y="1466850"/>
                  </a:lnTo>
                  <a:lnTo>
                    <a:pt x="333375" y="1495425"/>
                  </a:lnTo>
                  <a:lnTo>
                    <a:pt x="242888" y="1671637"/>
                  </a:lnTo>
                  <a:lnTo>
                    <a:pt x="361950" y="1743075"/>
                  </a:lnTo>
                  <a:lnTo>
                    <a:pt x="585788" y="1252537"/>
                  </a:lnTo>
                  <a:lnTo>
                    <a:pt x="619125" y="1109662"/>
                  </a:lnTo>
                  <a:lnTo>
                    <a:pt x="566738" y="781050"/>
                  </a:lnTo>
                  <a:lnTo>
                    <a:pt x="614363" y="671512"/>
                  </a:lnTo>
                  <a:lnTo>
                    <a:pt x="500063" y="647700"/>
                  </a:lnTo>
                  <a:lnTo>
                    <a:pt x="304800" y="657225"/>
                  </a:lnTo>
                  <a:lnTo>
                    <a:pt x="261938" y="581025"/>
                  </a:lnTo>
                  <a:lnTo>
                    <a:pt x="328613" y="495300"/>
                  </a:lnTo>
                  <a:lnTo>
                    <a:pt x="400050" y="266700"/>
                  </a:lnTo>
                  <a:lnTo>
                    <a:pt x="433388" y="152400"/>
                  </a:lnTo>
                  <a:lnTo>
                    <a:pt x="219075" y="0"/>
                  </a:lnTo>
                  <a:close/>
                </a:path>
              </a:pathLst>
            </a:cu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1485" name="スライド番号プレースホルダー 1"/>
          <p:cNvSpPr>
            <a:spLocks noGrp="1"/>
          </p:cNvSpPr>
          <p:nvPr>
            <p:ph type="sldNum" sz="quarter" idx="12"/>
          </p:nvPr>
        </p:nvSpPr>
        <p:spPr>
          <a:xfrm>
            <a:off x="8337376" y="6520259"/>
            <a:ext cx="1620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graphicFrame>
        <p:nvGraphicFramePr>
          <p:cNvPr id="1486" name="表 28"/>
          <p:cNvGraphicFramePr>
            <a:graphicFrameLocks noGrp="1"/>
          </p:cNvGraphicFramePr>
          <p:nvPr/>
        </p:nvGraphicFramePr>
        <p:xfrm>
          <a:off x="5210606" y="4840351"/>
          <a:ext cx="4394448" cy="1943997"/>
        </p:xfrm>
        <a:graphic>
          <a:graphicData uri="http://schemas.openxmlformats.org/drawingml/2006/table">
            <a:tbl>
              <a:tblPr/>
              <a:tblGrid>
                <a:gridCol w="1514128">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176727">
                <a:tc>
                  <a:txBody>
                    <a:bodyPr/>
                    <a:lstStyle/>
                    <a:p>
                      <a:pPr algn="ctr" fontAlgn="ctr"/>
                      <a:r>
                        <a:rPr lang="ja-JP" altLang="en-US" sz="1050" b="0" i="0" u="none" strike="noStrike">
                          <a:solidFill>
                            <a:srgbClr val="000000"/>
                          </a:solidFill>
                          <a:latin typeface="ＭＳ Ｐゴシック"/>
                        </a:rPr>
                        <a:t>残存期間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latin typeface="ＭＳ Ｐゴシック"/>
                        </a:rPr>
                        <a:t>評価減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latin typeface="ＭＳ Ｐゴシック" pitchFamily="50" charset="-128"/>
                          <a:ea typeface="ＭＳ Ｐゴシック" pitchFamily="50" charset="-128"/>
                        </a:rPr>
                        <a:t>特緑とあわせた</a:t>
                      </a:r>
                      <a:r>
                        <a:rPr lang="zh-TW" altLang="en-US" sz="900" b="0" i="0" u="none" strike="noStrike">
                          <a:solidFill>
                            <a:srgbClr val="000000"/>
                          </a:solidFill>
                          <a:latin typeface="ＭＳ Ｐゴシック" pitchFamily="50" charset="-128"/>
                          <a:ea typeface="ＭＳ Ｐゴシック" pitchFamily="50" charset="-128"/>
                        </a:rPr>
                        <a:t>評価減見込割合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6727">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10</a:t>
                      </a:r>
                      <a:r>
                        <a:rPr lang="ja-JP" altLang="en-US" sz="1050" b="0" i="0" u="none" strike="noStrike">
                          <a:solidFill>
                            <a:srgbClr val="000000"/>
                          </a:solidFill>
                          <a:latin typeface="ＭＳ Ｐゴシック"/>
                        </a:rPr>
                        <a:t>年以下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100</a:t>
                      </a:r>
                      <a:r>
                        <a:rPr lang="ja-JP" altLang="en-US" sz="1050" b="0" i="0" u="none" strike="noStrike">
                          <a:solidFill>
                            <a:srgbClr val="000000"/>
                          </a:solidFill>
                          <a:latin typeface="ＭＳ Ｐゴシック"/>
                        </a:rPr>
                        <a:t>分の</a:t>
                      </a:r>
                      <a:r>
                        <a:rPr lang="en-US" altLang="ja-JP" sz="1050" b="0" i="0" u="none" strike="noStrike">
                          <a:solidFill>
                            <a:srgbClr val="000000"/>
                          </a:solidFill>
                          <a:latin typeface="ＭＳ Ｐゴシック"/>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1-(1-0.8</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(1-0.05</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81</a:t>
                      </a:r>
                      <a:r>
                        <a:rPr lang="ja-JP" altLang="en-US" sz="1050" b="0" i="0" u="none" strike="noStrike">
                          <a:solidFill>
                            <a:srgbClr val="000000"/>
                          </a:solidFill>
                          <a:latin typeface="ＭＳ Ｐゴシック"/>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6727">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10</a:t>
                      </a:r>
                      <a:r>
                        <a:rPr lang="ja-JP" altLang="en-US" sz="1050" b="0" i="0" u="none" strike="noStrike">
                          <a:solidFill>
                            <a:srgbClr val="000000"/>
                          </a:solidFill>
                          <a:latin typeface="ＭＳ Ｐゴシック"/>
                        </a:rPr>
                        <a:t>年を超え</a:t>
                      </a:r>
                      <a:r>
                        <a:rPr lang="en-US" altLang="ja-JP" sz="1050" b="0" i="0" u="none" strike="noStrike">
                          <a:solidFill>
                            <a:srgbClr val="000000"/>
                          </a:solidFill>
                          <a:latin typeface="ＭＳ Ｐゴシック"/>
                        </a:rPr>
                        <a:t>15</a:t>
                      </a:r>
                      <a:r>
                        <a:rPr lang="ja-JP" altLang="en-US" sz="1050" b="0" i="0" u="none" strike="noStrike">
                          <a:solidFill>
                            <a:srgbClr val="000000"/>
                          </a:solidFill>
                          <a:latin typeface="ＭＳ Ｐゴシック"/>
                        </a:rPr>
                        <a:t>年以下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100</a:t>
                      </a:r>
                      <a:r>
                        <a:rPr lang="ja-JP" altLang="en-US" sz="1050" b="0" i="0" u="none" strike="noStrike">
                          <a:solidFill>
                            <a:srgbClr val="000000"/>
                          </a:solidFill>
                          <a:latin typeface="ＭＳ Ｐゴシック"/>
                        </a:rPr>
                        <a:t>分の</a:t>
                      </a:r>
                      <a:r>
                        <a:rPr lang="en-US" altLang="ja-JP" sz="1050" b="0" i="0" u="none" strike="noStrike">
                          <a:solidFill>
                            <a:srgbClr val="000000"/>
                          </a:solidFill>
                          <a:latin typeface="ＭＳ Ｐゴシック"/>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1-(1-0.8</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(1-0.10</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82</a:t>
                      </a:r>
                      <a:r>
                        <a:rPr lang="ja-JP" altLang="en-US" sz="1050" b="0" i="0" u="none" strike="noStrike">
                          <a:solidFill>
                            <a:srgbClr val="000000"/>
                          </a:solidFill>
                          <a:latin typeface="ＭＳ Ｐゴシック"/>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6727">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15</a:t>
                      </a:r>
                      <a:r>
                        <a:rPr lang="ja-JP" altLang="en-US" sz="1050" b="0" i="0" u="none" strike="noStrike">
                          <a:solidFill>
                            <a:srgbClr val="000000"/>
                          </a:solidFill>
                          <a:latin typeface="ＭＳ Ｐゴシック"/>
                        </a:rPr>
                        <a:t>年を超え</a:t>
                      </a:r>
                      <a:r>
                        <a:rPr lang="en-US" altLang="ja-JP" sz="1050" b="0" i="0" u="none" strike="noStrike">
                          <a:solidFill>
                            <a:srgbClr val="000000"/>
                          </a:solidFill>
                          <a:latin typeface="ＭＳ Ｐゴシック"/>
                        </a:rPr>
                        <a:t>20</a:t>
                      </a:r>
                      <a:r>
                        <a:rPr lang="ja-JP" altLang="en-US" sz="1050" b="0" i="0" u="none" strike="noStrike">
                          <a:solidFill>
                            <a:srgbClr val="000000"/>
                          </a:solidFill>
                          <a:latin typeface="ＭＳ Ｐゴシック"/>
                        </a:rPr>
                        <a:t>年以下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100</a:t>
                      </a:r>
                      <a:r>
                        <a:rPr lang="ja-JP" altLang="en-US" sz="1050" b="0" i="0" u="none" strike="noStrike">
                          <a:solidFill>
                            <a:srgbClr val="000000"/>
                          </a:solidFill>
                          <a:latin typeface="ＭＳ Ｐゴシック"/>
                        </a:rPr>
                        <a:t>分の</a:t>
                      </a:r>
                      <a:r>
                        <a:rPr lang="en-US" altLang="ja-JP" sz="1050" b="0" i="0" u="none" strike="noStrike">
                          <a:solidFill>
                            <a:srgbClr val="000000"/>
                          </a:solidFill>
                          <a:latin typeface="ＭＳ Ｐゴシック"/>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1-(1-0.8</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(1-0.20</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84</a:t>
                      </a:r>
                      <a:r>
                        <a:rPr lang="ja-JP" altLang="en-US" sz="1050" b="0" i="0" u="none" strike="noStrike">
                          <a:solidFill>
                            <a:srgbClr val="000000"/>
                          </a:solidFill>
                          <a:latin typeface="ＭＳ Ｐゴシック"/>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6727">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20</a:t>
                      </a:r>
                      <a:r>
                        <a:rPr lang="ja-JP" altLang="en-US" sz="1050" b="0" i="0" u="none" strike="noStrike">
                          <a:solidFill>
                            <a:srgbClr val="000000"/>
                          </a:solidFill>
                          <a:latin typeface="ＭＳ Ｐゴシック"/>
                        </a:rPr>
                        <a:t>年を超え</a:t>
                      </a:r>
                      <a:r>
                        <a:rPr lang="en-US" altLang="ja-JP" sz="1050" b="0" i="0" u="none" strike="noStrike">
                          <a:solidFill>
                            <a:srgbClr val="000000"/>
                          </a:solidFill>
                          <a:latin typeface="ＭＳ Ｐゴシック"/>
                        </a:rPr>
                        <a:t>25</a:t>
                      </a:r>
                      <a:r>
                        <a:rPr lang="ja-JP" altLang="en-US" sz="1050" b="0" i="0" u="none" strike="noStrike">
                          <a:solidFill>
                            <a:srgbClr val="000000"/>
                          </a:solidFill>
                          <a:latin typeface="ＭＳ Ｐゴシック"/>
                        </a:rPr>
                        <a:t>年以下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100</a:t>
                      </a:r>
                      <a:r>
                        <a:rPr lang="ja-JP" altLang="en-US" sz="1050" b="0" i="0" u="none" strike="noStrike">
                          <a:solidFill>
                            <a:srgbClr val="000000"/>
                          </a:solidFill>
                          <a:latin typeface="ＭＳ Ｐゴシック"/>
                        </a:rPr>
                        <a:t>分の</a:t>
                      </a:r>
                      <a:r>
                        <a:rPr lang="en-US" altLang="ja-JP" sz="1050" b="0" i="0" u="none" strike="noStrike">
                          <a:solidFill>
                            <a:srgbClr val="000000"/>
                          </a:solidFill>
                          <a:latin typeface="ＭＳ Ｐゴシック"/>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1-(1-0.8</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(1-0.30</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86</a:t>
                      </a:r>
                      <a:r>
                        <a:rPr lang="ja-JP" altLang="en-US" sz="1050" b="0" i="0" u="none" strike="noStrike">
                          <a:solidFill>
                            <a:srgbClr val="000000"/>
                          </a:solidFill>
                          <a:latin typeface="ＭＳ Ｐゴシック"/>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6727">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25</a:t>
                      </a:r>
                      <a:r>
                        <a:rPr lang="ja-JP" altLang="en-US" sz="1050" b="0" i="0" u="none" strike="noStrike">
                          <a:solidFill>
                            <a:srgbClr val="000000"/>
                          </a:solidFill>
                          <a:latin typeface="ＭＳ Ｐゴシック"/>
                        </a:rPr>
                        <a:t>年を超え</a:t>
                      </a:r>
                      <a:r>
                        <a:rPr lang="en-US" altLang="ja-JP" sz="1050" b="0" i="0" u="none" strike="noStrike">
                          <a:solidFill>
                            <a:srgbClr val="000000"/>
                          </a:solidFill>
                          <a:latin typeface="ＭＳ Ｐゴシック"/>
                        </a:rPr>
                        <a:t>30</a:t>
                      </a:r>
                      <a:r>
                        <a:rPr lang="ja-JP" altLang="en-US" sz="1050" b="0" i="0" u="none" strike="noStrike">
                          <a:solidFill>
                            <a:srgbClr val="000000"/>
                          </a:solidFill>
                          <a:latin typeface="ＭＳ Ｐゴシック"/>
                        </a:rPr>
                        <a:t>年以下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100</a:t>
                      </a:r>
                      <a:r>
                        <a:rPr lang="ja-JP" altLang="en-US" sz="1050" b="0" i="0" u="none" strike="noStrike">
                          <a:solidFill>
                            <a:srgbClr val="000000"/>
                          </a:solidFill>
                          <a:latin typeface="ＭＳ Ｐゴシック"/>
                        </a:rPr>
                        <a:t>分の</a:t>
                      </a:r>
                      <a:r>
                        <a:rPr lang="en-US" altLang="ja-JP" sz="1050" b="0" i="0" u="none" strike="noStrike">
                          <a:solidFill>
                            <a:srgbClr val="000000"/>
                          </a:solidFill>
                          <a:latin typeface="ＭＳ Ｐゴシック"/>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1-(1-0.8</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(1-0.40</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88</a:t>
                      </a:r>
                      <a:r>
                        <a:rPr lang="ja-JP" altLang="en-US" sz="1050" b="0" i="0" u="none" strike="noStrike">
                          <a:solidFill>
                            <a:srgbClr val="000000"/>
                          </a:solidFill>
                          <a:latin typeface="ＭＳ Ｐゴシック"/>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6727">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30</a:t>
                      </a:r>
                      <a:r>
                        <a:rPr lang="ja-JP" altLang="en-US" sz="1050" b="0" i="0" u="none" strike="noStrike">
                          <a:solidFill>
                            <a:srgbClr val="000000"/>
                          </a:solidFill>
                          <a:latin typeface="ＭＳ Ｐゴシック"/>
                        </a:rPr>
                        <a:t>年を超え</a:t>
                      </a:r>
                      <a:r>
                        <a:rPr lang="en-US" altLang="ja-JP" sz="1050" b="0" i="0" u="none" strike="noStrike">
                          <a:solidFill>
                            <a:srgbClr val="000000"/>
                          </a:solidFill>
                          <a:latin typeface="ＭＳ Ｐゴシック"/>
                        </a:rPr>
                        <a:t>35</a:t>
                      </a:r>
                      <a:r>
                        <a:rPr lang="ja-JP" altLang="en-US" sz="1050" b="0" i="0" u="none" strike="noStrike">
                          <a:solidFill>
                            <a:srgbClr val="000000"/>
                          </a:solidFill>
                          <a:latin typeface="ＭＳ Ｐゴシック"/>
                        </a:rPr>
                        <a:t>年以下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100</a:t>
                      </a:r>
                      <a:r>
                        <a:rPr lang="ja-JP" altLang="en-US" sz="1050" b="0" i="0" u="none" strike="noStrike">
                          <a:solidFill>
                            <a:srgbClr val="000000"/>
                          </a:solidFill>
                          <a:latin typeface="ＭＳ Ｐゴシック"/>
                        </a:rPr>
                        <a:t>分の</a:t>
                      </a:r>
                      <a:r>
                        <a:rPr lang="en-US" altLang="ja-JP" sz="1050" b="0" i="0" u="none" strike="noStrike">
                          <a:solidFill>
                            <a:srgbClr val="000000"/>
                          </a:solidFill>
                          <a:latin typeface="ＭＳ Ｐゴシック"/>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1-(1-0.8</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(1-0.50</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90</a:t>
                      </a:r>
                      <a:r>
                        <a:rPr lang="ja-JP" altLang="en-US" sz="1050" b="0" i="0" u="none" strike="noStrike">
                          <a:solidFill>
                            <a:srgbClr val="000000"/>
                          </a:solidFill>
                          <a:latin typeface="ＭＳ Ｐゴシック"/>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6727">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35</a:t>
                      </a:r>
                      <a:r>
                        <a:rPr lang="ja-JP" altLang="en-US" sz="1050" b="0" i="0" u="none" strike="noStrike">
                          <a:solidFill>
                            <a:srgbClr val="000000"/>
                          </a:solidFill>
                          <a:latin typeface="ＭＳ Ｐゴシック"/>
                        </a:rPr>
                        <a:t>年を超え</a:t>
                      </a:r>
                      <a:r>
                        <a:rPr lang="en-US" altLang="ja-JP" sz="1050" b="0" i="0" u="none" strike="noStrike">
                          <a:solidFill>
                            <a:srgbClr val="000000"/>
                          </a:solidFill>
                          <a:latin typeface="ＭＳ Ｐゴシック"/>
                        </a:rPr>
                        <a:t>40</a:t>
                      </a:r>
                      <a:r>
                        <a:rPr lang="ja-JP" altLang="en-US" sz="1050" b="0" i="0" u="none" strike="noStrike">
                          <a:solidFill>
                            <a:srgbClr val="000000"/>
                          </a:solidFill>
                          <a:latin typeface="ＭＳ Ｐゴシック"/>
                        </a:rPr>
                        <a:t>年以下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100</a:t>
                      </a:r>
                      <a:r>
                        <a:rPr lang="ja-JP" altLang="en-US" sz="1050" b="0" i="0" u="none" strike="noStrike">
                          <a:solidFill>
                            <a:srgbClr val="000000"/>
                          </a:solidFill>
                          <a:latin typeface="ＭＳ Ｐゴシック"/>
                        </a:rPr>
                        <a:t>分の</a:t>
                      </a:r>
                      <a:r>
                        <a:rPr lang="en-US" altLang="ja-JP" sz="1050" b="0" i="0" u="none" strike="noStrike">
                          <a:solidFill>
                            <a:srgbClr val="000000"/>
                          </a:solidFill>
                          <a:latin typeface="ＭＳ Ｐゴシック"/>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1-(1-0.8</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(1-0.60</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92</a:t>
                      </a:r>
                      <a:r>
                        <a:rPr lang="ja-JP" altLang="en-US" sz="1050" b="0" i="0" u="none" strike="noStrike">
                          <a:solidFill>
                            <a:srgbClr val="000000"/>
                          </a:solidFill>
                          <a:latin typeface="ＭＳ Ｐゴシック"/>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76727">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40</a:t>
                      </a:r>
                      <a:r>
                        <a:rPr lang="ja-JP" altLang="en-US" sz="1050" b="0" i="0" u="none" strike="noStrike">
                          <a:solidFill>
                            <a:srgbClr val="000000"/>
                          </a:solidFill>
                          <a:latin typeface="ＭＳ Ｐゴシック"/>
                        </a:rPr>
                        <a:t>年を超え</a:t>
                      </a:r>
                      <a:r>
                        <a:rPr lang="en-US" altLang="ja-JP" sz="1050" b="0" i="0" u="none" strike="noStrike">
                          <a:solidFill>
                            <a:srgbClr val="000000"/>
                          </a:solidFill>
                          <a:latin typeface="ＭＳ Ｐゴシック"/>
                        </a:rPr>
                        <a:t>45</a:t>
                      </a:r>
                      <a:r>
                        <a:rPr lang="ja-JP" altLang="en-US" sz="1050" b="0" i="0" u="none" strike="noStrike">
                          <a:solidFill>
                            <a:srgbClr val="000000"/>
                          </a:solidFill>
                          <a:latin typeface="ＭＳ Ｐゴシック"/>
                        </a:rPr>
                        <a:t>年以下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100</a:t>
                      </a:r>
                      <a:r>
                        <a:rPr lang="ja-JP" altLang="en-US" sz="1050" b="0" i="0" u="none" strike="noStrike">
                          <a:solidFill>
                            <a:srgbClr val="000000"/>
                          </a:solidFill>
                          <a:latin typeface="ＭＳ Ｐゴシック"/>
                        </a:rPr>
                        <a:t>分の</a:t>
                      </a:r>
                      <a:r>
                        <a:rPr lang="en-US" altLang="ja-JP" sz="1050" b="0" i="0" u="none" strike="noStrike">
                          <a:solidFill>
                            <a:srgbClr val="000000"/>
                          </a:solidFill>
                          <a:latin typeface="ＭＳ Ｐゴシック"/>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1-(1-0.8</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(1-0.70</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94</a:t>
                      </a:r>
                      <a:r>
                        <a:rPr lang="ja-JP" altLang="en-US" sz="1050" b="0" i="0" u="none" strike="noStrike">
                          <a:solidFill>
                            <a:srgbClr val="000000"/>
                          </a:solidFill>
                          <a:latin typeface="ＭＳ Ｐゴシック"/>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76727">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45</a:t>
                      </a:r>
                      <a:r>
                        <a:rPr lang="ja-JP" altLang="en-US" sz="1050" b="0" i="0" u="none" strike="noStrike">
                          <a:solidFill>
                            <a:srgbClr val="000000"/>
                          </a:solidFill>
                          <a:latin typeface="ＭＳ Ｐゴシック"/>
                        </a:rPr>
                        <a:t>年を超え</a:t>
                      </a:r>
                      <a:r>
                        <a:rPr lang="en-US" altLang="ja-JP" sz="1050" b="0" i="0" u="none" strike="noStrike">
                          <a:solidFill>
                            <a:srgbClr val="000000"/>
                          </a:solidFill>
                          <a:latin typeface="ＭＳ Ｐゴシック"/>
                        </a:rPr>
                        <a:t>50</a:t>
                      </a:r>
                      <a:r>
                        <a:rPr lang="ja-JP" altLang="en-US" sz="1050" b="0" i="0" u="none" strike="noStrike">
                          <a:solidFill>
                            <a:srgbClr val="000000"/>
                          </a:solidFill>
                          <a:latin typeface="ＭＳ Ｐゴシック"/>
                        </a:rPr>
                        <a:t>年以下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100</a:t>
                      </a:r>
                      <a:r>
                        <a:rPr lang="ja-JP" altLang="en-US" sz="1050" b="0" i="0" u="none" strike="noStrike">
                          <a:solidFill>
                            <a:srgbClr val="000000"/>
                          </a:solidFill>
                          <a:latin typeface="ＭＳ Ｐゴシック"/>
                        </a:rPr>
                        <a:t>分の</a:t>
                      </a:r>
                      <a:r>
                        <a:rPr lang="en-US" altLang="ja-JP" sz="1050" b="0" i="0" u="none" strike="noStrike">
                          <a:solidFill>
                            <a:srgbClr val="000000"/>
                          </a:solidFill>
                          <a:latin typeface="ＭＳ Ｐゴシック"/>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1-(1-0.8</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(1-0.80</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96</a:t>
                      </a:r>
                      <a:r>
                        <a:rPr lang="ja-JP" altLang="en-US" sz="1050" b="0" i="0" u="none" strike="noStrike">
                          <a:solidFill>
                            <a:srgbClr val="000000"/>
                          </a:solidFill>
                          <a:latin typeface="ＭＳ Ｐゴシック"/>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6727">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50</a:t>
                      </a:r>
                      <a:r>
                        <a:rPr lang="ja-JP" altLang="en-US" sz="1050" b="0" i="0" u="none" strike="noStrike">
                          <a:solidFill>
                            <a:srgbClr val="000000"/>
                          </a:solidFill>
                          <a:latin typeface="ＭＳ Ｐゴシック"/>
                        </a:rPr>
                        <a:t>年を超える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100</a:t>
                      </a:r>
                      <a:r>
                        <a:rPr lang="ja-JP" altLang="en-US" sz="1050" b="0" i="0" u="none" strike="noStrike">
                          <a:solidFill>
                            <a:srgbClr val="000000"/>
                          </a:solidFill>
                          <a:latin typeface="ＭＳ Ｐゴシック"/>
                        </a:rPr>
                        <a:t>分の</a:t>
                      </a:r>
                      <a:r>
                        <a:rPr lang="en-US" altLang="ja-JP" sz="1050" b="0" i="0" u="none" strike="noStrike">
                          <a:solidFill>
                            <a:srgbClr val="000000"/>
                          </a:solidFill>
                          <a:latin typeface="ＭＳ Ｐゴシック"/>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latin typeface="ＭＳ Ｐゴシック"/>
                        </a:rPr>
                        <a:t>　</a:t>
                      </a:r>
                      <a:r>
                        <a:rPr lang="en-US" altLang="ja-JP" sz="1050" b="0" i="0" u="none" strike="noStrike">
                          <a:solidFill>
                            <a:srgbClr val="000000"/>
                          </a:solidFill>
                          <a:latin typeface="ＭＳ Ｐゴシック"/>
                        </a:rPr>
                        <a:t>1-(1-0.8</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(1-0.90</a:t>
                      </a:r>
                      <a:r>
                        <a:rPr lang="ja-JP" altLang="en-US" sz="1050" b="0" i="0" u="none" strike="noStrike">
                          <a:solidFill>
                            <a:srgbClr val="000000"/>
                          </a:solidFill>
                          <a:latin typeface="ＭＳ Ｐゴシック"/>
                        </a:rPr>
                        <a:t>）＝</a:t>
                      </a:r>
                      <a:r>
                        <a:rPr lang="en-US" altLang="ja-JP" sz="1050" b="0" i="0" u="none" strike="noStrike">
                          <a:solidFill>
                            <a:srgbClr val="000000"/>
                          </a:solidFill>
                          <a:latin typeface="ＭＳ Ｐゴシック"/>
                        </a:rPr>
                        <a:t>98</a:t>
                      </a:r>
                      <a:r>
                        <a:rPr lang="ja-JP" altLang="en-US" sz="1050" b="0" i="0" u="none" strike="noStrike">
                          <a:solidFill>
                            <a:srgbClr val="000000"/>
                          </a:solidFill>
                          <a:latin typeface="ＭＳ Ｐゴシック"/>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487" name="テキスト ボックス 33"/>
          <p:cNvSpPr txBox="1"/>
          <p:nvPr/>
        </p:nvSpPr>
        <p:spPr>
          <a:xfrm>
            <a:off x="8769584" y="4581128"/>
            <a:ext cx="1440000" cy="261610"/>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相続税法第</a:t>
            </a:r>
            <a:r>
              <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23</a:t>
            </a: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条</a:t>
            </a:r>
          </a:p>
        </p:txBody>
      </p:sp>
      <p:sp>
        <p:nvSpPr>
          <p:cNvPr id="1488" name="正方形/長方形 34"/>
          <p:cNvSpPr/>
          <p:nvPr/>
        </p:nvSpPr>
        <p:spPr>
          <a:xfrm>
            <a:off x="5197490" y="4854646"/>
            <a:ext cx="2448272" cy="19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89" name="テキスト ボックス 35"/>
          <p:cNvSpPr txBox="1"/>
          <p:nvPr/>
        </p:nvSpPr>
        <p:spPr>
          <a:xfrm>
            <a:off x="178156" y="6133797"/>
            <a:ext cx="4558819" cy="600164"/>
          </a:xfrm>
          <a:prstGeom prst="rect">
            <a:avLst/>
          </a:prstGeom>
          <a:noFill/>
        </p:spPr>
        <p:txBody>
          <a:bodyPr wrap="square" rtlCol="0">
            <a:spAutoFit/>
          </a:bodyPr>
          <a:lstStyle/>
          <a:p>
            <a:pPr marL="360000" marR="0" lvl="0" indent="-36000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例</a:t>
            </a:r>
            <a:r>
              <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相続税評価額が１億円の特別緑地保全地区の土地について、地上権の残存期間が</a:t>
            </a:r>
            <a:r>
              <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30</a:t>
            </a: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年であった場合</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360000" marR="0" lvl="0" indent="-3600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100</a:t>
            </a: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百万円</a:t>
            </a:r>
            <a:r>
              <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1-0.8</a:t>
            </a: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1-0.4</a:t>
            </a: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12</a:t>
            </a: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百万円（</a:t>
            </a:r>
            <a:r>
              <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88%</a:t>
            </a: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評価減）</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1490" name="グループ化 46"/>
          <p:cNvGrpSpPr/>
          <p:nvPr/>
        </p:nvGrpSpPr>
        <p:grpSpPr>
          <a:xfrm>
            <a:off x="1125273" y="4797152"/>
            <a:ext cx="2533878" cy="1267073"/>
            <a:chOff x="330890" y="4725144"/>
            <a:chExt cx="3325172" cy="1662761"/>
          </a:xfrm>
        </p:grpSpPr>
        <p:sp>
          <p:nvSpPr>
            <p:cNvPr id="1491" name="平行四辺形 36"/>
            <p:cNvSpPr/>
            <p:nvPr/>
          </p:nvSpPr>
          <p:spPr>
            <a:xfrm>
              <a:off x="330890" y="6015652"/>
              <a:ext cx="2772000" cy="342378"/>
            </a:xfrm>
            <a:prstGeom prst="parallelogram">
              <a:avLst>
                <a:gd name="adj" fmla="val 114427"/>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92" name="平行四辺形 37"/>
            <p:cNvSpPr/>
            <p:nvPr/>
          </p:nvSpPr>
          <p:spPr>
            <a:xfrm>
              <a:off x="330890" y="5593895"/>
              <a:ext cx="2772000" cy="342378"/>
            </a:xfrm>
            <a:prstGeom prst="parallelogram">
              <a:avLst>
                <a:gd name="adj" fmla="val 114427"/>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1493" name="直線コネクタ 38"/>
            <p:cNvCxnSpPr/>
            <p:nvPr/>
          </p:nvCxnSpPr>
          <p:spPr>
            <a:xfrm>
              <a:off x="330890" y="5936272"/>
              <a:ext cx="0" cy="3960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494" name="直線コネクタ 39"/>
            <p:cNvCxnSpPr/>
            <p:nvPr/>
          </p:nvCxnSpPr>
          <p:spPr>
            <a:xfrm>
              <a:off x="2707258" y="5936272"/>
              <a:ext cx="0" cy="3960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1495" name="テキスト ボックス 40"/>
            <p:cNvSpPr txBox="1"/>
            <p:nvPr/>
          </p:nvSpPr>
          <p:spPr>
            <a:xfrm>
              <a:off x="559719" y="6044598"/>
              <a:ext cx="3096343" cy="343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特別緑地保全地区の区域</a:t>
              </a:r>
            </a:p>
          </p:txBody>
        </p:sp>
        <p:pic>
          <p:nvPicPr>
            <p:cNvPr id="1496" name="図 41"/>
            <p:cNvPicPr>
              <a:picLocks noChangeAspect="1"/>
            </p:cNvPicPr>
            <p:nvPr/>
          </p:nvPicPr>
          <p:blipFill>
            <a:blip r:embed="rId3"/>
            <a:srcRect l="63812" r="-1862"/>
            <a:stretch>
              <a:fillRect/>
            </a:stretch>
          </p:blipFill>
          <p:spPr>
            <a:xfrm>
              <a:off x="800786" y="4725144"/>
              <a:ext cx="675488" cy="1134159"/>
            </a:xfrm>
            <a:prstGeom prst="rect">
              <a:avLst/>
            </a:prstGeom>
          </p:spPr>
        </p:pic>
        <p:pic>
          <p:nvPicPr>
            <p:cNvPr id="1497" name="図 42"/>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63812" r="-1862"/>
            <a:stretch>
              <a:fillRect/>
            </a:stretch>
          </p:blipFill>
          <p:spPr>
            <a:xfrm>
              <a:off x="1423814" y="4790434"/>
              <a:ext cx="555463" cy="932635"/>
            </a:xfrm>
            <a:prstGeom prst="rect">
              <a:avLst/>
            </a:prstGeom>
          </p:spPr>
        </p:pic>
        <p:pic>
          <p:nvPicPr>
            <p:cNvPr id="1498" name="図 43"/>
            <p:cNvPicPr>
              <a:picLocks noChangeAspect="1"/>
            </p:cNvPicPr>
            <p:nvPr/>
          </p:nvPicPr>
          <p:blipFill>
            <a:blip r:embed="rId3"/>
            <a:srcRect l="63812" r="-1862"/>
            <a:stretch>
              <a:fillRect/>
            </a:stretch>
          </p:blipFill>
          <p:spPr>
            <a:xfrm>
              <a:off x="1888562" y="4730105"/>
              <a:ext cx="675488" cy="1134159"/>
            </a:xfrm>
            <a:prstGeom prst="rect">
              <a:avLst/>
            </a:prstGeom>
          </p:spPr>
        </p:pic>
        <p:cxnSp>
          <p:nvCxnSpPr>
            <p:cNvPr id="1499" name="直線コネクタ 44"/>
            <p:cNvCxnSpPr/>
            <p:nvPr/>
          </p:nvCxnSpPr>
          <p:spPr>
            <a:xfrm>
              <a:off x="3079998" y="5612550"/>
              <a:ext cx="0" cy="3960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grpSp>
      <p:sp>
        <p:nvSpPr>
          <p:cNvPr id="1500" name="テキスト ボックス 45"/>
          <p:cNvSpPr txBox="1"/>
          <p:nvPr/>
        </p:nvSpPr>
        <p:spPr>
          <a:xfrm>
            <a:off x="1208584" y="4870179"/>
            <a:ext cx="30963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地方公共団体による地上権の設定</a:t>
            </a:r>
          </a:p>
        </p:txBody>
      </p:sp>
      <p:sp>
        <p:nvSpPr>
          <p:cNvPr id="1501" name="角丸四角形 47"/>
          <p:cNvSpPr/>
          <p:nvPr/>
        </p:nvSpPr>
        <p:spPr>
          <a:xfrm>
            <a:off x="5054437" y="892772"/>
            <a:ext cx="1440000" cy="1260000"/>
          </a:xfrm>
          <a:prstGeom prst="roundRect">
            <a:avLst>
              <a:gd name="adj" fmla="val 9948"/>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地上権の内容は「紅葉樹所有」（紅葉樹を植樹する権利）</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既存樹木は土地所有者の所有物で、管理は土地所有者や地元の</a:t>
            </a:r>
            <a:r>
              <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NPO</a:t>
            </a: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が実施</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1502" name="直線矢印コネクタ 7"/>
          <p:cNvCxnSpPr/>
          <p:nvPr/>
        </p:nvCxnSpPr>
        <p:spPr>
          <a:xfrm>
            <a:off x="4592960" y="4547220"/>
            <a:ext cx="604530" cy="288032"/>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03" name="直線コネクタ 12"/>
          <p:cNvCxnSpPr/>
          <p:nvPr/>
        </p:nvCxnSpPr>
        <p:spPr>
          <a:xfrm>
            <a:off x="2200651" y="4551392"/>
            <a:ext cx="4356000" cy="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090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5" name="テキスト ボックス 15"/>
          <p:cNvSpPr txBox="1"/>
          <p:nvPr/>
        </p:nvSpPr>
        <p:spPr>
          <a:xfrm>
            <a:off x="0" y="389028"/>
            <a:ext cx="9904413" cy="28800"/>
          </a:xfrm>
          <a:prstGeom prst="rect">
            <a:avLst/>
          </a:prstGeom>
          <a:solidFill>
            <a:srgbClr val="00B050"/>
          </a:solidFill>
        </p:spPr>
        <p:txBody>
          <a:bodyPr wrap="square" rtlCol="0">
            <a:spAutoFit/>
          </a:bodyPr>
          <a:lstStyle/>
          <a:p>
            <a:endParaRPr lang="ja-JP" altLang="en-US" sz="2000"/>
          </a:p>
        </p:txBody>
      </p:sp>
      <p:sp>
        <p:nvSpPr>
          <p:cNvPr id="1736" name="テキスト ボックス 16"/>
          <p:cNvSpPr txBox="1"/>
          <p:nvPr/>
        </p:nvSpPr>
        <p:spPr>
          <a:xfrm>
            <a:off x="0" y="441312"/>
            <a:ext cx="9904413" cy="28800"/>
          </a:xfrm>
          <a:prstGeom prst="rect">
            <a:avLst/>
          </a:prstGeom>
          <a:solidFill>
            <a:srgbClr val="CCFF99"/>
          </a:solidFill>
        </p:spPr>
        <p:txBody>
          <a:bodyPr wrap="square" rtlCol="0">
            <a:spAutoFit/>
          </a:bodyPr>
          <a:lstStyle/>
          <a:p>
            <a:endParaRPr lang="ja-JP" altLang="en-US" sz="2000"/>
          </a:p>
        </p:txBody>
      </p:sp>
      <p:sp>
        <p:nvSpPr>
          <p:cNvPr id="1737" name="Rectangle 8"/>
          <p:cNvSpPr>
            <a:spLocks noChangeArrowheads="1"/>
          </p:cNvSpPr>
          <p:nvPr/>
        </p:nvSpPr>
        <p:spPr>
          <a:xfrm>
            <a:off x="0" y="540004"/>
            <a:ext cx="4881000" cy="1323407"/>
          </a:xfrm>
          <a:prstGeom prst="rect">
            <a:avLst/>
          </a:prstGeom>
          <a:noFill/>
          <a:ln w="9525" algn="ctr">
            <a:noFill/>
            <a:miter lim="800000"/>
            <a:headEnd/>
            <a:tailEnd/>
          </a:ln>
          <a:effectLst/>
        </p:spPr>
        <p:txBody>
          <a:bodyPr wrap="square" lIns="91407" tIns="45704" rIns="91407" bIns="45704">
            <a:spAutoFit/>
          </a:bodyPr>
          <a:lstStyle/>
          <a:p>
            <a:pPr>
              <a:defRPr/>
            </a:pPr>
            <a:r>
              <a:rPr lang="ja-JP" altLang="en-US" sz="1600">
                <a:latin typeface="ＭＳ Ｐ明朝" panose="02020600040205080304" pitchFamily="18" charset="-128"/>
                <a:ea typeface="ＭＳ Ｐ明朝" panose="02020600040205080304" pitchFamily="18" charset="-128"/>
              </a:rPr>
              <a:t>地区整備計画等に「現に存する樹林地、草地等で良好な居住環境を確保すために必要なものの保全に関する事項」を定めた場合に、市町村が条例を定めることにより、特別緑地保全地区と同等の行為規制を行うことができる。　</a:t>
            </a:r>
          </a:p>
        </p:txBody>
      </p:sp>
      <p:pic>
        <p:nvPicPr>
          <p:cNvPr id="1738" name="Picture 13"/>
          <p:cNvPicPr>
            <a:picLocks noChangeAspect="1" noChangeArrowheads="1"/>
          </p:cNvPicPr>
          <p:nvPr/>
        </p:nvPicPr>
        <p:blipFill>
          <a:blip r:embed="rId2"/>
          <a:stretch>
            <a:fillRect/>
          </a:stretch>
        </p:blipFill>
        <p:spPr>
          <a:xfrm>
            <a:off x="5046760" y="1503914"/>
            <a:ext cx="4476652" cy="2503980"/>
          </a:xfrm>
          <a:prstGeom prst="rect">
            <a:avLst/>
          </a:prstGeom>
          <a:noFill/>
          <a:ln w="9525">
            <a:noFill/>
            <a:miter lim="800000"/>
            <a:headEnd/>
            <a:tailEnd/>
          </a:ln>
        </p:spPr>
      </p:pic>
      <p:pic>
        <p:nvPicPr>
          <p:cNvPr id="1739" name="Picture 7"/>
          <p:cNvPicPr>
            <a:picLocks noChangeAspect="1" noChangeArrowheads="1"/>
          </p:cNvPicPr>
          <p:nvPr/>
        </p:nvPicPr>
        <p:blipFill>
          <a:blip r:embed="rId3"/>
          <a:stretch>
            <a:fillRect/>
          </a:stretch>
        </p:blipFill>
        <p:spPr>
          <a:xfrm>
            <a:off x="5092779" y="4012514"/>
            <a:ext cx="4401911" cy="2800862"/>
          </a:xfrm>
          <a:prstGeom prst="rect">
            <a:avLst/>
          </a:prstGeom>
          <a:noFill/>
          <a:ln w="9525">
            <a:noFill/>
            <a:miter lim="800000"/>
            <a:headEnd/>
            <a:tailEnd/>
          </a:ln>
        </p:spPr>
      </p:pic>
      <p:sp>
        <p:nvSpPr>
          <p:cNvPr id="1740" name="正方形/長方形 7"/>
          <p:cNvSpPr/>
          <p:nvPr/>
        </p:nvSpPr>
        <p:spPr>
          <a:xfrm>
            <a:off x="8459062" y="1628800"/>
            <a:ext cx="1152525"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a:solidFill>
                  <a:schemeClr val="tx1"/>
                </a:solidFill>
              </a:rPr>
              <a:t>【</a:t>
            </a:r>
            <a:r>
              <a:rPr lang="ja-JP" altLang="en-US" sz="1200">
                <a:solidFill>
                  <a:schemeClr val="tx1"/>
                </a:solidFill>
              </a:rPr>
              <a:t>計画図</a:t>
            </a:r>
            <a:r>
              <a:rPr lang="en-US" altLang="ja-JP" sz="1200">
                <a:solidFill>
                  <a:schemeClr val="tx1"/>
                </a:solidFill>
              </a:rPr>
              <a:t>】</a:t>
            </a:r>
            <a:endParaRPr lang="ja-JP" altLang="en-US" sz="1200">
              <a:solidFill>
                <a:schemeClr val="tx1"/>
              </a:solidFill>
            </a:endParaRPr>
          </a:p>
        </p:txBody>
      </p:sp>
      <p:sp>
        <p:nvSpPr>
          <p:cNvPr id="1741" name="テキスト ボックス 13"/>
          <p:cNvSpPr txBox="1">
            <a:spLocks noChangeArrowheads="1"/>
          </p:cNvSpPr>
          <p:nvPr/>
        </p:nvSpPr>
        <p:spPr>
          <a:xfrm>
            <a:off x="168925" y="2132859"/>
            <a:ext cx="3198128" cy="307777"/>
          </a:xfrm>
          <a:prstGeom prst="rect">
            <a:avLst/>
          </a:prstGeom>
          <a:noFill/>
          <a:ln w="9525">
            <a:noFill/>
            <a:miter lim="800000"/>
            <a:headEnd/>
            <a:tailEnd/>
          </a:ln>
        </p:spPr>
        <p:txBody>
          <a:bodyPr>
            <a:spAutoFit/>
          </a:bodyPr>
          <a:lstStyle/>
          <a:p>
            <a:r>
              <a:rPr lang="en-US" altLang="ja-JP" sz="1400">
                <a:latin typeface="ＭＳ Ｐゴシック" pitchFamily="50" charset="-128"/>
              </a:rPr>
              <a:t>【</a:t>
            </a:r>
            <a:r>
              <a:rPr lang="ja-JP" altLang="en-US" sz="1400">
                <a:latin typeface="ＭＳ Ｐゴシック" pitchFamily="50" charset="-128"/>
              </a:rPr>
              <a:t>青葉鴨志田地区地区計画（横浜市）</a:t>
            </a:r>
            <a:r>
              <a:rPr lang="en-US" altLang="ja-JP" sz="1400">
                <a:latin typeface="ＭＳ Ｐゴシック" pitchFamily="50" charset="-128"/>
              </a:rPr>
              <a:t>】</a:t>
            </a:r>
          </a:p>
        </p:txBody>
      </p:sp>
      <p:sp>
        <p:nvSpPr>
          <p:cNvPr id="1742" name="Rectangle 8"/>
          <p:cNvSpPr>
            <a:spLocks noChangeArrowheads="1"/>
          </p:cNvSpPr>
          <p:nvPr/>
        </p:nvSpPr>
        <p:spPr>
          <a:xfrm>
            <a:off x="179584" y="2420892"/>
            <a:ext cx="4838454" cy="4893615"/>
          </a:xfrm>
          <a:prstGeom prst="rect">
            <a:avLst/>
          </a:prstGeom>
          <a:noFill/>
          <a:ln w="9525" algn="ctr">
            <a:noFill/>
            <a:miter lim="800000"/>
            <a:headEnd/>
            <a:tailEnd/>
          </a:ln>
          <a:effectLst/>
        </p:spPr>
        <p:txBody>
          <a:bodyPr wrap="square" lIns="91407" tIns="45704" rIns="91407" bIns="45704">
            <a:spAutoFit/>
          </a:bodyPr>
          <a:lstStyle/>
          <a:p>
            <a:pPr>
              <a:defRPr/>
            </a:pPr>
            <a:r>
              <a:rPr lang="ja-JP" altLang="en-US" sz="1200">
                <a:latin typeface="+mn-ea"/>
              </a:rPr>
              <a:t>地区計画の目標</a:t>
            </a:r>
            <a:r>
              <a:rPr lang="ja-JP" altLang="en-US" sz="1200">
                <a:sym typeface="Wingdings" panose="05000000000000000000" pitchFamily="2" charset="2"/>
              </a:rPr>
              <a:t>（抄</a:t>
            </a:r>
            <a:r>
              <a:rPr lang="ja-JP" altLang="en-US" sz="1200"/>
              <a:t>）</a:t>
            </a:r>
            <a:endParaRPr lang="en-US" altLang="ja-JP" sz="1200">
              <a:latin typeface="+mn-ea"/>
            </a:endParaRPr>
          </a:p>
          <a:p>
            <a:pPr>
              <a:defRPr/>
            </a:pPr>
            <a:r>
              <a:rPr lang="ja-JP" altLang="en-US" sz="1200">
                <a:latin typeface="ＭＳ Ｐ明朝" panose="02020600040205080304" pitchFamily="18" charset="-128"/>
                <a:ea typeface="ＭＳ Ｐ明朝" panose="02020600040205080304" pitchFamily="18" charset="-128"/>
              </a:rPr>
              <a:t>　本地区計画は、周辺住宅地等に配慮した土地利用を図るとともに、緑豊かな研究環境を維持・保全することを目標とする。</a:t>
            </a:r>
            <a:endParaRPr lang="en-US" altLang="ja-JP" sz="1200">
              <a:latin typeface="ＭＳ Ｐ明朝" panose="02020600040205080304" pitchFamily="18" charset="-128"/>
              <a:ea typeface="ＭＳ Ｐ明朝" panose="02020600040205080304" pitchFamily="18" charset="-128"/>
            </a:endParaRPr>
          </a:p>
          <a:p>
            <a:pPr>
              <a:defRPr/>
            </a:pPr>
            <a:r>
              <a:rPr lang="ja-JP" altLang="en-US" sz="1200"/>
              <a:t>土地利用の方針</a:t>
            </a:r>
            <a:r>
              <a:rPr lang="ja-JP" altLang="en-US" sz="1200">
                <a:latin typeface="+mn-ea"/>
              </a:rPr>
              <a:t>：</a:t>
            </a:r>
            <a:endParaRPr lang="en-US" altLang="ja-JP" sz="1200">
              <a:latin typeface="+mn-ea"/>
            </a:endParaRPr>
          </a:p>
          <a:p>
            <a:pPr>
              <a:defRPr/>
            </a:pPr>
            <a:r>
              <a:rPr lang="ja-JP" altLang="en-US" sz="1200">
                <a:latin typeface="ＭＳ Ｐ明朝" panose="02020600040205080304" pitchFamily="18" charset="-128"/>
                <a:ea typeface="ＭＳ Ｐ明朝" panose="02020600040205080304" pitchFamily="18" charset="-128"/>
              </a:rPr>
              <a:t>　地区計画の目標を実現するため</a:t>
            </a:r>
            <a:r>
              <a:rPr lang="en-US" altLang="ja-JP" sz="1200">
                <a:latin typeface="ＭＳ Ｐ明朝" panose="02020600040205080304" pitchFamily="18" charset="-128"/>
                <a:ea typeface="ＭＳ Ｐ明朝" panose="02020600040205080304" pitchFamily="18" charset="-128"/>
              </a:rPr>
              <a:t>4 </a:t>
            </a:r>
            <a:r>
              <a:rPr lang="ja-JP" altLang="en-US" sz="1200">
                <a:latin typeface="ＭＳ Ｐ明朝" panose="02020600040205080304" pitchFamily="18" charset="-128"/>
                <a:ea typeface="ＭＳ Ｐ明朝" panose="02020600040205080304" pitchFamily="18" charset="-128"/>
              </a:rPr>
              <a:t>地区に区分し、Ａ地区・Ｂ地区・Ｃ地区については、研究施設を主体とした土地利用を進める。Ｄ地区については、既存の樹林地・緑地を保全し緑豊かな研究環境を創出する。</a:t>
            </a:r>
            <a:endParaRPr lang="en-US" altLang="ja-JP" sz="1200">
              <a:latin typeface="ＭＳ Ｐ明朝" panose="02020600040205080304" pitchFamily="18" charset="-128"/>
              <a:ea typeface="ＭＳ Ｐ明朝" panose="02020600040205080304" pitchFamily="18" charset="-128"/>
            </a:endParaRPr>
          </a:p>
          <a:p>
            <a:pPr>
              <a:defRPr/>
            </a:pPr>
            <a:r>
              <a:rPr lang="ja-JP" altLang="en-US" sz="1200"/>
              <a:t>建築物等の整備の方針</a:t>
            </a:r>
            <a:r>
              <a:rPr lang="ja-JP" altLang="en-US" sz="1200">
                <a:sym typeface="Wingdings" panose="05000000000000000000" pitchFamily="2" charset="2"/>
              </a:rPr>
              <a:t>（抄</a:t>
            </a:r>
            <a:r>
              <a:rPr lang="ja-JP" altLang="en-US" sz="1200"/>
              <a:t>）</a:t>
            </a:r>
            <a:endParaRPr lang="en-US" altLang="ja-JP" sz="1200"/>
          </a:p>
          <a:p>
            <a:pPr>
              <a:defRPr/>
            </a:pPr>
            <a:r>
              <a:rPr lang="ja-JP" altLang="en-US" sz="1200">
                <a:latin typeface="ＭＳ Ｐ明朝" panose="02020600040205080304" pitchFamily="18" charset="-128"/>
                <a:ea typeface="ＭＳ Ｐ明朝" panose="02020600040205080304" pitchFamily="18" charset="-128"/>
              </a:rPr>
              <a:t>Ｄ地区</a:t>
            </a:r>
            <a:br>
              <a:rPr lang="ja-JP" altLang="en-US" sz="1200"/>
            </a:br>
            <a:r>
              <a:rPr lang="ja-JP" altLang="en-US" sz="1200">
                <a:latin typeface="ＭＳ Ｐ明朝" panose="02020600040205080304" pitchFamily="18" charset="-128"/>
                <a:ea typeface="ＭＳ Ｐ明朝" panose="02020600040205080304" pitchFamily="18" charset="-128"/>
              </a:rPr>
              <a:t>樹林地・緑地の保全を図るため、建築物の用途の制限、建築物の容積率の最高限度、建築物の建ぺい率の最高限度、建築物の高さの最高限度及び建築物等の形態意匠の制限について定める。</a:t>
            </a:r>
            <a:endParaRPr lang="en-US" altLang="ja-JP" sz="1200">
              <a:latin typeface="ＭＳ Ｐ明朝" panose="02020600040205080304" pitchFamily="18" charset="-128"/>
              <a:ea typeface="ＭＳ Ｐ明朝" panose="02020600040205080304" pitchFamily="18" charset="-128"/>
            </a:endParaRPr>
          </a:p>
          <a:p>
            <a:pPr>
              <a:defRPr/>
            </a:pPr>
            <a:endParaRPr lang="en-US" altLang="ja-JP" sz="1200">
              <a:latin typeface="+mn-ea"/>
            </a:endParaRPr>
          </a:p>
          <a:p>
            <a:pPr>
              <a:defRPr/>
            </a:pPr>
            <a:r>
              <a:rPr lang="ja-JP" altLang="en-US" sz="1200">
                <a:latin typeface="+mn-ea"/>
              </a:rPr>
              <a:t>地区整備計画（抄）</a:t>
            </a:r>
            <a:endParaRPr lang="en-US" altLang="ja-JP" sz="1200">
              <a:latin typeface="+mn-ea"/>
            </a:endParaRPr>
          </a:p>
          <a:p>
            <a:r>
              <a:rPr lang="ja-JP" altLang="en-US" sz="1200">
                <a:latin typeface="ＭＳ Ｐ明朝" panose="02020600040205080304" pitchFamily="18" charset="-128"/>
                <a:ea typeface="ＭＳ Ｐ明朝" panose="02020600040205080304" pitchFamily="18" charset="-128"/>
              </a:rPr>
              <a:t>計画図に表示する樹林地、草地等の区域内においては、次に掲げる行為のうち、緑地の保全上支障のある行為はしてはならない。建築物その他の工作物の新築、改築又は増築</a:t>
            </a:r>
          </a:p>
          <a:p>
            <a:r>
              <a:rPr lang="ja-JP" altLang="en-US" sz="1200">
                <a:latin typeface="ＭＳ Ｐ明朝" panose="02020600040205080304" pitchFamily="18" charset="-128"/>
                <a:ea typeface="ＭＳ Ｐ明朝" panose="02020600040205080304" pitchFamily="18" charset="-128"/>
              </a:rPr>
              <a:t>宅地の造成、土地の開墾、土石の採取、鉱物の掘採その他の土地の形質の変更</a:t>
            </a:r>
          </a:p>
          <a:p>
            <a:r>
              <a:rPr lang="ja-JP" altLang="en-US" sz="1200">
                <a:latin typeface="ＭＳ Ｐ明朝" panose="02020600040205080304" pitchFamily="18" charset="-128"/>
                <a:ea typeface="ＭＳ Ｐ明朝" panose="02020600040205080304" pitchFamily="18" charset="-128"/>
              </a:rPr>
              <a:t>木竹の伐採</a:t>
            </a:r>
          </a:p>
          <a:p>
            <a:r>
              <a:rPr lang="ja-JP" altLang="en-US" sz="1200">
                <a:latin typeface="ＭＳ Ｐ明朝" panose="02020600040205080304" pitchFamily="18" charset="-128"/>
                <a:ea typeface="ＭＳ Ｐ明朝" panose="02020600040205080304" pitchFamily="18" charset="-128"/>
              </a:rPr>
              <a:t>水面の埋立て又は干拓</a:t>
            </a:r>
          </a:p>
          <a:p>
            <a:r>
              <a:rPr lang="ja-JP" altLang="en-US" sz="1200">
                <a:latin typeface="ＭＳ Ｐ明朝" panose="02020600040205080304" pitchFamily="18" charset="-128"/>
                <a:ea typeface="ＭＳ Ｐ明朝" panose="02020600040205080304" pitchFamily="18" charset="-128"/>
              </a:rPr>
              <a:t>屋外における土石、廃棄物又は再生資源の堆積</a:t>
            </a:r>
          </a:p>
          <a:p>
            <a:pPr>
              <a:defRPr/>
            </a:pPr>
            <a:br>
              <a:rPr lang="ja-JP" altLang="en-US" sz="1200"/>
            </a:br>
            <a:endParaRPr lang="en-US" altLang="ja-JP" sz="1200">
              <a:latin typeface="ＭＳ Ｐ明朝" panose="02020600040205080304" pitchFamily="18" charset="-128"/>
              <a:ea typeface="ＭＳ Ｐ明朝" panose="02020600040205080304" pitchFamily="18" charset="-128"/>
            </a:endParaRPr>
          </a:p>
          <a:p>
            <a:pPr>
              <a:defRPr/>
            </a:pPr>
            <a:endParaRPr lang="en-US" altLang="ja-JP" sz="1200">
              <a:latin typeface="ＭＳ Ｐ明朝" panose="02020600040205080304" pitchFamily="18" charset="-128"/>
              <a:ea typeface="ＭＳ Ｐ明朝" panose="02020600040205080304" pitchFamily="18" charset="-128"/>
            </a:endParaRPr>
          </a:p>
        </p:txBody>
      </p:sp>
      <p:sp>
        <p:nvSpPr>
          <p:cNvPr id="1743" name="スライド番号プレースホルダー 1"/>
          <p:cNvSpPr>
            <a:spLocks noGrp="1"/>
          </p:cNvSpPr>
          <p:nvPr>
            <p:ph type="sldNum" sz="quarter" idx="12"/>
          </p:nvPr>
        </p:nvSpPr>
        <p:spPr>
          <a:xfrm>
            <a:off x="7538144" y="6356355"/>
            <a:ext cx="2311400" cy="365125"/>
          </a:xfrm>
        </p:spPr>
        <p:txBody>
          <a:bodyPr/>
          <a:lstStyle/>
          <a:p>
            <a:fld id="{93DF5491-8AA2-4D26-B041-A129FDD1AC3C}" type="slidenum">
              <a:rPr kumimoji="1" lang="ja-JP" altLang="en-US" smtClean="0">
                <a:solidFill>
                  <a:schemeClr val="bg1">
                    <a:lumMod val="50000"/>
                  </a:schemeClr>
                </a:solidFill>
              </a:rPr>
              <a:pPr/>
              <a:t>18</a:t>
            </a:fld>
            <a:endParaRPr kumimoji="1" lang="ja-JP" altLang="en-US">
              <a:solidFill>
                <a:schemeClr val="bg1">
                  <a:lumMod val="50000"/>
                </a:schemeClr>
              </a:solidFill>
            </a:endParaRPr>
          </a:p>
        </p:txBody>
      </p:sp>
      <p:sp>
        <p:nvSpPr>
          <p:cNvPr id="1744" name="テキスト ボックス 12"/>
          <p:cNvSpPr txBox="1"/>
          <p:nvPr/>
        </p:nvSpPr>
        <p:spPr>
          <a:xfrm>
            <a:off x="21236" y="-3227"/>
            <a:ext cx="9144000" cy="400110"/>
          </a:xfrm>
          <a:prstGeom prst="rect">
            <a:avLst/>
          </a:prstGeom>
          <a:noFill/>
        </p:spPr>
        <p:txBody>
          <a:bodyPr wrap="square" rtlCol="0" anchor="ctr">
            <a:spAutoFit/>
          </a:bodyPr>
          <a:lstStyle/>
          <a:p>
            <a:r>
              <a:rPr lang="ja-JP" altLang="en-US" sz="2000">
                <a:solidFill>
                  <a:srgbClr val="00B050"/>
                </a:solidFill>
              </a:rPr>
              <a:t>■</a:t>
            </a:r>
            <a:r>
              <a:rPr lang="ja-JP" altLang="en-US" sz="2000"/>
              <a:t>　地区計画等緑地保全条例制度</a:t>
            </a:r>
          </a:p>
        </p:txBody>
      </p:sp>
      <p:pic>
        <p:nvPicPr>
          <p:cNvPr id="1745" name="Picture 12"/>
          <p:cNvPicPr>
            <a:picLocks noChangeAspect="1" noChangeArrowheads="1"/>
          </p:cNvPicPr>
          <p:nvPr/>
        </p:nvPicPr>
        <p:blipFill>
          <a:blip r:embed="rId4"/>
          <a:stretch>
            <a:fillRect/>
          </a:stretch>
        </p:blipFill>
        <p:spPr>
          <a:xfrm>
            <a:off x="5092778" y="10716"/>
            <a:ext cx="4495287" cy="1584000"/>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414393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 name="Rectangle 3"/>
          <p:cNvSpPr>
            <a:spLocks noChangeArrowheads="1"/>
          </p:cNvSpPr>
          <p:nvPr/>
        </p:nvSpPr>
        <p:spPr>
          <a:xfrm>
            <a:off x="200472" y="512021"/>
            <a:ext cx="9639299" cy="1107963"/>
          </a:xfrm>
          <a:prstGeom prst="rect">
            <a:avLst/>
          </a:prstGeom>
          <a:noFill/>
          <a:ln w="9525" algn="ctr">
            <a:noFill/>
            <a:miter lim="800000"/>
            <a:headEnd/>
            <a:tailEnd/>
          </a:ln>
        </p:spPr>
        <p:txBody>
          <a:bodyPr wrap="square" lIns="36000" tIns="45704" rIns="91407" bIns="45704">
            <a:spAutoFit/>
          </a:bodyPr>
          <a:lstStyle/>
          <a:p>
            <a:pPr marL="107999" indent="-107999"/>
            <a:r>
              <a:rPr lang="ja-JP" altLang="en-US" sz="1600">
                <a:latin typeface="ＭＳ Ｐ明朝" panose="02020600040205080304" pitchFamily="18" charset="-128"/>
                <a:ea typeface="ＭＳ Ｐ明朝" panose="02020600040205080304" pitchFamily="18" charset="-128"/>
              </a:rPr>
              <a:t>・地方公共団体等が、</a:t>
            </a:r>
            <a:r>
              <a:rPr lang="en-US" altLang="ja-JP" sz="1600">
                <a:latin typeface="ＭＳ Ｐ明朝" panose="02020600040205080304" pitchFamily="18" charset="-128"/>
                <a:ea typeface="ＭＳ Ｐ明朝" panose="02020600040205080304" pitchFamily="18" charset="-128"/>
              </a:rPr>
              <a:t>300m</a:t>
            </a:r>
            <a:r>
              <a:rPr lang="en-US" altLang="ja-JP" sz="1600" baseline="30000">
                <a:latin typeface="ＭＳ Ｐ明朝" panose="02020600040205080304" pitchFamily="18" charset="-128"/>
                <a:ea typeface="ＭＳ Ｐ明朝" panose="02020600040205080304" pitchFamily="18" charset="-128"/>
              </a:rPr>
              <a:t>2</a:t>
            </a:r>
            <a:r>
              <a:rPr lang="ja-JP" altLang="en-US" sz="1600">
                <a:latin typeface="ＭＳ Ｐ明朝" panose="02020600040205080304" pitchFamily="18" charset="-128"/>
                <a:ea typeface="ＭＳ Ｐ明朝" panose="02020600040205080304" pitchFamily="18" charset="-128"/>
              </a:rPr>
              <a:t>以上の土地等の所有者の申出に基づいて市民緑地契約を締結し（期間は</a:t>
            </a:r>
            <a:r>
              <a:rPr lang="en-US" altLang="ja-JP" sz="1600">
                <a:latin typeface="ＭＳ Ｐ明朝" panose="02020600040205080304" pitchFamily="18" charset="-128"/>
                <a:ea typeface="ＭＳ Ｐ明朝" panose="02020600040205080304" pitchFamily="18" charset="-128"/>
              </a:rPr>
              <a:t>5</a:t>
            </a:r>
            <a:r>
              <a:rPr lang="ja-JP" altLang="en-US" sz="1600">
                <a:latin typeface="ＭＳ Ｐ明朝" panose="02020600040205080304" pitchFamily="18" charset="-128"/>
                <a:ea typeface="ＭＳ Ｐ明朝" panose="02020600040205080304" pitchFamily="18" charset="-128"/>
              </a:rPr>
              <a:t>年以上）、地域住民が利用に供する緑地・緑化施設を設置・管理。</a:t>
            </a:r>
          </a:p>
          <a:p>
            <a:r>
              <a:rPr lang="ja-JP" altLang="en-US" sz="1600">
                <a:latin typeface="ＭＳ Ｐ明朝" panose="02020600040205080304" pitchFamily="18" charset="-128"/>
                <a:ea typeface="ＭＳ Ｐ明朝" panose="02020600040205080304" pitchFamily="18" charset="-128"/>
              </a:rPr>
              <a:t>・案内板、ベンチなど、利用や管理に必要な施設を整備。</a:t>
            </a:r>
          </a:p>
          <a:p>
            <a:r>
              <a:rPr lang="ja-JP" altLang="en-US" sz="1600">
                <a:latin typeface="ＭＳ Ｐ明朝" panose="02020600040205080304" pitchFamily="18" charset="-128"/>
                <a:ea typeface="ＭＳ Ｐ明朝" panose="02020600040205080304" pitchFamily="18" charset="-128"/>
              </a:rPr>
              <a:t>・企業敷地内の緑地、人工地盤上の緑化施設等も市民緑地として設置することが可。</a:t>
            </a:r>
          </a:p>
        </p:txBody>
      </p:sp>
      <p:pic>
        <p:nvPicPr>
          <p:cNvPr id="1720" name="Picture 10" descr="09市民緑地鶴ヶ島"/>
          <p:cNvPicPr>
            <a:picLocks noChangeAspect="1" noChangeArrowheads="1"/>
          </p:cNvPicPr>
          <p:nvPr/>
        </p:nvPicPr>
        <p:blipFill>
          <a:blip r:embed="rId2"/>
          <a:stretch>
            <a:fillRect/>
          </a:stretch>
        </p:blipFill>
        <p:spPr>
          <a:xfrm>
            <a:off x="6152452" y="1826571"/>
            <a:ext cx="3337052" cy="2322513"/>
          </a:xfrm>
          <a:prstGeom prst="rect">
            <a:avLst/>
          </a:prstGeom>
          <a:noFill/>
          <a:ln w="9525">
            <a:noFill/>
            <a:miter lim="800000"/>
            <a:headEnd/>
            <a:tailEnd/>
          </a:ln>
        </p:spPr>
      </p:pic>
      <p:sp>
        <p:nvSpPr>
          <p:cNvPr id="1721" name="Rectangle 11"/>
          <p:cNvSpPr>
            <a:spLocks noChangeArrowheads="1"/>
          </p:cNvSpPr>
          <p:nvPr/>
        </p:nvSpPr>
        <p:spPr>
          <a:xfrm>
            <a:off x="6589142" y="3901430"/>
            <a:ext cx="2881312" cy="247650"/>
          </a:xfrm>
          <a:prstGeom prst="rect">
            <a:avLst/>
          </a:prstGeom>
          <a:noFill/>
          <a:ln w="9525">
            <a:noFill/>
            <a:miter lim="800000"/>
            <a:headEnd/>
            <a:tailEnd/>
          </a:ln>
        </p:spPr>
        <p:txBody>
          <a:bodyPr lIns="91407" tIns="45704" rIns="91407" bIns="45704"/>
          <a:lstStyle/>
          <a:p>
            <a:pPr algn="r">
              <a:spcBef>
                <a:spcPct val="20000"/>
              </a:spcBef>
            </a:pPr>
            <a:r>
              <a:rPr lang="ja-JP" altLang="en-US" sz="1200" b="1">
                <a:solidFill>
                  <a:schemeClr val="bg1"/>
                </a:solidFill>
                <a:latin typeface="HGPｺﾞｼｯｸM" pitchFamily="50" charset="-128"/>
                <a:ea typeface="HGPｺﾞｼｯｸM" pitchFamily="50" charset="-128"/>
              </a:rPr>
              <a:t>第１号市民の森（埼玉県鶴ヶ島市）</a:t>
            </a:r>
          </a:p>
        </p:txBody>
      </p:sp>
      <p:sp>
        <p:nvSpPr>
          <p:cNvPr id="1722" name="Rectangle 9"/>
          <p:cNvSpPr>
            <a:spLocks noChangeArrowheads="1"/>
          </p:cNvSpPr>
          <p:nvPr/>
        </p:nvSpPr>
        <p:spPr>
          <a:xfrm>
            <a:off x="200472" y="1645262"/>
            <a:ext cx="5760000" cy="2431810"/>
          </a:xfrm>
          <a:prstGeom prst="rect">
            <a:avLst/>
          </a:prstGeom>
          <a:noFill/>
          <a:ln w="9525" algn="ctr">
            <a:noFill/>
            <a:miter lim="800000"/>
            <a:headEnd/>
            <a:tailEnd/>
          </a:ln>
          <a:effectLst/>
        </p:spPr>
        <p:txBody>
          <a:bodyPr lIns="36000" tIns="36000" rIns="36000" bIns="36000">
            <a:spAutoFit/>
          </a:bodyPr>
          <a:lstStyle/>
          <a:p>
            <a:pPr>
              <a:spcBef>
                <a:spcPts val="300"/>
              </a:spcBef>
              <a:defRPr/>
            </a:pPr>
            <a:r>
              <a:rPr lang="en-US" altLang="ja-JP" sz="1600">
                <a:ea typeface="HGPｺﾞｼｯｸM" panose="020B0600000000000000" pitchFamily="50" charset="-128"/>
              </a:rPr>
              <a:t>○</a:t>
            </a:r>
            <a:r>
              <a:rPr lang="ja-JP" altLang="en-US" sz="1600">
                <a:ea typeface="HGPｺﾞｼｯｸM" panose="020B0600000000000000" pitchFamily="50" charset="-128"/>
              </a:rPr>
              <a:t>支援措置</a:t>
            </a:r>
            <a:endParaRPr lang="en-US" altLang="ja-JP" sz="1600">
              <a:ea typeface="HGPｺﾞｼｯｸM" panose="020B0600000000000000" pitchFamily="50" charset="-128"/>
            </a:endParaRPr>
          </a:p>
          <a:p>
            <a:pPr>
              <a:spcBef>
                <a:spcPts val="300"/>
              </a:spcBef>
              <a:defRPr/>
            </a:pPr>
            <a:r>
              <a:rPr lang="ja-JP" altLang="en-US" sz="1600">
                <a:ea typeface="ＭＳ Ｐ明朝" panose="02020600040205080304" pitchFamily="18" charset="-128"/>
              </a:rPr>
              <a:t>市民緑地内の緑地の適正な保全と利用を図るための施設の整備（補助率１／２）に交付金を交付</a:t>
            </a:r>
            <a:endParaRPr lang="en-US" altLang="ja-JP" sz="1600">
              <a:ea typeface="ＭＳ Ｐ明朝" panose="02020600040205080304" pitchFamily="18" charset="-128"/>
            </a:endParaRPr>
          </a:p>
          <a:p>
            <a:pPr>
              <a:spcBef>
                <a:spcPts val="300"/>
              </a:spcBef>
              <a:defRPr/>
            </a:pPr>
            <a:r>
              <a:rPr lang="en-US" altLang="ja-JP" sz="1600">
                <a:ea typeface="HGPｺﾞｼｯｸM" pitchFamily="50" charset="-128"/>
              </a:rPr>
              <a:t>○</a:t>
            </a:r>
            <a:r>
              <a:rPr lang="ja-JP" altLang="en-US" sz="1600">
                <a:ea typeface="HGPｺﾞｼｯｸM" panose="020B0600000000000000" pitchFamily="50" charset="-128"/>
              </a:rPr>
              <a:t>税制措置</a:t>
            </a:r>
            <a:endParaRPr lang="en-US" altLang="ja-JP" sz="1600">
              <a:ea typeface="HGPｺﾞｼｯｸM" panose="020B0600000000000000" pitchFamily="50" charset="-128"/>
            </a:endParaRPr>
          </a:p>
          <a:p>
            <a:pPr>
              <a:spcBef>
                <a:spcPts val="300"/>
              </a:spcBef>
              <a:defRPr/>
            </a:pPr>
            <a:r>
              <a:rPr lang="ja-JP" altLang="en-US" sz="1600">
                <a:ea typeface="ＭＳ Ｐ明朝" panose="02020600040205080304" pitchFamily="18" charset="-128"/>
              </a:rPr>
              <a:t>・固定資産税が非課税（地方公共団体に無償貸し付けの場合）</a:t>
            </a:r>
          </a:p>
          <a:p>
            <a:pPr>
              <a:defRPr/>
            </a:pPr>
            <a:r>
              <a:rPr lang="ja-JP" altLang="en-US" sz="1600">
                <a:ea typeface="ＭＳ Ｐ明朝" panose="02020600040205080304" pitchFamily="18" charset="-128"/>
              </a:rPr>
              <a:t>・相続税が</a:t>
            </a:r>
            <a:r>
              <a:rPr lang="en-US" altLang="ja-JP" sz="1600">
                <a:ea typeface="ＭＳ Ｐ明朝" panose="02020600040205080304" pitchFamily="18" charset="-128"/>
              </a:rPr>
              <a:t>2</a:t>
            </a:r>
            <a:r>
              <a:rPr lang="ja-JP" altLang="en-US" sz="1600">
                <a:ea typeface="ＭＳ Ｐ明朝" panose="02020600040205080304" pitchFamily="18" charset="-128"/>
              </a:rPr>
              <a:t>割評価減（契約期間２０年以上等の条件を満たす場合）</a:t>
            </a:r>
            <a:endParaRPr lang="en-US" altLang="ja-JP" sz="1600">
              <a:ea typeface="ＭＳ Ｐ明朝" panose="02020600040205080304" pitchFamily="18" charset="-128"/>
            </a:endParaRPr>
          </a:p>
          <a:p>
            <a:pPr>
              <a:lnSpc>
                <a:spcPct val="90000"/>
              </a:lnSpc>
              <a:spcBef>
                <a:spcPts val="300"/>
              </a:spcBef>
            </a:pPr>
            <a:r>
              <a:rPr lang="en-US" altLang="ja-JP" sz="1600">
                <a:ea typeface="HGPｺﾞｼｯｸM" pitchFamily="50" charset="-128"/>
              </a:rPr>
              <a:t>○</a:t>
            </a:r>
            <a:r>
              <a:rPr lang="ja-JP" altLang="en-US" sz="1600">
                <a:ea typeface="HGPｺﾞｼｯｸM" pitchFamily="50" charset="-128"/>
              </a:rPr>
              <a:t>契約締結状況（令和</a:t>
            </a:r>
            <a:r>
              <a:rPr lang="en-US" altLang="ja-JP" sz="1600">
                <a:latin typeface="HGPｺﾞｼｯｸM" panose="020B0600000000000000" pitchFamily="50" charset="-128"/>
                <a:ea typeface="HGPｺﾞｼｯｸM" panose="020B0600000000000000" pitchFamily="50" charset="-128"/>
              </a:rPr>
              <a:t>5</a:t>
            </a:r>
            <a:r>
              <a:rPr lang="ja-JP" altLang="en-US" sz="1600">
                <a:ea typeface="HGPｺﾞｼｯｸM" pitchFamily="50" charset="-128"/>
              </a:rPr>
              <a:t>年度末現在）</a:t>
            </a:r>
            <a:r>
              <a:rPr lang="ja-JP" altLang="en-US" sz="1600" b="1">
                <a:ea typeface="HGPｺﾞｼｯｸM" pitchFamily="50" charset="-128"/>
              </a:rPr>
              <a:t> </a:t>
            </a:r>
            <a:endParaRPr lang="en-US" altLang="ja-JP" sz="1600" b="1">
              <a:ea typeface="HGPｺﾞｼｯｸM" pitchFamily="50" charset="-128"/>
            </a:endParaRPr>
          </a:p>
          <a:p>
            <a:pPr>
              <a:lnSpc>
                <a:spcPct val="90000"/>
              </a:lnSpc>
              <a:spcBef>
                <a:spcPts val="300"/>
              </a:spcBef>
            </a:pPr>
            <a:r>
              <a:rPr lang="ja-JP" altLang="en-US" sz="1600">
                <a:ea typeface="HGPｺﾞｼｯｸM" pitchFamily="50" charset="-128"/>
              </a:rPr>
              <a:t>：</a:t>
            </a:r>
            <a:r>
              <a:rPr lang="en-US" altLang="ja-JP" sz="1600">
                <a:latin typeface="HGPｺﾞｼｯｸM" panose="020B0600000000000000" pitchFamily="50" charset="-128"/>
                <a:ea typeface="HGPｺﾞｼｯｸM" panose="020B0600000000000000" pitchFamily="50" charset="-128"/>
              </a:rPr>
              <a:t>172</a:t>
            </a:r>
            <a:r>
              <a:rPr lang="ja-JP" altLang="en-US" sz="1600">
                <a:ea typeface="HGPｺﾞｼｯｸM" pitchFamily="50" charset="-128"/>
              </a:rPr>
              <a:t>地区　</a:t>
            </a:r>
            <a:r>
              <a:rPr lang="en-US" altLang="ja-JP" sz="1600">
                <a:ea typeface="HGPｺﾞｼｯｸM" pitchFamily="50" charset="-128"/>
              </a:rPr>
              <a:t>92.76ha</a:t>
            </a:r>
            <a:endParaRPr lang="ja-JP" altLang="en-US" sz="1600">
              <a:ea typeface="HGPｺﾞｼｯｸM" pitchFamily="50" charset="-128"/>
            </a:endParaRPr>
          </a:p>
          <a:p>
            <a:pPr>
              <a:defRPr/>
            </a:pPr>
            <a:endParaRPr lang="ja-JP" altLang="en-US" sz="1600">
              <a:ea typeface="HGPｺﾞｼｯｸM" pitchFamily="50" charset="-128"/>
            </a:endParaRPr>
          </a:p>
        </p:txBody>
      </p:sp>
      <p:sp>
        <p:nvSpPr>
          <p:cNvPr id="1723" name="Rectangle 9"/>
          <p:cNvSpPr>
            <a:spLocks noChangeArrowheads="1"/>
          </p:cNvSpPr>
          <p:nvPr/>
        </p:nvSpPr>
        <p:spPr>
          <a:xfrm>
            <a:off x="401378" y="4119056"/>
            <a:ext cx="9136892" cy="2550304"/>
          </a:xfrm>
          <a:prstGeom prst="rect">
            <a:avLst/>
          </a:prstGeom>
          <a:noFill/>
          <a:ln w="9525" algn="ctr">
            <a:noFill/>
            <a:miter lim="800000"/>
            <a:headEnd/>
            <a:tailEnd/>
          </a:ln>
          <a:effectLst/>
        </p:spPr>
        <p:txBody>
          <a:bodyPr wrap="square" lIns="36000" tIns="36000" rIns="36000" bIns="36000">
            <a:spAutoFit/>
          </a:bodyPr>
          <a:lstStyle/>
          <a:p>
            <a:pPr marL="87312" indent="-87312">
              <a:spcAft>
                <a:spcPts val="600"/>
              </a:spcAft>
              <a:defRPr/>
            </a:pPr>
            <a:r>
              <a:rPr lang="ja-JP" altLang="en-US" sz="1200">
                <a:latin typeface="HGPｺﾞｼｯｸM" panose="020B0600000000000000" pitchFamily="50" charset="-128"/>
                <a:ea typeface="HGPｺﾞｼｯｸM" panose="020B0600000000000000" pitchFamily="50" charset="-128"/>
              </a:rPr>
              <a:t>例</a:t>
            </a:r>
            <a:r>
              <a:rPr lang="en-US" altLang="ja-JP" sz="1200">
                <a:latin typeface="HGPｺﾞｼｯｸM" panose="020B0600000000000000" pitchFamily="50" charset="-128"/>
                <a:ea typeface="HGPｺﾞｼｯｸM" panose="020B0600000000000000" pitchFamily="50" charset="-128"/>
              </a:rPr>
              <a:t> </a:t>
            </a:r>
            <a:r>
              <a:rPr lang="ja-JP" altLang="en-US" sz="1200">
                <a:latin typeface="HGPｺﾞｼｯｸM" panose="020B0600000000000000" pitchFamily="50" charset="-128"/>
                <a:ea typeface="HGPｺﾞｼｯｸM" panose="020B0600000000000000" pitchFamily="50" charset="-128"/>
              </a:rPr>
              <a:t>： 鎌倉市市民緑地設置要綱（抄）</a:t>
            </a:r>
            <a:endParaRPr lang="en-US" altLang="ja-JP" sz="1200">
              <a:latin typeface="HGPｺﾞｼｯｸM" panose="020B0600000000000000" pitchFamily="50" charset="-128"/>
              <a:ea typeface="HGPｺﾞｼｯｸM" panose="020B0600000000000000" pitchFamily="50" charset="-128"/>
            </a:endParaRPr>
          </a:p>
          <a:p>
            <a:pPr marL="87312" indent="-87312">
              <a:defRPr/>
            </a:pPr>
            <a:r>
              <a:rPr lang="ja-JP" altLang="en-US" sz="1200">
                <a:latin typeface="ＭＳ Ｐ明朝" panose="02020600040205080304" pitchFamily="18" charset="-128"/>
                <a:ea typeface="ＭＳ Ｐ明朝" panose="02020600040205080304" pitchFamily="18" charset="-128"/>
              </a:rPr>
              <a:t>・市民緑地の対象となる緑地は別表第</a:t>
            </a:r>
            <a:r>
              <a:rPr lang="en-US" altLang="ja-JP" sz="1200">
                <a:latin typeface="ＭＳ Ｐ明朝" panose="02020600040205080304" pitchFamily="18" charset="-128"/>
                <a:ea typeface="ＭＳ Ｐ明朝" panose="02020600040205080304" pitchFamily="18" charset="-128"/>
              </a:rPr>
              <a:t>1</a:t>
            </a:r>
            <a:r>
              <a:rPr lang="ja-JP" altLang="en-US" sz="1200">
                <a:latin typeface="ＭＳ Ｐ明朝" panose="02020600040205080304" pitchFamily="18" charset="-128"/>
                <a:ea typeface="ＭＳ Ｐ明朝" panose="02020600040205080304" pitchFamily="18" charset="-128"/>
              </a:rPr>
              <a:t>の基準に適合し、かつ、次の各号のいずれかに該当しなければならない。</a:t>
            </a:r>
            <a:endParaRPr lang="en-US" altLang="ja-JP" sz="1200">
              <a:latin typeface="ＭＳ Ｐ明朝" panose="02020600040205080304" pitchFamily="18" charset="-128"/>
              <a:ea typeface="ＭＳ Ｐ明朝" panose="02020600040205080304" pitchFamily="18" charset="-128"/>
            </a:endParaRPr>
          </a:p>
          <a:p>
            <a:pPr marL="87312" indent="-87312">
              <a:defRPr/>
            </a:pPr>
            <a:r>
              <a:rPr lang="en-US" altLang="ja-JP" sz="1200">
                <a:latin typeface="ＭＳ Ｐ明朝" panose="02020600040205080304" pitchFamily="18" charset="-128"/>
                <a:ea typeface="ＭＳ Ｐ明朝" panose="02020600040205080304" pitchFamily="18" charset="-128"/>
              </a:rPr>
              <a:t>(1)</a:t>
            </a:r>
            <a:r>
              <a:rPr lang="ja-JP" altLang="en-US" sz="1200">
                <a:latin typeface="ＭＳ Ｐ明朝" panose="02020600040205080304" pitchFamily="18" charset="-128"/>
                <a:ea typeface="ＭＳ Ｐ明朝" panose="02020600040205080304" pitchFamily="18" charset="-128"/>
              </a:rPr>
              <a:t>鎌倉市緑の基本計画において、緑地の確保が目標とされている地区又は重点的に緑地の保全に配慮を加えるべき地区内の緑地であること。</a:t>
            </a:r>
            <a:endParaRPr lang="en-US" altLang="ja-JP" sz="1200">
              <a:latin typeface="ＭＳ Ｐ明朝" panose="02020600040205080304" pitchFamily="18" charset="-128"/>
              <a:ea typeface="ＭＳ Ｐ明朝" panose="02020600040205080304" pitchFamily="18" charset="-128"/>
            </a:endParaRPr>
          </a:p>
          <a:p>
            <a:pPr marL="87312" indent="-87312">
              <a:defRPr/>
            </a:pPr>
            <a:r>
              <a:rPr lang="en-US" altLang="ja-JP" sz="1200">
                <a:latin typeface="ＭＳ Ｐ明朝" panose="02020600040205080304" pitchFamily="18" charset="-128"/>
                <a:ea typeface="ＭＳ Ｐ明朝" panose="02020600040205080304" pitchFamily="18" charset="-128"/>
              </a:rPr>
              <a:t>(2)</a:t>
            </a:r>
            <a:r>
              <a:rPr lang="ja-JP" altLang="en-US" sz="1200">
                <a:latin typeface="ＭＳ Ｐ明朝" panose="02020600040205080304" pitchFamily="18" charset="-128"/>
                <a:ea typeface="ＭＳ Ｐ明朝" panose="02020600040205080304" pitchFamily="18" charset="-128"/>
              </a:rPr>
              <a:t>散策や自然観察に適するなどの良好な緑地又は地域の魅力的な景観を形成する緑地であること。</a:t>
            </a:r>
            <a:endParaRPr lang="en-US" altLang="ja-JP" sz="1200">
              <a:latin typeface="ＭＳ Ｐ明朝" panose="02020600040205080304" pitchFamily="18" charset="-128"/>
              <a:ea typeface="ＭＳ Ｐ明朝" panose="02020600040205080304" pitchFamily="18" charset="-128"/>
            </a:endParaRPr>
          </a:p>
          <a:p>
            <a:pPr marL="87312" indent="-87312">
              <a:defRPr/>
            </a:pPr>
            <a:r>
              <a:rPr lang="ja-JP" altLang="en-US" sz="1200">
                <a:latin typeface="ＭＳ Ｐ明朝" panose="02020600040205080304" pitchFamily="18" charset="-128"/>
                <a:ea typeface="ＭＳ Ｐ明朝" panose="02020600040205080304" pitchFamily="18" charset="-128"/>
              </a:rPr>
              <a:t>・（市民緑地）契約は無償契約とし、契約の期間は</a:t>
            </a:r>
            <a:r>
              <a:rPr lang="en-US" altLang="ja-JP" sz="1200">
                <a:latin typeface="ＭＳ Ｐ明朝" panose="02020600040205080304" pitchFamily="18" charset="-128"/>
                <a:ea typeface="ＭＳ Ｐ明朝" panose="02020600040205080304" pitchFamily="18" charset="-128"/>
              </a:rPr>
              <a:t>5</a:t>
            </a:r>
            <a:r>
              <a:rPr lang="ja-JP" altLang="en-US" sz="1200">
                <a:latin typeface="ＭＳ Ｐ明朝" panose="02020600040205080304" pitchFamily="18" charset="-128"/>
                <a:ea typeface="ＭＳ Ｐ明朝" panose="02020600040205080304" pitchFamily="18" charset="-128"/>
              </a:rPr>
              <a:t>年以上とする。</a:t>
            </a:r>
            <a:endParaRPr lang="en-US" altLang="ja-JP" sz="1200">
              <a:latin typeface="ＭＳ Ｐ明朝" panose="02020600040205080304" pitchFamily="18" charset="-128"/>
              <a:ea typeface="ＭＳ Ｐ明朝" panose="02020600040205080304" pitchFamily="18" charset="-128"/>
            </a:endParaRPr>
          </a:p>
          <a:p>
            <a:pPr marL="87312" indent="-87312">
              <a:defRPr/>
            </a:pPr>
            <a:r>
              <a:rPr lang="ja-JP" altLang="en-US" sz="1200">
                <a:latin typeface="ＭＳ Ｐ明朝" panose="02020600040205080304" pitchFamily="18" charset="-128"/>
                <a:ea typeface="ＭＳ Ｐ明朝" panose="02020600040205080304" pitchFamily="18" charset="-128"/>
              </a:rPr>
              <a:t>・土地等の所有者は、契約期間中に市民緑地において、当該土地等の使用及び収益を目的とする権利を設定してはならない。</a:t>
            </a:r>
            <a:endParaRPr lang="en-US" altLang="ja-JP" sz="1200">
              <a:latin typeface="ＭＳ Ｐ明朝" panose="02020600040205080304" pitchFamily="18" charset="-128"/>
              <a:ea typeface="ＭＳ Ｐ明朝" panose="02020600040205080304" pitchFamily="18" charset="-128"/>
            </a:endParaRPr>
          </a:p>
          <a:p>
            <a:pPr marL="87312" indent="-87312">
              <a:defRPr/>
            </a:pPr>
            <a:r>
              <a:rPr lang="ja-JP" altLang="en-US" sz="1200">
                <a:latin typeface="ＭＳ Ｐ明朝" panose="02020600040205080304" pitchFamily="18" charset="-128"/>
                <a:ea typeface="ＭＳ Ｐ明朝" panose="02020600040205080304" pitchFamily="18" charset="-128"/>
              </a:rPr>
              <a:t>・土地所有者は、契約期間中に市民緑地において、次に掲げる行為をしてはならない。ただし、非常災害のため必要な応急措置として行う行為等については、この限りでない。</a:t>
            </a:r>
            <a:endParaRPr lang="en-US" altLang="ja-JP" sz="1200">
              <a:latin typeface="ＭＳ Ｐ明朝" panose="02020600040205080304" pitchFamily="18" charset="-128"/>
              <a:ea typeface="ＭＳ Ｐ明朝" panose="02020600040205080304" pitchFamily="18" charset="-128"/>
            </a:endParaRPr>
          </a:p>
          <a:p>
            <a:r>
              <a:rPr lang="en-US" altLang="ja-JP" sz="1200">
                <a:latin typeface="ＭＳ Ｐ明朝" panose="02020600040205080304" pitchFamily="18" charset="-128"/>
                <a:ea typeface="ＭＳ Ｐ明朝" panose="02020600040205080304" pitchFamily="18" charset="-128"/>
              </a:rPr>
              <a:t>(1)</a:t>
            </a:r>
            <a:r>
              <a:rPr lang="ja-JP" altLang="en-US" sz="1200">
                <a:latin typeface="ＭＳ Ｐ明朝" panose="02020600040205080304" pitchFamily="18" charset="-128"/>
                <a:ea typeface="ＭＳ Ｐ明朝" panose="02020600040205080304" pitchFamily="18" charset="-128"/>
              </a:rPr>
              <a:t>新たな工作物等の設置</a:t>
            </a:r>
          </a:p>
          <a:p>
            <a:r>
              <a:rPr lang="en-US" altLang="ja-JP" sz="1200">
                <a:latin typeface="ＭＳ Ｐ明朝" panose="02020600040205080304" pitchFamily="18" charset="-128"/>
                <a:ea typeface="ＭＳ Ｐ明朝" panose="02020600040205080304" pitchFamily="18" charset="-128"/>
              </a:rPr>
              <a:t>(2)</a:t>
            </a:r>
            <a:r>
              <a:rPr lang="ja-JP" altLang="en-US" sz="1200">
                <a:latin typeface="ＭＳ Ｐ明朝" panose="02020600040205080304" pitchFamily="18" charset="-128"/>
                <a:ea typeface="ＭＳ Ｐ明朝" panose="02020600040205080304" pitchFamily="18" charset="-128"/>
              </a:rPr>
              <a:t>土地等の形質の変更</a:t>
            </a:r>
          </a:p>
          <a:p>
            <a:r>
              <a:rPr lang="en-US" altLang="ja-JP" sz="1200">
                <a:latin typeface="ＭＳ Ｐ明朝" panose="02020600040205080304" pitchFamily="18" charset="-128"/>
                <a:ea typeface="ＭＳ Ｐ明朝" panose="02020600040205080304" pitchFamily="18" charset="-128"/>
              </a:rPr>
              <a:t>(3)</a:t>
            </a:r>
            <a:r>
              <a:rPr lang="ja-JP" altLang="en-US" sz="1200">
                <a:latin typeface="ＭＳ Ｐ明朝" panose="02020600040205080304" pitchFamily="18" charset="-128"/>
                <a:ea typeface="ＭＳ Ｐ明朝" panose="02020600040205080304" pitchFamily="18" charset="-128"/>
              </a:rPr>
              <a:t>木竹の伐採</a:t>
            </a:r>
          </a:p>
          <a:p>
            <a:r>
              <a:rPr lang="en-US" altLang="ja-JP" sz="1200">
                <a:latin typeface="ＭＳ Ｐ明朝" panose="02020600040205080304" pitchFamily="18" charset="-128"/>
                <a:ea typeface="ＭＳ Ｐ明朝" panose="02020600040205080304" pitchFamily="18" charset="-128"/>
              </a:rPr>
              <a:t>(4)</a:t>
            </a:r>
            <a:r>
              <a:rPr lang="ja-JP" altLang="en-US" sz="1200">
                <a:latin typeface="ＭＳ Ｐ明朝" panose="02020600040205080304" pitchFamily="18" charset="-128"/>
                <a:ea typeface="ＭＳ Ｐ明朝" panose="02020600040205080304" pitchFamily="18" charset="-128"/>
              </a:rPr>
              <a:t>水面の埋立て又は干拓</a:t>
            </a:r>
          </a:p>
          <a:p>
            <a:r>
              <a:rPr lang="en-US" altLang="ja-JP" sz="1200">
                <a:latin typeface="ＭＳ Ｐ明朝" panose="02020600040205080304" pitchFamily="18" charset="-128"/>
                <a:ea typeface="ＭＳ Ｐ明朝" panose="02020600040205080304" pitchFamily="18" charset="-128"/>
              </a:rPr>
              <a:t>(5)</a:t>
            </a:r>
            <a:r>
              <a:rPr lang="ja-JP" altLang="en-US" sz="1200">
                <a:latin typeface="ＭＳ Ｐ明朝" panose="02020600040205080304" pitchFamily="18" charset="-128"/>
                <a:ea typeface="ＭＳ Ｐ明朝" panose="02020600040205080304" pitchFamily="18" charset="-128"/>
              </a:rPr>
              <a:t>前各号に掲げる行為のほか、緑地の保全に影響を及ぼすおそれのある行為。</a:t>
            </a:r>
            <a:endParaRPr lang="en-US" altLang="ja-JP" sz="1200">
              <a:latin typeface="ＭＳ Ｐ明朝" panose="02020600040205080304" pitchFamily="18" charset="-128"/>
              <a:ea typeface="ＭＳ Ｐ明朝" panose="02020600040205080304" pitchFamily="18" charset="-128"/>
            </a:endParaRPr>
          </a:p>
        </p:txBody>
      </p:sp>
      <p:sp>
        <p:nvSpPr>
          <p:cNvPr id="1725" name="テキスト ボックス 10"/>
          <p:cNvSpPr txBox="1"/>
          <p:nvPr/>
        </p:nvSpPr>
        <p:spPr>
          <a:xfrm>
            <a:off x="-15552" y="-3105"/>
            <a:ext cx="9144000" cy="400110"/>
          </a:xfrm>
          <a:prstGeom prst="rect">
            <a:avLst/>
          </a:prstGeom>
          <a:noFill/>
        </p:spPr>
        <p:txBody>
          <a:bodyPr wrap="square" rtlCol="0" anchor="ctr">
            <a:spAutoFit/>
          </a:bodyPr>
          <a:lstStyle/>
          <a:p>
            <a:r>
              <a:rPr lang="ja-JP" altLang="en-US" sz="2000">
                <a:solidFill>
                  <a:srgbClr val="00B050"/>
                </a:solidFill>
              </a:rPr>
              <a:t>■</a:t>
            </a:r>
            <a:r>
              <a:rPr lang="ja-JP" altLang="en-US" sz="2000">
                <a:solidFill>
                  <a:schemeClr val="bg1"/>
                </a:solidFill>
              </a:rPr>
              <a:t>　</a:t>
            </a:r>
            <a:r>
              <a:rPr lang="ja-JP" altLang="en-US" sz="2000"/>
              <a:t>市民緑地契約</a:t>
            </a:r>
            <a:r>
              <a:rPr lang="ja-JP" altLang="en-US" sz="2000">
                <a:latin typeface="Arial" charset="0"/>
              </a:rPr>
              <a:t>制度</a:t>
            </a:r>
            <a:endParaRPr lang="ja-JP" altLang="en-US" sz="2000"/>
          </a:p>
        </p:txBody>
      </p:sp>
      <p:sp>
        <p:nvSpPr>
          <p:cNvPr id="1726" name="テキスト ボックス 14"/>
          <p:cNvSpPr txBox="1"/>
          <p:nvPr/>
        </p:nvSpPr>
        <p:spPr>
          <a:xfrm>
            <a:off x="0" y="389028"/>
            <a:ext cx="9904413" cy="28800"/>
          </a:xfrm>
          <a:prstGeom prst="rect">
            <a:avLst/>
          </a:prstGeom>
          <a:solidFill>
            <a:srgbClr val="00B050"/>
          </a:solidFill>
        </p:spPr>
        <p:txBody>
          <a:bodyPr wrap="square" rtlCol="0">
            <a:spAutoFit/>
          </a:bodyPr>
          <a:lstStyle/>
          <a:p>
            <a:endParaRPr lang="ja-JP" altLang="en-US" sz="2000"/>
          </a:p>
        </p:txBody>
      </p:sp>
      <p:sp>
        <p:nvSpPr>
          <p:cNvPr id="1727" name="テキスト ボックス 15"/>
          <p:cNvSpPr txBox="1"/>
          <p:nvPr/>
        </p:nvSpPr>
        <p:spPr>
          <a:xfrm>
            <a:off x="0" y="441312"/>
            <a:ext cx="9904413" cy="28800"/>
          </a:xfrm>
          <a:prstGeom prst="rect">
            <a:avLst/>
          </a:prstGeom>
          <a:solidFill>
            <a:srgbClr val="CCFF99"/>
          </a:solidFill>
        </p:spPr>
        <p:txBody>
          <a:bodyPr wrap="square" rtlCol="0">
            <a:spAutoFit/>
          </a:bodyPr>
          <a:lstStyle/>
          <a:p>
            <a:endParaRPr lang="ja-JP" altLang="en-US" sz="2000"/>
          </a:p>
        </p:txBody>
      </p:sp>
      <p:sp>
        <p:nvSpPr>
          <p:cNvPr id="2" name="スライド番号プレースホルダー 2">
            <a:extLst>
              <a:ext uri="{FF2B5EF4-FFF2-40B4-BE49-F238E27FC236}">
                <a16:creationId xmlns:a16="http://schemas.microsoft.com/office/drawing/2014/main" id="{708B6B69-4C50-48E8-D6BE-5B5E667D5605}"/>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86276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 name="図 5"/>
          <p:cNvPicPr>
            <a:picLocks noChangeAspect="1"/>
          </p:cNvPicPr>
          <p:nvPr/>
        </p:nvPicPr>
        <p:blipFill>
          <a:blip r:embed="rId2"/>
          <a:stretch>
            <a:fillRect/>
          </a:stretch>
        </p:blipFill>
        <p:spPr>
          <a:xfrm>
            <a:off x="7747849" y="304463"/>
            <a:ext cx="2173703" cy="6182601"/>
          </a:xfrm>
          <a:prstGeom prst="rect">
            <a:avLst/>
          </a:prstGeom>
        </p:spPr>
      </p:pic>
      <p:sp>
        <p:nvSpPr>
          <p:cNvPr id="1149" name="スライド番号プレースホルダー 1"/>
          <p:cNvSpPr>
            <a:spLocks noGrp="1"/>
          </p:cNvSpPr>
          <p:nvPr>
            <p:ph type="sldNum" sz="quarter" idx="12"/>
          </p:nvPr>
        </p:nvSpPr>
        <p:spPr/>
        <p:txBody>
          <a:bodyPr/>
          <a:lstStyle/>
          <a:p>
            <a:fld id="{93DF5491-8AA2-4D26-B041-A129FDD1AC3C}" type="slidenum">
              <a:rPr kumimoji="1" lang="ja-JP" altLang="en-US" smtClean="0"/>
              <a:pPr/>
              <a:t>2</a:t>
            </a:fld>
            <a:endParaRPr kumimoji="1" lang="ja-JP" altLang="en-US"/>
          </a:p>
        </p:txBody>
      </p:sp>
      <p:sp>
        <p:nvSpPr>
          <p:cNvPr id="2" name="テキスト ボックス 4">
            <a:extLst>
              <a:ext uri="{FF2B5EF4-FFF2-40B4-BE49-F238E27FC236}">
                <a16:creationId xmlns:a16="http://schemas.microsoft.com/office/drawing/2014/main" id="{65939A01-E625-1B4B-758D-34356DC9D35F}"/>
              </a:ext>
            </a:extLst>
          </p:cNvPr>
          <p:cNvSpPr txBox="1"/>
          <p:nvPr/>
        </p:nvSpPr>
        <p:spPr>
          <a:xfrm>
            <a:off x="967961" y="1345250"/>
            <a:ext cx="6455613" cy="3970318"/>
          </a:xfrm>
          <a:prstGeom prst="rect">
            <a:avLst/>
          </a:prstGeom>
          <a:noFill/>
        </p:spPr>
        <p:txBody>
          <a:bodyPr wrap="none" rtlCol="0">
            <a:spAutoFit/>
          </a:bodyPr>
          <a:lstStyle/>
          <a:p>
            <a:pPr marL="571500" indent="-571500">
              <a:buFont typeface="Wingdings" panose="05000000000000000000" pitchFamily="2" charset="2"/>
              <a:buChar char="l"/>
            </a:pPr>
            <a:r>
              <a:rPr lang="ja-JP" altLang="en-US" sz="3600" b="1" spc="100">
                <a:latin typeface="HGSｺﾞｼｯｸM" panose="020B0600000000000000" pitchFamily="50" charset="-128"/>
                <a:ea typeface="HGSｺﾞｼｯｸM" panose="020B0600000000000000" pitchFamily="50" charset="-128"/>
              </a:rPr>
              <a:t>緑地の保全及び緑化の推進</a:t>
            </a:r>
            <a:endParaRPr lang="en-US" altLang="ja-JP" sz="3600" b="1" spc="100">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endParaRPr lang="en-US" altLang="ja-JP" sz="3600" b="1" spc="100">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b="1" spc="100">
                <a:solidFill>
                  <a:schemeClr val="bg1">
                    <a:lumMod val="75000"/>
                  </a:schemeClr>
                </a:solidFill>
                <a:latin typeface="HGSｺﾞｼｯｸM" panose="020B0600000000000000" pitchFamily="50" charset="-128"/>
                <a:ea typeface="HGSｺﾞｼｯｸM" panose="020B0600000000000000" pitchFamily="50" charset="-128"/>
              </a:rPr>
              <a:t>都市公園の整備・活用</a:t>
            </a: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b="1" spc="100">
                <a:solidFill>
                  <a:schemeClr val="bg1">
                    <a:lumMod val="75000"/>
                  </a:schemeClr>
                </a:solidFill>
                <a:latin typeface="HGSｺﾞｼｯｸM" panose="020B0600000000000000" pitchFamily="50" charset="-128"/>
                <a:ea typeface="HGSｺﾞｼｯｸM" panose="020B0600000000000000" pitchFamily="50" charset="-128"/>
              </a:rPr>
              <a:t>都市農地の保全・活用</a:t>
            </a: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b="1" spc="100">
                <a:solidFill>
                  <a:schemeClr val="bg1">
                    <a:lumMod val="75000"/>
                  </a:schemeClr>
                </a:solidFill>
                <a:latin typeface="HGSｺﾞｼｯｸM" panose="020B0600000000000000" pitchFamily="50" charset="-128"/>
                <a:ea typeface="HGSｺﾞｼｯｸM" panose="020B0600000000000000" pitchFamily="50" charset="-128"/>
              </a:rPr>
              <a:t>グリーンインフラの推進</a:t>
            </a: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408145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29" name="Group 3"/>
          <p:cNvGraphicFramePr/>
          <p:nvPr>
            <p:extLst>
              <p:ext uri="{D42A27DB-BD31-4B8C-83A1-F6EECF244321}">
                <p14:modId xmlns:p14="http://schemas.microsoft.com/office/powerpoint/2010/main" val="1151107922"/>
              </p:ext>
            </p:extLst>
          </p:nvPr>
        </p:nvGraphicFramePr>
        <p:xfrm>
          <a:off x="488504" y="116632"/>
          <a:ext cx="8928992" cy="3156248"/>
        </p:xfrm>
        <a:graphic>
          <a:graphicData uri="http://schemas.openxmlformats.org/drawingml/2006/table">
            <a:tbl>
              <a:tblPr/>
              <a:tblGrid>
                <a:gridCol w="1427934">
                  <a:extLst>
                    <a:ext uri="{9D8B030D-6E8A-4147-A177-3AD203B41FA5}">
                      <a16:colId xmlns:a16="http://schemas.microsoft.com/office/drawing/2014/main" val="20000"/>
                    </a:ext>
                  </a:extLst>
                </a:gridCol>
                <a:gridCol w="3468610">
                  <a:extLst>
                    <a:ext uri="{9D8B030D-6E8A-4147-A177-3AD203B41FA5}">
                      <a16:colId xmlns:a16="http://schemas.microsoft.com/office/drawing/2014/main" val="20001"/>
                    </a:ext>
                  </a:extLst>
                </a:gridCol>
                <a:gridCol w="4032448">
                  <a:extLst>
                    <a:ext uri="{9D8B030D-6E8A-4147-A177-3AD203B41FA5}">
                      <a16:colId xmlns:a16="http://schemas.microsoft.com/office/drawing/2014/main" val="20002"/>
                    </a:ext>
                  </a:extLst>
                </a:gridCol>
              </a:tblGrid>
              <a:tr h="35436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bg1"/>
                          </a:solidFill>
                          <a:effectLst/>
                          <a:latin typeface="Century" pitchFamily="18" charset="0"/>
                          <a:ea typeface="ＭＳ Ｐゴシック" pitchFamily="50" charset="-128"/>
                        </a:rPr>
                        <a:t>市独自制度の「市民の森」等を市民緑地に移行</a:t>
                      </a:r>
                      <a:r>
                        <a:rPr kumimoji="1" lang="ja-JP" altLang="en-US" sz="1600" b="0" i="0" u="none" strike="noStrike" cap="none" normalizeH="0" baseline="0">
                          <a:ln>
                            <a:noFill/>
                          </a:ln>
                          <a:solidFill>
                            <a:schemeClr val="tx1"/>
                          </a:solidFill>
                          <a:effectLst/>
                          <a:latin typeface="Times New Roman" pitchFamily="18" charset="0"/>
                          <a:ea typeface="ＭＳ Ｐゴシック" pitchFamily="50" charset="-128"/>
                        </a:rPr>
                        <a:t> </a:t>
                      </a:r>
                    </a:p>
                  </a:txBody>
                  <a:tcPr marL="99060" marR="9906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2743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所管</a:t>
                      </a:r>
                      <a:r>
                        <a:rPr kumimoji="1" lang="en-US" altLang="ja-JP" sz="1200" b="0" i="0" u="none" strike="noStrike" cap="none" normalizeH="0" baseline="0">
                          <a:ln>
                            <a:noFill/>
                          </a:ln>
                          <a:solidFill>
                            <a:schemeClr val="tx1"/>
                          </a:solidFill>
                          <a:effectLst/>
                          <a:latin typeface="ＭＳ ゴシック" pitchFamily="49" charset="-128"/>
                          <a:ea typeface="ＭＳ ゴシック" pitchFamily="49" charset="-128"/>
                        </a:rPr>
                        <a:t>:</a:t>
                      </a: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千葉市</a:t>
                      </a:r>
                      <a:endParaRPr kumimoji="1" lang="en-US" altLang="ja-JP" sz="1200" b="0" i="0" u="none" strike="noStrike" cap="none" normalizeH="0" baseline="0">
                        <a:ln>
                          <a:noFill/>
                        </a:ln>
                        <a:solidFill>
                          <a:schemeClr val="tx1"/>
                        </a:solidFill>
                        <a:effectLst/>
                        <a:latin typeface="ＭＳ ゴシック" pitchFamily="49" charset="-128"/>
                        <a:ea typeface="ＭＳ ゴシック" pitchFamily="49" charset="-128"/>
                      </a:endParaRP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itchFamily="18" charset="0"/>
                          <a:ea typeface="ＭＳ Ｐ明朝" pitchFamily="18" charset="-128"/>
                        </a:rPr>
                        <a:t>千葉市若葉区小倉町</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6">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endParaRP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面積：</a:t>
                      </a:r>
                      <a:r>
                        <a:rPr kumimoji="1" lang="en-US" altLang="ja-JP" sz="1200" b="0" i="0" u="none" strike="noStrike" cap="none" normalizeH="0" baseline="0">
                          <a:ln>
                            <a:noFill/>
                          </a:ln>
                          <a:solidFill>
                            <a:schemeClr val="tx1"/>
                          </a:solidFill>
                          <a:effectLst/>
                          <a:latin typeface="ＭＳ ゴシック" pitchFamily="49" charset="-128"/>
                          <a:ea typeface="ＭＳ ゴシック" pitchFamily="49" charset="-128"/>
                        </a:rPr>
                        <a:t>9,534</a:t>
                      </a:r>
                      <a:r>
                        <a:rPr kumimoji="1" lang="en-US" altLang="ja-JP" sz="1200" b="0" i="0" u="none" strike="noStrike" cap="none" normalizeH="0" baseline="0">
                          <a:ln>
                            <a:noFill/>
                          </a:ln>
                          <a:solidFill>
                            <a:schemeClr val="tx1"/>
                          </a:solidFill>
                          <a:effectLst/>
                          <a:latin typeface="Times New Roman" pitchFamily="18" charset="0"/>
                          <a:ea typeface="ＭＳ Ｐ明朝" pitchFamily="18" charset="-128"/>
                        </a:rPr>
                        <a:t>㎡</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a:ln>
                            <a:noFill/>
                          </a:ln>
                          <a:solidFill>
                            <a:schemeClr val="tx1"/>
                          </a:solidFill>
                          <a:effectLst/>
                          <a:latin typeface="Times New Roman" pitchFamily="18" charset="0"/>
                          <a:ea typeface="ＭＳ Ｐ明朝" pitchFamily="18" charset="-128"/>
                        </a:rPr>
                        <a:t>雑木林</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契約：</a:t>
                      </a:r>
                      <a:r>
                        <a:rPr kumimoji="1" lang="en-US" altLang="ja-JP" sz="1200" b="0" i="0" u="none" strike="noStrike" cap="none" normalizeH="0" baseline="0">
                          <a:ln>
                            <a:noFill/>
                          </a:ln>
                          <a:solidFill>
                            <a:schemeClr val="tx1"/>
                          </a:solidFill>
                          <a:effectLst/>
                          <a:latin typeface="ＭＳ ゴシック" pitchFamily="49" charset="-128"/>
                          <a:ea typeface="ＭＳ ゴシック" pitchFamily="49" charset="-128"/>
                        </a:rPr>
                        <a:t>H18.8.1</a:t>
                      </a:r>
                      <a:endPar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endParaRP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20</a:t>
                      </a:r>
                      <a:r>
                        <a:rPr kumimoji="1" lang="ja-JP" altLang="en-US"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年</a:t>
                      </a:r>
                      <a:r>
                        <a:rPr kumimoji="1" lang="ja-JP" altLang="en-US" sz="1200" b="0" i="0" u="none" strike="noStrike" cap="none" normalizeH="0" baseline="0">
                          <a:ln>
                            <a:noFill/>
                          </a:ln>
                          <a:solidFill>
                            <a:schemeClr val="tx1"/>
                          </a:solidFill>
                          <a:effectLst/>
                          <a:latin typeface="Times New Roman" pitchFamily="18" charset="0"/>
                          <a:ea typeface="ＭＳ Ｐ明朝" pitchFamily="18" charset="-128"/>
                        </a:rPr>
                        <a:t>契約</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土地所有者</a:t>
                      </a:r>
                      <a:r>
                        <a:rPr kumimoji="1" lang="en-US" altLang="ja-JP" sz="1200" b="0" i="0" u="none" strike="noStrike" cap="none" normalizeH="0" baseline="0">
                          <a:ln>
                            <a:noFill/>
                          </a:ln>
                          <a:solidFill>
                            <a:schemeClr val="tx1"/>
                          </a:solidFill>
                          <a:effectLst/>
                          <a:latin typeface="ＭＳ ゴシック" pitchFamily="49" charset="-128"/>
                          <a:ea typeface="ＭＳ ゴシック" pitchFamily="49" charset="-128"/>
                        </a:rPr>
                        <a:t>3</a:t>
                      </a: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名</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a:ln>
                            <a:noFill/>
                          </a:ln>
                          <a:solidFill>
                            <a:schemeClr val="tx1"/>
                          </a:solidFill>
                          <a:effectLst/>
                          <a:latin typeface="Times New Roman" pitchFamily="18" charset="0"/>
                          <a:ea typeface="ＭＳ Ｐ明朝" pitchFamily="18" charset="-128"/>
                        </a:rPr>
                        <a:t>使用貸借契約（無償）</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20">
                <a:tc gridSpan="2">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a:ln>
                            <a:noFill/>
                          </a:ln>
                          <a:solidFill>
                            <a:schemeClr val="tx1"/>
                          </a:solidFill>
                          <a:effectLst/>
                          <a:latin typeface="+mj-ea"/>
                          <a:ea typeface="+mj-ea"/>
                        </a:rPr>
                        <a:t>整備概要：ベンチ、野外卓　（</a:t>
                      </a:r>
                      <a:r>
                        <a:rPr kumimoji="1" lang="en-US" altLang="ja-JP" sz="1200" b="0" i="0" u="none" strike="noStrike" cap="none" normalizeH="0" baseline="0">
                          <a:ln>
                            <a:noFill/>
                          </a:ln>
                          <a:solidFill>
                            <a:schemeClr val="tx1"/>
                          </a:solidFill>
                          <a:effectLst/>
                          <a:latin typeface="+mj-ea"/>
                          <a:ea typeface="+mj-ea"/>
                        </a:rPr>
                        <a:t>370</a:t>
                      </a:r>
                      <a:r>
                        <a:rPr kumimoji="1" lang="ja-JP" altLang="en-US" sz="1200" b="0" i="0" u="none" strike="noStrike" cap="none" normalizeH="0" baseline="0">
                          <a:ln>
                            <a:noFill/>
                          </a:ln>
                          <a:solidFill>
                            <a:schemeClr val="tx1"/>
                          </a:solidFill>
                          <a:effectLst/>
                          <a:latin typeface="+mj-ea"/>
                          <a:ea typeface="+mj-ea"/>
                        </a:rPr>
                        <a:t>万円）</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a:ln>
                          <a:noFill/>
                        </a:ln>
                        <a:solidFill>
                          <a:schemeClr val="tx1"/>
                        </a:solidFill>
                        <a:effectLst/>
                        <a:latin typeface="Times New Roman" pitchFamily="18" charset="0"/>
                        <a:ea typeface="ＭＳ Ｐ明朝" pitchFamily="18" charset="-128"/>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30288">
                <a:tc gridSpan="2">
                  <a:txBody>
                    <a:bodyPr/>
                    <a:lstStyle/>
                    <a:p>
                      <a:pPr marL="0" marR="0" lvl="0" indent="0" algn="l" defTabSz="914400" rtl="0" eaLnBrk="1" fontAlgn="base" latinLnBrk="0" hangingPunct="1">
                        <a:lnSpc>
                          <a:spcPct val="100000"/>
                        </a:lnSpc>
                        <a:spcBef>
                          <a:spcPct val="50000"/>
                        </a:spcBef>
                        <a:spcAft>
                          <a:spcPct val="0"/>
                        </a:spcAft>
                        <a:buClrTx/>
                        <a:buSzTx/>
                        <a:buFontTx/>
                        <a:buChar char="•"/>
                        <a:tabLst/>
                      </a:pPr>
                      <a:r>
                        <a:rPr kumimoji="1" lang="ja-JP" altLang="en-US"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都市緑地法に基づく市民緑地に移行する際、市と土地所有者が市民緑地契約を結ぶとともに、市と土地所有者と市民団体の</a:t>
                      </a:r>
                      <a:r>
                        <a:rPr kumimoji="1" lang="en-US" altLang="ja-JP"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3</a:t>
                      </a:r>
                      <a:r>
                        <a:rPr kumimoji="1" lang="ja-JP" altLang="en-US"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者間で維持管理協定を結び、土地所有者の協力や千葉市の支援のもと、市民団体が主体となって管理を行うこととした。</a:t>
                      </a:r>
                    </a:p>
                    <a:p>
                      <a:pPr marL="0" marR="0" lvl="0" indent="0" algn="l" defTabSz="914400" rtl="0" eaLnBrk="1" fontAlgn="base" latinLnBrk="0" hangingPunct="1">
                        <a:lnSpc>
                          <a:spcPct val="100000"/>
                        </a:lnSpc>
                        <a:spcBef>
                          <a:spcPct val="50000"/>
                        </a:spcBef>
                        <a:spcAft>
                          <a:spcPct val="0"/>
                        </a:spcAft>
                        <a:buClrTx/>
                        <a:buSzTx/>
                        <a:buFontTx/>
                        <a:buChar char="•"/>
                        <a:tabLst/>
                      </a:pPr>
                      <a:r>
                        <a:rPr kumimoji="1" lang="ja-JP" altLang="en-US"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地域住民で結成された維持管理団体「小倉自然の森を育てる会」が中心となって、草刈りや清掃などの維持管理を実施。</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vMerge="1">
                  <a:txBody>
                    <a:bodyPr/>
                    <a:lstStyle/>
                    <a:p>
                      <a:endParaRPr kumimoji="1" lang="ja-JP" altLang="en-US"/>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1730" name="Picture 42"/>
          <p:cNvPicPr>
            <a:picLocks noChangeAspect="1" noChangeArrowheads="1"/>
          </p:cNvPicPr>
          <p:nvPr/>
        </p:nvPicPr>
        <p:blipFill>
          <a:blip r:embed="rId2"/>
          <a:stretch>
            <a:fillRect/>
          </a:stretch>
        </p:blipFill>
        <p:spPr>
          <a:xfrm>
            <a:off x="5427239" y="583058"/>
            <a:ext cx="3924000" cy="2583386"/>
          </a:xfrm>
          <a:prstGeom prst="rect">
            <a:avLst/>
          </a:prstGeom>
          <a:noFill/>
          <a:ln w="9525">
            <a:noFill/>
            <a:miter lim="800000"/>
            <a:headEnd/>
            <a:tailEnd/>
          </a:ln>
        </p:spPr>
      </p:pic>
      <p:graphicFrame>
        <p:nvGraphicFramePr>
          <p:cNvPr id="1731" name="Group 59"/>
          <p:cNvGraphicFramePr/>
          <p:nvPr>
            <p:extLst>
              <p:ext uri="{D42A27DB-BD31-4B8C-83A1-F6EECF244321}">
                <p14:modId xmlns:p14="http://schemas.microsoft.com/office/powerpoint/2010/main" val="3310049235"/>
              </p:ext>
            </p:extLst>
          </p:nvPr>
        </p:nvGraphicFramePr>
        <p:xfrm>
          <a:off x="488505" y="3470823"/>
          <a:ext cx="8928992" cy="3342557"/>
        </p:xfrm>
        <a:graphic>
          <a:graphicData uri="http://schemas.openxmlformats.org/drawingml/2006/table">
            <a:tbl>
              <a:tblPr/>
              <a:tblGrid>
                <a:gridCol w="2952328">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4032448">
                  <a:extLst>
                    <a:ext uri="{9D8B030D-6E8A-4147-A177-3AD203B41FA5}">
                      <a16:colId xmlns:a16="http://schemas.microsoft.com/office/drawing/2014/main" val="20002"/>
                    </a:ext>
                  </a:extLst>
                </a:gridCol>
              </a:tblGrid>
              <a:tr h="33528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bg1"/>
                          </a:solidFill>
                          <a:effectLst/>
                          <a:latin typeface="Century" pitchFamily="18" charset="0"/>
                          <a:ea typeface="ＭＳ Ｐゴシック" pitchFamily="50" charset="-128"/>
                        </a:rPr>
                        <a:t>緑地管理機構（現みどり法人）による市民緑地の設置・管理</a:t>
                      </a:r>
                      <a:r>
                        <a:rPr kumimoji="1" lang="ja-JP" altLang="en-US" sz="1600" b="0" i="0" u="none" strike="noStrike" cap="none" normalizeH="0" baseline="0">
                          <a:ln>
                            <a:noFill/>
                          </a:ln>
                          <a:solidFill>
                            <a:schemeClr val="tx1"/>
                          </a:solidFill>
                          <a:effectLst/>
                          <a:latin typeface="Times New Roman" pitchFamily="18" charset="0"/>
                          <a:ea typeface="ＭＳ Ｐゴシック" pitchFamily="50" charset="-128"/>
                        </a:rPr>
                        <a:t> </a:t>
                      </a:r>
                    </a:p>
                  </a:txBody>
                  <a:tcPr marL="99060" marR="9906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2743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所管：</a:t>
                      </a:r>
                      <a:r>
                        <a:rPr kumimoji="1" lang="ja-JP" altLang="en-US" sz="1200" b="0" i="0" u="none" strike="noStrike" cap="none" normalizeH="0" baseline="0">
                          <a:ln>
                            <a:noFill/>
                          </a:ln>
                          <a:solidFill>
                            <a:schemeClr val="tx1"/>
                          </a:solidFill>
                          <a:effectLst/>
                          <a:latin typeface="Times New Roman" pitchFamily="18" charset="0"/>
                          <a:ea typeface="ＭＳ Ｐ明朝" pitchFamily="18" charset="-128"/>
                        </a:rPr>
                        <a:t>（一財）世田谷トラストまちづくり</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a:ln>
                            <a:noFill/>
                          </a:ln>
                          <a:solidFill>
                            <a:schemeClr val="tx1"/>
                          </a:solidFill>
                          <a:effectLst/>
                          <a:latin typeface="Times New Roman" pitchFamily="18" charset="0"/>
                          <a:ea typeface="ＭＳ Ｐ明朝" pitchFamily="18" charset="-128"/>
                        </a:rPr>
                        <a:t>世田谷区喜多見５丁目</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6">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endParaRP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面積：</a:t>
                      </a:r>
                      <a:r>
                        <a:rPr kumimoji="1" lang="en-US" altLang="ja-JP" sz="12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rPr>
                        <a:t>2,919.53㎡</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a:ln>
                            <a:noFill/>
                          </a:ln>
                          <a:solidFill>
                            <a:schemeClr val="tx1"/>
                          </a:solidFill>
                          <a:effectLst/>
                          <a:latin typeface="Times New Roman" pitchFamily="18" charset="0"/>
                          <a:ea typeface="ＭＳ Ｐ明朝" pitchFamily="18" charset="-128"/>
                        </a:rPr>
                        <a:t>竹林</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087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契約：</a:t>
                      </a:r>
                      <a:r>
                        <a:rPr kumimoji="1" lang="en-US" altLang="ja-JP" sz="1200" b="0" i="0" u="none" strike="noStrike" cap="none" normalizeH="0" baseline="0">
                          <a:ln>
                            <a:noFill/>
                          </a:ln>
                          <a:solidFill>
                            <a:schemeClr val="tx1"/>
                          </a:solidFill>
                          <a:effectLst/>
                          <a:latin typeface="ＭＳ ゴシック" pitchFamily="49" charset="-128"/>
                          <a:ea typeface="ＭＳ ゴシック" pitchFamily="49" charset="-128"/>
                        </a:rPr>
                        <a:t>H14.6.1</a:t>
                      </a:r>
                      <a:endPar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endParaRP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itchFamily="18" charset="0"/>
                          <a:ea typeface="ＭＳ Ｐ明朝" pitchFamily="18" charset="-128"/>
                        </a:rPr>
                        <a:t>５年（契約更新済み）</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土地所有者</a:t>
                      </a:r>
                      <a:r>
                        <a:rPr kumimoji="1" lang="en-US" altLang="ja-JP" sz="1200" b="0" i="0" u="none" strike="noStrike" cap="none" normalizeH="0" baseline="0">
                          <a:ln>
                            <a:noFill/>
                          </a:ln>
                          <a:solidFill>
                            <a:schemeClr val="tx1"/>
                          </a:solidFill>
                          <a:effectLst/>
                          <a:latin typeface="ＭＳ ゴシック" pitchFamily="49" charset="-128"/>
                          <a:ea typeface="ＭＳ ゴシック" pitchFamily="49" charset="-128"/>
                        </a:rPr>
                        <a:t>1</a:t>
                      </a: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名</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a:ln>
                            <a:noFill/>
                          </a:ln>
                          <a:solidFill>
                            <a:schemeClr val="tx1"/>
                          </a:solidFill>
                          <a:effectLst/>
                          <a:latin typeface="Times New Roman" pitchFamily="18" charset="0"/>
                          <a:ea typeface="ＭＳ Ｐ明朝" pitchFamily="18" charset="-128"/>
                        </a:rPr>
                        <a:t>無償貸借契約</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675">
                <a:tc gridSpan="2">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整備概要：</a:t>
                      </a:r>
                      <a:r>
                        <a:rPr kumimoji="1" lang="ja-JP" altLang="en-US" sz="1200" b="0" i="0" u="none" strike="noStrike" cap="none" normalizeH="0" baseline="0">
                          <a:ln>
                            <a:noFill/>
                          </a:ln>
                          <a:solidFill>
                            <a:schemeClr val="tx1"/>
                          </a:solidFill>
                          <a:effectLst/>
                          <a:latin typeface="Times New Roman" pitchFamily="18" charset="0"/>
                          <a:ea typeface="ＭＳ Ｐ明朝" pitchFamily="18" charset="-128"/>
                        </a:rPr>
                        <a:t>園路、柵、フェンス　（</a:t>
                      </a:r>
                      <a:r>
                        <a:rPr kumimoji="1" lang="ja-JP" altLang="en-US" sz="1200" b="0" i="0" u="none" strike="noStrike" cap="none" normalizeH="0" baseline="0">
                          <a:ln>
                            <a:noFill/>
                          </a:ln>
                          <a:solidFill>
                            <a:schemeClr val="tx1"/>
                          </a:solidFill>
                          <a:effectLst/>
                          <a:latin typeface="+mj-ea"/>
                          <a:ea typeface="+mj-ea"/>
                        </a:rPr>
                        <a:t>約</a:t>
                      </a:r>
                      <a:r>
                        <a:rPr kumimoji="1" lang="en-US" altLang="ja-JP" sz="1200" b="0" i="0" u="none" strike="noStrike" cap="none" normalizeH="0" baseline="0">
                          <a:ln>
                            <a:noFill/>
                          </a:ln>
                          <a:solidFill>
                            <a:schemeClr val="tx1"/>
                          </a:solidFill>
                          <a:effectLst/>
                          <a:latin typeface="+mj-ea"/>
                          <a:ea typeface="+mj-ea"/>
                        </a:rPr>
                        <a:t>400</a:t>
                      </a:r>
                      <a:r>
                        <a:rPr kumimoji="1" lang="ja-JP" altLang="en-US" sz="1200" b="0" i="0" u="none" strike="noStrike" cap="none" normalizeH="0" baseline="0">
                          <a:ln>
                            <a:noFill/>
                          </a:ln>
                          <a:solidFill>
                            <a:schemeClr val="tx1"/>
                          </a:solidFill>
                          <a:effectLst/>
                          <a:latin typeface="+mj-ea"/>
                          <a:ea typeface="+mj-ea"/>
                        </a:rPr>
                        <a:t>万円）</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a:ln>
                          <a:noFill/>
                        </a:ln>
                        <a:solidFill>
                          <a:schemeClr val="tx1"/>
                        </a:solidFill>
                        <a:effectLst/>
                        <a:latin typeface="Times New Roman" pitchFamily="18" charset="0"/>
                        <a:ea typeface="ＭＳ Ｐ明朝" pitchFamily="18" charset="-128"/>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572768">
                <a:tc gridSpan="2">
                  <a:txBody>
                    <a:bodyPr/>
                    <a:lstStyle/>
                    <a:p>
                      <a:pPr marL="0" marR="0" lvl="0" indent="0" algn="l" defTabSz="914400" rtl="0" eaLnBrk="1" fontAlgn="base" latinLnBrk="0" hangingPunct="1">
                        <a:lnSpc>
                          <a:spcPct val="100000"/>
                        </a:lnSpc>
                        <a:spcBef>
                          <a:spcPct val="50000"/>
                        </a:spcBef>
                        <a:spcAft>
                          <a:spcPct val="0"/>
                        </a:spcAft>
                        <a:buClrTx/>
                        <a:buSzTx/>
                        <a:buFontTx/>
                        <a:buChar char="•"/>
                        <a:tabLst/>
                      </a:pPr>
                      <a:r>
                        <a:rPr kumimoji="1" lang="ja-JP" altLang="en-US"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（一財）世田谷トラストまちづくりは、平成９年に全国初の緑地管理機構として都知事から指定。区内９カ所の市民緑地の設置・管理を実施。</a:t>
                      </a:r>
                    </a:p>
                    <a:p>
                      <a:pPr marL="0" marR="0" lvl="0" indent="0" algn="l" defTabSz="914400" rtl="0" eaLnBrk="1" fontAlgn="base" latinLnBrk="0" hangingPunct="1">
                        <a:lnSpc>
                          <a:spcPct val="100000"/>
                        </a:lnSpc>
                        <a:spcBef>
                          <a:spcPct val="50000"/>
                        </a:spcBef>
                        <a:spcAft>
                          <a:spcPct val="0"/>
                        </a:spcAft>
                        <a:buClrTx/>
                        <a:buSzTx/>
                        <a:buFontTx/>
                        <a:buChar char="•"/>
                        <a:tabLst/>
                      </a:pPr>
                      <a:r>
                        <a:rPr kumimoji="1" lang="ja-JP" altLang="en-US"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当該地では、緑地のあり方を一緒に考えてきたワークショップのメンバーとともに、維持管理作業を実施。竹林養生のため</a:t>
                      </a:r>
                      <a:r>
                        <a:rPr kumimoji="1" lang="en-US" altLang="ja-JP"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3</a:t>
                      </a:r>
                      <a:r>
                        <a:rPr kumimoji="1" lang="ja-JP" altLang="en-US"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月中旬～</a:t>
                      </a:r>
                      <a:r>
                        <a:rPr kumimoji="1" lang="en-US" altLang="ja-JP"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5</a:t>
                      </a:r>
                      <a:r>
                        <a:rPr kumimoji="1" lang="ja-JP" altLang="en-US"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月中旬は閉園。</a:t>
                      </a:r>
                    </a:p>
                    <a:p>
                      <a:pPr marL="0" marR="0" lvl="0" indent="0" algn="l" defTabSz="914400" rtl="0" eaLnBrk="1" fontAlgn="base" latinLnBrk="0" hangingPunct="1">
                        <a:lnSpc>
                          <a:spcPct val="100000"/>
                        </a:lnSpc>
                        <a:spcBef>
                          <a:spcPct val="20000"/>
                        </a:spcBef>
                        <a:spcAft>
                          <a:spcPct val="0"/>
                        </a:spcAft>
                        <a:buClrTx/>
                        <a:buSzTx/>
                        <a:buFontTx/>
                        <a:buChar char="•"/>
                        <a:tabLst/>
                      </a:pPr>
                      <a:r>
                        <a:rPr kumimoji="1" lang="ja-JP" altLang="en-US"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主な活動</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 </a:t>
                      </a:r>
                      <a:r>
                        <a:rPr kumimoji="1" lang="en-US" altLang="ja-JP"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1.</a:t>
                      </a:r>
                      <a:r>
                        <a:rPr kumimoji="1" lang="ja-JP" altLang="en-US"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維持管理：園路整備、下草刈り、竹の間引き等</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 </a:t>
                      </a:r>
                      <a:r>
                        <a:rPr kumimoji="1" lang="en-US" altLang="ja-JP"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2.</a:t>
                      </a:r>
                      <a:r>
                        <a:rPr kumimoji="1" lang="ja-JP" altLang="en-US"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調査：植物調査、竹の数量調査等　 </a:t>
                      </a:r>
                      <a:r>
                        <a:rPr kumimoji="1" lang="en-US" altLang="ja-JP"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3.</a:t>
                      </a:r>
                      <a:r>
                        <a:rPr kumimoji="1" lang="ja-JP" altLang="en-US" sz="120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イベント：筍掘りや竹細工教室等</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vMerge="1">
                  <a:txBody>
                    <a:bodyPr/>
                    <a:lstStyle/>
                    <a:p>
                      <a:endParaRPr kumimoji="1" lang="ja-JP" altLang="en-US"/>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1732" name="Picture 49"/>
          <p:cNvPicPr>
            <a:picLocks noChangeAspect="1" noChangeArrowheads="1"/>
          </p:cNvPicPr>
          <p:nvPr/>
        </p:nvPicPr>
        <p:blipFill>
          <a:blip r:embed="rId3"/>
          <a:stretch>
            <a:fillRect/>
          </a:stretch>
        </p:blipFill>
        <p:spPr>
          <a:xfrm>
            <a:off x="5442198" y="3933056"/>
            <a:ext cx="3924000" cy="2694420"/>
          </a:xfrm>
          <a:prstGeom prst="rect">
            <a:avLst/>
          </a:prstGeom>
          <a:noFill/>
          <a:ln w="9525">
            <a:noFill/>
            <a:miter lim="800000"/>
            <a:headEnd/>
            <a:tailEnd/>
          </a:ln>
        </p:spPr>
      </p:pic>
      <p:sp>
        <p:nvSpPr>
          <p:cNvPr id="2" name="スライド番号プレースホルダー 2">
            <a:extLst>
              <a:ext uri="{FF2B5EF4-FFF2-40B4-BE49-F238E27FC236}">
                <a16:creationId xmlns:a16="http://schemas.microsoft.com/office/drawing/2014/main" id="{0E6BD1F0-38DA-D87D-7B7A-9B3D246BDC52}"/>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82321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 name="テキスト ボックス 11"/>
          <p:cNvSpPr txBox="1"/>
          <p:nvPr/>
        </p:nvSpPr>
        <p:spPr>
          <a:xfrm>
            <a:off x="8" y="15945"/>
            <a:ext cx="4572000" cy="400110"/>
          </a:xfrm>
          <a:prstGeom prst="rect">
            <a:avLst/>
          </a:prstGeom>
          <a:noFill/>
        </p:spPr>
        <p:txBody>
          <a:bodyPr wrap="square" rtlCol="0" anchor="ctr">
            <a:spAutoFit/>
          </a:bodyPr>
          <a:lstStyle/>
          <a:p>
            <a:r>
              <a:rPr lang="ja-JP" altLang="en-US" sz="2000">
                <a:solidFill>
                  <a:srgbClr val="00B050"/>
                </a:solidFill>
              </a:rPr>
              <a:t>■</a:t>
            </a:r>
            <a:r>
              <a:rPr kumimoji="1" lang="ja-JP" altLang="en-US" sz="2000"/>
              <a:t>　緑の基本計画</a:t>
            </a:r>
          </a:p>
        </p:txBody>
      </p:sp>
      <p:sp>
        <p:nvSpPr>
          <p:cNvPr id="1546" name="テキスト ボックス 13"/>
          <p:cNvSpPr txBox="1"/>
          <p:nvPr/>
        </p:nvSpPr>
        <p:spPr>
          <a:xfrm>
            <a:off x="0" y="389028"/>
            <a:ext cx="9904413" cy="28800"/>
          </a:xfrm>
          <a:prstGeom prst="rect">
            <a:avLst/>
          </a:prstGeom>
          <a:solidFill>
            <a:srgbClr val="00B050"/>
          </a:solidFill>
        </p:spPr>
        <p:txBody>
          <a:bodyPr wrap="square" rtlCol="0">
            <a:spAutoFit/>
          </a:bodyPr>
          <a:lstStyle/>
          <a:p>
            <a:endParaRPr lang="ja-JP" altLang="en-US" sz="2000"/>
          </a:p>
        </p:txBody>
      </p:sp>
      <p:sp>
        <p:nvSpPr>
          <p:cNvPr id="1547" name="テキスト ボックス 14"/>
          <p:cNvSpPr txBox="1"/>
          <p:nvPr/>
        </p:nvSpPr>
        <p:spPr>
          <a:xfrm>
            <a:off x="0" y="441312"/>
            <a:ext cx="9904413" cy="28800"/>
          </a:xfrm>
          <a:prstGeom prst="rect">
            <a:avLst/>
          </a:prstGeom>
          <a:solidFill>
            <a:srgbClr val="CCFF99"/>
          </a:solidFill>
        </p:spPr>
        <p:txBody>
          <a:bodyPr wrap="square" rtlCol="0">
            <a:spAutoFit/>
          </a:bodyPr>
          <a:lstStyle/>
          <a:p>
            <a:endParaRPr lang="ja-JP" altLang="en-US" sz="2000"/>
          </a:p>
        </p:txBody>
      </p:sp>
      <p:sp>
        <p:nvSpPr>
          <p:cNvPr id="1550" name="スライド番号プレースホルダー 1"/>
          <p:cNvSpPr>
            <a:spLocks noGrp="1"/>
          </p:cNvSpPr>
          <p:nvPr>
            <p:ph type="sldNum" sz="quarter" idx="12"/>
          </p:nvPr>
        </p:nvSpPr>
        <p:spPr>
          <a:xfrm>
            <a:off x="7473280" y="6453336"/>
            <a:ext cx="2311400" cy="365125"/>
          </a:xfrm>
        </p:spPr>
        <p:txBody>
          <a:bodyPr/>
          <a:lstStyle/>
          <a:p>
            <a:fld id="{93DF5491-8AA2-4D26-B041-A129FDD1AC3C}" type="slidenum">
              <a:rPr kumimoji="1" lang="ja-JP" altLang="en-US" smtClean="0"/>
              <a:pPr/>
              <a:t>21</a:t>
            </a:fld>
            <a:endParaRPr kumimoji="1" lang="ja-JP" altLang="en-US"/>
          </a:p>
        </p:txBody>
      </p:sp>
      <p:pic>
        <p:nvPicPr>
          <p:cNvPr id="11" name="Picture 6" descr="緑の将来像図（藤沢）"/>
          <p:cNvPicPr>
            <a:picLocks noChangeAspect="1" noChangeArrowheads="1"/>
          </p:cNvPicPr>
          <p:nvPr/>
        </p:nvPicPr>
        <p:blipFill>
          <a:blip r:embed="rId2"/>
          <a:stretch>
            <a:fillRect/>
          </a:stretch>
        </p:blipFill>
        <p:spPr>
          <a:xfrm>
            <a:off x="5644526" y="100607"/>
            <a:ext cx="4256979" cy="6438453"/>
          </a:xfrm>
          <a:prstGeom prst="rect">
            <a:avLst/>
          </a:prstGeom>
          <a:noFill/>
          <a:ln w="9525">
            <a:noFill/>
            <a:miter lim="800000"/>
            <a:headEnd/>
            <a:tailEnd/>
          </a:ln>
        </p:spPr>
      </p:pic>
      <p:sp>
        <p:nvSpPr>
          <p:cNvPr id="12" name="Text Box 4"/>
          <p:cNvSpPr txBox="1">
            <a:spLocks noChangeArrowheads="1"/>
          </p:cNvSpPr>
          <p:nvPr/>
        </p:nvSpPr>
        <p:spPr>
          <a:xfrm>
            <a:off x="5090604" y="6539060"/>
            <a:ext cx="2052000" cy="307777"/>
          </a:xfrm>
          <a:prstGeom prst="rect">
            <a:avLst/>
          </a:prstGeom>
          <a:noFill/>
          <a:ln w="9525">
            <a:noFill/>
            <a:miter lim="800000"/>
            <a:headEnd/>
            <a:tailEnd/>
          </a:ln>
        </p:spPr>
        <p:txBody>
          <a:bodyPr>
            <a:spAutoFit/>
          </a:bodyPr>
          <a:lstStyle/>
          <a:p>
            <a:pPr algn="r">
              <a:spcBef>
                <a:spcPct val="50000"/>
              </a:spcBef>
            </a:pPr>
            <a:r>
              <a:rPr lang="ja-JP" altLang="en-US" sz="1400">
                <a:solidFill>
                  <a:srgbClr val="000000"/>
                </a:solidFill>
                <a:latin typeface="HGPｺﾞｼｯｸE" pitchFamily="50" charset="-128"/>
                <a:ea typeface="HGPｺﾞｼｯｸE" pitchFamily="50" charset="-128"/>
              </a:rPr>
              <a:t>藤沢市緑の基本計画</a:t>
            </a:r>
          </a:p>
        </p:txBody>
      </p:sp>
      <p:sp>
        <p:nvSpPr>
          <p:cNvPr id="13" name="Rectangle 5"/>
          <p:cNvSpPr>
            <a:spLocks noChangeArrowheads="1"/>
          </p:cNvSpPr>
          <p:nvPr/>
        </p:nvSpPr>
        <p:spPr>
          <a:xfrm>
            <a:off x="168286" y="2185582"/>
            <a:ext cx="5744293" cy="803297"/>
          </a:xfrm>
          <a:prstGeom prst="rect">
            <a:avLst/>
          </a:prstGeom>
          <a:noFill/>
          <a:ln w="9525">
            <a:noFill/>
            <a:miter lim="800000"/>
            <a:headEnd/>
            <a:tailEnd/>
          </a:ln>
        </p:spPr>
        <p:txBody>
          <a:bodyPr wrap="square" lIns="36000">
            <a:spAutoFit/>
          </a:bodyPr>
          <a:lstStyle/>
          <a:p>
            <a:pPr marL="177800" indent="-177800">
              <a:lnSpc>
                <a:spcPct val="110000"/>
              </a:lnSpc>
              <a:defRPr/>
            </a:pPr>
            <a:r>
              <a:rPr lang="ja-JP" altLang="en-US" sz="1400"/>
              <a:t>全国</a:t>
            </a:r>
            <a:r>
              <a:rPr lang="en-US" altLang="ja-JP" sz="1400"/>
              <a:t>698</a:t>
            </a:r>
            <a:r>
              <a:rPr lang="ja-JP" altLang="en-US" sz="1400"/>
              <a:t>市区町村で策定済。（令和５年度末現在）</a:t>
            </a:r>
          </a:p>
          <a:p>
            <a:pPr marL="711200" indent="-711200">
              <a:lnSpc>
                <a:spcPct val="110000"/>
              </a:lnSpc>
              <a:defRPr/>
            </a:pPr>
            <a:r>
              <a:rPr lang="ja-JP" altLang="en-US" sz="1400"/>
              <a:t>策定率：</a:t>
            </a:r>
            <a:r>
              <a:rPr lang="en-US" altLang="ja-JP" sz="1400"/>
              <a:t>	</a:t>
            </a:r>
            <a:r>
              <a:rPr lang="ja-JP" altLang="en-US" sz="1400"/>
              <a:t>人口</a:t>
            </a:r>
            <a:r>
              <a:rPr lang="en-US" altLang="ja-JP" sz="1400"/>
              <a:t>50</a:t>
            </a:r>
            <a:r>
              <a:rPr lang="ja-JP" altLang="en-US" sz="1400"/>
              <a:t>万人以上の都市で</a:t>
            </a:r>
            <a:r>
              <a:rPr lang="en-US" altLang="ja-JP" sz="1400"/>
              <a:t>100</a:t>
            </a:r>
            <a:r>
              <a:rPr lang="ja-JP" altLang="en-US" sz="1400"/>
              <a:t>％、</a:t>
            </a:r>
            <a:r>
              <a:rPr lang="en-US" altLang="ja-JP" sz="1400"/>
              <a:t>10</a:t>
            </a:r>
            <a:r>
              <a:rPr lang="ja-JP" altLang="en-US" sz="1400"/>
              <a:t>万人以上の都市で</a:t>
            </a:r>
            <a:r>
              <a:rPr lang="en-US" altLang="ja-JP" sz="1400"/>
              <a:t>9</a:t>
            </a:r>
            <a:r>
              <a:rPr lang="ja-JP" altLang="en-US" sz="1400"/>
              <a:t>割超、</a:t>
            </a:r>
            <a:endParaRPr lang="en-US" altLang="ja-JP" sz="1400"/>
          </a:p>
          <a:p>
            <a:pPr marL="711200" indent="-711200">
              <a:lnSpc>
                <a:spcPct val="110000"/>
              </a:lnSpc>
              <a:defRPr/>
            </a:pPr>
            <a:r>
              <a:rPr lang="ja-JP" altLang="en-US" sz="1400"/>
              <a:t>　　　　　　都市計画区域を有する全市区町村の</a:t>
            </a:r>
            <a:r>
              <a:rPr lang="en-US" altLang="ja-JP" sz="1400"/>
              <a:t>50.7</a:t>
            </a:r>
            <a:r>
              <a:rPr lang="ja-JP" altLang="en-US" sz="1400"/>
              <a:t>％</a:t>
            </a:r>
          </a:p>
        </p:txBody>
      </p:sp>
      <p:sp>
        <p:nvSpPr>
          <p:cNvPr id="14" name="Rectangle 3"/>
          <p:cNvSpPr>
            <a:spLocks noChangeArrowheads="1"/>
          </p:cNvSpPr>
          <p:nvPr/>
        </p:nvSpPr>
        <p:spPr>
          <a:xfrm>
            <a:off x="9423" y="488748"/>
            <a:ext cx="5328000" cy="1684307"/>
          </a:xfrm>
          <a:prstGeom prst="rect">
            <a:avLst/>
          </a:prstGeom>
          <a:noFill/>
          <a:ln w="9525">
            <a:noFill/>
            <a:miter lim="800000"/>
            <a:headEnd/>
            <a:tailEnd/>
          </a:ln>
        </p:spPr>
        <p:txBody>
          <a:bodyPr wrap="square" lIns="36000" rIns="36000">
            <a:spAutoFit/>
          </a:bodyPr>
          <a:lstStyle/>
          <a:p>
            <a:pPr marL="144000" indent="-144000">
              <a:lnSpc>
                <a:spcPct val="110000"/>
              </a:lnSpc>
              <a:defRPr/>
            </a:pPr>
            <a:r>
              <a:rPr lang="ja-JP" altLang="en-US" sz="1600">
                <a:latin typeface="ＭＳ Ｐ明朝" panose="02020600040205080304" pitchFamily="18" charset="-128"/>
                <a:ea typeface="ＭＳ Ｐ明朝" panose="02020600040205080304" pitchFamily="18" charset="-128"/>
              </a:rPr>
              <a:t>・都市公園の整備・管理、緑地の保全、緑化の推進に関する総合的計画として市区町村が策定。</a:t>
            </a:r>
            <a:endParaRPr lang="en-US" altLang="ja-JP" sz="1600">
              <a:latin typeface="ＭＳ Ｐ明朝" panose="02020600040205080304" pitchFamily="18" charset="-128"/>
              <a:ea typeface="ＭＳ Ｐ明朝" panose="02020600040205080304" pitchFamily="18" charset="-128"/>
            </a:endParaRPr>
          </a:p>
          <a:p>
            <a:pPr marL="144000" indent="-144000">
              <a:lnSpc>
                <a:spcPct val="110000"/>
              </a:lnSpc>
              <a:defRPr/>
            </a:pPr>
            <a:r>
              <a:rPr lang="ja-JP" altLang="en-US" sz="1600">
                <a:latin typeface="ＭＳ Ｐ明朝" panose="02020600040205080304" pitchFamily="18" charset="-128"/>
                <a:ea typeface="ＭＳ Ｐ明朝" panose="02020600040205080304" pitchFamily="18" charset="-128"/>
              </a:rPr>
              <a:t>・緑の基本方針に基づくとともに、緑の広域計画を勘案して策定。また、市町村マスタープラン等への適合、立地適正化計画・景観計画等との調和が求められる。</a:t>
            </a:r>
            <a:endParaRPr lang="en-US" altLang="ja-JP" sz="1600">
              <a:latin typeface="ＭＳ Ｐ明朝" panose="02020600040205080304" pitchFamily="18" charset="-128"/>
              <a:ea typeface="ＭＳ Ｐ明朝" panose="02020600040205080304" pitchFamily="18" charset="-128"/>
            </a:endParaRPr>
          </a:p>
          <a:p>
            <a:pPr marL="84138" indent="-84138">
              <a:lnSpc>
                <a:spcPct val="110000"/>
              </a:lnSpc>
              <a:defRPr/>
            </a:pPr>
            <a:r>
              <a:rPr lang="ja-JP" altLang="en-US" sz="1600">
                <a:latin typeface="ＭＳ Ｐ明朝" panose="02020600040205080304" pitchFamily="18" charset="-128"/>
                <a:ea typeface="ＭＳ Ｐ明朝" panose="02020600040205080304" pitchFamily="18" charset="-128"/>
              </a:rPr>
              <a:t>・公聴会の開催などにより、住民の意見を反映するよう努める。</a:t>
            </a:r>
          </a:p>
        </p:txBody>
      </p:sp>
      <p:sp>
        <p:nvSpPr>
          <p:cNvPr id="3" name="テキスト ボックス 16">
            <a:extLst>
              <a:ext uri="{FF2B5EF4-FFF2-40B4-BE49-F238E27FC236}">
                <a16:creationId xmlns:a16="http://schemas.microsoft.com/office/drawing/2014/main" id="{522745F8-3A6C-5EBC-F584-CF4DB2A54B24}"/>
              </a:ext>
            </a:extLst>
          </p:cNvPr>
          <p:cNvSpPr txBox="1"/>
          <p:nvPr/>
        </p:nvSpPr>
        <p:spPr>
          <a:xfrm>
            <a:off x="168286" y="2988879"/>
            <a:ext cx="5010274" cy="3582519"/>
          </a:xfrm>
          <a:prstGeom prst="rect">
            <a:avLst/>
          </a:prstGeom>
          <a:noFill/>
          <a:ln>
            <a:solidFill>
              <a:schemeClr val="tx1"/>
            </a:solidFill>
            <a:prstDash val="dash"/>
          </a:ln>
        </p:spPr>
        <p:txBody>
          <a:bodyPr wrap="square">
            <a:spAutoFit/>
          </a:bodyPr>
          <a:lstStyle/>
          <a:p>
            <a:pPr marL="177800" marR="0" lvl="0" indent="-17780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n-ea"/>
                <a:cs typeface="+mn-cs"/>
              </a:rPr>
              <a:t>○ 緑の基本計画には、おおむね次に掲げる事項を定めるものとされている。</a:t>
            </a:r>
            <a:endParaRPr kumimoji="1" lang="en-US" altLang="ja-JP" sz="1400" b="0" i="0" u="sng" strike="noStrike" kern="1200" cap="none" spc="0" normalizeH="0" baseline="0" noProof="0">
              <a:ln>
                <a:noFill/>
              </a:ln>
              <a:solidFill>
                <a:srgbClr val="FF0000"/>
              </a:solidFill>
              <a:effectLst/>
              <a:uLnTx/>
              <a:uFillTx/>
              <a:latin typeface="+mn-ea"/>
              <a:cs typeface="+mn-cs"/>
            </a:endParaRPr>
          </a:p>
          <a:p>
            <a:pPr marL="88900" marR="0" lvl="0" indent="0"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n-ea"/>
                <a:cs typeface="+mn-cs"/>
              </a:rPr>
              <a:t>　①緑地の保全及び緑化の目標 </a:t>
            </a:r>
          </a:p>
          <a:p>
            <a:pPr marL="355600" marR="0" lvl="0" indent="-160338"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n-ea"/>
                <a:cs typeface="+mn-cs"/>
              </a:rPr>
              <a:t>②緑地の保全及び緑化の推進の方針に関する事項</a:t>
            </a:r>
            <a:endParaRPr kumimoji="1" lang="en-US" altLang="ja-JP" sz="1400" b="0" i="0" u="none" strike="noStrike" kern="1200" cap="none" spc="0" normalizeH="0" baseline="0" noProof="0">
              <a:ln>
                <a:noFill/>
              </a:ln>
              <a:solidFill>
                <a:srgbClr val="000000"/>
              </a:solidFill>
              <a:effectLst/>
              <a:uLnTx/>
              <a:uFillTx/>
              <a:latin typeface="+mn-ea"/>
              <a:cs typeface="+mn-cs"/>
            </a:endParaRPr>
          </a:p>
          <a:p>
            <a:pPr marL="355600" marR="0" lvl="0" indent="-160338" algn="just" defTabSz="914400" rtl="0" eaLnBrk="0" fontAlgn="base" latinLnBrk="0" hangingPunct="0">
              <a:lnSpc>
                <a:spcPct val="100000"/>
              </a:lnSpc>
              <a:spcBef>
                <a:spcPct val="0"/>
              </a:spcBef>
              <a:spcAft>
                <a:spcPct val="0"/>
              </a:spcAft>
              <a:buClrTx/>
              <a:buSzTx/>
              <a:buFontTx/>
              <a:buNone/>
              <a:tabLst/>
              <a:defRPr/>
            </a:pPr>
            <a:r>
              <a:rPr lang="ja-JP" altLang="en-US" sz="1400">
                <a:solidFill>
                  <a:srgbClr val="000000"/>
                </a:solidFill>
                <a:latin typeface="+mn-ea"/>
              </a:rPr>
              <a:t>③</a:t>
            </a:r>
            <a:r>
              <a:rPr kumimoji="1" lang="ja-JP" altLang="en-US" sz="1400" b="0" i="0" u="none" strike="noStrike" kern="1200" cap="none" spc="0" normalizeH="0" baseline="0" noProof="0">
                <a:ln>
                  <a:noFill/>
                </a:ln>
                <a:solidFill>
                  <a:srgbClr val="000000"/>
                </a:solidFill>
                <a:effectLst/>
                <a:uLnTx/>
                <a:uFillTx/>
                <a:latin typeface="+mn-ea"/>
                <a:cs typeface="+mn-cs"/>
              </a:rPr>
              <a:t>緑地の保全及び緑化の推進のための施策に関する事項</a:t>
            </a:r>
          </a:p>
          <a:p>
            <a:pPr marL="355600" marR="0" lvl="0" indent="-160338" algn="just" defTabSz="914400" rtl="0" eaLnBrk="0" fontAlgn="base" latinLnBrk="0" hangingPunct="0">
              <a:lnSpc>
                <a:spcPct val="100000"/>
              </a:lnSpc>
              <a:spcBef>
                <a:spcPct val="0"/>
              </a:spcBef>
              <a:spcAft>
                <a:spcPct val="0"/>
              </a:spcAft>
              <a:buClrTx/>
              <a:buSzTx/>
              <a:buFontTx/>
              <a:buNone/>
              <a:tabLst/>
              <a:defRPr/>
            </a:pPr>
            <a:r>
              <a:rPr lang="ja-JP" altLang="en-US" sz="1400">
                <a:solidFill>
                  <a:srgbClr val="000000"/>
                </a:solidFill>
                <a:latin typeface="+mn-ea"/>
              </a:rPr>
              <a:t>④</a:t>
            </a:r>
            <a:r>
              <a:rPr kumimoji="1" lang="ja-JP" altLang="en-US" sz="1400" b="0" i="0" u="none" strike="noStrike" kern="1200" cap="none" spc="0" normalizeH="0" baseline="0" noProof="0">
                <a:ln>
                  <a:noFill/>
                </a:ln>
                <a:solidFill>
                  <a:srgbClr val="000000"/>
                </a:solidFill>
                <a:effectLst/>
                <a:uLnTx/>
                <a:uFillTx/>
                <a:latin typeface="+mn-ea"/>
                <a:cs typeface="+mn-cs"/>
              </a:rPr>
              <a:t>市町村の設置に係る都市公園の整備及び管理に関する事項</a:t>
            </a:r>
            <a:endParaRPr kumimoji="1" lang="en-US" altLang="ja-JP" sz="1400" b="0" i="0" u="none" strike="noStrike" kern="1200" cap="none" spc="0" normalizeH="0" baseline="0" noProof="0">
              <a:ln>
                <a:noFill/>
              </a:ln>
              <a:solidFill>
                <a:srgbClr val="000000"/>
              </a:solidFill>
              <a:effectLst/>
              <a:uLnTx/>
              <a:uFillTx/>
              <a:latin typeface="+mn-ea"/>
              <a:cs typeface="+mn-cs"/>
            </a:endParaRPr>
          </a:p>
          <a:p>
            <a:pPr marL="355600" marR="0" lvl="0" indent="-160338" algn="just" defTabSz="914400" rtl="0" eaLnBrk="0" fontAlgn="base" latinLnBrk="0" hangingPunct="0">
              <a:lnSpc>
                <a:spcPct val="100000"/>
              </a:lnSpc>
              <a:spcBef>
                <a:spcPct val="0"/>
              </a:spcBef>
              <a:spcAft>
                <a:spcPct val="0"/>
              </a:spcAft>
              <a:buClrTx/>
              <a:buSzTx/>
              <a:buFontTx/>
              <a:buNone/>
              <a:tabLst/>
              <a:defRPr/>
            </a:pPr>
            <a:r>
              <a:rPr lang="ja-JP" altLang="en-US" sz="1400">
                <a:solidFill>
                  <a:srgbClr val="000000"/>
                </a:solidFill>
                <a:latin typeface="+mn-ea"/>
              </a:rPr>
              <a:t>⑤緑地保全地域内の緑地の保全に関する事項</a:t>
            </a:r>
            <a:endParaRPr kumimoji="1" lang="en-US" altLang="ja-JP" sz="1400" b="0" i="0" u="none" strike="noStrike" kern="1200" cap="none" spc="0" normalizeH="0" baseline="0" noProof="0">
              <a:ln>
                <a:noFill/>
              </a:ln>
              <a:solidFill>
                <a:srgbClr val="000000"/>
              </a:solidFill>
              <a:effectLst/>
              <a:uLnTx/>
              <a:uFillTx/>
              <a:latin typeface="+mn-ea"/>
              <a:cs typeface="+mn-cs"/>
            </a:endParaRPr>
          </a:p>
          <a:p>
            <a:pPr marL="355600" marR="0" lvl="0" indent="-160338"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n-ea"/>
                <a:cs typeface="+mn-cs"/>
              </a:rPr>
              <a:t>⑥特別緑地保全地区内の緑地の保全に関する事項</a:t>
            </a:r>
            <a:endParaRPr kumimoji="1" lang="en-US" altLang="ja-JP" sz="1400" b="0" i="0" u="none" strike="noStrike" kern="1200" cap="none" spc="0" normalizeH="0" baseline="0" noProof="0">
              <a:ln>
                <a:noFill/>
              </a:ln>
              <a:solidFill>
                <a:srgbClr val="000000"/>
              </a:solidFill>
              <a:effectLst/>
              <a:uLnTx/>
              <a:uFillTx/>
              <a:latin typeface="+mn-ea"/>
              <a:cs typeface="+mn-cs"/>
            </a:endParaRPr>
          </a:p>
          <a:p>
            <a:pPr marL="355600" marR="0" lvl="0" indent="-160338" algn="just" defTabSz="914400" rtl="0" eaLnBrk="0" fontAlgn="base" latinLnBrk="0" hangingPunct="0">
              <a:lnSpc>
                <a:spcPct val="100000"/>
              </a:lnSpc>
              <a:spcBef>
                <a:spcPct val="0"/>
              </a:spcBef>
              <a:spcAft>
                <a:spcPct val="0"/>
              </a:spcAft>
              <a:buClrTx/>
              <a:buSzTx/>
              <a:buFontTx/>
              <a:buNone/>
              <a:tabLst/>
              <a:defRPr/>
            </a:pPr>
            <a:r>
              <a:rPr lang="ja-JP" altLang="en-US" sz="1400">
                <a:solidFill>
                  <a:srgbClr val="000000"/>
                </a:solidFill>
                <a:latin typeface="+mn-ea"/>
              </a:rPr>
              <a:t>⑦</a:t>
            </a:r>
            <a:r>
              <a:rPr kumimoji="1" lang="ja-JP" altLang="en-US" sz="1400" b="0" i="0" u="none" strike="noStrike" kern="1200" cap="none" spc="0" normalizeH="0" baseline="0" noProof="0">
                <a:ln>
                  <a:noFill/>
                </a:ln>
                <a:solidFill>
                  <a:srgbClr val="000000"/>
                </a:solidFill>
                <a:effectLst/>
                <a:uLnTx/>
                <a:uFillTx/>
                <a:latin typeface="+mn-ea"/>
                <a:cs typeface="+mn-cs"/>
              </a:rPr>
              <a:t>生産緑地地区内の緑地の保全に関する事項</a:t>
            </a:r>
            <a:endParaRPr kumimoji="1" lang="en-US" altLang="ja-JP" sz="1400" b="0" i="0" u="none" strike="noStrike" kern="1200" cap="none" spc="0" normalizeH="0" baseline="0" noProof="0">
              <a:ln>
                <a:noFill/>
              </a:ln>
              <a:solidFill>
                <a:srgbClr val="000000"/>
              </a:solidFill>
              <a:effectLst/>
              <a:uLnTx/>
              <a:uFillTx/>
              <a:latin typeface="+mn-ea"/>
              <a:cs typeface="+mn-cs"/>
            </a:endParaRPr>
          </a:p>
          <a:p>
            <a:pPr marL="355600" marR="0" lvl="0" indent="-160338" algn="just" defTabSz="914400" rtl="0" eaLnBrk="0" fontAlgn="base" latinLnBrk="0" hangingPunct="0">
              <a:lnSpc>
                <a:spcPct val="100000"/>
              </a:lnSpc>
              <a:spcBef>
                <a:spcPct val="0"/>
              </a:spcBef>
              <a:spcAft>
                <a:spcPct val="0"/>
              </a:spcAft>
              <a:buClrTx/>
              <a:buSzTx/>
              <a:buFontTx/>
              <a:buNone/>
              <a:tabLst/>
              <a:defRPr/>
            </a:pPr>
            <a:r>
              <a:rPr lang="ja-JP" altLang="en-US" sz="1400">
                <a:solidFill>
                  <a:srgbClr val="000000"/>
                </a:solidFill>
                <a:latin typeface="+mn-ea"/>
              </a:rPr>
              <a:t>⑧</a:t>
            </a:r>
            <a:r>
              <a:rPr kumimoji="1" lang="ja-JP" altLang="en-US" sz="1400" b="0" i="0" u="none" strike="noStrike" kern="1200" cap="none" spc="0" normalizeH="0" baseline="0" noProof="0">
                <a:ln>
                  <a:noFill/>
                </a:ln>
                <a:solidFill>
                  <a:srgbClr val="000000"/>
                </a:solidFill>
                <a:effectLst/>
                <a:uLnTx/>
                <a:uFillTx/>
                <a:latin typeface="+mn-ea"/>
                <a:cs typeface="+mn-cs"/>
              </a:rPr>
              <a:t>緑地保全地域、特別緑地保全地区及び生産緑地地区以外の重点的に緑地の保全に配慮を加えるべき地区における緑地の保全に関する事項</a:t>
            </a:r>
            <a:endParaRPr kumimoji="1" lang="en-US" altLang="ja-JP" sz="1400" b="0" i="0" u="none" strike="noStrike" kern="1200" cap="none" spc="0" normalizeH="0" baseline="0" noProof="0">
              <a:ln>
                <a:noFill/>
              </a:ln>
              <a:solidFill>
                <a:srgbClr val="000000"/>
              </a:solidFill>
              <a:effectLst/>
              <a:uLnTx/>
              <a:uFillTx/>
              <a:latin typeface="+mn-ea"/>
              <a:cs typeface="+mn-cs"/>
            </a:endParaRPr>
          </a:p>
          <a:p>
            <a:pPr marL="355600" marR="0" lvl="0" indent="-160338"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n-ea"/>
                <a:cs typeface="+mn-cs"/>
              </a:rPr>
              <a:t>⑨緑化地域における緑化の推進に関する事項</a:t>
            </a:r>
          </a:p>
          <a:p>
            <a:pPr marL="355600" marR="0" lvl="0" indent="-160338" algn="just" defTabSz="914400" rtl="0" eaLnBrk="0" fontAlgn="base" latinLnBrk="0" hangingPunct="0">
              <a:lnSpc>
                <a:spcPct val="100000"/>
              </a:lnSpc>
              <a:spcBef>
                <a:spcPct val="0"/>
              </a:spcBef>
              <a:spcAft>
                <a:spcPct val="0"/>
              </a:spcAft>
              <a:buClrTx/>
              <a:buSzTx/>
              <a:buFontTx/>
              <a:buNone/>
              <a:tabLst/>
              <a:defRPr/>
            </a:pPr>
            <a:r>
              <a:rPr lang="ja-JP" altLang="en-US" sz="1400">
                <a:solidFill>
                  <a:srgbClr val="000000"/>
                </a:solidFill>
                <a:latin typeface="+mn-ea"/>
              </a:rPr>
              <a:t>⑩</a:t>
            </a:r>
            <a:r>
              <a:rPr kumimoji="1" lang="ja-JP" altLang="en-US" sz="1400" b="0" i="0" u="none" strike="noStrike" kern="1200" cap="none" spc="0" normalizeH="0" baseline="0" noProof="0">
                <a:ln>
                  <a:noFill/>
                </a:ln>
                <a:solidFill>
                  <a:srgbClr val="000000"/>
                </a:solidFill>
                <a:effectLst/>
                <a:uLnTx/>
                <a:uFillTx/>
                <a:latin typeface="+mn-ea"/>
                <a:cs typeface="+mn-cs"/>
              </a:rPr>
              <a:t>緑化地域以外の重点的に緑化の推進に配慮を加えるべき地区における緑化の推進に関する事項</a:t>
            </a:r>
            <a:endParaRPr kumimoji="1" lang="en-US" altLang="ja-JP" sz="1400" b="0" i="0" u="none" strike="noStrike" kern="1200" cap="none" spc="0" normalizeH="0" baseline="0" noProof="0">
              <a:ln>
                <a:noFill/>
              </a:ln>
              <a:solidFill>
                <a:srgbClr val="000000"/>
              </a:solidFill>
              <a:effectLst/>
              <a:uLnTx/>
              <a:uFillTx/>
              <a:latin typeface="+mn-ea"/>
              <a:cs typeface="+mn-cs"/>
            </a:endParaRPr>
          </a:p>
        </p:txBody>
      </p:sp>
    </p:spTree>
    <p:extLst>
      <p:ext uri="{BB962C8B-B14F-4D97-AF65-F5344CB8AC3E}">
        <p14:creationId xmlns:p14="http://schemas.microsoft.com/office/powerpoint/2010/main" val="1263908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 name="テキスト ボックス 17"/>
          <p:cNvSpPr txBox="1"/>
          <p:nvPr/>
        </p:nvSpPr>
        <p:spPr>
          <a:xfrm>
            <a:off x="8" y="15945"/>
            <a:ext cx="6033112" cy="400110"/>
          </a:xfrm>
          <a:prstGeom prst="rect">
            <a:avLst/>
          </a:prstGeom>
          <a:noFill/>
        </p:spPr>
        <p:txBody>
          <a:bodyPr wrap="square" rtlCol="0" anchor="ctr">
            <a:spAutoFit/>
          </a:bodyPr>
          <a:lstStyle/>
          <a:p>
            <a:r>
              <a:rPr lang="ja-JP" altLang="en-US" sz="2000">
                <a:solidFill>
                  <a:srgbClr val="00B050"/>
                </a:solidFill>
              </a:rPr>
              <a:t>■</a:t>
            </a:r>
            <a:r>
              <a:rPr kumimoji="1" lang="ja-JP" altLang="en-US" sz="2000"/>
              <a:t>　緑の基本計画の記載事項</a:t>
            </a:r>
          </a:p>
        </p:txBody>
      </p:sp>
      <p:sp>
        <p:nvSpPr>
          <p:cNvPr id="1571" name="テキスト ボックス 18"/>
          <p:cNvSpPr txBox="1"/>
          <p:nvPr/>
        </p:nvSpPr>
        <p:spPr>
          <a:xfrm>
            <a:off x="0" y="389028"/>
            <a:ext cx="9904413" cy="28800"/>
          </a:xfrm>
          <a:prstGeom prst="rect">
            <a:avLst/>
          </a:prstGeom>
          <a:solidFill>
            <a:srgbClr val="00B050"/>
          </a:solidFill>
        </p:spPr>
        <p:txBody>
          <a:bodyPr wrap="square" rtlCol="0">
            <a:spAutoFit/>
          </a:bodyPr>
          <a:lstStyle/>
          <a:p>
            <a:endParaRPr lang="ja-JP" altLang="en-US" sz="2000"/>
          </a:p>
        </p:txBody>
      </p:sp>
      <p:sp>
        <p:nvSpPr>
          <p:cNvPr id="1572" name="テキスト ボックス 19"/>
          <p:cNvSpPr txBox="1"/>
          <p:nvPr/>
        </p:nvSpPr>
        <p:spPr>
          <a:xfrm>
            <a:off x="0" y="441312"/>
            <a:ext cx="9904413" cy="28800"/>
          </a:xfrm>
          <a:prstGeom prst="rect">
            <a:avLst/>
          </a:prstGeom>
          <a:solidFill>
            <a:srgbClr val="CCFF99"/>
          </a:solidFill>
        </p:spPr>
        <p:txBody>
          <a:bodyPr wrap="square" rtlCol="0">
            <a:spAutoFit/>
          </a:bodyPr>
          <a:lstStyle/>
          <a:p>
            <a:endParaRPr lang="ja-JP" altLang="en-US" sz="2000"/>
          </a:p>
        </p:txBody>
      </p:sp>
      <p:sp>
        <p:nvSpPr>
          <p:cNvPr id="19" name="Rectangle 9"/>
          <p:cNvSpPr>
            <a:spLocks noChangeArrowheads="1"/>
          </p:cNvSpPr>
          <p:nvPr/>
        </p:nvSpPr>
        <p:spPr>
          <a:xfrm>
            <a:off x="114861" y="3146068"/>
            <a:ext cx="7315101" cy="819061"/>
          </a:xfrm>
          <a:prstGeom prst="rect">
            <a:avLst/>
          </a:prstGeom>
          <a:noFill/>
          <a:ln w="9525" algn="ctr">
            <a:noFill/>
            <a:miter lim="800000"/>
            <a:headEnd/>
            <a:tailEnd/>
          </a:ln>
          <a:effectLst/>
        </p:spPr>
        <p:txBody>
          <a:bodyPr wrap="square" lIns="36000" tIns="36000" rIns="36000" bIns="36000">
            <a:spAutoFit/>
          </a:bodyPr>
          <a:lstStyle/>
          <a:p>
            <a:pPr>
              <a:spcBef>
                <a:spcPts val="300"/>
              </a:spcBef>
              <a:defRPr/>
            </a:pPr>
            <a:r>
              <a:rPr lang="en-US" altLang="ja-JP" sz="1600">
                <a:ea typeface="HGPｺﾞｼｯｸM" panose="020B0600000000000000" pitchFamily="50" charset="-128"/>
              </a:rPr>
              <a:t>※</a:t>
            </a:r>
            <a:r>
              <a:rPr lang="ja-JP" altLang="en-US" sz="1600">
                <a:ea typeface="HGPｺﾞｼｯｸM" panose="020B0600000000000000" pitchFamily="50" charset="-128"/>
              </a:rPr>
              <a:t>緑化重点地区</a:t>
            </a:r>
            <a:endParaRPr lang="en-US" altLang="ja-JP" sz="1600">
              <a:ea typeface="HGPｺﾞｼｯｸM" panose="020B0600000000000000" pitchFamily="50" charset="-128"/>
            </a:endParaRPr>
          </a:p>
          <a:p>
            <a:pPr>
              <a:spcBef>
                <a:spcPts val="300"/>
              </a:spcBef>
              <a:defRPr/>
            </a:pPr>
            <a:r>
              <a:rPr lang="ja-JP" altLang="en-US" sz="1600">
                <a:ea typeface="ＭＳ Ｐ明朝" panose="02020600040205080304" pitchFamily="18" charset="-128"/>
              </a:rPr>
              <a:t>　</a:t>
            </a:r>
            <a:r>
              <a:rPr lang="ja-JP" altLang="en-US" sz="1400">
                <a:ea typeface="ＭＳ Ｐ明朝" panose="02020600040205080304" pitchFamily="18" charset="-128"/>
              </a:rPr>
              <a:t>緑の基本計画を策定している</a:t>
            </a:r>
            <a:r>
              <a:rPr lang="en-US" altLang="ja-JP" sz="1400">
                <a:ea typeface="ＭＳ Ｐ明朝" panose="02020600040205080304" pitchFamily="18" charset="-128"/>
              </a:rPr>
              <a:t>698</a:t>
            </a:r>
            <a:r>
              <a:rPr lang="ja-JP" altLang="en-US" sz="1400">
                <a:ea typeface="ＭＳ Ｐ明朝" panose="02020600040205080304" pitchFamily="18" charset="-128"/>
              </a:rPr>
              <a:t>市区町村のうち、</a:t>
            </a:r>
            <a:r>
              <a:rPr lang="en-US" altLang="ja-JP" sz="1400">
                <a:ea typeface="ＭＳ Ｐ明朝" panose="02020600040205080304" pitchFamily="18" charset="-128"/>
              </a:rPr>
              <a:t>403</a:t>
            </a:r>
            <a:r>
              <a:rPr lang="ja-JP" altLang="en-US" sz="1400">
                <a:ea typeface="ＭＳ Ｐ明朝" panose="02020600040205080304" pitchFamily="18" charset="-128"/>
              </a:rPr>
              <a:t>市町村（</a:t>
            </a:r>
            <a:r>
              <a:rPr lang="en-US" altLang="ja-JP" sz="1400">
                <a:ea typeface="ＭＳ Ｐ明朝" panose="02020600040205080304" pitchFamily="18" charset="-128"/>
              </a:rPr>
              <a:t>57.7%</a:t>
            </a:r>
            <a:r>
              <a:rPr lang="ja-JP" altLang="en-US" sz="1400">
                <a:ea typeface="ＭＳ Ｐ明朝" panose="02020600040205080304" pitchFamily="18" charset="-128"/>
              </a:rPr>
              <a:t>）が緑化重点地区を指定（令和５年度末現在）。</a:t>
            </a:r>
          </a:p>
        </p:txBody>
      </p:sp>
      <p:pic>
        <p:nvPicPr>
          <p:cNvPr id="32" name="図 94"/>
          <p:cNvPicPr>
            <a:picLocks noChangeAspect="1"/>
          </p:cNvPicPr>
          <p:nvPr/>
        </p:nvPicPr>
        <p:blipFill>
          <a:blip r:embed="rId2"/>
          <a:stretch>
            <a:fillRect/>
          </a:stretch>
        </p:blipFill>
        <p:spPr>
          <a:xfrm>
            <a:off x="7521354" y="4887911"/>
            <a:ext cx="1895822" cy="1612048"/>
          </a:xfrm>
          <a:prstGeom prst="rect">
            <a:avLst/>
          </a:prstGeom>
          <a:ln>
            <a:solidFill>
              <a:sysClr val="windowText" lastClr="000000"/>
            </a:solidFill>
          </a:ln>
        </p:spPr>
      </p:pic>
      <p:sp>
        <p:nvSpPr>
          <p:cNvPr id="33" name="テキスト 95"/>
          <p:cNvSpPr txBox="1"/>
          <p:nvPr/>
        </p:nvSpPr>
        <p:spPr>
          <a:xfrm>
            <a:off x="7527343" y="6511953"/>
            <a:ext cx="2116040" cy="220188"/>
          </a:xfrm>
          <a:prstGeom prst="rect">
            <a:avLst/>
          </a:prstGeom>
        </p:spPr>
        <p:txBody>
          <a:bodyPr wrap="square">
            <a:spAutoFit/>
          </a:bodyPr>
          <a:lstStyle/>
          <a:p>
            <a:pPr defTabSz="844083"/>
            <a:r>
              <a:rPr lang="ja-JP" altLang="en-US" sz="831">
                <a:solidFill>
                  <a:srgbClr val="000000"/>
                </a:solidFill>
                <a:latin typeface="メイリオ" panose="020B0604030504040204" pitchFamily="50" charset="-128"/>
                <a:ea typeface="メイリオ" panose="020B0604030504040204" pitchFamily="50" charset="-128"/>
              </a:rPr>
              <a:t>緑の取り組みを先導するため地区を指定</a:t>
            </a:r>
            <a:endParaRPr lang="en-US" altLang="ja-JP" sz="831">
              <a:solidFill>
                <a:srgbClr val="000000"/>
              </a:solidFill>
              <a:latin typeface="メイリオ" panose="020B0604030504040204" pitchFamily="50" charset="-128"/>
              <a:ea typeface="メイリオ" panose="020B0604030504040204" pitchFamily="50" charset="-128"/>
            </a:endParaRPr>
          </a:p>
        </p:txBody>
      </p:sp>
      <p:sp>
        <p:nvSpPr>
          <p:cNvPr id="36" name="テキスト ボックス 11"/>
          <p:cNvSpPr txBox="1"/>
          <p:nvPr/>
        </p:nvSpPr>
        <p:spPr>
          <a:xfrm>
            <a:off x="358835" y="3946773"/>
            <a:ext cx="6827155" cy="895117"/>
          </a:xfrm>
          <a:prstGeom prst="rect">
            <a:avLst/>
          </a:prstGeom>
          <a:noFill/>
        </p:spPr>
        <p:txBody>
          <a:bodyPr wrap="square" rtlCol="0">
            <a:spAutoFit/>
          </a:bodyPr>
          <a:lstStyle/>
          <a:p>
            <a:pPr algn="just" defTabSz="844083">
              <a:spcAft>
                <a:spcPts val="511"/>
              </a:spcAft>
            </a:pPr>
            <a:r>
              <a:rPr lang="ja-JP" altLang="en-US" sz="1200" b="1">
                <a:solidFill>
                  <a:srgbClr val="000000"/>
                </a:solidFill>
              </a:rPr>
              <a:t>○積極的に緑化重点地区の設定を行うことが望ましい地区</a:t>
            </a:r>
            <a:endParaRPr lang="en-US" altLang="ja-JP" sz="1200" b="1">
              <a:solidFill>
                <a:srgbClr val="000000"/>
              </a:solidFill>
            </a:endParaRPr>
          </a:p>
          <a:p>
            <a:pPr marL="162662" algn="just" defTabSz="844083"/>
            <a:r>
              <a:rPr lang="ja-JP" altLang="en-US" sz="1200">
                <a:solidFill>
                  <a:srgbClr val="000000"/>
                </a:solidFill>
                <a:latin typeface="ＭＳ Ｐゴシック"/>
                <a:ea typeface="ＭＳ Ｐゴシック"/>
              </a:rPr>
              <a:t>「当該市区町村の都市における緑地の状況等を勘案し、必要に応じて緑化重点地区を定め、当該地区において講ずることとなる公共公益施設の緑化等の緑化施策についておおむねの位置を特定し即地的に定めるべきである。」（</a:t>
            </a:r>
            <a:r>
              <a:rPr lang="zh-TW" altLang="en-US" sz="1200">
                <a:solidFill>
                  <a:srgbClr val="000000"/>
                </a:solidFill>
                <a:latin typeface="ＭＳ Ｐゴシック"/>
                <a:ea typeface="ＭＳ Ｐゴシック"/>
              </a:rPr>
              <a:t>都市緑地法運用指針４（４）⑨</a:t>
            </a:r>
            <a:r>
              <a:rPr lang="ja-JP" altLang="en-US" sz="1200">
                <a:solidFill>
                  <a:srgbClr val="000000"/>
                </a:solidFill>
                <a:latin typeface="ＭＳ Ｐゴシック"/>
                <a:ea typeface="ＭＳ Ｐゴシック"/>
              </a:rPr>
              <a:t>）</a:t>
            </a:r>
            <a:endParaRPr lang="en-US" altLang="ja-JP" sz="1200">
              <a:solidFill>
                <a:srgbClr val="000000"/>
              </a:solidFill>
              <a:latin typeface="ＭＳ Ｐゴシック"/>
              <a:ea typeface="ＭＳ Ｐゴシック"/>
            </a:endParaRPr>
          </a:p>
        </p:txBody>
      </p:sp>
      <p:sp>
        <p:nvSpPr>
          <p:cNvPr id="37" name="Text Box 4"/>
          <p:cNvSpPr txBox="1">
            <a:spLocks noChangeArrowheads="1"/>
          </p:cNvSpPr>
          <p:nvPr/>
        </p:nvSpPr>
        <p:spPr>
          <a:xfrm>
            <a:off x="7301136" y="4638736"/>
            <a:ext cx="2084561" cy="249748"/>
          </a:xfrm>
          <a:prstGeom prst="rect">
            <a:avLst/>
          </a:prstGeom>
          <a:noFill/>
          <a:ln w="9525">
            <a:noFill/>
            <a:miter lim="800000"/>
            <a:headEnd/>
            <a:tailEnd/>
          </a:ln>
        </p:spPr>
        <p:txBody>
          <a:bodyPr wrap="square">
            <a:spAutoFit/>
          </a:bodyPr>
          <a:lstStyle/>
          <a:p>
            <a:pPr algn="ctr" defTabSz="844083">
              <a:spcBef>
                <a:spcPct val="50000"/>
              </a:spcBef>
            </a:pPr>
            <a:r>
              <a:rPr lang="en-US" altLang="ja-JP" sz="1023">
                <a:solidFill>
                  <a:srgbClr val="000000"/>
                </a:solidFill>
                <a:latin typeface="HGPｺﾞｼｯｸE" pitchFamily="50" charset="-128"/>
                <a:ea typeface="HGPｺﾞｼｯｸE" pitchFamily="50" charset="-128"/>
              </a:rPr>
              <a:t>【</a:t>
            </a:r>
            <a:r>
              <a:rPr lang="ja-JP" altLang="en-US" sz="1023">
                <a:solidFill>
                  <a:srgbClr val="000000"/>
                </a:solidFill>
                <a:latin typeface="HGPｺﾞｼｯｸE" pitchFamily="50" charset="-128"/>
                <a:ea typeface="HGPｺﾞｼｯｸE" pitchFamily="50" charset="-128"/>
              </a:rPr>
              <a:t>千葉県柏市における設定事例</a:t>
            </a:r>
            <a:r>
              <a:rPr lang="en-US" altLang="ja-JP" sz="1023">
                <a:solidFill>
                  <a:srgbClr val="000000"/>
                </a:solidFill>
                <a:latin typeface="HGPｺﾞｼｯｸE" pitchFamily="50" charset="-128"/>
                <a:ea typeface="HGPｺﾞｼｯｸE" pitchFamily="50" charset="-128"/>
              </a:rPr>
              <a:t>】</a:t>
            </a:r>
            <a:endParaRPr lang="ja-JP" altLang="en-US" sz="1023">
              <a:solidFill>
                <a:srgbClr val="000000"/>
              </a:solidFill>
              <a:latin typeface="HGPｺﾞｼｯｸE" pitchFamily="50" charset="-128"/>
              <a:ea typeface="HGPｺﾞｼｯｸE" pitchFamily="50" charset="-128"/>
            </a:endParaRPr>
          </a:p>
        </p:txBody>
      </p:sp>
      <p:sp>
        <p:nvSpPr>
          <p:cNvPr id="40" name="正方形/長方形 15"/>
          <p:cNvSpPr/>
          <p:nvPr/>
        </p:nvSpPr>
        <p:spPr>
          <a:xfrm>
            <a:off x="358835" y="6145217"/>
            <a:ext cx="6884929" cy="710451"/>
          </a:xfrm>
          <a:prstGeom prst="rect">
            <a:avLst/>
          </a:prstGeom>
        </p:spPr>
        <p:txBody>
          <a:bodyPr wrap="square">
            <a:spAutoFit/>
          </a:bodyPr>
          <a:lstStyle/>
          <a:p>
            <a:pPr defTabSz="844083">
              <a:spcAft>
                <a:spcPts val="511"/>
              </a:spcAft>
            </a:pPr>
            <a:r>
              <a:rPr lang="ja-JP" altLang="en-US" sz="1200" b="1">
                <a:solidFill>
                  <a:srgbClr val="000000"/>
                </a:solidFill>
                <a:latin typeface="ＭＳ Ｐゴシック"/>
                <a:ea typeface="ＭＳ Ｐゴシック"/>
              </a:rPr>
              <a:t>○指定による効果</a:t>
            </a:r>
            <a:endParaRPr lang="en-US" altLang="ja-JP" sz="1200" b="1">
              <a:solidFill>
                <a:srgbClr val="000000"/>
              </a:solidFill>
              <a:latin typeface="ＭＳ Ｐゴシック"/>
              <a:ea typeface="ＭＳ Ｐゴシック"/>
            </a:endParaRPr>
          </a:p>
          <a:p>
            <a:pPr marL="162662" defTabSz="844083">
              <a:spcAft>
                <a:spcPts val="511"/>
              </a:spcAft>
            </a:pPr>
            <a:r>
              <a:rPr lang="ja-JP" altLang="en-US" sz="1200">
                <a:solidFill>
                  <a:srgbClr val="000000"/>
                </a:solidFill>
                <a:latin typeface="ＭＳ Ｐゴシック" panose="020B0600070205080204" pitchFamily="50" charset="-128"/>
              </a:rPr>
              <a:t>官民一体となった緑地の保全及び緑化の推進に関する取組方針が共有されるとともに、住民及び事業者等において、それぞれの立場での自主的な緑化の推進等の活動が期待される。</a:t>
            </a:r>
            <a:endParaRPr lang="en-US" altLang="ja-JP" sz="1200">
              <a:solidFill>
                <a:srgbClr val="000000"/>
              </a:solidFill>
              <a:latin typeface="ＭＳ Ｐゴシック" panose="020B0600070205080204" pitchFamily="50" charset="-128"/>
            </a:endParaRPr>
          </a:p>
        </p:txBody>
      </p:sp>
      <p:sp>
        <p:nvSpPr>
          <p:cNvPr id="41" name="テキスト 95"/>
          <p:cNvSpPr txBox="1"/>
          <p:nvPr/>
        </p:nvSpPr>
        <p:spPr>
          <a:xfrm>
            <a:off x="7325751" y="4361840"/>
            <a:ext cx="2389439" cy="220188"/>
          </a:xfrm>
          <a:prstGeom prst="rect">
            <a:avLst/>
          </a:prstGeom>
        </p:spPr>
        <p:txBody>
          <a:bodyPr wrap="square">
            <a:spAutoFit/>
          </a:bodyPr>
          <a:lstStyle/>
          <a:p>
            <a:pPr defTabSz="844083"/>
            <a:r>
              <a:rPr lang="ja-JP" altLang="en-US" sz="831">
                <a:solidFill>
                  <a:srgbClr val="000000"/>
                </a:solidFill>
                <a:latin typeface="メイリオ" panose="020B0604030504040204" pitchFamily="50" charset="-128"/>
                <a:ea typeface="メイリオ" panose="020B0604030504040204" pitchFamily="50" charset="-128"/>
              </a:rPr>
              <a:t>市街化区域の概ね全域を緑化重点地区に指定</a:t>
            </a:r>
            <a:endParaRPr lang="en-US" altLang="ja-JP" sz="831">
              <a:solidFill>
                <a:srgbClr val="000000"/>
              </a:solidFill>
              <a:latin typeface="メイリオ" panose="020B0604030504040204" pitchFamily="50" charset="-128"/>
              <a:ea typeface="メイリオ" panose="020B0604030504040204" pitchFamily="50" charset="-128"/>
            </a:endParaRPr>
          </a:p>
        </p:txBody>
      </p:sp>
      <p:sp>
        <p:nvSpPr>
          <p:cNvPr id="42" name="Text Box 4"/>
          <p:cNvSpPr txBox="1">
            <a:spLocks noChangeArrowheads="1"/>
          </p:cNvSpPr>
          <p:nvPr/>
        </p:nvSpPr>
        <p:spPr>
          <a:xfrm>
            <a:off x="7195110" y="2532216"/>
            <a:ext cx="2362661" cy="249748"/>
          </a:xfrm>
          <a:prstGeom prst="rect">
            <a:avLst/>
          </a:prstGeom>
          <a:noFill/>
          <a:ln w="9525">
            <a:noFill/>
            <a:miter lim="800000"/>
            <a:headEnd/>
            <a:tailEnd/>
          </a:ln>
        </p:spPr>
        <p:txBody>
          <a:bodyPr wrap="square">
            <a:spAutoFit/>
          </a:bodyPr>
          <a:lstStyle/>
          <a:p>
            <a:pPr algn="ctr" defTabSz="844083">
              <a:spcBef>
                <a:spcPct val="50000"/>
              </a:spcBef>
            </a:pPr>
            <a:r>
              <a:rPr lang="en-US" altLang="ja-JP" sz="1023">
                <a:solidFill>
                  <a:srgbClr val="000000"/>
                </a:solidFill>
                <a:latin typeface="HGPｺﾞｼｯｸE" pitchFamily="50" charset="-128"/>
                <a:ea typeface="HGPｺﾞｼｯｸE" pitchFamily="50" charset="-128"/>
              </a:rPr>
              <a:t>【</a:t>
            </a:r>
            <a:r>
              <a:rPr lang="ja-JP" altLang="en-US" sz="1023">
                <a:solidFill>
                  <a:srgbClr val="000000"/>
                </a:solidFill>
                <a:latin typeface="HGPｺﾞｼｯｸE" pitchFamily="50" charset="-128"/>
                <a:ea typeface="HGPｺﾞｼｯｸE" pitchFamily="50" charset="-128"/>
              </a:rPr>
              <a:t>埼玉県さいたま市における設定事例</a:t>
            </a:r>
            <a:r>
              <a:rPr lang="en-US" altLang="ja-JP" sz="1023">
                <a:solidFill>
                  <a:srgbClr val="000000"/>
                </a:solidFill>
                <a:latin typeface="HGPｺﾞｼｯｸE" pitchFamily="50" charset="-128"/>
                <a:ea typeface="HGPｺﾞｼｯｸE" pitchFamily="50" charset="-128"/>
              </a:rPr>
              <a:t>】</a:t>
            </a:r>
            <a:endParaRPr lang="ja-JP" altLang="en-US" sz="1023">
              <a:solidFill>
                <a:srgbClr val="000000"/>
              </a:solidFill>
              <a:latin typeface="HGPｺﾞｼｯｸE" pitchFamily="50" charset="-128"/>
              <a:ea typeface="HGPｺﾞｼｯｸE" pitchFamily="50" charset="-128"/>
            </a:endParaRPr>
          </a:p>
        </p:txBody>
      </p:sp>
      <p:pic>
        <p:nvPicPr>
          <p:cNvPr id="43" name="図 22"/>
          <p:cNvPicPr/>
          <p:nvPr/>
        </p:nvPicPr>
        <p:blipFill>
          <a:blip r:embed="rId3"/>
          <a:stretch>
            <a:fillRect/>
          </a:stretch>
        </p:blipFill>
        <p:spPr>
          <a:xfrm>
            <a:off x="7527934" y="2789363"/>
            <a:ext cx="1895822" cy="1532418"/>
          </a:xfrm>
          <a:prstGeom prst="rect">
            <a:avLst/>
          </a:prstGeom>
          <a:noFill/>
          <a:ln>
            <a:solidFill>
              <a:schemeClr val="tx1"/>
            </a:solidFill>
          </a:ln>
        </p:spPr>
      </p:pic>
      <p:sp>
        <p:nvSpPr>
          <p:cNvPr id="44" name="正方形/長方形 2"/>
          <p:cNvSpPr/>
          <p:nvPr/>
        </p:nvSpPr>
        <p:spPr>
          <a:xfrm>
            <a:off x="634405" y="4848790"/>
            <a:ext cx="5499542" cy="1277273"/>
          </a:xfrm>
          <a:prstGeom prst="rect">
            <a:avLst/>
          </a:prstGeom>
          <a:ln>
            <a:solidFill>
              <a:schemeClr val="tx1"/>
            </a:solidFill>
            <a:prstDash val="dash"/>
          </a:ln>
        </p:spPr>
        <p:txBody>
          <a:bodyPr wrap="square">
            <a:spAutoFit/>
          </a:bodyPr>
          <a:lstStyle/>
          <a:p>
            <a:pPr marL="148800" indent="-148800" algn="just" defTabSz="844083"/>
            <a:r>
              <a:rPr lang="en-US" altLang="ja-JP" sz="1100">
                <a:solidFill>
                  <a:srgbClr val="000000"/>
                </a:solidFill>
                <a:latin typeface="ＭＳ Ｐゴシック"/>
                <a:ea typeface="ＭＳ Ｐゴシック"/>
              </a:rPr>
              <a:t>【</a:t>
            </a:r>
            <a:r>
              <a:rPr lang="ja-JP" altLang="en-US" sz="1100">
                <a:solidFill>
                  <a:srgbClr val="000000"/>
                </a:solidFill>
                <a:latin typeface="ＭＳ Ｐゴシック"/>
                <a:ea typeface="ＭＳ Ｐゴシック"/>
              </a:rPr>
              <a:t>具体例</a:t>
            </a:r>
            <a:r>
              <a:rPr lang="en-US" altLang="ja-JP" sz="1100">
                <a:solidFill>
                  <a:srgbClr val="000000"/>
                </a:solidFill>
                <a:latin typeface="ＭＳ Ｐゴシック"/>
                <a:ea typeface="ＭＳ Ｐゴシック"/>
              </a:rPr>
              <a:t>】</a:t>
            </a:r>
          </a:p>
          <a:p>
            <a:pPr marL="148800" indent="-148800" algn="just" defTabSz="844083"/>
            <a:r>
              <a:rPr lang="ja-JP" altLang="en-US" sz="1100">
                <a:solidFill>
                  <a:srgbClr val="000000"/>
                </a:solidFill>
                <a:latin typeface="ＭＳ Ｐゴシック"/>
                <a:ea typeface="ＭＳ Ｐゴシック"/>
              </a:rPr>
              <a:t>　①駅前のシンボルとなる地区</a:t>
            </a:r>
            <a:endParaRPr lang="en-US" altLang="ja-JP" sz="1100">
              <a:solidFill>
                <a:srgbClr val="000000"/>
              </a:solidFill>
              <a:latin typeface="ＭＳ Ｐゴシック"/>
              <a:ea typeface="ＭＳ Ｐゴシック"/>
            </a:endParaRPr>
          </a:p>
          <a:p>
            <a:pPr marL="148800" indent="-148800" algn="just" defTabSz="844083"/>
            <a:r>
              <a:rPr lang="ja-JP" altLang="en-US" sz="1100">
                <a:solidFill>
                  <a:srgbClr val="000000"/>
                </a:solidFill>
                <a:latin typeface="ＭＳ Ｐゴシック"/>
                <a:ea typeface="ＭＳ Ｐゴシック"/>
              </a:rPr>
              <a:t>　②緑が少ない住宅地</a:t>
            </a:r>
          </a:p>
          <a:p>
            <a:pPr marL="148800" indent="-148800" algn="just" defTabSz="844083"/>
            <a:r>
              <a:rPr lang="ja-JP" altLang="en-US" sz="1100">
                <a:solidFill>
                  <a:srgbClr val="000000"/>
                </a:solidFill>
                <a:latin typeface="ＭＳ Ｐゴシック"/>
                <a:ea typeface="ＭＳ Ｐゴシック"/>
              </a:rPr>
              <a:t>　③風致地区など都市の風致の維持が特に重要な地区</a:t>
            </a:r>
            <a:endParaRPr lang="en-US" altLang="ja-JP" sz="1100">
              <a:solidFill>
                <a:srgbClr val="000000"/>
              </a:solidFill>
              <a:latin typeface="ＭＳ Ｐゴシック"/>
              <a:ea typeface="ＭＳ Ｐゴシック"/>
            </a:endParaRPr>
          </a:p>
          <a:p>
            <a:pPr marL="148800" indent="-148800" algn="just" defTabSz="844083"/>
            <a:r>
              <a:rPr lang="ja-JP" altLang="en-US" sz="1100">
                <a:solidFill>
                  <a:srgbClr val="000000"/>
                </a:solidFill>
                <a:latin typeface="ＭＳ Ｐゴシック"/>
                <a:ea typeface="ＭＳ Ｐゴシック"/>
              </a:rPr>
              <a:t>　④防災上緑地の確保及び市街地における緑化の必要性が高い地区</a:t>
            </a:r>
            <a:endParaRPr lang="en-US" altLang="ja-JP" sz="1100">
              <a:solidFill>
                <a:srgbClr val="000000"/>
              </a:solidFill>
              <a:latin typeface="ＭＳ Ｐゴシック"/>
              <a:ea typeface="ＭＳ Ｐゴシック"/>
            </a:endParaRPr>
          </a:p>
          <a:p>
            <a:pPr marL="148800" indent="-148800" algn="just" defTabSz="844083"/>
            <a:r>
              <a:rPr lang="ja-JP" altLang="en-US" sz="1100">
                <a:solidFill>
                  <a:srgbClr val="000000"/>
                </a:solidFill>
                <a:latin typeface="ＭＳ Ｐゴシック"/>
                <a:ea typeface="ＭＳ Ｐゴシック"/>
              </a:rPr>
              <a:t>　⑤緑化の推進に関し住民意識が高い地区</a:t>
            </a:r>
            <a:endParaRPr lang="en-US" altLang="ja-JP" sz="1100">
              <a:solidFill>
                <a:srgbClr val="000000"/>
              </a:solidFill>
              <a:latin typeface="ＭＳ Ｐゴシック"/>
              <a:ea typeface="ＭＳ Ｐゴシック"/>
            </a:endParaRPr>
          </a:p>
          <a:p>
            <a:pPr marL="148800" indent="-148800" algn="just" defTabSz="844083"/>
            <a:r>
              <a:rPr lang="ja-JP" altLang="en-US" sz="1100">
                <a:solidFill>
                  <a:srgbClr val="000000"/>
                </a:solidFill>
                <a:latin typeface="ＭＳ Ｐゴシック"/>
                <a:ea typeface="ＭＳ Ｐゴシック"/>
              </a:rPr>
              <a:t>　⑥エコロジカルネットワークを形成する上で緑化の必要性が高い地区　　等</a:t>
            </a:r>
            <a:endParaRPr lang="en-US" altLang="ja-JP" sz="1100">
              <a:solidFill>
                <a:srgbClr val="000000"/>
              </a:solidFill>
              <a:latin typeface="ＭＳ Ｐゴシック"/>
              <a:ea typeface="ＭＳ Ｐゴシック"/>
            </a:endParaRPr>
          </a:p>
        </p:txBody>
      </p:sp>
      <p:sp>
        <p:nvSpPr>
          <p:cNvPr id="45" name="Rectangle 9"/>
          <p:cNvSpPr>
            <a:spLocks noChangeArrowheads="1"/>
          </p:cNvSpPr>
          <p:nvPr/>
        </p:nvSpPr>
        <p:spPr>
          <a:xfrm>
            <a:off x="-103051" y="490780"/>
            <a:ext cx="9818241" cy="2550304"/>
          </a:xfrm>
          <a:prstGeom prst="rect">
            <a:avLst/>
          </a:prstGeom>
          <a:noFill/>
          <a:ln w="9525" algn="ctr">
            <a:noFill/>
            <a:miter lim="800000"/>
            <a:headEnd/>
            <a:tailEnd/>
          </a:ln>
          <a:effectLst/>
        </p:spPr>
        <p:txBody>
          <a:bodyPr wrap="square" lIns="36000" tIns="36000" rIns="36000" bIns="36000">
            <a:spAutoFit/>
          </a:bodyPr>
          <a:lstStyle/>
          <a:p>
            <a:pPr>
              <a:spcBef>
                <a:spcPts val="300"/>
              </a:spcBef>
              <a:defRPr/>
            </a:pPr>
            <a:r>
              <a:rPr lang="ja-JP" altLang="en-US" sz="1600">
                <a:ea typeface="HGPｺﾞｼｯｸM" panose="020B0600000000000000" pitchFamily="50" charset="-128"/>
              </a:rPr>
              <a:t>　　</a:t>
            </a:r>
            <a:r>
              <a:rPr lang="en-US" altLang="ja-JP" sz="1600">
                <a:ea typeface="HGPｺﾞｼｯｸM" panose="020B0600000000000000" pitchFamily="50" charset="-128"/>
              </a:rPr>
              <a:t>○</a:t>
            </a:r>
            <a:r>
              <a:rPr lang="ja-JP" altLang="en-US" sz="1600">
                <a:ea typeface="HGPｺﾞｼｯｸM" panose="020B0600000000000000" pitchFamily="50" charset="-128"/>
              </a:rPr>
              <a:t>記載事項</a:t>
            </a:r>
            <a:endParaRPr lang="en-US" altLang="ja-JP" sz="1600">
              <a:ea typeface="HGPｺﾞｼｯｸM" panose="020B0600000000000000" pitchFamily="50" charset="-128"/>
            </a:endParaRPr>
          </a:p>
          <a:p>
            <a:pPr lvl="1">
              <a:spcBef>
                <a:spcPts val="300"/>
              </a:spcBef>
              <a:defRPr/>
            </a:pPr>
            <a:r>
              <a:rPr lang="ja-JP" altLang="en-US" sz="1200">
                <a:ea typeface="ＭＳ Ｐ明朝" panose="02020600040205080304" pitchFamily="18" charset="-128"/>
              </a:rPr>
              <a:t>①緑地の保全及び緑化の目標 </a:t>
            </a:r>
          </a:p>
          <a:p>
            <a:pPr lvl="1">
              <a:spcBef>
                <a:spcPts val="300"/>
              </a:spcBef>
              <a:defRPr/>
            </a:pPr>
            <a:r>
              <a:rPr lang="ja-JP" altLang="en-US" sz="1200">
                <a:ea typeface="ＭＳ Ｐ明朝" panose="02020600040205080304" pitchFamily="18" charset="-128"/>
              </a:rPr>
              <a:t>②緑地の保全及び緑化の推進の方針に関する事項</a:t>
            </a:r>
          </a:p>
          <a:p>
            <a:pPr lvl="1">
              <a:spcBef>
                <a:spcPts val="300"/>
              </a:spcBef>
              <a:defRPr/>
            </a:pPr>
            <a:r>
              <a:rPr lang="ja-JP" altLang="en-US" sz="1200">
                <a:ea typeface="ＭＳ Ｐ明朝" panose="02020600040205080304" pitchFamily="18" charset="-128"/>
              </a:rPr>
              <a:t>③緑地の保全及び緑化の推進のための施策に関する事項</a:t>
            </a:r>
          </a:p>
          <a:p>
            <a:pPr lvl="1">
              <a:spcBef>
                <a:spcPts val="300"/>
              </a:spcBef>
              <a:defRPr/>
            </a:pPr>
            <a:r>
              <a:rPr lang="ja-JP" altLang="en-US" sz="1200">
                <a:ea typeface="ＭＳ Ｐ明朝" panose="02020600040205080304" pitchFamily="18" charset="-128"/>
              </a:rPr>
              <a:t>④市町村の設置に係る都市公園の整備及び管理に関する事項</a:t>
            </a:r>
          </a:p>
          <a:p>
            <a:pPr lvl="1">
              <a:spcBef>
                <a:spcPts val="300"/>
              </a:spcBef>
              <a:defRPr/>
            </a:pPr>
            <a:r>
              <a:rPr lang="ja-JP" altLang="en-US" sz="1200">
                <a:ea typeface="ＭＳ Ｐ明朝" panose="02020600040205080304" pitchFamily="18" charset="-128"/>
              </a:rPr>
              <a:t>⑤緑地保全地域内の緑地の保全に関する事項</a:t>
            </a:r>
          </a:p>
          <a:p>
            <a:pPr lvl="1">
              <a:spcBef>
                <a:spcPts val="300"/>
              </a:spcBef>
              <a:defRPr/>
            </a:pPr>
            <a:r>
              <a:rPr lang="ja-JP" altLang="en-US" sz="1200">
                <a:ea typeface="ＭＳ Ｐ明朝" panose="02020600040205080304" pitchFamily="18" charset="-128"/>
              </a:rPr>
              <a:t>⑥特別緑地保全地区内の緑地の保全に関する事項</a:t>
            </a:r>
          </a:p>
          <a:p>
            <a:pPr lvl="1">
              <a:spcBef>
                <a:spcPts val="300"/>
              </a:spcBef>
              <a:defRPr/>
            </a:pPr>
            <a:r>
              <a:rPr lang="ja-JP" altLang="en-US" sz="1200">
                <a:ea typeface="ＭＳ Ｐ明朝" panose="02020600040205080304" pitchFamily="18" charset="-128"/>
              </a:rPr>
              <a:t>⑦生産緑地地区内の緑地の保全に関する事項</a:t>
            </a:r>
          </a:p>
          <a:p>
            <a:pPr lvl="1">
              <a:spcBef>
                <a:spcPts val="300"/>
              </a:spcBef>
              <a:defRPr/>
            </a:pPr>
            <a:r>
              <a:rPr lang="ja-JP" altLang="en-US" sz="1200">
                <a:ea typeface="ＭＳ Ｐ明朝" panose="02020600040205080304" pitchFamily="18" charset="-128"/>
              </a:rPr>
              <a:t>⑧緑地保全地域、特別緑地保全地区及び生産緑地地区以外の重点的に緑地の保全に配慮を加えるべき地区における緑地の保全に関する事項</a:t>
            </a:r>
          </a:p>
          <a:p>
            <a:pPr lvl="1">
              <a:spcBef>
                <a:spcPts val="300"/>
              </a:spcBef>
              <a:defRPr/>
            </a:pPr>
            <a:r>
              <a:rPr lang="ja-JP" altLang="en-US" sz="1200">
                <a:ea typeface="ＭＳ Ｐ明朝" panose="02020600040205080304" pitchFamily="18" charset="-128"/>
              </a:rPr>
              <a:t>⑨緑化地域における緑化の推進に関する事項</a:t>
            </a:r>
          </a:p>
          <a:p>
            <a:pPr lvl="1">
              <a:spcBef>
                <a:spcPts val="300"/>
              </a:spcBef>
              <a:defRPr/>
            </a:pPr>
            <a:r>
              <a:rPr lang="ja-JP" altLang="en-US" sz="1200">
                <a:ea typeface="ＭＳ Ｐ明朝" panose="02020600040205080304" pitchFamily="18" charset="-128"/>
              </a:rPr>
              <a:t>⑩緑化地域以外の重点的に緑化の推進に配慮を加えるべき地区における緑化の推進に関する事項</a:t>
            </a:r>
          </a:p>
        </p:txBody>
      </p:sp>
      <p:sp>
        <p:nvSpPr>
          <p:cNvPr id="2" name="スライド番号プレースホルダー 1"/>
          <p:cNvSpPr>
            <a:spLocks noGrp="1"/>
          </p:cNvSpPr>
          <p:nvPr>
            <p:ph type="sldNum" sz="quarter" idx="12"/>
          </p:nvPr>
        </p:nvSpPr>
        <p:spPr>
          <a:xfrm>
            <a:off x="7601274" y="6493625"/>
            <a:ext cx="2311400" cy="365125"/>
          </a:xfrm>
        </p:spPr>
        <p:txBody>
          <a:bodyPr/>
          <a:lstStyle/>
          <a:p>
            <a:fld id="{93DF5491-8AA2-4D26-B041-A129FDD1AC3C}" type="slidenum">
              <a:rPr kumimoji="1" lang="ja-JP" altLang="en-US" smtClean="0"/>
              <a:pPr/>
              <a:t>22</a:t>
            </a:fld>
            <a:endParaRPr kumimoji="1" lang="ja-JP" altLang="en-US"/>
          </a:p>
        </p:txBody>
      </p:sp>
    </p:spTree>
    <p:extLst>
      <p:ext uri="{BB962C8B-B14F-4D97-AF65-F5344CB8AC3E}">
        <p14:creationId xmlns:p14="http://schemas.microsoft.com/office/powerpoint/2010/main" val="324171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 name="Rectangle 7"/>
          <p:cNvSpPr>
            <a:spLocks noChangeArrowheads="1"/>
          </p:cNvSpPr>
          <p:nvPr/>
        </p:nvSpPr>
        <p:spPr>
          <a:xfrm>
            <a:off x="128464" y="548719"/>
            <a:ext cx="9649072" cy="1428949"/>
          </a:xfrm>
          <a:prstGeom prst="rect">
            <a:avLst/>
          </a:prstGeom>
          <a:noFill/>
          <a:ln w="9525" algn="ctr">
            <a:noFill/>
            <a:miter lim="800000"/>
            <a:headEnd/>
            <a:tailEnd/>
          </a:ln>
        </p:spPr>
        <p:txBody>
          <a:bodyPr wrap="square" lIns="91407" tIns="45704" rIns="91407" bIns="45704">
            <a:spAutoFit/>
          </a:bodyPr>
          <a:lstStyle/>
          <a:p>
            <a:pPr marL="107999" indent="-107999">
              <a:lnSpc>
                <a:spcPct val="110000"/>
              </a:lnSpc>
            </a:pPr>
            <a:r>
              <a:rPr lang="ja-JP" altLang="en-US" sz="1600">
                <a:ea typeface="ＭＳ Ｐ明朝" panose="02020600040205080304" pitchFamily="18" charset="-128"/>
              </a:rPr>
              <a:t>・</a:t>
            </a:r>
            <a:r>
              <a:rPr lang="ja-JP" altLang="en-US" sz="1600">
                <a:latin typeface="ＭＳ Ｐ明朝" panose="02020600040205080304" pitchFamily="18" charset="-128"/>
                <a:ea typeface="ＭＳ Ｐ明朝" panose="02020600040205080304" pitchFamily="18" charset="-128"/>
              </a:rPr>
              <a:t>都市公園の整備・管理、緑地の保全、緑化の推進に関する総合的計画として、一の市町村の区域を超える広域的な見地から、都道府県が策定。</a:t>
            </a:r>
            <a:endParaRPr lang="en-US" altLang="ja-JP" sz="1600">
              <a:latin typeface="ＭＳ Ｐ明朝" panose="02020600040205080304" pitchFamily="18" charset="-128"/>
              <a:ea typeface="ＭＳ Ｐ明朝" panose="02020600040205080304" pitchFamily="18" charset="-128"/>
            </a:endParaRPr>
          </a:p>
          <a:p>
            <a:pPr marL="107999" indent="-107999">
              <a:lnSpc>
                <a:spcPct val="110000"/>
              </a:lnSpc>
            </a:pPr>
            <a:r>
              <a:rPr lang="ja-JP" altLang="en-US" sz="1600">
                <a:ea typeface="ＭＳ Ｐ明朝" panose="02020600040205080304" pitchFamily="18" charset="-128"/>
              </a:rPr>
              <a:t>・緑の基本方針に基づくとともに、都市計画区域マスタープラン等への適合、景観計画等との調和が求められる。</a:t>
            </a:r>
          </a:p>
          <a:p>
            <a:pPr marL="107999" indent="-107999">
              <a:lnSpc>
                <a:spcPct val="110000"/>
              </a:lnSpc>
            </a:pPr>
            <a:r>
              <a:rPr lang="ja-JP" altLang="en-US" sz="1600">
                <a:ea typeface="ＭＳ Ｐ明朝" panose="02020600040205080304" pitchFamily="18" charset="-128"/>
              </a:rPr>
              <a:t>・令和６年度末現在で、緑の広域計画は策定されていないが、従前都市緑地法運用指針で推奨されていた都道府県広域緑地計画は全国</a:t>
            </a:r>
            <a:r>
              <a:rPr lang="en-US" altLang="ja-JP" sz="1600">
                <a:ea typeface="ＭＳ Ｐ明朝" panose="02020600040205080304" pitchFamily="18" charset="-128"/>
              </a:rPr>
              <a:t>24</a:t>
            </a:r>
            <a:r>
              <a:rPr lang="ja-JP" altLang="en-US" sz="1600">
                <a:ea typeface="ＭＳ Ｐ明朝" panose="02020600040205080304" pitchFamily="18" charset="-128"/>
              </a:rPr>
              <a:t>の都道府県において策定。</a:t>
            </a:r>
          </a:p>
        </p:txBody>
      </p:sp>
      <p:sp>
        <p:nvSpPr>
          <p:cNvPr id="1701" name="テキスト ボックス 8"/>
          <p:cNvSpPr txBox="1"/>
          <p:nvPr/>
        </p:nvSpPr>
        <p:spPr>
          <a:xfrm>
            <a:off x="-15552" y="15945"/>
            <a:ext cx="9144000" cy="400110"/>
          </a:xfrm>
          <a:prstGeom prst="rect">
            <a:avLst/>
          </a:prstGeom>
          <a:noFill/>
        </p:spPr>
        <p:txBody>
          <a:bodyPr wrap="square" rtlCol="0" anchor="ctr">
            <a:spAutoFit/>
          </a:bodyPr>
          <a:lstStyle/>
          <a:p>
            <a:r>
              <a:rPr lang="ja-JP" altLang="en-US" sz="2000">
                <a:solidFill>
                  <a:srgbClr val="00B050"/>
                </a:solidFill>
              </a:rPr>
              <a:t>■</a:t>
            </a:r>
            <a:r>
              <a:rPr lang="ja-JP" altLang="en-US" sz="2000"/>
              <a:t>　緑の広域計画</a:t>
            </a:r>
          </a:p>
        </p:txBody>
      </p:sp>
      <p:sp>
        <p:nvSpPr>
          <p:cNvPr id="1702" name="スライド番号プレースホルダー 1"/>
          <p:cNvSpPr>
            <a:spLocks noGrp="1"/>
          </p:cNvSpPr>
          <p:nvPr>
            <p:ph type="sldNum" sz="quarter" idx="12"/>
          </p:nvPr>
        </p:nvSpPr>
        <p:spPr>
          <a:xfrm>
            <a:off x="7610152" y="6520259"/>
            <a:ext cx="2311400" cy="365125"/>
          </a:xfrm>
        </p:spPr>
        <p:txBody>
          <a:bodyPr/>
          <a:lstStyle/>
          <a:p>
            <a:fld id="{93DF5491-8AA2-4D26-B041-A129FDD1AC3C}" type="slidenum">
              <a:rPr kumimoji="1" lang="ja-JP" altLang="en-US" smtClean="0"/>
              <a:pPr/>
              <a:t>23</a:t>
            </a:fld>
            <a:endParaRPr kumimoji="1" lang="ja-JP" altLang="en-US"/>
          </a:p>
        </p:txBody>
      </p:sp>
      <p:sp>
        <p:nvSpPr>
          <p:cNvPr id="1703" name="テキスト ボックス 11"/>
          <p:cNvSpPr txBox="1"/>
          <p:nvPr/>
        </p:nvSpPr>
        <p:spPr>
          <a:xfrm>
            <a:off x="0" y="389028"/>
            <a:ext cx="9904413" cy="28800"/>
          </a:xfrm>
          <a:prstGeom prst="rect">
            <a:avLst/>
          </a:prstGeom>
          <a:solidFill>
            <a:srgbClr val="00B050"/>
          </a:solidFill>
        </p:spPr>
        <p:txBody>
          <a:bodyPr wrap="square" rtlCol="0">
            <a:spAutoFit/>
          </a:bodyPr>
          <a:lstStyle/>
          <a:p>
            <a:endParaRPr lang="ja-JP" altLang="en-US" sz="2000"/>
          </a:p>
        </p:txBody>
      </p:sp>
      <p:sp>
        <p:nvSpPr>
          <p:cNvPr id="1704" name="テキスト ボックス 12"/>
          <p:cNvSpPr txBox="1"/>
          <p:nvPr/>
        </p:nvSpPr>
        <p:spPr>
          <a:xfrm>
            <a:off x="0" y="441312"/>
            <a:ext cx="9904413" cy="28800"/>
          </a:xfrm>
          <a:prstGeom prst="rect">
            <a:avLst/>
          </a:prstGeom>
          <a:solidFill>
            <a:srgbClr val="CCFF99"/>
          </a:solidFill>
        </p:spPr>
        <p:txBody>
          <a:bodyPr wrap="square" rtlCol="0">
            <a:spAutoFit/>
          </a:bodyPr>
          <a:lstStyle/>
          <a:p>
            <a:endParaRPr lang="ja-JP" altLang="en-US" sz="2000"/>
          </a:p>
        </p:txBody>
      </p:sp>
      <p:sp>
        <p:nvSpPr>
          <p:cNvPr id="5" name="正方形/長方形 4">
            <a:extLst>
              <a:ext uri="{FF2B5EF4-FFF2-40B4-BE49-F238E27FC236}">
                <a16:creationId xmlns:a16="http://schemas.microsoft.com/office/drawing/2014/main" id="{D898B830-19DE-1AFE-6020-34D96ECF6181}"/>
              </a:ext>
            </a:extLst>
          </p:cNvPr>
          <p:cNvSpPr/>
          <p:nvPr/>
        </p:nvSpPr>
        <p:spPr>
          <a:xfrm>
            <a:off x="431525" y="2058609"/>
            <a:ext cx="9041362" cy="1648927"/>
          </a:xfrm>
          <a:prstGeom prst="rect">
            <a:avLst/>
          </a:prstGeom>
          <a:solidFill>
            <a:srgbClr val="92D05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ts val="0"/>
              </a:spcBef>
              <a:spcAft>
                <a:spcPct val="0"/>
              </a:spcAft>
              <a:buClrTx/>
              <a:buSzTx/>
              <a:buFontTx/>
              <a:buNone/>
              <a:tabLst/>
              <a:defRPr/>
            </a:pPr>
            <a:r>
              <a:rPr kumimoji="1" lang="ja-JP" altLang="en-US" sz="1400" b="0" i="0" u="none" strike="noStrike" kern="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rPr>
              <a:t>　緑の広域計画には、おおむね次に掲げる事項を定めるものとされている。</a:t>
            </a:r>
            <a:endParaRPr kumimoji="1" lang="en-US" altLang="ja-JP" sz="1400" b="0" i="0" u="none" strike="noStrike" kern="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endParaRPr>
          </a:p>
          <a:p>
            <a:pPr marL="355600" marR="0" lvl="0" indent="-182563" algn="just" defTabSz="914400" rtl="0" eaLnBrk="0" fontAlgn="base" latinLnBrk="0" hangingPunct="0">
              <a:lnSpc>
                <a:spcPct val="100000"/>
              </a:lnSpc>
              <a:spcBef>
                <a:spcPts val="0"/>
              </a:spcBef>
              <a:spcAft>
                <a:spcPct val="0"/>
              </a:spcAft>
              <a:buClrTx/>
              <a:buSzTx/>
              <a:buFontTx/>
              <a:buNone/>
              <a:tabLst/>
              <a:defRPr/>
            </a:pPr>
            <a:r>
              <a:rPr kumimoji="1" lang="ja-JP" altLang="en-US" sz="1400" b="0" i="0" u="none" strike="noStrike" kern="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rPr>
              <a:t>①緑地の保全及び緑化の目標</a:t>
            </a:r>
            <a:endParaRPr kumimoji="1" lang="en-US" altLang="ja-JP" sz="1400" b="0" i="0" u="none" strike="noStrike" kern="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endParaRPr>
          </a:p>
          <a:p>
            <a:pPr marL="355600" marR="0" lvl="0" indent="-182563" algn="just" defTabSz="914400" rtl="0" eaLnBrk="0" fontAlgn="base" latinLnBrk="0" hangingPunct="0">
              <a:lnSpc>
                <a:spcPct val="100000"/>
              </a:lnSpc>
              <a:spcBef>
                <a:spcPts val="0"/>
              </a:spcBef>
              <a:spcAft>
                <a:spcPct val="0"/>
              </a:spcAft>
              <a:buClrTx/>
              <a:buSzTx/>
              <a:buFontTx/>
              <a:buNone/>
              <a:tabLst/>
              <a:defRPr/>
            </a:pPr>
            <a:r>
              <a:rPr lang="ja-JP" altLang="en-US" sz="1400" kern="0">
                <a:solidFill>
                  <a:srgbClr val="000000"/>
                </a:solidFill>
                <a:latin typeface="ＭＳ Ｐ明朝" panose="02020600040205080304" pitchFamily="18" charset="-128"/>
                <a:ea typeface="ＭＳ Ｐ明朝" panose="02020600040205080304" pitchFamily="18" charset="-128"/>
              </a:rPr>
              <a:t>②</a:t>
            </a:r>
            <a:r>
              <a:rPr kumimoji="1" lang="ja-JP" altLang="en-US" sz="1400" b="0" i="0" u="none" strike="noStrike" kern="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rPr>
              <a:t>緑地の保全及び緑化の推進の方針に関する事項</a:t>
            </a:r>
            <a:endParaRPr kumimoji="1" lang="en-US" altLang="ja-JP" sz="1400" b="0" i="0" u="none" strike="noStrike" kern="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endParaRPr>
          </a:p>
          <a:p>
            <a:pPr marL="355600" marR="0" lvl="0" indent="-182563" algn="just" defTabSz="914400" rtl="0" eaLnBrk="0" fontAlgn="base" latinLnBrk="0" hangingPunct="0">
              <a:lnSpc>
                <a:spcPct val="100000"/>
              </a:lnSpc>
              <a:spcBef>
                <a:spcPts val="0"/>
              </a:spcBef>
              <a:spcAft>
                <a:spcPct val="0"/>
              </a:spcAft>
              <a:buClrTx/>
              <a:buSzTx/>
              <a:buFontTx/>
              <a:buNone/>
              <a:tabLst/>
              <a:defRPr/>
            </a:pPr>
            <a:r>
              <a:rPr lang="ja-JP" altLang="en-US" sz="1400" kern="0">
                <a:solidFill>
                  <a:srgbClr val="000000"/>
                </a:solidFill>
                <a:latin typeface="ＭＳ Ｐ明朝" panose="02020600040205080304" pitchFamily="18" charset="-128"/>
                <a:ea typeface="ＭＳ Ｐ明朝" panose="02020600040205080304" pitchFamily="18" charset="-128"/>
              </a:rPr>
              <a:t>③</a:t>
            </a:r>
            <a:r>
              <a:rPr kumimoji="1" lang="ja-JP" altLang="en-US" sz="1400" b="0" i="0" u="none" strike="noStrike" kern="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rPr>
              <a:t>緑地の保全及び緑化の推進のための施策に関する事項</a:t>
            </a:r>
            <a:endParaRPr kumimoji="1" lang="en-US" altLang="ja-JP" sz="1400" b="0" i="0" u="none" strike="noStrike" kern="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endParaRPr>
          </a:p>
          <a:p>
            <a:pPr marL="355600" marR="0" lvl="0" indent="-182563" algn="just" defTabSz="914400" rtl="0" eaLnBrk="0" fontAlgn="base" latinLnBrk="0" hangingPunct="0">
              <a:lnSpc>
                <a:spcPct val="100000"/>
              </a:lnSpc>
              <a:spcBef>
                <a:spcPts val="0"/>
              </a:spcBef>
              <a:spcAft>
                <a:spcPct val="0"/>
              </a:spcAft>
              <a:buClrTx/>
              <a:buSzTx/>
              <a:buFontTx/>
              <a:buNone/>
              <a:tabLst/>
              <a:defRPr/>
            </a:pPr>
            <a:r>
              <a:rPr lang="ja-JP" altLang="en-US" sz="1400" kern="0">
                <a:solidFill>
                  <a:srgbClr val="000000"/>
                </a:solidFill>
                <a:latin typeface="ＭＳ Ｐ明朝" panose="02020600040205080304" pitchFamily="18" charset="-128"/>
                <a:ea typeface="ＭＳ Ｐ明朝" panose="02020600040205080304" pitchFamily="18" charset="-128"/>
              </a:rPr>
              <a:t>④</a:t>
            </a:r>
            <a:r>
              <a:rPr kumimoji="1" lang="ja-JP" altLang="en-US" sz="1400" b="0" i="0" u="none" strike="noStrike" kern="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rPr>
              <a:t>都道府県の設置に係る都市公園の整備及び管理に関する事項</a:t>
            </a:r>
            <a:endParaRPr kumimoji="1" lang="en-US" altLang="ja-JP" sz="1400" b="0" i="0" u="none" strike="noStrike" kern="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endParaRPr>
          </a:p>
          <a:p>
            <a:pPr marL="355600" marR="0" lvl="0" indent="-182563" algn="just" defTabSz="914400" rtl="0" eaLnBrk="0" fontAlgn="base" latinLnBrk="0" hangingPunct="0">
              <a:lnSpc>
                <a:spcPct val="100000"/>
              </a:lnSpc>
              <a:spcBef>
                <a:spcPts val="0"/>
              </a:spcBef>
              <a:spcAft>
                <a:spcPct val="0"/>
              </a:spcAft>
              <a:buClrTx/>
              <a:buSzTx/>
              <a:buFontTx/>
              <a:buNone/>
              <a:tabLst/>
              <a:defRPr/>
            </a:pPr>
            <a:r>
              <a:rPr lang="ja-JP" altLang="en-US" sz="1400" kern="0">
                <a:solidFill>
                  <a:srgbClr val="000000"/>
                </a:solidFill>
                <a:latin typeface="ＭＳ Ｐ明朝" panose="02020600040205080304" pitchFamily="18" charset="-128"/>
                <a:ea typeface="ＭＳ Ｐ明朝" panose="02020600040205080304" pitchFamily="18" charset="-128"/>
              </a:rPr>
              <a:t>⑤</a:t>
            </a:r>
            <a:r>
              <a:rPr kumimoji="1" lang="ja-JP" altLang="en-US" sz="1400" b="0" i="0" u="none" strike="noStrike" kern="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rPr>
              <a:t>町村の区域内の緑地保全地域内における行為の規制又は措置の基準</a:t>
            </a:r>
            <a:endParaRPr kumimoji="1" lang="en-US" altLang="ja-JP" sz="1400" b="0" i="0" u="none" strike="noStrike" kern="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endParaRPr>
          </a:p>
          <a:p>
            <a:pPr marL="355600" marR="0" lvl="0" indent="-182563" algn="just" defTabSz="914400" rtl="0" eaLnBrk="0" fontAlgn="base" latinLnBrk="0" hangingPunct="0">
              <a:lnSpc>
                <a:spcPct val="100000"/>
              </a:lnSpc>
              <a:spcBef>
                <a:spcPts val="0"/>
              </a:spcBef>
              <a:spcAft>
                <a:spcPct val="0"/>
              </a:spcAft>
              <a:buClrTx/>
              <a:buSzTx/>
              <a:buFontTx/>
              <a:buNone/>
              <a:tabLst/>
              <a:defRPr/>
            </a:pPr>
            <a:r>
              <a:rPr lang="ja-JP" altLang="en-US" sz="1400" kern="0">
                <a:solidFill>
                  <a:srgbClr val="000000"/>
                </a:solidFill>
                <a:latin typeface="ＭＳ Ｐ明朝" panose="02020600040205080304" pitchFamily="18" charset="-128"/>
                <a:ea typeface="ＭＳ Ｐ明朝" panose="02020600040205080304" pitchFamily="18" charset="-128"/>
              </a:rPr>
              <a:t>⑥</a:t>
            </a:r>
            <a:r>
              <a:rPr kumimoji="1" lang="ja-JP" altLang="en-US" sz="1400" b="0" i="0" u="none" strike="noStrike" kern="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rPr>
              <a:t>特別緑地保全地区内における土地の買入れ及び買い入れた土地の管理に関する事項</a:t>
            </a:r>
            <a:endParaRPr kumimoji="1" lang="en-US" altLang="ja-JP" sz="1400" b="0" i="0" u="none" strike="noStrike" kern="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endParaRPr>
          </a:p>
        </p:txBody>
      </p:sp>
      <p:pic>
        <p:nvPicPr>
          <p:cNvPr id="6" name="図 5">
            <a:extLst>
              <a:ext uri="{FF2B5EF4-FFF2-40B4-BE49-F238E27FC236}">
                <a16:creationId xmlns:a16="http://schemas.microsoft.com/office/drawing/2014/main" id="{17EA0B73-C59A-8E78-FF16-BCCA7AB2A3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442" b="1847"/>
          <a:stretch/>
        </p:blipFill>
        <p:spPr>
          <a:xfrm>
            <a:off x="1895071" y="3837009"/>
            <a:ext cx="3057135" cy="2553778"/>
          </a:xfrm>
          <a:prstGeom prst="rect">
            <a:avLst/>
          </a:prstGeom>
        </p:spPr>
      </p:pic>
      <p:sp>
        <p:nvSpPr>
          <p:cNvPr id="7" name="テキスト ボックス 6">
            <a:extLst>
              <a:ext uri="{FF2B5EF4-FFF2-40B4-BE49-F238E27FC236}">
                <a16:creationId xmlns:a16="http://schemas.microsoft.com/office/drawing/2014/main" id="{4D41B869-7D1F-64A8-CCA9-673057A44BF3}"/>
              </a:ext>
            </a:extLst>
          </p:cNvPr>
          <p:cNvSpPr txBox="1">
            <a:spLocks noChangeArrowheads="1"/>
          </p:cNvSpPr>
          <p:nvPr/>
        </p:nvSpPr>
        <p:spPr>
          <a:xfrm>
            <a:off x="2775939" y="6373257"/>
            <a:ext cx="2255814" cy="233910"/>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defTabSz="844083" fontAlgn="base">
              <a:spcBef>
                <a:spcPct val="0"/>
              </a:spcBef>
              <a:spcAft>
                <a:spcPct val="0"/>
              </a:spcAft>
              <a:buNone/>
              <a:defRPr/>
            </a:pPr>
            <a:r>
              <a:rPr lang="ja-JP" altLang="en-US" sz="900">
                <a:solidFill>
                  <a:srgbClr val="000000"/>
                </a:solidFill>
                <a:latin typeface="Meiryo UI" panose="020B0604030504040204" pitchFamily="50" charset="-128"/>
                <a:ea typeface="Meiryo UI" panose="020B0604030504040204" pitchFamily="50" charset="-128"/>
              </a:rPr>
              <a:t>（愛知県広域緑地計画）</a:t>
            </a:r>
          </a:p>
        </p:txBody>
      </p:sp>
      <p:pic>
        <p:nvPicPr>
          <p:cNvPr id="8" name="図 7">
            <a:extLst>
              <a:ext uri="{FF2B5EF4-FFF2-40B4-BE49-F238E27FC236}">
                <a16:creationId xmlns:a16="http://schemas.microsoft.com/office/drawing/2014/main" id="{553006D9-A669-32F7-E984-A5349D9E9D41}"/>
              </a:ext>
            </a:extLst>
          </p:cNvPr>
          <p:cNvPicPr>
            <a:picLocks noChangeAspect="1"/>
          </p:cNvPicPr>
          <p:nvPr/>
        </p:nvPicPr>
        <p:blipFill>
          <a:blip r:embed="rId3"/>
          <a:stretch>
            <a:fillRect/>
          </a:stretch>
        </p:blipFill>
        <p:spPr>
          <a:xfrm>
            <a:off x="6286238" y="3790278"/>
            <a:ext cx="1724691" cy="2647240"/>
          </a:xfrm>
          <a:prstGeom prst="rect">
            <a:avLst/>
          </a:prstGeom>
        </p:spPr>
      </p:pic>
      <p:sp>
        <p:nvSpPr>
          <p:cNvPr id="9" name="テキスト ボックス 8">
            <a:extLst>
              <a:ext uri="{FF2B5EF4-FFF2-40B4-BE49-F238E27FC236}">
                <a16:creationId xmlns:a16="http://schemas.microsoft.com/office/drawing/2014/main" id="{A83418B0-DB0A-42FD-B38F-B845BE464829}"/>
              </a:ext>
            </a:extLst>
          </p:cNvPr>
          <p:cNvSpPr txBox="1">
            <a:spLocks noChangeArrowheads="1"/>
          </p:cNvSpPr>
          <p:nvPr/>
        </p:nvSpPr>
        <p:spPr>
          <a:xfrm>
            <a:off x="6710683" y="6416913"/>
            <a:ext cx="1489510" cy="233910"/>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rPr>
              <a:t>（三重県広域緑地計画）</a:t>
            </a:r>
          </a:p>
        </p:txBody>
      </p:sp>
    </p:spTree>
    <p:extLst>
      <p:ext uri="{BB962C8B-B14F-4D97-AF65-F5344CB8AC3E}">
        <p14:creationId xmlns:p14="http://schemas.microsoft.com/office/powerpoint/2010/main" val="1572127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533DAA3-98B7-ECF6-DB06-86F99D13341A}"/>
              </a:ext>
            </a:extLst>
          </p:cNvPr>
          <p:cNvPicPr>
            <a:picLocks noChangeAspect="1"/>
          </p:cNvPicPr>
          <p:nvPr/>
        </p:nvPicPr>
        <p:blipFill>
          <a:blip r:embed="rId3"/>
          <a:srcRect l="369" r="1"/>
          <a:stretch/>
        </p:blipFill>
        <p:spPr>
          <a:xfrm>
            <a:off x="856724" y="2224560"/>
            <a:ext cx="4657741" cy="1800000"/>
          </a:xfrm>
          <a:prstGeom prst="rect">
            <a:avLst/>
          </a:prstGeom>
        </p:spPr>
      </p:pic>
      <p:pic>
        <p:nvPicPr>
          <p:cNvPr id="4" name="図 3">
            <a:extLst>
              <a:ext uri="{FF2B5EF4-FFF2-40B4-BE49-F238E27FC236}">
                <a16:creationId xmlns:a16="http://schemas.microsoft.com/office/drawing/2014/main" id="{9BF1F6C4-C67A-3C10-0591-0AE33D11739E}"/>
              </a:ext>
            </a:extLst>
          </p:cNvPr>
          <p:cNvPicPr>
            <a:picLocks noChangeAspect="1"/>
          </p:cNvPicPr>
          <p:nvPr/>
        </p:nvPicPr>
        <p:blipFill>
          <a:blip r:embed="rId4"/>
          <a:srcRect t="5433" b="2231"/>
          <a:stretch/>
        </p:blipFill>
        <p:spPr>
          <a:xfrm>
            <a:off x="898336" y="4454240"/>
            <a:ext cx="4616129" cy="1857496"/>
          </a:xfrm>
          <a:prstGeom prst="rect">
            <a:avLst/>
          </a:prstGeom>
        </p:spPr>
      </p:pic>
      <p:sp>
        <p:nvSpPr>
          <p:cNvPr id="1764" name="テキスト ボックス 23"/>
          <p:cNvSpPr txBox="1"/>
          <p:nvPr/>
        </p:nvSpPr>
        <p:spPr>
          <a:xfrm>
            <a:off x="-15552" y="-3105"/>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B05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屋上・壁面緑化の推進</a:t>
            </a:r>
          </a:p>
        </p:txBody>
      </p:sp>
      <p:sp>
        <p:nvSpPr>
          <p:cNvPr id="1765" name="テキスト ボックス 25"/>
          <p:cNvSpPr txBox="1"/>
          <p:nvPr/>
        </p:nvSpPr>
        <p:spPr>
          <a:xfrm>
            <a:off x="0" y="389028"/>
            <a:ext cx="9904413" cy="2880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766" name="テキスト ボックス 26"/>
          <p:cNvSpPr txBox="1"/>
          <p:nvPr/>
        </p:nvSpPr>
        <p:spPr>
          <a:xfrm>
            <a:off x="0" y="441312"/>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45" name="図 44"/>
          <p:cNvPicPr>
            <a:picLocks noChangeAspect="1"/>
          </p:cNvPicPr>
          <p:nvPr/>
        </p:nvPicPr>
        <p:blipFill rotWithShape="1">
          <a:blip r:embed="rId5" cstate="print">
            <a:extLst>
              <a:ext uri="{28A0092B-C50C-407E-A947-70E740481C1C}">
                <a14:useLocalDpi xmlns:a14="http://schemas.microsoft.com/office/drawing/2010/main"/>
              </a:ext>
            </a:extLst>
          </a:blip>
          <a:srcRect l="10814" t="485" r="4839" b="2757"/>
          <a:stretch/>
        </p:blipFill>
        <p:spPr>
          <a:xfrm>
            <a:off x="6136482" y="4236822"/>
            <a:ext cx="3011413" cy="2304910"/>
          </a:xfrm>
          <a:prstGeom prst="rect">
            <a:avLst/>
          </a:prstGeom>
        </p:spPr>
      </p:pic>
      <p:sp>
        <p:nvSpPr>
          <p:cNvPr id="47" name="テキスト ボックス 5"/>
          <p:cNvSpPr txBox="1">
            <a:spLocks noChangeArrowheads="1"/>
          </p:cNvSpPr>
          <p:nvPr/>
        </p:nvSpPr>
        <p:spPr>
          <a:xfrm>
            <a:off x="381004" y="540001"/>
            <a:ext cx="9157267" cy="1076325"/>
          </a:xfrm>
          <a:prstGeom prst="rect">
            <a:avLst/>
          </a:prstGeom>
          <a:noFill/>
          <a:ln w="9525">
            <a:noFill/>
            <a:miter lim="800000"/>
            <a:headEnd/>
            <a:tailEnd/>
          </a:ln>
        </p:spPr>
        <p:txBody>
          <a:bodyPr wrap="square" rIns="21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effectLst/>
                <a:uLnTx/>
                <a:uFillTx/>
                <a:latin typeface="Calibri"/>
                <a:ea typeface="ＭＳ Ｐ明朝" panose="02020600040205080304" pitchFamily="18" charset="-128"/>
                <a:cs typeface="+mn-cs"/>
              </a:rPr>
              <a:t>・民有地等については、屋上緑化や壁面緑化をはじめとする取組が進められてきている。</a:t>
            </a:r>
            <a:endParaRPr kumimoji="1" lang="en-US" altLang="ja-JP" sz="1600" b="0" i="0" u="none" strike="noStrike" kern="1200" cap="none" spc="0" normalizeH="0" baseline="0" noProof="0">
              <a:ln>
                <a:noFill/>
              </a:ln>
              <a:effectLst/>
              <a:uLnTx/>
              <a:uFillTx/>
              <a:latin typeface="Calibri"/>
              <a:ea typeface="ＭＳ Ｐ明朝" panose="02020600040205080304" pitchFamily="18" charset="-128"/>
              <a:cs typeface="+mn-cs"/>
            </a:endParaRPr>
          </a:p>
          <a:p>
            <a:pPr marL="72000" marR="0" lvl="0" indent="-7200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effectLst/>
                <a:uLnTx/>
                <a:uFillTx/>
                <a:latin typeface="Calibri"/>
                <a:ea typeface="ＭＳ Ｐ明朝" panose="02020600040205080304" pitchFamily="18" charset="-128"/>
                <a:cs typeface="+mn-cs"/>
              </a:rPr>
              <a:t>　　</a:t>
            </a:r>
            <a:r>
              <a:rPr kumimoji="1" lang="en-US" altLang="ja-JP" sz="1600" b="0" i="0" u="none" strike="noStrike" kern="1200" cap="none" spc="0" normalizeH="0" baseline="0" noProof="0">
                <a:ln>
                  <a:noFill/>
                </a:ln>
                <a:effectLst/>
                <a:uLnTx/>
                <a:uFillTx/>
                <a:latin typeface="Calibri"/>
                <a:ea typeface="ＭＳ Ｐ明朝" panose="02020600040205080304" pitchFamily="18" charset="-128"/>
                <a:cs typeface="+mn-cs"/>
              </a:rPr>
              <a:t>(</a:t>
            </a:r>
            <a:r>
              <a:rPr kumimoji="1" lang="ja-JP" altLang="en-US" sz="1600" b="0" i="0" u="none" strike="noStrike" kern="1200" cap="none" spc="0" normalizeH="0" baseline="0" noProof="0">
                <a:ln>
                  <a:noFill/>
                </a:ln>
                <a:effectLst/>
                <a:uLnTx/>
                <a:uFillTx/>
                <a:latin typeface="Calibri"/>
                <a:ea typeface="ＭＳ Ｐ明朝" panose="02020600040205080304" pitchFamily="18" charset="-128"/>
                <a:cs typeface="+mn-cs"/>
              </a:rPr>
              <a:t>平成</a:t>
            </a:r>
            <a:r>
              <a:rPr kumimoji="1" lang="en-US" altLang="ja-JP" sz="1600" b="0" i="0" u="none" strike="noStrike" kern="1200" cap="none" spc="0" normalizeH="0" baseline="0" noProof="0">
                <a:ln>
                  <a:noFill/>
                </a:ln>
                <a:effectLst/>
                <a:uLnTx/>
                <a:uFillTx/>
                <a:latin typeface="Calibri"/>
                <a:ea typeface="ＭＳ Ｐ明朝" panose="02020600040205080304" pitchFamily="18" charset="-128"/>
                <a:cs typeface="+mn-cs"/>
              </a:rPr>
              <a:t>12</a:t>
            </a:r>
            <a:r>
              <a:rPr kumimoji="1" lang="ja-JP" altLang="en-US" sz="1600" b="0" i="0" u="none" strike="noStrike" kern="1200" cap="none" spc="0" normalizeH="0" baseline="0" noProof="0">
                <a:ln>
                  <a:noFill/>
                </a:ln>
                <a:effectLst/>
                <a:uLnTx/>
                <a:uFillTx/>
                <a:latin typeface="Calibri"/>
                <a:ea typeface="ＭＳ Ｐ明朝" panose="02020600040205080304" pitchFamily="18" charset="-128"/>
                <a:cs typeface="+mn-cs"/>
              </a:rPr>
              <a:t>年～令和５年の整備面積</a:t>
            </a:r>
            <a:r>
              <a:rPr kumimoji="1" lang="en-US" altLang="ja-JP" sz="1600" b="0" i="0" u="none" strike="noStrike" kern="1200" cap="none" spc="0" normalizeH="0" baseline="0" noProof="0">
                <a:ln>
                  <a:noFill/>
                </a:ln>
                <a:effectLst/>
                <a:uLnTx/>
                <a:uFillTx/>
                <a:latin typeface="Calibri"/>
                <a:ea typeface="ＭＳ Ｐ明朝" panose="02020600040205080304" pitchFamily="18" charset="-128"/>
                <a:cs typeface="+mn-cs"/>
              </a:rPr>
              <a:t>(</a:t>
            </a:r>
            <a:r>
              <a:rPr kumimoji="1" lang="ja-JP" altLang="en-US" sz="1600" b="0" i="0" u="none" strike="noStrike" kern="1200" cap="none" spc="0" normalizeH="0" baseline="0" noProof="0">
                <a:ln>
                  <a:noFill/>
                </a:ln>
                <a:effectLst/>
                <a:uLnTx/>
                <a:uFillTx/>
                <a:latin typeface="Calibri"/>
                <a:ea typeface="ＭＳ Ｐ明朝" panose="02020600040205080304" pitchFamily="18" charset="-128"/>
                <a:cs typeface="+mn-cs"/>
              </a:rPr>
              <a:t>累計</a:t>
            </a:r>
            <a:r>
              <a:rPr kumimoji="1" lang="en-US" altLang="ja-JP" sz="1600" b="0" i="0" u="none" strike="noStrike" kern="1200" cap="none" spc="0" normalizeH="0" baseline="0" noProof="0">
                <a:ln>
                  <a:noFill/>
                </a:ln>
                <a:effectLst/>
                <a:uLnTx/>
                <a:uFillTx/>
                <a:latin typeface="Calibri"/>
                <a:ea typeface="ＭＳ Ｐ明朝" panose="02020600040205080304" pitchFamily="18" charset="-128"/>
                <a:cs typeface="+mn-cs"/>
              </a:rPr>
              <a:t>)</a:t>
            </a:r>
            <a:r>
              <a:rPr kumimoji="1" lang="ja-JP" altLang="en-US" sz="1600" b="0" i="0" u="none" strike="noStrike" kern="1200" cap="none" spc="0" normalizeH="0" baseline="0" noProof="0">
                <a:ln>
                  <a:noFill/>
                </a:ln>
                <a:effectLst/>
                <a:uLnTx/>
                <a:uFillTx/>
                <a:latin typeface="Calibri"/>
                <a:ea typeface="ＭＳ Ｐ明朝" panose="02020600040205080304" pitchFamily="18" charset="-128"/>
                <a:cs typeface="+mn-cs"/>
              </a:rPr>
              <a:t>：屋上：約</a:t>
            </a:r>
            <a:r>
              <a:rPr kumimoji="1" lang="en-US" altLang="ja-JP" sz="1600" b="0" i="0" u="none" strike="noStrike" kern="1200" cap="none" spc="0" normalizeH="0" baseline="0" noProof="0">
                <a:ln>
                  <a:noFill/>
                </a:ln>
                <a:effectLst/>
                <a:uLnTx/>
                <a:uFillTx/>
                <a:latin typeface="Calibri"/>
                <a:ea typeface="ＭＳ Ｐ明朝" panose="02020600040205080304" pitchFamily="18" charset="-128"/>
                <a:cs typeface="+mn-cs"/>
              </a:rPr>
              <a:t>615ha</a:t>
            </a:r>
            <a:r>
              <a:rPr kumimoji="1" lang="ja-JP" altLang="en-US" sz="1600" b="0" i="0" u="none" strike="noStrike" kern="1200" cap="none" spc="0" normalizeH="0" baseline="0" noProof="0">
                <a:ln>
                  <a:noFill/>
                </a:ln>
                <a:effectLst/>
                <a:uLnTx/>
                <a:uFillTx/>
                <a:latin typeface="Calibri"/>
                <a:ea typeface="ＭＳ Ｐ明朝" panose="02020600040205080304" pitchFamily="18" charset="-128"/>
                <a:cs typeface="+mn-cs"/>
              </a:rPr>
              <a:t>、壁面：約</a:t>
            </a:r>
            <a:r>
              <a:rPr kumimoji="1" lang="en-US" altLang="ja-JP" sz="1600" b="0" i="0" u="none" strike="noStrike" kern="1200" cap="none" spc="0" normalizeH="0" baseline="0" noProof="0">
                <a:ln>
                  <a:noFill/>
                </a:ln>
                <a:effectLst/>
                <a:uLnTx/>
                <a:uFillTx/>
                <a:latin typeface="Calibri"/>
                <a:ea typeface="ＭＳ Ｐ明朝" panose="02020600040205080304" pitchFamily="18" charset="-128"/>
                <a:cs typeface="+mn-cs"/>
              </a:rPr>
              <a:t>125ha</a:t>
            </a:r>
            <a:r>
              <a:rPr kumimoji="1" lang="ja-JP" altLang="en-US" sz="1600" b="0" i="0" u="none" strike="noStrike" kern="1200" cap="none" spc="0" normalizeH="0" baseline="0" noProof="0">
                <a:ln>
                  <a:noFill/>
                </a:ln>
                <a:effectLst/>
                <a:uLnTx/>
                <a:uFillTx/>
                <a:latin typeface="Calibri"/>
                <a:ea typeface="ＭＳ Ｐ明朝" panose="02020600040205080304" pitchFamily="18" charset="-128"/>
                <a:cs typeface="+mn-cs"/>
              </a:rPr>
              <a:t>）</a:t>
            </a:r>
            <a:endParaRPr kumimoji="1" lang="en-US" altLang="ja-JP" sz="1600" b="0" i="0" u="none" strike="noStrike" kern="1200" cap="none" spc="0" normalizeH="0" baseline="0" noProof="0">
              <a:ln>
                <a:noFill/>
              </a:ln>
              <a:effectLst/>
              <a:uLnTx/>
              <a:uFillTx/>
              <a:latin typeface="Calibri"/>
              <a:ea typeface="ＭＳ Ｐ明朝" panose="02020600040205080304" pitchFamily="18" charset="-128"/>
              <a:cs typeface="+mn-cs"/>
            </a:endParaRPr>
          </a:p>
          <a:p>
            <a:pPr marL="72000" marR="0" lvl="0" indent="-7200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effectLst/>
                <a:uLnTx/>
                <a:uFillTx/>
                <a:latin typeface="Calibri"/>
                <a:ea typeface="ＭＳ Ｐ明朝" panose="02020600040205080304" pitchFamily="18" charset="-128"/>
                <a:cs typeface="+mn-cs"/>
              </a:rPr>
              <a:t>・近年では、緑化地域制度等の、建築物の新設等の際に緑化率の最低限度を定める制度の導入など、行政による民有地の緑化推進のための施策が講じられている。</a:t>
            </a:r>
          </a:p>
        </p:txBody>
      </p:sp>
      <p:sp>
        <p:nvSpPr>
          <p:cNvPr id="48" name="テキスト ボックス 14"/>
          <p:cNvSpPr txBox="1">
            <a:spLocks noChangeArrowheads="1"/>
          </p:cNvSpPr>
          <p:nvPr/>
        </p:nvSpPr>
        <p:spPr>
          <a:xfrm>
            <a:off x="876645" y="4077072"/>
            <a:ext cx="4056063" cy="30777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壁面緑化面積の推移</a:t>
            </a:r>
          </a:p>
        </p:txBody>
      </p:sp>
      <p:sp>
        <p:nvSpPr>
          <p:cNvPr id="49" name="角丸四角形 6"/>
          <p:cNvSpPr/>
          <p:nvPr/>
        </p:nvSpPr>
        <p:spPr>
          <a:xfrm>
            <a:off x="571593" y="1721337"/>
            <a:ext cx="5220000" cy="4983558"/>
          </a:xfrm>
          <a:prstGeom prst="roundRect">
            <a:avLst>
              <a:gd name="adj" fmla="val 362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ｺﾞｼｯｸM" pitchFamily="50" charset="-128"/>
              <a:ea typeface="HGPｺﾞｼｯｸM" pitchFamily="50" charset="-128"/>
              <a:cs typeface="+mn-cs"/>
            </a:endParaRPr>
          </a:p>
        </p:txBody>
      </p:sp>
      <p:sp>
        <p:nvSpPr>
          <p:cNvPr id="50" name="テキスト ボックス 17"/>
          <p:cNvSpPr txBox="1">
            <a:spLocks noChangeArrowheads="1"/>
          </p:cNvSpPr>
          <p:nvPr/>
        </p:nvSpPr>
        <p:spPr>
          <a:xfrm>
            <a:off x="5432609" y="3094007"/>
            <a:ext cx="309934" cy="2308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ha</a:t>
            </a:r>
            <a:endParaRPr kumimoji="1" lang="ja-JP" altLang="en-US" sz="9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endParaRPr>
          </a:p>
        </p:txBody>
      </p:sp>
      <p:sp>
        <p:nvSpPr>
          <p:cNvPr id="51" name="テキスト ボックス 9"/>
          <p:cNvSpPr txBox="1">
            <a:spLocks noChangeArrowheads="1"/>
          </p:cNvSpPr>
          <p:nvPr/>
        </p:nvSpPr>
        <p:spPr>
          <a:xfrm>
            <a:off x="575482" y="2596926"/>
            <a:ext cx="323165" cy="862905"/>
          </a:xfrm>
          <a:prstGeom prst="rect">
            <a:avLst/>
          </a:prstGeom>
          <a:noFill/>
          <a:ln w="9525">
            <a:noFill/>
            <a:miter lim="800000"/>
            <a:headEnd/>
            <a:tailEnd/>
          </a:ln>
        </p:spPr>
        <p:txBody>
          <a:bodyPr vert="eaVert"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（単年面積　　）</a:t>
            </a:r>
          </a:p>
        </p:txBody>
      </p:sp>
      <p:sp>
        <p:nvSpPr>
          <p:cNvPr id="52" name="テキスト ボックス 14"/>
          <p:cNvSpPr txBox="1">
            <a:spLocks noChangeArrowheads="1"/>
          </p:cNvSpPr>
          <p:nvPr/>
        </p:nvSpPr>
        <p:spPr>
          <a:xfrm>
            <a:off x="940146" y="1808831"/>
            <a:ext cx="4056063" cy="30777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屋上緑化面積の推移</a:t>
            </a:r>
          </a:p>
        </p:txBody>
      </p:sp>
      <p:sp>
        <p:nvSpPr>
          <p:cNvPr id="53" name="テキスト ボックス 17"/>
          <p:cNvSpPr txBox="1">
            <a:spLocks noChangeArrowheads="1"/>
          </p:cNvSpPr>
          <p:nvPr/>
        </p:nvSpPr>
        <p:spPr>
          <a:xfrm>
            <a:off x="588402" y="3099787"/>
            <a:ext cx="309934" cy="2308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ha</a:t>
            </a:r>
            <a:endParaRPr kumimoji="1" lang="ja-JP" altLang="en-US" sz="9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endParaRPr>
          </a:p>
        </p:txBody>
      </p:sp>
      <p:sp>
        <p:nvSpPr>
          <p:cNvPr id="54" name="テキスト ボックス 17"/>
          <p:cNvSpPr txBox="1">
            <a:spLocks noChangeArrowheads="1"/>
          </p:cNvSpPr>
          <p:nvPr/>
        </p:nvSpPr>
        <p:spPr>
          <a:xfrm>
            <a:off x="5432609" y="5288602"/>
            <a:ext cx="309934" cy="2308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ha</a:t>
            </a:r>
            <a:endParaRPr kumimoji="1" lang="ja-JP" altLang="en-US" sz="9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endParaRPr>
          </a:p>
        </p:txBody>
      </p:sp>
      <p:sp>
        <p:nvSpPr>
          <p:cNvPr id="55" name="テキスト ボックス 19"/>
          <p:cNvSpPr txBox="1">
            <a:spLocks noChangeArrowheads="1"/>
          </p:cNvSpPr>
          <p:nvPr/>
        </p:nvSpPr>
        <p:spPr>
          <a:xfrm>
            <a:off x="5421923" y="4785741"/>
            <a:ext cx="323165" cy="936501"/>
          </a:xfrm>
          <a:prstGeom prst="rect">
            <a:avLst/>
          </a:prstGeom>
          <a:noFill/>
          <a:ln w="9525">
            <a:noFill/>
            <a:miter lim="800000"/>
            <a:headEnd/>
            <a:tailEnd/>
          </a:ln>
        </p:spPr>
        <p:txBody>
          <a:bodyPr vert="eaVert"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（累計面積　　）</a:t>
            </a:r>
          </a:p>
        </p:txBody>
      </p:sp>
      <p:sp>
        <p:nvSpPr>
          <p:cNvPr id="56" name="テキスト ボックス 14"/>
          <p:cNvSpPr txBox="1">
            <a:spLocks noChangeArrowheads="1"/>
          </p:cNvSpPr>
          <p:nvPr/>
        </p:nvSpPr>
        <p:spPr>
          <a:xfrm>
            <a:off x="575482" y="4791521"/>
            <a:ext cx="323165" cy="862905"/>
          </a:xfrm>
          <a:prstGeom prst="rect">
            <a:avLst/>
          </a:prstGeom>
          <a:noFill/>
          <a:ln w="9525">
            <a:noFill/>
            <a:miter lim="800000"/>
            <a:headEnd/>
            <a:tailEnd/>
          </a:ln>
        </p:spPr>
        <p:txBody>
          <a:bodyPr vert="eaVert"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（単年面積　　）</a:t>
            </a:r>
          </a:p>
        </p:txBody>
      </p:sp>
      <p:sp>
        <p:nvSpPr>
          <p:cNvPr id="57" name="テキスト ボックス 17"/>
          <p:cNvSpPr txBox="1">
            <a:spLocks noChangeArrowheads="1"/>
          </p:cNvSpPr>
          <p:nvPr/>
        </p:nvSpPr>
        <p:spPr>
          <a:xfrm>
            <a:off x="588402" y="5294381"/>
            <a:ext cx="309934" cy="2308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ha</a:t>
            </a:r>
            <a:endParaRPr kumimoji="1" lang="ja-JP" altLang="en-US" sz="9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endParaRPr>
          </a:p>
        </p:txBody>
      </p:sp>
      <p:sp>
        <p:nvSpPr>
          <p:cNvPr id="58" name="テキスト ボックス 21"/>
          <p:cNvSpPr txBox="1">
            <a:spLocks noChangeArrowheads="1"/>
          </p:cNvSpPr>
          <p:nvPr/>
        </p:nvSpPr>
        <p:spPr>
          <a:xfrm>
            <a:off x="6213141" y="6541732"/>
            <a:ext cx="2880320" cy="276999"/>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東京ポートシティー竹芝　</a:t>
            </a:r>
          </a:p>
        </p:txBody>
      </p:sp>
      <p:sp>
        <p:nvSpPr>
          <p:cNvPr id="60" name="テキスト ボックス 21"/>
          <p:cNvSpPr txBox="1">
            <a:spLocks noChangeArrowheads="1"/>
          </p:cNvSpPr>
          <p:nvPr/>
        </p:nvSpPr>
        <p:spPr>
          <a:xfrm>
            <a:off x="2828184" y="6382107"/>
            <a:ext cx="2952328" cy="215444"/>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effectLst/>
                <a:uLnTx/>
                <a:uFillTx/>
                <a:latin typeface="Calibri"/>
                <a:ea typeface="ＭＳ Ｐゴシック" panose="020B0600070205080204" pitchFamily="50" charset="-128"/>
                <a:cs typeface="+mn-cs"/>
              </a:rPr>
              <a:t>※</a:t>
            </a:r>
            <a:r>
              <a:rPr kumimoji="1" lang="ja-JP" altLang="en-US" sz="800" b="0" i="0" u="none" strike="noStrike" kern="1200" cap="none" spc="0" normalizeH="0" baseline="0" noProof="0">
                <a:ln>
                  <a:noFill/>
                </a:ln>
                <a:effectLst/>
                <a:uLnTx/>
                <a:uFillTx/>
                <a:latin typeface="Calibri"/>
                <a:ea typeface="ＭＳ Ｐゴシック" panose="020B0600070205080204" pitchFamily="50" charset="-128"/>
                <a:cs typeface="+mn-cs"/>
              </a:rPr>
              <a:t>令和３年～令和５年のデータは概算値</a:t>
            </a:r>
          </a:p>
        </p:txBody>
      </p:sp>
      <p:grpSp>
        <p:nvGrpSpPr>
          <p:cNvPr id="61" name="Group 4"/>
          <p:cNvGrpSpPr>
            <a:grpSpLocks noChangeAspect="1"/>
          </p:cNvGrpSpPr>
          <p:nvPr/>
        </p:nvGrpSpPr>
        <p:grpSpPr>
          <a:xfrm>
            <a:off x="1204106" y="4575572"/>
            <a:ext cx="1080000" cy="324502"/>
            <a:chOff x="725" y="1469"/>
            <a:chExt cx="862" cy="259"/>
          </a:xfrm>
        </p:grpSpPr>
        <p:sp>
          <p:nvSpPr>
            <p:cNvPr id="62" name="AutoShape 3"/>
            <p:cNvSpPr>
              <a:spLocks noChangeAspect="1" noChangeArrowheads="1" noTextEdit="1"/>
            </p:cNvSpPr>
            <p:nvPr/>
          </p:nvSpPr>
          <p:spPr>
            <a:xfrm>
              <a:off x="725" y="1469"/>
              <a:ext cx="862" cy="259"/>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3" name="Rectangle 5"/>
            <p:cNvSpPr>
              <a:spLocks noChangeArrowheads="1"/>
            </p:cNvSpPr>
            <p:nvPr/>
          </p:nvSpPr>
          <p:spPr>
            <a:xfrm>
              <a:off x="729" y="1473"/>
              <a:ext cx="854" cy="251"/>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4" name="Freeform 6"/>
            <p:cNvSpPr>
              <a:spLocks noEditPoints="1"/>
            </p:cNvSpPr>
            <p:nvPr/>
          </p:nvSpPr>
          <p:spPr>
            <a:xfrm>
              <a:off x="727" y="1471"/>
              <a:ext cx="805" cy="230"/>
            </a:xfrm>
            <a:custGeom>
              <a:avLst/>
              <a:gdLst>
                <a:gd name="T0" fmla="*/ 0 w 858"/>
                <a:gd name="T1" fmla="*/ 0 h 255"/>
                <a:gd name="T2" fmla="*/ 858 w 858"/>
                <a:gd name="T3" fmla="*/ 0 h 255"/>
                <a:gd name="T4" fmla="*/ 858 w 858"/>
                <a:gd name="T5" fmla="*/ 255 h 255"/>
                <a:gd name="T6" fmla="*/ 0 w 858"/>
                <a:gd name="T7" fmla="*/ 255 h 255"/>
                <a:gd name="T8" fmla="*/ 0 w 858"/>
                <a:gd name="T9" fmla="*/ 0 h 255"/>
                <a:gd name="T10" fmla="*/ 4 w 858"/>
                <a:gd name="T11" fmla="*/ 253 h 255"/>
                <a:gd name="T12" fmla="*/ 2 w 858"/>
                <a:gd name="T13" fmla="*/ 251 h 255"/>
                <a:gd name="T14" fmla="*/ 856 w 858"/>
                <a:gd name="T15" fmla="*/ 251 h 255"/>
                <a:gd name="T16" fmla="*/ 854 w 858"/>
                <a:gd name="T17" fmla="*/ 253 h 255"/>
                <a:gd name="T18" fmla="*/ 854 w 858"/>
                <a:gd name="T19" fmla="*/ 2 h 255"/>
                <a:gd name="T20" fmla="*/ 856 w 858"/>
                <a:gd name="T21" fmla="*/ 4 h 255"/>
                <a:gd name="T22" fmla="*/ 2 w 858"/>
                <a:gd name="T23" fmla="*/ 4 h 255"/>
                <a:gd name="T24" fmla="*/ 4 w 858"/>
                <a:gd name="T25" fmla="*/ 2 h 255"/>
                <a:gd name="T26" fmla="*/ 4 w 858"/>
                <a:gd name="T27" fmla="*/ 25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8" h="255">
                  <a:moveTo>
                    <a:pt x="0" y="0"/>
                  </a:moveTo>
                  <a:lnTo>
                    <a:pt x="858" y="0"/>
                  </a:lnTo>
                  <a:lnTo>
                    <a:pt x="858" y="255"/>
                  </a:lnTo>
                  <a:lnTo>
                    <a:pt x="0" y="255"/>
                  </a:lnTo>
                  <a:lnTo>
                    <a:pt x="0" y="0"/>
                  </a:lnTo>
                  <a:close/>
                  <a:moveTo>
                    <a:pt x="4" y="253"/>
                  </a:moveTo>
                  <a:lnTo>
                    <a:pt x="2" y="251"/>
                  </a:lnTo>
                  <a:lnTo>
                    <a:pt x="856" y="251"/>
                  </a:lnTo>
                  <a:lnTo>
                    <a:pt x="854" y="253"/>
                  </a:lnTo>
                  <a:lnTo>
                    <a:pt x="854" y="2"/>
                  </a:lnTo>
                  <a:lnTo>
                    <a:pt x="856" y="4"/>
                  </a:lnTo>
                  <a:lnTo>
                    <a:pt x="2" y="4"/>
                  </a:lnTo>
                  <a:lnTo>
                    <a:pt x="4" y="2"/>
                  </a:lnTo>
                  <a:lnTo>
                    <a:pt x="4" y="25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5" name="Rectangle 7"/>
            <p:cNvSpPr>
              <a:spLocks noChangeArrowheads="1"/>
            </p:cNvSpPr>
            <p:nvPr/>
          </p:nvSpPr>
          <p:spPr>
            <a:xfrm>
              <a:off x="1091" y="1502"/>
              <a:ext cx="416" cy="91"/>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6" name="Rectangle 8"/>
            <p:cNvSpPr>
              <a:spLocks noChangeArrowheads="1"/>
            </p:cNvSpPr>
            <p:nvPr/>
          </p:nvSpPr>
          <p:spPr>
            <a:xfrm>
              <a:off x="1066" y="1498"/>
              <a:ext cx="430" cy="8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7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施工面積単年</a:t>
              </a:r>
              <a:endParaRPr kumimoji="0" lang="ja-JP" altLang="ja-JP"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7" name="Rectangle 9"/>
            <p:cNvSpPr>
              <a:spLocks noChangeArrowheads="1"/>
            </p:cNvSpPr>
            <p:nvPr/>
          </p:nvSpPr>
          <p:spPr>
            <a:xfrm>
              <a:off x="1066" y="1604"/>
              <a:ext cx="430" cy="8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7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施工面積累計</a:t>
              </a:r>
              <a:endParaRPr kumimoji="0" lang="ja-JP" altLang="ja-JP"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8" name="Rectangle 10"/>
            <p:cNvSpPr>
              <a:spLocks noChangeArrowheads="1"/>
            </p:cNvSpPr>
            <p:nvPr/>
          </p:nvSpPr>
          <p:spPr>
            <a:xfrm>
              <a:off x="819" y="1516"/>
              <a:ext cx="223" cy="59"/>
            </a:xfrm>
            <a:prstGeom prst="rect">
              <a:avLst/>
            </a:pr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9" name="Freeform 11"/>
            <p:cNvSpPr>
              <a:spLocks noEditPoints="1"/>
            </p:cNvSpPr>
            <p:nvPr/>
          </p:nvSpPr>
          <p:spPr>
            <a:xfrm>
              <a:off x="817" y="1514"/>
              <a:ext cx="227" cy="63"/>
            </a:xfrm>
            <a:custGeom>
              <a:avLst/>
              <a:gdLst>
                <a:gd name="T0" fmla="*/ 0 w 227"/>
                <a:gd name="T1" fmla="*/ 0 h 63"/>
                <a:gd name="T2" fmla="*/ 227 w 227"/>
                <a:gd name="T3" fmla="*/ 0 h 63"/>
                <a:gd name="T4" fmla="*/ 227 w 227"/>
                <a:gd name="T5" fmla="*/ 63 h 63"/>
                <a:gd name="T6" fmla="*/ 0 w 227"/>
                <a:gd name="T7" fmla="*/ 63 h 63"/>
                <a:gd name="T8" fmla="*/ 0 w 227"/>
                <a:gd name="T9" fmla="*/ 0 h 63"/>
                <a:gd name="T10" fmla="*/ 4 w 227"/>
                <a:gd name="T11" fmla="*/ 61 h 63"/>
                <a:gd name="T12" fmla="*/ 2 w 227"/>
                <a:gd name="T13" fmla="*/ 59 h 63"/>
                <a:gd name="T14" fmla="*/ 225 w 227"/>
                <a:gd name="T15" fmla="*/ 59 h 63"/>
                <a:gd name="T16" fmla="*/ 223 w 227"/>
                <a:gd name="T17" fmla="*/ 61 h 63"/>
                <a:gd name="T18" fmla="*/ 223 w 227"/>
                <a:gd name="T19" fmla="*/ 2 h 63"/>
                <a:gd name="T20" fmla="*/ 225 w 227"/>
                <a:gd name="T21" fmla="*/ 4 h 63"/>
                <a:gd name="T22" fmla="*/ 2 w 227"/>
                <a:gd name="T23" fmla="*/ 4 h 63"/>
                <a:gd name="T24" fmla="*/ 4 w 227"/>
                <a:gd name="T25" fmla="*/ 2 h 63"/>
                <a:gd name="T26" fmla="*/ 4 w 227"/>
                <a:gd name="T2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7" h="63">
                  <a:moveTo>
                    <a:pt x="0" y="0"/>
                  </a:moveTo>
                  <a:lnTo>
                    <a:pt x="227" y="0"/>
                  </a:lnTo>
                  <a:lnTo>
                    <a:pt x="227" y="63"/>
                  </a:lnTo>
                  <a:lnTo>
                    <a:pt x="0" y="63"/>
                  </a:lnTo>
                  <a:lnTo>
                    <a:pt x="0" y="0"/>
                  </a:lnTo>
                  <a:close/>
                  <a:moveTo>
                    <a:pt x="4" y="61"/>
                  </a:moveTo>
                  <a:lnTo>
                    <a:pt x="2" y="59"/>
                  </a:lnTo>
                  <a:lnTo>
                    <a:pt x="225" y="59"/>
                  </a:lnTo>
                  <a:lnTo>
                    <a:pt x="223" y="61"/>
                  </a:lnTo>
                  <a:lnTo>
                    <a:pt x="223" y="2"/>
                  </a:lnTo>
                  <a:lnTo>
                    <a:pt x="225" y="4"/>
                  </a:lnTo>
                  <a:lnTo>
                    <a:pt x="2" y="4"/>
                  </a:lnTo>
                  <a:lnTo>
                    <a:pt x="4" y="2"/>
                  </a:lnTo>
                  <a:lnTo>
                    <a:pt x="4" y="61"/>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0" name="Rectangle 12"/>
            <p:cNvSpPr>
              <a:spLocks noChangeArrowheads="1"/>
            </p:cNvSpPr>
            <p:nvPr/>
          </p:nvSpPr>
          <p:spPr>
            <a:xfrm>
              <a:off x="817" y="1637"/>
              <a:ext cx="216" cy="13"/>
            </a:xfrm>
            <a:prstGeom prst="rect">
              <a:avLst/>
            </a:prstGeom>
            <a:solidFill>
              <a:srgbClr val="F79646"/>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72" name="テキスト ボックス 19"/>
          <p:cNvSpPr txBox="1">
            <a:spLocks noChangeArrowheads="1"/>
          </p:cNvSpPr>
          <p:nvPr/>
        </p:nvSpPr>
        <p:spPr>
          <a:xfrm>
            <a:off x="5421923" y="2591146"/>
            <a:ext cx="323165" cy="936501"/>
          </a:xfrm>
          <a:prstGeom prst="rect">
            <a:avLst/>
          </a:prstGeom>
          <a:noFill/>
          <a:ln w="9525">
            <a:noFill/>
            <a:miter lim="800000"/>
            <a:headEnd/>
            <a:tailEnd/>
          </a:ln>
        </p:spPr>
        <p:txBody>
          <a:bodyPr vert="eaVert"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ｺﾞｼｯｸM" pitchFamily="50" charset="-128"/>
                <a:ea typeface="HGPｺﾞｼｯｸM" pitchFamily="50" charset="-128"/>
                <a:cs typeface="+mn-cs"/>
              </a:rPr>
              <a:t>（累計面積　　）</a:t>
            </a:r>
          </a:p>
        </p:txBody>
      </p:sp>
      <p:grpSp>
        <p:nvGrpSpPr>
          <p:cNvPr id="73" name="Group 4"/>
          <p:cNvGrpSpPr>
            <a:grpSpLocks noChangeAspect="1"/>
          </p:cNvGrpSpPr>
          <p:nvPr/>
        </p:nvGrpSpPr>
        <p:grpSpPr>
          <a:xfrm>
            <a:off x="1204106" y="2334645"/>
            <a:ext cx="1080000" cy="324502"/>
            <a:chOff x="725" y="1469"/>
            <a:chExt cx="862" cy="259"/>
          </a:xfrm>
        </p:grpSpPr>
        <p:sp>
          <p:nvSpPr>
            <p:cNvPr id="74" name="AutoShape 3"/>
            <p:cNvSpPr>
              <a:spLocks noChangeAspect="1" noChangeArrowheads="1" noTextEdit="1"/>
            </p:cNvSpPr>
            <p:nvPr/>
          </p:nvSpPr>
          <p:spPr>
            <a:xfrm>
              <a:off x="725" y="1469"/>
              <a:ext cx="862" cy="259"/>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5" name="Rectangle 5"/>
            <p:cNvSpPr>
              <a:spLocks noChangeArrowheads="1"/>
            </p:cNvSpPr>
            <p:nvPr/>
          </p:nvSpPr>
          <p:spPr>
            <a:xfrm>
              <a:off x="729" y="1473"/>
              <a:ext cx="803" cy="251"/>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6" name="Freeform 6"/>
            <p:cNvSpPr>
              <a:spLocks noEditPoints="1"/>
            </p:cNvSpPr>
            <p:nvPr/>
          </p:nvSpPr>
          <p:spPr>
            <a:xfrm>
              <a:off x="727" y="1471"/>
              <a:ext cx="805" cy="230"/>
            </a:xfrm>
            <a:custGeom>
              <a:avLst/>
              <a:gdLst>
                <a:gd name="T0" fmla="*/ 0 w 858"/>
                <a:gd name="T1" fmla="*/ 0 h 255"/>
                <a:gd name="T2" fmla="*/ 858 w 858"/>
                <a:gd name="T3" fmla="*/ 0 h 255"/>
                <a:gd name="T4" fmla="*/ 858 w 858"/>
                <a:gd name="T5" fmla="*/ 255 h 255"/>
                <a:gd name="T6" fmla="*/ 0 w 858"/>
                <a:gd name="T7" fmla="*/ 255 h 255"/>
                <a:gd name="T8" fmla="*/ 0 w 858"/>
                <a:gd name="T9" fmla="*/ 0 h 255"/>
                <a:gd name="T10" fmla="*/ 4 w 858"/>
                <a:gd name="T11" fmla="*/ 253 h 255"/>
                <a:gd name="T12" fmla="*/ 2 w 858"/>
                <a:gd name="T13" fmla="*/ 251 h 255"/>
                <a:gd name="T14" fmla="*/ 856 w 858"/>
                <a:gd name="T15" fmla="*/ 251 h 255"/>
                <a:gd name="T16" fmla="*/ 854 w 858"/>
                <a:gd name="T17" fmla="*/ 253 h 255"/>
                <a:gd name="T18" fmla="*/ 854 w 858"/>
                <a:gd name="T19" fmla="*/ 2 h 255"/>
                <a:gd name="T20" fmla="*/ 856 w 858"/>
                <a:gd name="T21" fmla="*/ 4 h 255"/>
                <a:gd name="T22" fmla="*/ 2 w 858"/>
                <a:gd name="T23" fmla="*/ 4 h 255"/>
                <a:gd name="T24" fmla="*/ 4 w 858"/>
                <a:gd name="T25" fmla="*/ 2 h 255"/>
                <a:gd name="T26" fmla="*/ 4 w 858"/>
                <a:gd name="T27" fmla="*/ 25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8" h="255">
                  <a:moveTo>
                    <a:pt x="0" y="0"/>
                  </a:moveTo>
                  <a:lnTo>
                    <a:pt x="858" y="0"/>
                  </a:lnTo>
                  <a:lnTo>
                    <a:pt x="858" y="255"/>
                  </a:lnTo>
                  <a:lnTo>
                    <a:pt x="0" y="255"/>
                  </a:lnTo>
                  <a:lnTo>
                    <a:pt x="0" y="0"/>
                  </a:lnTo>
                  <a:close/>
                  <a:moveTo>
                    <a:pt x="4" y="253"/>
                  </a:moveTo>
                  <a:lnTo>
                    <a:pt x="2" y="251"/>
                  </a:lnTo>
                  <a:lnTo>
                    <a:pt x="856" y="251"/>
                  </a:lnTo>
                  <a:lnTo>
                    <a:pt x="854" y="253"/>
                  </a:lnTo>
                  <a:lnTo>
                    <a:pt x="854" y="2"/>
                  </a:lnTo>
                  <a:lnTo>
                    <a:pt x="856" y="4"/>
                  </a:lnTo>
                  <a:lnTo>
                    <a:pt x="2" y="4"/>
                  </a:lnTo>
                  <a:lnTo>
                    <a:pt x="4" y="2"/>
                  </a:lnTo>
                  <a:lnTo>
                    <a:pt x="4" y="25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7" name="Rectangle 7"/>
            <p:cNvSpPr>
              <a:spLocks noChangeArrowheads="1"/>
            </p:cNvSpPr>
            <p:nvPr/>
          </p:nvSpPr>
          <p:spPr>
            <a:xfrm>
              <a:off x="1091" y="1502"/>
              <a:ext cx="416" cy="91"/>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8" name="Rectangle 8"/>
            <p:cNvSpPr>
              <a:spLocks noChangeArrowheads="1"/>
            </p:cNvSpPr>
            <p:nvPr/>
          </p:nvSpPr>
          <p:spPr>
            <a:xfrm>
              <a:off x="1066" y="1498"/>
              <a:ext cx="430" cy="8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7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施工面積単年</a:t>
              </a:r>
              <a:endParaRPr kumimoji="0" lang="ja-JP" altLang="ja-JP"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9" name="Rectangle 9"/>
            <p:cNvSpPr>
              <a:spLocks noChangeArrowheads="1"/>
            </p:cNvSpPr>
            <p:nvPr/>
          </p:nvSpPr>
          <p:spPr>
            <a:xfrm>
              <a:off x="1066" y="1604"/>
              <a:ext cx="430" cy="8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7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施工面積累計</a:t>
              </a:r>
              <a:endParaRPr kumimoji="0" lang="ja-JP" altLang="ja-JP"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0" name="Rectangle 10"/>
            <p:cNvSpPr>
              <a:spLocks noChangeArrowheads="1"/>
            </p:cNvSpPr>
            <p:nvPr/>
          </p:nvSpPr>
          <p:spPr>
            <a:xfrm>
              <a:off x="819" y="1516"/>
              <a:ext cx="223" cy="59"/>
            </a:xfrm>
            <a:prstGeom prst="rect">
              <a:avLst/>
            </a:pr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1" name="Freeform 11"/>
            <p:cNvSpPr>
              <a:spLocks noEditPoints="1"/>
            </p:cNvSpPr>
            <p:nvPr/>
          </p:nvSpPr>
          <p:spPr>
            <a:xfrm>
              <a:off x="817" y="1514"/>
              <a:ext cx="227" cy="63"/>
            </a:xfrm>
            <a:custGeom>
              <a:avLst/>
              <a:gdLst>
                <a:gd name="T0" fmla="*/ 0 w 227"/>
                <a:gd name="T1" fmla="*/ 0 h 63"/>
                <a:gd name="T2" fmla="*/ 227 w 227"/>
                <a:gd name="T3" fmla="*/ 0 h 63"/>
                <a:gd name="T4" fmla="*/ 227 w 227"/>
                <a:gd name="T5" fmla="*/ 63 h 63"/>
                <a:gd name="T6" fmla="*/ 0 w 227"/>
                <a:gd name="T7" fmla="*/ 63 h 63"/>
                <a:gd name="T8" fmla="*/ 0 w 227"/>
                <a:gd name="T9" fmla="*/ 0 h 63"/>
                <a:gd name="T10" fmla="*/ 4 w 227"/>
                <a:gd name="T11" fmla="*/ 61 h 63"/>
                <a:gd name="T12" fmla="*/ 2 w 227"/>
                <a:gd name="T13" fmla="*/ 59 h 63"/>
                <a:gd name="T14" fmla="*/ 225 w 227"/>
                <a:gd name="T15" fmla="*/ 59 h 63"/>
                <a:gd name="T16" fmla="*/ 223 w 227"/>
                <a:gd name="T17" fmla="*/ 61 h 63"/>
                <a:gd name="T18" fmla="*/ 223 w 227"/>
                <a:gd name="T19" fmla="*/ 2 h 63"/>
                <a:gd name="T20" fmla="*/ 225 w 227"/>
                <a:gd name="T21" fmla="*/ 4 h 63"/>
                <a:gd name="T22" fmla="*/ 2 w 227"/>
                <a:gd name="T23" fmla="*/ 4 h 63"/>
                <a:gd name="T24" fmla="*/ 4 w 227"/>
                <a:gd name="T25" fmla="*/ 2 h 63"/>
                <a:gd name="T26" fmla="*/ 4 w 227"/>
                <a:gd name="T2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7" h="63">
                  <a:moveTo>
                    <a:pt x="0" y="0"/>
                  </a:moveTo>
                  <a:lnTo>
                    <a:pt x="227" y="0"/>
                  </a:lnTo>
                  <a:lnTo>
                    <a:pt x="227" y="63"/>
                  </a:lnTo>
                  <a:lnTo>
                    <a:pt x="0" y="63"/>
                  </a:lnTo>
                  <a:lnTo>
                    <a:pt x="0" y="0"/>
                  </a:lnTo>
                  <a:close/>
                  <a:moveTo>
                    <a:pt x="4" y="61"/>
                  </a:moveTo>
                  <a:lnTo>
                    <a:pt x="2" y="59"/>
                  </a:lnTo>
                  <a:lnTo>
                    <a:pt x="225" y="59"/>
                  </a:lnTo>
                  <a:lnTo>
                    <a:pt x="223" y="61"/>
                  </a:lnTo>
                  <a:lnTo>
                    <a:pt x="223" y="2"/>
                  </a:lnTo>
                  <a:lnTo>
                    <a:pt x="225" y="4"/>
                  </a:lnTo>
                  <a:lnTo>
                    <a:pt x="2" y="4"/>
                  </a:lnTo>
                  <a:lnTo>
                    <a:pt x="4" y="2"/>
                  </a:lnTo>
                  <a:lnTo>
                    <a:pt x="4" y="61"/>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2" name="Rectangle 12"/>
            <p:cNvSpPr>
              <a:spLocks noChangeArrowheads="1"/>
            </p:cNvSpPr>
            <p:nvPr/>
          </p:nvSpPr>
          <p:spPr>
            <a:xfrm>
              <a:off x="817" y="1637"/>
              <a:ext cx="216" cy="13"/>
            </a:xfrm>
            <a:prstGeom prst="rect">
              <a:avLst/>
            </a:prstGeom>
            <a:solidFill>
              <a:srgbClr val="F79646"/>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84" name="テキスト ボックス 21"/>
          <p:cNvSpPr txBox="1">
            <a:spLocks noChangeArrowheads="1"/>
          </p:cNvSpPr>
          <p:nvPr/>
        </p:nvSpPr>
        <p:spPr>
          <a:xfrm>
            <a:off x="6213141" y="3847841"/>
            <a:ext cx="2880320" cy="276999"/>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江東区立有明西学園　</a:t>
            </a:r>
          </a:p>
        </p:txBody>
      </p:sp>
      <p:pic>
        <p:nvPicPr>
          <p:cNvPr id="85" name="図 51"/>
          <p:cNvPicPr>
            <a:picLocks noChangeAspect="1"/>
          </p:cNvPicPr>
          <p:nvPr/>
        </p:nvPicPr>
        <p:blipFill>
          <a:blip r:embed="rId6">
            <a:lum contrast="40000"/>
          </a:blip>
          <a:stretch>
            <a:fillRect/>
          </a:stretch>
        </p:blipFill>
        <p:spPr>
          <a:xfrm>
            <a:off x="6154926" y="1663465"/>
            <a:ext cx="2912502" cy="2184376"/>
          </a:xfrm>
          <a:prstGeom prst="rect">
            <a:avLst/>
          </a:prstGeom>
        </p:spPr>
      </p:pic>
      <p:sp>
        <p:nvSpPr>
          <p:cNvPr id="3" name="スライド番号プレースホルダー 2">
            <a:extLst>
              <a:ext uri="{FF2B5EF4-FFF2-40B4-BE49-F238E27FC236}">
                <a16:creationId xmlns:a16="http://schemas.microsoft.com/office/drawing/2014/main" id="{BA61BF16-C814-5FE0-F6F7-6AFC151EC2F5}"/>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76041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1" name="Group 1119"/>
          <p:cNvGraphicFramePr/>
          <p:nvPr/>
        </p:nvGraphicFramePr>
        <p:xfrm>
          <a:off x="100473" y="2605353"/>
          <a:ext cx="9676269" cy="4163656"/>
        </p:xfrm>
        <a:graphic>
          <a:graphicData uri="http://schemas.openxmlformats.org/drawingml/2006/table">
            <a:tbl>
              <a:tblPr/>
              <a:tblGrid>
                <a:gridCol w="1598325">
                  <a:extLst>
                    <a:ext uri="{9D8B030D-6E8A-4147-A177-3AD203B41FA5}">
                      <a16:colId xmlns:a16="http://schemas.microsoft.com/office/drawing/2014/main" val="20000"/>
                    </a:ext>
                  </a:extLst>
                </a:gridCol>
                <a:gridCol w="3037384">
                  <a:extLst>
                    <a:ext uri="{9D8B030D-6E8A-4147-A177-3AD203B41FA5}">
                      <a16:colId xmlns:a16="http://schemas.microsoft.com/office/drawing/2014/main" val="20001"/>
                    </a:ext>
                  </a:extLst>
                </a:gridCol>
                <a:gridCol w="5040560">
                  <a:extLst>
                    <a:ext uri="{9D8B030D-6E8A-4147-A177-3AD203B41FA5}">
                      <a16:colId xmlns:a16="http://schemas.microsoft.com/office/drawing/2014/main" val="20002"/>
                    </a:ext>
                  </a:extLst>
                </a:gridCol>
              </a:tblGrid>
              <a:tr h="306368">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100" b="0" i="0" u="none" strike="noStrike" cap="none" normalizeH="0" baseline="0">
                          <a:ln>
                            <a:noFill/>
                          </a:ln>
                          <a:solidFill>
                            <a:schemeClr val="tx1"/>
                          </a:solidFill>
                          <a:effectLst/>
                          <a:latin typeface="+mj-lt"/>
                          <a:ea typeface="ＭＳ Ｐゴシック" pitchFamily="50" charset="-128"/>
                        </a:rPr>
                        <a:t>名古屋市の適用事例</a:t>
                      </a:r>
                    </a:p>
                  </a:txBody>
                  <a:tcPr marL="3600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1" lang="ja-JP" altLang="en-US" sz="1100" b="0" i="0" u="none" strike="noStrike" cap="none" normalizeH="0" baseline="0">
                        <a:ln>
                          <a:noFill/>
                        </a:ln>
                        <a:solidFill>
                          <a:schemeClr val="tx1"/>
                        </a:solidFill>
                        <a:effectLst/>
                        <a:latin typeface="Times New Roman" pitchFamily="18" charset="0"/>
                        <a:ea typeface="ＭＳ Ｐゴシック" pitchFamily="50" charset="-128"/>
                      </a:endParaRPr>
                    </a:p>
                  </a:txBody>
                  <a:tcPr marL="3600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1" lang="ja-JP" altLang="ja-JP" sz="1200" b="0" i="0" u="none" strike="noStrike" cap="none" normalizeH="0" baseline="0">
                        <a:ln>
                          <a:noFill/>
                        </a:ln>
                        <a:solidFill>
                          <a:schemeClr val="tx1"/>
                        </a:solidFill>
                        <a:effectLst/>
                        <a:latin typeface="+mj-lt"/>
                        <a:ea typeface="ＭＳ Ｐゴシック" pitchFamily="50" charset="-128"/>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63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100" b="0" i="0" u="none" strike="noStrike" cap="none" normalizeH="0" baseline="0">
                          <a:ln>
                            <a:noFill/>
                          </a:ln>
                          <a:solidFill>
                            <a:schemeClr val="tx1"/>
                          </a:solidFill>
                          <a:effectLst/>
                          <a:latin typeface="+mj-lt"/>
                          <a:ea typeface="ＭＳ Ｐゴシック" pitchFamily="50" charset="-128"/>
                        </a:rPr>
                        <a:t>対象区域（都市計画）</a:t>
                      </a:r>
                    </a:p>
                  </a:txBody>
                  <a:tcPr marL="3600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1" lang="ja-JP" altLang="en-US" sz="1100" b="0" i="0" u="none" strike="noStrike" cap="none" normalizeH="0" baseline="0">
                          <a:ln>
                            <a:noFill/>
                          </a:ln>
                          <a:solidFill>
                            <a:srgbClr val="000000"/>
                          </a:solidFill>
                          <a:effectLst/>
                          <a:latin typeface="+mj-lt"/>
                          <a:ea typeface="ＭＳ 明朝" pitchFamily="17" charset="-128"/>
                        </a:rPr>
                        <a:t>市街化区域の全域約</a:t>
                      </a:r>
                      <a:r>
                        <a:rPr kumimoji="1" lang="en-US" altLang="ja-JP" sz="1100" b="0" i="0" u="none" strike="noStrike" cap="none" normalizeH="0" baseline="0">
                          <a:ln>
                            <a:noFill/>
                          </a:ln>
                          <a:solidFill>
                            <a:srgbClr val="000000"/>
                          </a:solidFill>
                          <a:effectLst/>
                          <a:latin typeface="+mj-lt"/>
                          <a:ea typeface="ＭＳ 明朝" pitchFamily="17" charset="-128"/>
                        </a:rPr>
                        <a:t>30,258</a:t>
                      </a:r>
                      <a:r>
                        <a:rPr kumimoji="1" lang="ja-JP" altLang="en-US" sz="1100" b="0" i="0" u="none" strike="noStrike" cap="none" normalizeH="0" baseline="0">
                          <a:ln>
                            <a:noFill/>
                          </a:ln>
                          <a:solidFill>
                            <a:srgbClr val="000000"/>
                          </a:solidFill>
                          <a:effectLst/>
                          <a:latin typeface="+mj-lt"/>
                          <a:ea typeface="ＭＳ 明朝" pitchFamily="17" charset="-128"/>
                        </a:rPr>
                        <a:t>ヘクタールを指定</a:t>
                      </a:r>
                      <a:r>
                        <a:rPr kumimoji="1" lang="ja-JP" altLang="en-US" sz="1100" b="0" i="0" u="none" strike="noStrike" cap="none" normalizeH="0" baseline="0">
                          <a:ln>
                            <a:noFill/>
                          </a:ln>
                          <a:solidFill>
                            <a:schemeClr val="tx1"/>
                          </a:solidFill>
                          <a:effectLst/>
                          <a:latin typeface="+mj-lt"/>
                          <a:ea typeface="ＭＳ Ｐゴシック" pitchFamily="50" charset="-128"/>
                        </a:rPr>
                        <a:t> </a:t>
                      </a:r>
                    </a:p>
                  </a:txBody>
                  <a:tcPr marL="3600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1" lang="ja-JP" altLang="ja-JP" sz="1200" b="0" i="0" u="none" strike="noStrike" cap="none" normalizeH="0" baseline="0">
                        <a:ln>
                          <a:noFill/>
                        </a:ln>
                        <a:solidFill>
                          <a:schemeClr val="tx1"/>
                        </a:solidFill>
                        <a:effectLst/>
                        <a:latin typeface="Times New Roman" pitchFamily="18" charset="0"/>
                        <a:ea typeface="ＭＳ Ｐゴシック" pitchFamily="50" charset="-128"/>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100" b="0" i="0" u="none" strike="noStrike" cap="none" normalizeH="0" baseline="0">
                          <a:ln>
                            <a:noFill/>
                          </a:ln>
                          <a:solidFill>
                            <a:schemeClr val="tx1"/>
                          </a:solidFill>
                          <a:effectLst/>
                          <a:latin typeface="+mj-lt"/>
                          <a:ea typeface="ＭＳ Ｐゴシック" pitchFamily="50" charset="-128"/>
                        </a:rPr>
                        <a:t>緑化率の最低限度</a:t>
                      </a:r>
                      <a:endParaRPr kumimoji="1" lang="en-US" altLang="ja-JP" sz="1100" b="0" i="0" u="none" strike="noStrike" cap="none" normalizeH="0" baseline="0">
                        <a:ln>
                          <a:noFill/>
                        </a:ln>
                        <a:solidFill>
                          <a:schemeClr val="tx1"/>
                        </a:solidFill>
                        <a:effectLst/>
                        <a:latin typeface="+mj-lt"/>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100" b="0" i="0" u="none" strike="noStrike" cap="none" normalizeH="0" baseline="0">
                          <a:ln>
                            <a:noFill/>
                          </a:ln>
                          <a:solidFill>
                            <a:schemeClr val="tx1"/>
                          </a:solidFill>
                          <a:effectLst/>
                          <a:latin typeface="+mj-lt"/>
                          <a:ea typeface="ＭＳ Ｐゴシック" pitchFamily="50" charset="-128"/>
                        </a:rPr>
                        <a:t>（都市計画）</a:t>
                      </a:r>
                    </a:p>
                  </a:txBody>
                  <a:tcPr marL="3600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1" lang="ja-JP" altLang="en-US" sz="1100" b="0" i="0" u="none" strike="noStrike" cap="none" normalizeH="0" baseline="0">
                          <a:ln>
                            <a:noFill/>
                          </a:ln>
                          <a:solidFill>
                            <a:schemeClr val="tx1"/>
                          </a:solidFill>
                          <a:effectLst/>
                          <a:latin typeface="+mj-lt"/>
                          <a:ea typeface="ＭＳ 明朝" pitchFamily="17" charset="-128"/>
                        </a:rPr>
                        <a:t>建</a:t>
                      </a:r>
                      <a:r>
                        <a:rPr kumimoji="1" lang="ja-JP" altLang="en-US" sz="1100" b="0" i="0" u="none" strike="noStrike" cap="none" normalizeH="0" baseline="0" err="1">
                          <a:ln>
                            <a:noFill/>
                          </a:ln>
                          <a:solidFill>
                            <a:schemeClr val="tx1"/>
                          </a:solidFill>
                          <a:effectLst/>
                          <a:latin typeface="+mj-lt"/>
                          <a:ea typeface="ＭＳ 明朝" pitchFamily="17" charset="-128"/>
                        </a:rPr>
                        <a:t>ぺい</a:t>
                      </a:r>
                      <a:r>
                        <a:rPr kumimoji="1" lang="ja-JP" altLang="en-US" sz="1100" b="0" i="0" u="none" strike="noStrike" cap="none" normalizeH="0" baseline="0">
                          <a:ln>
                            <a:noFill/>
                          </a:ln>
                          <a:solidFill>
                            <a:schemeClr val="tx1"/>
                          </a:solidFill>
                          <a:effectLst/>
                          <a:latin typeface="+mj-lt"/>
                          <a:ea typeface="ＭＳ 明朝" pitchFamily="17" charset="-128"/>
                        </a:rPr>
                        <a:t>率の最高限度が</a:t>
                      </a:r>
                      <a:r>
                        <a:rPr kumimoji="1" lang="ja-JP" altLang="en-US" sz="1100" b="0" i="0" u="none" strike="noStrike" cap="none" normalizeH="0" baseline="0">
                          <a:ln>
                            <a:noFill/>
                          </a:ln>
                          <a:solidFill>
                            <a:schemeClr val="tx1"/>
                          </a:solidFill>
                          <a:effectLst/>
                          <a:latin typeface="+mj-lt"/>
                          <a:ea typeface="ＭＳ Ｐゴシック" pitchFamily="50" charset="-128"/>
                        </a:rPr>
                        <a:t> </a:t>
                      </a:r>
                    </a:p>
                    <a:p>
                      <a:pPr marL="0" marR="0" lvl="0" indent="0" algn="just" defTabSz="914400" rtl="0" eaLnBrk="1" fontAlgn="base" latinLnBrk="0" hangingPunct="1">
                        <a:lnSpc>
                          <a:spcPct val="100000"/>
                        </a:lnSpc>
                        <a:spcBef>
                          <a:spcPts val="0"/>
                        </a:spcBef>
                        <a:spcAft>
                          <a:spcPct val="0"/>
                        </a:spcAft>
                        <a:buClrTx/>
                        <a:buSzTx/>
                        <a:buFontTx/>
                        <a:buNone/>
                        <a:tabLst/>
                      </a:pPr>
                      <a:r>
                        <a:rPr kumimoji="1" lang="ja-JP" altLang="en-US" sz="1100" b="0" i="0" u="none" strike="noStrike" cap="none" normalizeH="0" baseline="0">
                          <a:ln>
                            <a:noFill/>
                          </a:ln>
                          <a:solidFill>
                            <a:schemeClr val="tx1"/>
                          </a:solidFill>
                          <a:effectLst/>
                          <a:latin typeface="+mj-lt"/>
                          <a:ea typeface="ＭＳ Ｐゴシック" pitchFamily="50" charset="-128"/>
                        </a:rPr>
                        <a:t>○</a:t>
                      </a:r>
                      <a:r>
                        <a:rPr kumimoji="1" lang="en-US" altLang="ja-JP" sz="1100" b="0" i="0" u="none" strike="noStrike" cap="none" normalizeH="0" baseline="0">
                          <a:ln>
                            <a:noFill/>
                          </a:ln>
                          <a:solidFill>
                            <a:schemeClr val="tx1"/>
                          </a:solidFill>
                          <a:effectLst/>
                          <a:latin typeface="+mj-lt"/>
                          <a:ea typeface="ＭＳ 明朝" pitchFamily="17" charset="-128"/>
                        </a:rPr>
                        <a:t>50</a:t>
                      </a:r>
                      <a:r>
                        <a:rPr kumimoji="1" lang="ja-JP" altLang="en-US" sz="1100" b="0" i="0" u="none" strike="noStrike" cap="none" normalizeH="0" baseline="0">
                          <a:ln>
                            <a:noFill/>
                          </a:ln>
                          <a:solidFill>
                            <a:schemeClr val="tx1"/>
                          </a:solidFill>
                          <a:effectLst/>
                          <a:latin typeface="+mj-lt"/>
                          <a:ea typeface="ＭＳ 明朝" pitchFamily="17" charset="-128"/>
                        </a:rPr>
                        <a:t>％以下の区域：敷地面積の</a:t>
                      </a:r>
                      <a:r>
                        <a:rPr kumimoji="1" lang="en-US" altLang="ja-JP" sz="1100" b="0" i="0" u="none" strike="noStrike" cap="none" normalizeH="0" baseline="0">
                          <a:ln>
                            <a:noFill/>
                          </a:ln>
                          <a:solidFill>
                            <a:schemeClr val="tx1"/>
                          </a:solidFill>
                          <a:effectLst/>
                          <a:latin typeface="+mj-lt"/>
                          <a:ea typeface="ＭＳ 明朝" pitchFamily="17" charset="-128"/>
                        </a:rPr>
                        <a:t>20</a:t>
                      </a:r>
                      <a:r>
                        <a:rPr kumimoji="1" lang="ja-JP" altLang="en-US" sz="1100" b="0" i="0" u="none" strike="noStrike" cap="none" normalizeH="0" baseline="0">
                          <a:ln>
                            <a:noFill/>
                          </a:ln>
                          <a:solidFill>
                            <a:schemeClr val="tx1"/>
                          </a:solidFill>
                          <a:effectLst/>
                          <a:latin typeface="+mj-lt"/>
                          <a:ea typeface="ＭＳ 明朝" pitchFamily="17" charset="-128"/>
                        </a:rPr>
                        <a:t>％以上</a:t>
                      </a:r>
                      <a:r>
                        <a:rPr kumimoji="1" lang="ja-JP" altLang="en-US" sz="1100" b="0" i="0" u="none" strike="noStrike" cap="none" normalizeH="0" baseline="0">
                          <a:ln>
                            <a:noFill/>
                          </a:ln>
                          <a:solidFill>
                            <a:schemeClr val="tx1"/>
                          </a:solidFill>
                          <a:effectLst/>
                          <a:latin typeface="+mj-lt"/>
                          <a:ea typeface="ＭＳ Ｐゴシック" pitchFamily="50" charset="-128"/>
                        </a:rPr>
                        <a:t> </a:t>
                      </a:r>
                    </a:p>
                    <a:p>
                      <a:pPr marL="0" marR="0" lvl="0" indent="0" algn="just" defTabSz="914400" rtl="0" eaLnBrk="1" fontAlgn="base" latinLnBrk="0" hangingPunct="1">
                        <a:lnSpc>
                          <a:spcPct val="100000"/>
                        </a:lnSpc>
                        <a:spcBef>
                          <a:spcPts val="0"/>
                        </a:spcBef>
                        <a:spcAft>
                          <a:spcPct val="0"/>
                        </a:spcAft>
                        <a:buClrTx/>
                        <a:buSzTx/>
                        <a:buFontTx/>
                        <a:buNone/>
                        <a:tabLst/>
                      </a:pPr>
                      <a:r>
                        <a:rPr kumimoji="1" lang="ja-JP" altLang="en-US" sz="1100" b="0" i="0" u="none" strike="noStrike" cap="none" normalizeH="0" baseline="0">
                          <a:ln>
                            <a:noFill/>
                          </a:ln>
                          <a:solidFill>
                            <a:schemeClr val="tx1"/>
                          </a:solidFill>
                          <a:effectLst/>
                          <a:latin typeface="+mj-lt"/>
                          <a:ea typeface="ＭＳ Ｐゴシック" pitchFamily="50" charset="-128"/>
                        </a:rPr>
                        <a:t>○</a:t>
                      </a:r>
                      <a:r>
                        <a:rPr kumimoji="1" lang="en-US" altLang="ja-JP" sz="1100" b="0" i="0" u="none" strike="noStrike" cap="none" normalizeH="0" baseline="0">
                          <a:ln>
                            <a:noFill/>
                          </a:ln>
                          <a:solidFill>
                            <a:srgbClr val="000000"/>
                          </a:solidFill>
                          <a:effectLst/>
                          <a:latin typeface="+mj-lt"/>
                          <a:ea typeface="ＭＳ 明朝" pitchFamily="17" charset="-128"/>
                        </a:rPr>
                        <a:t>50</a:t>
                      </a:r>
                      <a:r>
                        <a:rPr kumimoji="1" lang="ja-JP" altLang="en-US" sz="1100" b="0" i="0" u="none" strike="noStrike" cap="none" normalizeH="0" baseline="0">
                          <a:ln>
                            <a:noFill/>
                          </a:ln>
                          <a:solidFill>
                            <a:srgbClr val="000000"/>
                          </a:solidFill>
                          <a:effectLst/>
                          <a:latin typeface="+mj-lt"/>
                          <a:ea typeface="ＭＳ 明朝" pitchFamily="17" charset="-128"/>
                        </a:rPr>
                        <a:t>％を超え</a:t>
                      </a:r>
                      <a:r>
                        <a:rPr kumimoji="1" lang="en-US" altLang="ja-JP" sz="1100" b="0" i="0" u="none" strike="noStrike" cap="none" normalizeH="0" baseline="0">
                          <a:ln>
                            <a:noFill/>
                          </a:ln>
                          <a:solidFill>
                            <a:srgbClr val="000000"/>
                          </a:solidFill>
                          <a:effectLst/>
                          <a:latin typeface="+mj-lt"/>
                          <a:ea typeface="ＭＳ 明朝" pitchFamily="17" charset="-128"/>
                        </a:rPr>
                        <a:t>60</a:t>
                      </a:r>
                      <a:r>
                        <a:rPr kumimoji="1" lang="ja-JP" altLang="en-US" sz="1100" b="0" i="0" u="none" strike="noStrike" cap="none" normalizeH="0" baseline="0">
                          <a:ln>
                            <a:noFill/>
                          </a:ln>
                          <a:solidFill>
                            <a:srgbClr val="000000"/>
                          </a:solidFill>
                          <a:effectLst/>
                          <a:latin typeface="+mj-lt"/>
                          <a:ea typeface="ＭＳ 明朝" pitchFamily="17" charset="-128"/>
                        </a:rPr>
                        <a:t>％以下の区域：</a:t>
                      </a:r>
                      <a:r>
                        <a:rPr kumimoji="1" lang="ja-JP" altLang="en-US" sz="1100" b="0" i="0" u="none" strike="noStrike" cap="none" normalizeH="0" baseline="0">
                          <a:ln>
                            <a:noFill/>
                          </a:ln>
                          <a:solidFill>
                            <a:schemeClr val="tx1"/>
                          </a:solidFill>
                          <a:effectLst/>
                          <a:latin typeface="+mj-lt"/>
                          <a:ea typeface="ＭＳ 明朝" pitchFamily="17" charset="-128"/>
                        </a:rPr>
                        <a:t>敷地面積の</a:t>
                      </a:r>
                      <a:r>
                        <a:rPr kumimoji="1" lang="en-US" altLang="ja-JP" sz="1100" b="0" i="0" u="none" strike="noStrike" cap="none" normalizeH="0" baseline="0">
                          <a:ln>
                            <a:noFill/>
                          </a:ln>
                          <a:solidFill>
                            <a:schemeClr val="tx1"/>
                          </a:solidFill>
                          <a:effectLst/>
                          <a:latin typeface="+mj-lt"/>
                          <a:ea typeface="ＭＳ 明朝" pitchFamily="17" charset="-128"/>
                        </a:rPr>
                        <a:t>15</a:t>
                      </a:r>
                      <a:r>
                        <a:rPr kumimoji="1" lang="ja-JP" altLang="en-US" sz="1100" b="0" i="0" u="none" strike="noStrike" cap="none" normalizeH="0" baseline="0">
                          <a:ln>
                            <a:noFill/>
                          </a:ln>
                          <a:solidFill>
                            <a:schemeClr val="tx1"/>
                          </a:solidFill>
                          <a:effectLst/>
                          <a:latin typeface="+mj-lt"/>
                          <a:ea typeface="ＭＳ 明朝" pitchFamily="17" charset="-128"/>
                        </a:rPr>
                        <a:t>％以上</a:t>
                      </a:r>
                      <a:r>
                        <a:rPr kumimoji="1" lang="ja-JP" altLang="en-US" sz="1100" b="0" i="0" u="none" strike="noStrike" cap="none" normalizeH="0" baseline="0">
                          <a:ln>
                            <a:noFill/>
                          </a:ln>
                          <a:solidFill>
                            <a:schemeClr val="tx1"/>
                          </a:solidFill>
                          <a:effectLst/>
                          <a:latin typeface="+mj-lt"/>
                          <a:ea typeface="ＭＳ Ｐゴシック" pitchFamily="50" charset="-128"/>
                        </a:rPr>
                        <a:t> </a:t>
                      </a:r>
                    </a:p>
                    <a:p>
                      <a:pPr marL="0" marR="0" lvl="0" indent="0" algn="just" defTabSz="914400" rtl="0" eaLnBrk="1" fontAlgn="base" latinLnBrk="0" hangingPunct="1">
                        <a:lnSpc>
                          <a:spcPct val="100000"/>
                        </a:lnSpc>
                        <a:spcBef>
                          <a:spcPts val="0"/>
                        </a:spcBef>
                        <a:spcAft>
                          <a:spcPct val="0"/>
                        </a:spcAft>
                        <a:buClrTx/>
                        <a:buSzTx/>
                        <a:buFontTx/>
                        <a:buNone/>
                        <a:tabLst/>
                      </a:pPr>
                      <a:r>
                        <a:rPr kumimoji="1" lang="ja-JP" altLang="en-US" sz="1100" b="0" i="0" u="none" strike="noStrike" cap="none" normalizeH="0" baseline="0">
                          <a:ln>
                            <a:noFill/>
                          </a:ln>
                          <a:solidFill>
                            <a:schemeClr val="tx1"/>
                          </a:solidFill>
                          <a:effectLst/>
                          <a:latin typeface="+mj-lt"/>
                          <a:ea typeface="ＭＳ Ｐゴシック" pitchFamily="50" charset="-128"/>
                        </a:rPr>
                        <a:t>○</a:t>
                      </a:r>
                      <a:r>
                        <a:rPr kumimoji="1" lang="en-US" altLang="ja-JP" sz="1100" b="0" i="0" u="none" strike="noStrike" cap="none" normalizeH="0" baseline="0">
                          <a:ln>
                            <a:noFill/>
                          </a:ln>
                          <a:solidFill>
                            <a:srgbClr val="000000"/>
                          </a:solidFill>
                          <a:effectLst/>
                          <a:latin typeface="+mj-lt"/>
                          <a:ea typeface="ＭＳ 明朝" pitchFamily="17" charset="-128"/>
                        </a:rPr>
                        <a:t>60</a:t>
                      </a:r>
                      <a:r>
                        <a:rPr kumimoji="1" lang="ja-JP" altLang="en-US" sz="1100" b="0" i="0" u="none" strike="noStrike" cap="none" normalizeH="0" baseline="0">
                          <a:ln>
                            <a:noFill/>
                          </a:ln>
                          <a:solidFill>
                            <a:srgbClr val="000000"/>
                          </a:solidFill>
                          <a:effectLst/>
                          <a:latin typeface="+mj-lt"/>
                          <a:ea typeface="ＭＳ 明朝" pitchFamily="17" charset="-128"/>
                        </a:rPr>
                        <a:t>％を超える区域：</a:t>
                      </a:r>
                      <a:r>
                        <a:rPr kumimoji="1" lang="ja-JP" altLang="en-US" sz="1100" b="0" i="0" u="none" strike="noStrike" cap="none" normalizeH="0" baseline="0">
                          <a:ln>
                            <a:noFill/>
                          </a:ln>
                          <a:solidFill>
                            <a:schemeClr val="tx1"/>
                          </a:solidFill>
                          <a:effectLst/>
                          <a:latin typeface="+mj-lt"/>
                          <a:ea typeface="ＭＳ 明朝" pitchFamily="17" charset="-128"/>
                        </a:rPr>
                        <a:t>敷地面積の</a:t>
                      </a:r>
                      <a:r>
                        <a:rPr kumimoji="1" lang="en-US" altLang="ja-JP" sz="1100" b="0" i="0" u="none" strike="noStrike" cap="none" normalizeH="0" baseline="0">
                          <a:ln>
                            <a:noFill/>
                          </a:ln>
                          <a:solidFill>
                            <a:schemeClr val="tx1"/>
                          </a:solidFill>
                          <a:effectLst/>
                          <a:latin typeface="+mj-lt"/>
                          <a:ea typeface="ＭＳ 明朝" pitchFamily="17" charset="-128"/>
                        </a:rPr>
                        <a:t>10</a:t>
                      </a:r>
                      <a:r>
                        <a:rPr kumimoji="1" lang="ja-JP" altLang="en-US" sz="1100" b="0" i="0" u="none" strike="noStrike" cap="none" normalizeH="0" baseline="0">
                          <a:ln>
                            <a:noFill/>
                          </a:ln>
                          <a:solidFill>
                            <a:schemeClr val="tx1"/>
                          </a:solidFill>
                          <a:effectLst/>
                          <a:latin typeface="+mj-lt"/>
                          <a:ea typeface="ＭＳ 明朝" pitchFamily="17" charset="-128"/>
                        </a:rPr>
                        <a:t>％以上</a:t>
                      </a:r>
                    </a:p>
                  </a:txBody>
                  <a:tcPr marL="3600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10002"/>
                  </a:ext>
                </a:extLst>
              </a:tr>
              <a:tr h="3901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100" b="0" i="0" u="none" strike="noStrike" cap="none" normalizeH="0" baseline="0">
                          <a:ln>
                            <a:noFill/>
                          </a:ln>
                          <a:solidFill>
                            <a:schemeClr val="tx1"/>
                          </a:solidFill>
                          <a:effectLst/>
                          <a:latin typeface="+mj-lt"/>
                          <a:ea typeface="ＭＳ Ｐゴシック" pitchFamily="50" charset="-128"/>
                        </a:rPr>
                        <a:t>対象となる敷地面積の規模（条例）</a:t>
                      </a:r>
                    </a:p>
                  </a:txBody>
                  <a:tcPr marL="3600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1" lang="ja-JP" altLang="en-US" sz="1100" b="0" i="0" u="none" strike="noStrike" cap="none" normalizeH="0" baseline="0">
                          <a:ln>
                            <a:noFill/>
                          </a:ln>
                          <a:solidFill>
                            <a:schemeClr val="tx1"/>
                          </a:solidFill>
                          <a:effectLst/>
                          <a:latin typeface="+mj-lt"/>
                          <a:ea typeface="ＭＳ Ｐゴシック" pitchFamily="50" charset="-128"/>
                        </a:rPr>
                        <a:t>・</a:t>
                      </a:r>
                      <a:r>
                        <a:rPr kumimoji="1" lang="ja-JP" altLang="en-US" sz="1100" b="0" i="0" u="none" strike="noStrike" cap="none" normalizeH="0" baseline="0">
                          <a:ln>
                            <a:noFill/>
                          </a:ln>
                          <a:solidFill>
                            <a:srgbClr val="000000"/>
                          </a:solidFill>
                          <a:effectLst/>
                          <a:latin typeface="+mj-lt"/>
                          <a:ea typeface="ＭＳ 明朝" pitchFamily="17" charset="-128"/>
                        </a:rPr>
                        <a:t>敷地面積</a:t>
                      </a:r>
                      <a:r>
                        <a:rPr kumimoji="1" lang="en-US" altLang="ja-JP" sz="1100" b="0" i="0" u="none" strike="noStrike" cap="none" normalizeH="0" baseline="0">
                          <a:ln>
                            <a:noFill/>
                          </a:ln>
                          <a:solidFill>
                            <a:srgbClr val="000000"/>
                          </a:solidFill>
                          <a:effectLst/>
                          <a:latin typeface="+mj-lt"/>
                          <a:ea typeface="ＭＳ 明朝" pitchFamily="17" charset="-128"/>
                        </a:rPr>
                        <a:t>300㎡</a:t>
                      </a:r>
                      <a:r>
                        <a:rPr kumimoji="1" lang="ja-JP" altLang="en-US" sz="1100" b="0" i="0" u="none" strike="noStrike" cap="none" normalizeH="0" baseline="0">
                          <a:ln>
                            <a:noFill/>
                          </a:ln>
                          <a:solidFill>
                            <a:srgbClr val="000000"/>
                          </a:solidFill>
                          <a:effectLst/>
                          <a:latin typeface="+mj-lt"/>
                          <a:ea typeface="ＭＳ 明朝" pitchFamily="17" charset="-128"/>
                        </a:rPr>
                        <a:t>以上</a:t>
                      </a:r>
                      <a:endParaRPr kumimoji="1" lang="en-US" altLang="ja-JP" sz="1100" b="0" i="0" u="none" strike="noStrike" cap="none" normalizeH="0" baseline="0">
                        <a:ln>
                          <a:noFill/>
                        </a:ln>
                        <a:solidFill>
                          <a:srgbClr val="000000"/>
                        </a:solidFill>
                        <a:effectLst/>
                        <a:latin typeface="+mj-lt"/>
                        <a:ea typeface="ＭＳ 明朝" pitchFamily="17" charset="-128"/>
                      </a:endParaRPr>
                    </a:p>
                    <a:p>
                      <a:pPr marL="144000" marR="0" lvl="0" indent="-144000" algn="l" defTabSz="914400" rtl="0" eaLnBrk="1" fontAlgn="base" latinLnBrk="0" hangingPunct="1">
                        <a:lnSpc>
                          <a:spcPct val="100000"/>
                        </a:lnSpc>
                        <a:spcBef>
                          <a:spcPts val="0"/>
                        </a:spcBef>
                        <a:spcAft>
                          <a:spcPct val="0"/>
                        </a:spcAft>
                        <a:buClrTx/>
                        <a:buSzTx/>
                        <a:buFontTx/>
                        <a:buNone/>
                        <a:tabLst/>
                      </a:pPr>
                      <a:r>
                        <a:rPr kumimoji="1" lang="en-US" altLang="ja-JP" sz="1100" b="0" i="0" u="none" strike="noStrike" cap="none" normalizeH="0" baseline="0">
                          <a:ln>
                            <a:noFill/>
                          </a:ln>
                          <a:solidFill>
                            <a:schemeClr val="tx1"/>
                          </a:solidFill>
                          <a:effectLst/>
                          <a:latin typeface="+mj-lt"/>
                          <a:ea typeface="ＭＳ 明朝" pitchFamily="17" charset="-128"/>
                        </a:rPr>
                        <a:t>※</a:t>
                      </a:r>
                      <a:r>
                        <a:rPr kumimoji="1" lang="ja-JP" altLang="en-US" sz="1100" b="0" i="0" u="none" strike="noStrike" cap="none" normalizeH="0" baseline="0">
                          <a:ln>
                            <a:noFill/>
                          </a:ln>
                          <a:solidFill>
                            <a:srgbClr val="000000"/>
                          </a:solidFill>
                          <a:effectLst/>
                          <a:latin typeface="+mj-lt"/>
                          <a:ea typeface="ＭＳ 明朝" pitchFamily="17" charset="-128"/>
                        </a:rPr>
                        <a:t>ただし建</a:t>
                      </a:r>
                      <a:r>
                        <a:rPr kumimoji="1" lang="ja-JP" altLang="en-US" sz="1100" b="0" i="0" u="none" strike="noStrike" cap="none" normalizeH="0" baseline="0" err="1">
                          <a:ln>
                            <a:noFill/>
                          </a:ln>
                          <a:solidFill>
                            <a:srgbClr val="000000"/>
                          </a:solidFill>
                          <a:effectLst/>
                          <a:latin typeface="+mj-lt"/>
                          <a:ea typeface="ＭＳ 明朝" pitchFamily="17" charset="-128"/>
                        </a:rPr>
                        <a:t>ぺい</a:t>
                      </a:r>
                      <a:r>
                        <a:rPr kumimoji="1" lang="ja-JP" altLang="en-US" sz="1100" b="0" i="0" u="none" strike="noStrike" cap="none" normalizeH="0" baseline="0">
                          <a:ln>
                            <a:noFill/>
                          </a:ln>
                          <a:solidFill>
                            <a:srgbClr val="000000"/>
                          </a:solidFill>
                          <a:effectLst/>
                          <a:latin typeface="+mj-lt"/>
                          <a:ea typeface="ＭＳ 明朝" pitchFamily="17" charset="-128"/>
                        </a:rPr>
                        <a:t>率の最高限度が</a:t>
                      </a:r>
                      <a:r>
                        <a:rPr kumimoji="1" lang="en-US" altLang="ja-JP" sz="1100" b="0" i="0" u="none" strike="noStrike" cap="none" normalizeH="0" baseline="0">
                          <a:ln>
                            <a:noFill/>
                          </a:ln>
                          <a:solidFill>
                            <a:srgbClr val="000000"/>
                          </a:solidFill>
                          <a:effectLst/>
                          <a:latin typeface="+mj-lt"/>
                          <a:ea typeface="ＭＳ 明朝" pitchFamily="17" charset="-128"/>
                        </a:rPr>
                        <a:t>60</a:t>
                      </a:r>
                      <a:r>
                        <a:rPr kumimoji="1" lang="ja-JP" altLang="en-US" sz="1100" b="0" i="0" u="none" strike="noStrike" cap="none" normalizeH="0" baseline="0">
                          <a:ln>
                            <a:noFill/>
                          </a:ln>
                          <a:solidFill>
                            <a:srgbClr val="000000"/>
                          </a:solidFill>
                          <a:effectLst/>
                          <a:latin typeface="+mj-lt"/>
                          <a:ea typeface="ＭＳ 明朝" pitchFamily="17" charset="-128"/>
                        </a:rPr>
                        <a:t>％を超える区域については、</a:t>
                      </a:r>
                      <a:r>
                        <a:rPr kumimoji="1" lang="en-US" altLang="ja-JP" sz="1100" b="0" i="0" u="none" strike="noStrike" cap="none" normalizeH="0" baseline="0">
                          <a:ln>
                            <a:noFill/>
                          </a:ln>
                          <a:solidFill>
                            <a:srgbClr val="000000"/>
                          </a:solidFill>
                          <a:effectLst/>
                          <a:latin typeface="+mj-lt"/>
                          <a:ea typeface="ＭＳ 明朝" pitchFamily="17" charset="-128"/>
                        </a:rPr>
                        <a:t>500㎡</a:t>
                      </a:r>
                      <a:r>
                        <a:rPr kumimoji="1" lang="ja-JP" altLang="en-US" sz="1100" b="0" i="0" u="none" strike="noStrike" cap="none" normalizeH="0" baseline="0">
                          <a:ln>
                            <a:noFill/>
                          </a:ln>
                          <a:solidFill>
                            <a:srgbClr val="000000"/>
                          </a:solidFill>
                          <a:effectLst/>
                          <a:latin typeface="+mj-lt"/>
                          <a:ea typeface="ＭＳ 明朝" pitchFamily="17" charset="-128"/>
                        </a:rPr>
                        <a:t>以上</a:t>
                      </a:r>
                      <a:r>
                        <a:rPr kumimoji="1" lang="ja-JP" altLang="en-US" sz="1100" b="0" i="0" u="none" strike="noStrike" cap="none" normalizeH="0" baseline="0">
                          <a:ln>
                            <a:noFill/>
                          </a:ln>
                          <a:solidFill>
                            <a:schemeClr val="tx1"/>
                          </a:solidFill>
                          <a:effectLst/>
                          <a:latin typeface="+mj-lt"/>
                          <a:ea typeface="ＭＳ 明朝" pitchFamily="17" charset="-128"/>
                        </a:rPr>
                        <a:t> </a:t>
                      </a:r>
                    </a:p>
                  </a:txBody>
                  <a:tcPr marL="3600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10003"/>
                  </a:ext>
                </a:extLst>
              </a:tr>
              <a:tr h="1235928">
                <a:tc gridSpan="2">
                  <a:txBody>
                    <a:bodyPr/>
                    <a:lstStyle/>
                    <a:p>
                      <a:pPr marL="108000" marR="0" lvl="0" indent="-108000" algn="l" defTabSz="914400"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a:ln>
                            <a:noFill/>
                          </a:ln>
                          <a:solidFill>
                            <a:srgbClr val="000000"/>
                          </a:solidFill>
                          <a:effectLst/>
                          <a:latin typeface="+mj-lt"/>
                          <a:ea typeface="ＭＳ 明朝" pitchFamily="17" charset="-128"/>
                        </a:rPr>
                        <a:t>※</a:t>
                      </a:r>
                      <a:r>
                        <a:rPr kumimoji="1" lang="ja-JP" altLang="en-US" sz="1100" b="0" i="0" u="none" strike="noStrike" cap="none" normalizeH="0" baseline="0">
                          <a:ln>
                            <a:noFill/>
                          </a:ln>
                          <a:solidFill>
                            <a:srgbClr val="000000"/>
                          </a:solidFill>
                          <a:effectLst/>
                          <a:latin typeface="+mj-lt"/>
                          <a:ea typeface="ＭＳ 明朝" pitchFamily="17" charset="-128"/>
                        </a:rPr>
                        <a:t>防火地域の指定区域内で耐火建築物を建築する場合等は、緑化地域の規制の適用が除外されるので、「緑のまちづくり条例」により緑化を義務付け。高度利用地区において</a:t>
                      </a:r>
                      <a:r>
                        <a:rPr kumimoji="1" lang="en-US" altLang="ja-JP" sz="1100" b="0" i="0" u="none" strike="noStrike" cap="none" normalizeH="0" baseline="0">
                          <a:ln>
                            <a:noFill/>
                          </a:ln>
                          <a:solidFill>
                            <a:srgbClr val="000000"/>
                          </a:solidFill>
                          <a:effectLst/>
                          <a:latin typeface="+mj-lt"/>
                          <a:ea typeface="ＭＳ 明朝" pitchFamily="17" charset="-128"/>
                        </a:rPr>
                        <a:t>80</a:t>
                      </a:r>
                      <a:r>
                        <a:rPr kumimoji="1" lang="ja-JP" altLang="en-US" sz="1100" b="0" i="0" u="none" strike="noStrike" cap="none" normalizeH="0" baseline="0">
                          <a:ln>
                            <a:noFill/>
                          </a:ln>
                          <a:solidFill>
                            <a:srgbClr val="000000"/>
                          </a:solidFill>
                          <a:effectLst/>
                          <a:latin typeface="+mj-lt"/>
                          <a:ea typeface="ＭＳ 明朝" pitchFamily="17" charset="-128"/>
                        </a:rPr>
                        <a:t>％を超えて建ぺい率の限度が定められる場合も同様。緑化率の最低限度は</a:t>
                      </a:r>
                      <a:r>
                        <a:rPr kumimoji="1" lang="en-US" altLang="ja-JP" sz="1100" b="0" i="0" u="none" strike="noStrike" cap="none" normalizeH="0" baseline="0">
                          <a:ln>
                            <a:noFill/>
                          </a:ln>
                          <a:solidFill>
                            <a:srgbClr val="000000"/>
                          </a:solidFill>
                          <a:effectLst/>
                          <a:latin typeface="+mj-lt"/>
                          <a:ea typeface="ＭＳ 明朝" pitchFamily="17" charset="-128"/>
                        </a:rPr>
                        <a:t>10</a:t>
                      </a:r>
                      <a:r>
                        <a:rPr kumimoji="1" lang="ja-JP" altLang="en-US" sz="1100" b="0" i="0" u="none" strike="noStrike" cap="none" normalizeH="0" baseline="0">
                          <a:ln>
                            <a:noFill/>
                          </a:ln>
                          <a:solidFill>
                            <a:srgbClr val="000000"/>
                          </a:solidFill>
                          <a:effectLst/>
                          <a:latin typeface="+mj-lt"/>
                          <a:ea typeface="ＭＳ 明朝" pitchFamily="17" charset="-128"/>
                        </a:rPr>
                        <a:t>％、対象となる敷地面積は</a:t>
                      </a:r>
                      <a:r>
                        <a:rPr kumimoji="1" lang="en-US" altLang="ja-JP" sz="1100" b="0" i="0" u="none" strike="noStrike" cap="none" normalizeH="0" baseline="0">
                          <a:ln>
                            <a:noFill/>
                          </a:ln>
                          <a:solidFill>
                            <a:srgbClr val="000000"/>
                          </a:solidFill>
                          <a:effectLst/>
                          <a:latin typeface="+mj-lt"/>
                          <a:ea typeface="ＭＳ 明朝" pitchFamily="17" charset="-128"/>
                        </a:rPr>
                        <a:t>500㎡</a:t>
                      </a:r>
                      <a:r>
                        <a:rPr kumimoji="1" lang="ja-JP" altLang="en-US" sz="1100" b="0" i="0" u="none" strike="noStrike" cap="none" normalizeH="0" baseline="0">
                          <a:ln>
                            <a:noFill/>
                          </a:ln>
                          <a:solidFill>
                            <a:srgbClr val="000000"/>
                          </a:solidFill>
                          <a:effectLst/>
                          <a:latin typeface="+mj-lt"/>
                          <a:ea typeface="ＭＳ 明朝" pitchFamily="17" charset="-128"/>
                        </a:rPr>
                        <a:t>以上。</a:t>
                      </a:r>
                      <a:r>
                        <a:rPr kumimoji="1" lang="ja-JP" altLang="en-US" sz="1100" b="0" i="0" u="none" strike="noStrike" cap="none" normalizeH="0" baseline="0">
                          <a:ln>
                            <a:noFill/>
                          </a:ln>
                          <a:solidFill>
                            <a:schemeClr val="tx1"/>
                          </a:solidFill>
                          <a:effectLst/>
                          <a:latin typeface="+mj-lt"/>
                          <a:ea typeface="ＭＳ Ｐゴシック" pitchFamily="50" charset="-128"/>
                        </a:rPr>
                        <a:t> </a:t>
                      </a:r>
                    </a:p>
                    <a:p>
                      <a:pPr marL="108000" marR="0" lvl="0" indent="-108000" algn="l" defTabSz="914400" rtl="0" eaLnBrk="1" fontAlgn="base" latinLnBrk="0" hangingPunct="1">
                        <a:lnSpc>
                          <a:spcPct val="100000"/>
                        </a:lnSpc>
                        <a:spcBef>
                          <a:spcPts val="0"/>
                        </a:spcBef>
                        <a:spcAft>
                          <a:spcPct val="0"/>
                        </a:spcAft>
                        <a:buClrTx/>
                        <a:buSzTx/>
                        <a:buFontTx/>
                        <a:buNone/>
                        <a:tabLst/>
                      </a:pPr>
                      <a:r>
                        <a:rPr kumimoji="1" lang="en-US" altLang="ja-JP" sz="1100" b="0" i="0" u="none" strike="noStrike" cap="none" normalizeH="0" baseline="0">
                          <a:ln>
                            <a:noFill/>
                          </a:ln>
                          <a:solidFill>
                            <a:srgbClr val="000000"/>
                          </a:solidFill>
                          <a:effectLst/>
                          <a:latin typeface="+mj-lt"/>
                          <a:ea typeface="ＭＳ 明朝" pitchFamily="17" charset="-128"/>
                        </a:rPr>
                        <a:t>※</a:t>
                      </a:r>
                      <a:r>
                        <a:rPr kumimoji="1" lang="ja-JP" altLang="en-US" sz="1100" b="0" i="0" u="none" strike="noStrike" cap="none" normalizeH="0" baseline="0">
                          <a:ln>
                            <a:noFill/>
                          </a:ln>
                          <a:solidFill>
                            <a:srgbClr val="000000"/>
                          </a:solidFill>
                          <a:effectLst/>
                          <a:latin typeface="+mj-lt"/>
                          <a:ea typeface="ＭＳ 明朝" pitchFamily="17" charset="-128"/>
                        </a:rPr>
                        <a:t>市街化調整区域は「緑のまちづくり条例」により</a:t>
                      </a:r>
                      <a:r>
                        <a:rPr kumimoji="1" lang="en-US" altLang="ja-JP" sz="1100" b="0" i="0" u="none" strike="noStrike" cap="none" normalizeH="0" baseline="0">
                          <a:ln>
                            <a:noFill/>
                          </a:ln>
                          <a:solidFill>
                            <a:srgbClr val="000000"/>
                          </a:solidFill>
                          <a:effectLst/>
                          <a:latin typeface="+mj-lt"/>
                          <a:ea typeface="ＭＳ 明朝" pitchFamily="17" charset="-128"/>
                        </a:rPr>
                        <a:t>1,000㎡</a:t>
                      </a:r>
                      <a:r>
                        <a:rPr kumimoji="1" lang="ja-JP" altLang="en-US" sz="1100" b="0" i="0" u="none" strike="noStrike" cap="none" normalizeH="0" baseline="0">
                          <a:ln>
                            <a:noFill/>
                          </a:ln>
                          <a:solidFill>
                            <a:srgbClr val="000000"/>
                          </a:solidFill>
                          <a:effectLst/>
                          <a:latin typeface="+mj-lt"/>
                          <a:ea typeface="ＭＳ 明朝" pitchFamily="17" charset="-128"/>
                        </a:rPr>
                        <a:t>以上の敷地に建築する場合、敷地面積の</a:t>
                      </a:r>
                      <a:r>
                        <a:rPr kumimoji="1" lang="en-US" altLang="ja-JP" sz="1100" b="0" i="0" u="none" strike="noStrike" cap="none" normalizeH="0" baseline="0">
                          <a:ln>
                            <a:noFill/>
                          </a:ln>
                          <a:solidFill>
                            <a:srgbClr val="000000"/>
                          </a:solidFill>
                          <a:effectLst/>
                          <a:latin typeface="+mj-lt"/>
                          <a:ea typeface="ＭＳ 明朝" pitchFamily="17" charset="-128"/>
                        </a:rPr>
                        <a:t>20</a:t>
                      </a:r>
                      <a:r>
                        <a:rPr kumimoji="1" lang="ja-JP" altLang="en-US" sz="1100" b="0" i="0" u="none" strike="noStrike" cap="none" normalizeH="0" baseline="0">
                          <a:ln>
                            <a:noFill/>
                          </a:ln>
                          <a:solidFill>
                            <a:srgbClr val="000000"/>
                          </a:solidFill>
                          <a:effectLst/>
                          <a:latin typeface="+mj-lt"/>
                          <a:ea typeface="ＭＳ 明朝" pitchFamily="17" charset="-128"/>
                        </a:rPr>
                        <a:t>％以上の緑化を義務付け</a:t>
                      </a:r>
                      <a:r>
                        <a:rPr kumimoji="1" lang="ja-JP" altLang="en-US" sz="1100" b="0" i="0" u="none" strike="noStrike" cap="none" normalizeH="0" baseline="0">
                          <a:ln>
                            <a:noFill/>
                          </a:ln>
                          <a:solidFill>
                            <a:schemeClr val="tx1"/>
                          </a:solidFill>
                          <a:effectLst/>
                          <a:latin typeface="+mj-lt"/>
                          <a:ea typeface="ＭＳ Ｐゴシック" pitchFamily="50" charset="-128"/>
                        </a:rPr>
                        <a:t> </a:t>
                      </a:r>
                    </a:p>
                  </a:txBody>
                  <a:tcPr marL="0" marR="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100" b="0" i="0" u="none" strike="noStrike" cap="none" normalizeH="0" baseline="0">
                        <a:ln>
                          <a:noFill/>
                        </a:ln>
                        <a:solidFill>
                          <a:schemeClr val="tx1"/>
                        </a:solidFill>
                        <a:effectLst/>
                        <a:latin typeface="Times New Roman" pitchFamily="18" charset="0"/>
                        <a:ea typeface="ＭＳ Ｐゴシック" pitchFamily="50" charset="-128"/>
                      </a:endParaRP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2625">
                <a:tc gridSpan="3">
                  <a:txBody>
                    <a:bodyPr/>
                    <a:lstStyle/>
                    <a:p>
                      <a:pPr marL="108000" marR="0" lvl="0" indent="-108000" algn="l" defTabSz="914400" rtl="0" eaLnBrk="1" fontAlgn="base" latinLnBrk="0" hangingPunct="1">
                        <a:lnSpc>
                          <a:spcPct val="100000"/>
                        </a:lnSpc>
                        <a:spcBef>
                          <a:spcPts val="0"/>
                        </a:spcBef>
                        <a:spcAft>
                          <a:spcPct val="0"/>
                        </a:spcAft>
                        <a:buClrTx/>
                        <a:buSzTx/>
                        <a:buFontTx/>
                        <a:buNone/>
                        <a:tabLst/>
                      </a:pPr>
                      <a:r>
                        <a:rPr kumimoji="1" lang="ja-JP" altLang="en-US" sz="1100" b="0" i="0" u="none" strike="noStrike" cap="none" normalizeH="0" baseline="0">
                          <a:ln>
                            <a:noFill/>
                          </a:ln>
                          <a:solidFill>
                            <a:srgbClr val="000000"/>
                          </a:solidFill>
                          <a:effectLst/>
                          <a:latin typeface="+mj-lt"/>
                          <a:ea typeface="ＭＳ 明朝" pitchFamily="17" charset="-128"/>
                          <a:cs typeface="+mn-cs"/>
                        </a:rPr>
                        <a:t>・</a:t>
                      </a:r>
                      <a:r>
                        <a:rPr kumimoji="1" lang="ja-JP" altLang="en-US" sz="1100" b="0" i="0" u="none" strike="noStrike" cap="none" normalizeH="0" baseline="0">
                          <a:ln>
                            <a:noFill/>
                          </a:ln>
                          <a:solidFill>
                            <a:srgbClr val="000000"/>
                          </a:solidFill>
                          <a:effectLst/>
                          <a:latin typeface="+mj-lt"/>
                          <a:ea typeface="+mn-ea"/>
                        </a:rPr>
                        <a:t>名古屋</a:t>
                      </a:r>
                      <a:r>
                        <a:rPr kumimoji="1" lang="ja-JP" altLang="en-US" sz="1100" b="0" i="0" u="none" strike="noStrike" cap="none" normalizeH="0" baseline="0">
                          <a:ln>
                            <a:noFill/>
                          </a:ln>
                          <a:solidFill>
                            <a:srgbClr val="000000"/>
                          </a:solidFill>
                          <a:effectLst/>
                          <a:latin typeface="+mj-lt"/>
                          <a:ea typeface="+mn-ea"/>
                          <a:cs typeface="Times New Roman" pitchFamily="18" charset="0"/>
                        </a:rPr>
                        <a:t>市緑化施設</a:t>
                      </a:r>
                      <a:r>
                        <a:rPr kumimoji="1" lang="ja-JP" altLang="en-US" sz="1100" b="0" i="0" u="none" strike="noStrike" cap="none" normalizeH="0" baseline="0">
                          <a:ln>
                            <a:noFill/>
                          </a:ln>
                          <a:solidFill>
                            <a:srgbClr val="000000"/>
                          </a:solidFill>
                          <a:effectLst/>
                          <a:latin typeface="+mj-lt"/>
                          <a:ea typeface="ＭＳ Ｐゴシック" pitchFamily="50" charset="-128"/>
                          <a:cs typeface="Times New Roman" pitchFamily="18" charset="0"/>
                        </a:rPr>
                        <a:t>評価認定制度「</a:t>
                      </a:r>
                      <a:r>
                        <a:rPr kumimoji="1" lang="en-US" altLang="ja-JP" sz="1100" b="0" i="0" u="none" strike="noStrike" cap="none" normalizeH="0" baseline="0">
                          <a:ln>
                            <a:noFill/>
                          </a:ln>
                          <a:solidFill>
                            <a:srgbClr val="000000"/>
                          </a:solidFill>
                          <a:effectLst/>
                          <a:latin typeface="+mj-lt"/>
                          <a:ea typeface="ＭＳ Ｐゴシック" pitchFamily="50" charset="-128"/>
                          <a:cs typeface="Times New Roman" pitchFamily="18" charset="0"/>
                        </a:rPr>
                        <a:t>NICE GREEN </a:t>
                      </a:r>
                      <a:r>
                        <a:rPr kumimoji="1" lang="ja-JP" altLang="en-US" sz="1100" b="0" i="0" u="none" strike="noStrike" cap="none" normalizeH="0" baseline="0">
                          <a:ln>
                            <a:noFill/>
                          </a:ln>
                          <a:solidFill>
                            <a:srgbClr val="000000"/>
                          </a:solidFill>
                          <a:effectLst/>
                          <a:latin typeface="+mj-lt"/>
                          <a:ea typeface="ＭＳ Ｐゴシック" pitchFamily="50" charset="-128"/>
                          <a:cs typeface="Times New Roman" pitchFamily="18" charset="0"/>
                        </a:rPr>
                        <a:t>なごや</a:t>
                      </a:r>
                      <a:r>
                        <a:rPr kumimoji="1" lang="ja-JP" altLang="en-US" sz="1100" b="0" i="0" u="none" strike="noStrike" cap="none" normalizeH="0" baseline="0">
                          <a:ln>
                            <a:noFill/>
                          </a:ln>
                          <a:solidFill>
                            <a:srgbClr val="000000"/>
                          </a:solidFill>
                          <a:effectLst/>
                          <a:latin typeface="+mj-lt"/>
                          <a:ea typeface="ＭＳ 明朝" pitchFamily="17" charset="-128"/>
                        </a:rPr>
                        <a:t>」によるランク認定（優秀、良好、標準的）。良好以上と認定されると「環境保全設備資金融資」及び利子補助、又は住宅ローンの優遇等。</a:t>
                      </a:r>
                      <a:endParaRPr kumimoji="1" lang="en-US" altLang="ja-JP" sz="1100" b="0" i="0" u="none" strike="noStrike" cap="none" normalizeH="0" baseline="0">
                        <a:ln>
                          <a:noFill/>
                        </a:ln>
                        <a:solidFill>
                          <a:srgbClr val="000000"/>
                        </a:solidFill>
                        <a:effectLst/>
                        <a:latin typeface="+mj-lt"/>
                        <a:ea typeface="ＭＳ 明朝" pitchFamily="17" charset="-128"/>
                      </a:endParaRPr>
                    </a:p>
                    <a:p>
                      <a:pPr marL="108000" marR="0" lvl="0" indent="-108000" algn="l" defTabSz="914400" rtl="0" eaLnBrk="1" fontAlgn="base" latinLnBrk="0" hangingPunct="1">
                        <a:lnSpc>
                          <a:spcPct val="100000"/>
                        </a:lnSpc>
                        <a:spcBef>
                          <a:spcPts val="0"/>
                        </a:spcBef>
                        <a:spcAft>
                          <a:spcPct val="0"/>
                        </a:spcAft>
                        <a:buClrTx/>
                        <a:buSzTx/>
                        <a:buFontTx/>
                        <a:buNone/>
                        <a:tabLst/>
                      </a:pPr>
                      <a:r>
                        <a:rPr kumimoji="1" lang="ja-JP" altLang="en-US" sz="1100" b="0" i="0" u="none" strike="noStrike" cap="none" normalizeH="0" baseline="0">
                          <a:ln>
                            <a:noFill/>
                          </a:ln>
                          <a:solidFill>
                            <a:srgbClr val="000000"/>
                          </a:solidFill>
                          <a:effectLst/>
                          <a:latin typeface="+mj-lt"/>
                          <a:ea typeface="ＭＳ 明朝" pitchFamily="17" charset="-128"/>
                          <a:cs typeface="+mn-cs"/>
                        </a:rPr>
                        <a:t>・</a:t>
                      </a:r>
                      <a:r>
                        <a:rPr kumimoji="1" lang="ja-JP" altLang="en-US" sz="1100" b="0" i="0" u="none" strike="noStrike" cap="none" normalizeH="0" baseline="0">
                          <a:ln>
                            <a:noFill/>
                          </a:ln>
                          <a:solidFill>
                            <a:srgbClr val="000000"/>
                          </a:solidFill>
                          <a:effectLst/>
                          <a:latin typeface="+mj-lt"/>
                          <a:ea typeface="ＭＳ Ｐゴシック" pitchFamily="50" charset="-128"/>
                          <a:cs typeface="Times New Roman" pitchFamily="18" charset="0"/>
                        </a:rPr>
                        <a:t>名古屋市自己宣言型緑化プログラム「</a:t>
                      </a:r>
                      <a:r>
                        <a:rPr kumimoji="1" lang="en-US" altLang="ja-JP" sz="1100" b="0" i="0" u="none" strike="noStrike" cap="none" normalizeH="0" baseline="0">
                          <a:ln>
                            <a:noFill/>
                          </a:ln>
                          <a:solidFill>
                            <a:srgbClr val="000000"/>
                          </a:solidFill>
                          <a:effectLst/>
                          <a:latin typeface="+mj-lt"/>
                          <a:ea typeface="ＭＳ Ｐゴシック" pitchFamily="50" charset="-128"/>
                          <a:cs typeface="Times New Roman" pitchFamily="18" charset="0"/>
                        </a:rPr>
                        <a:t>TEAM GREEN </a:t>
                      </a:r>
                      <a:r>
                        <a:rPr kumimoji="1" lang="ja-JP" altLang="en-US" sz="1100" b="0" i="0" u="none" strike="noStrike" cap="none" normalizeH="0" baseline="0">
                          <a:ln>
                            <a:noFill/>
                          </a:ln>
                          <a:solidFill>
                            <a:srgbClr val="000000"/>
                          </a:solidFill>
                          <a:effectLst/>
                          <a:latin typeface="+mj-lt"/>
                          <a:ea typeface="ＭＳ Ｐゴシック" pitchFamily="50" charset="-128"/>
                          <a:cs typeface="Times New Roman" pitchFamily="18" charset="0"/>
                        </a:rPr>
                        <a:t>なごや」</a:t>
                      </a:r>
                      <a:r>
                        <a:rPr kumimoji="1" lang="ja-JP" altLang="en-US" sz="1100" b="0" i="0" u="none" strike="noStrike" cap="none" normalizeH="0" baseline="0">
                          <a:ln>
                            <a:noFill/>
                          </a:ln>
                          <a:solidFill>
                            <a:srgbClr val="000000"/>
                          </a:solidFill>
                          <a:effectLst/>
                          <a:latin typeface="+mj-lt"/>
                          <a:ea typeface="ＭＳ 明朝" pitchFamily="17" charset="-128"/>
                        </a:rPr>
                        <a:t> ：</a:t>
                      </a:r>
                      <a:r>
                        <a:rPr kumimoji="1" lang="ja-JP" altLang="en-US" sz="1100" b="0" i="0" u="none" strike="noStrike" cap="none" normalizeH="0" baseline="0">
                          <a:ln>
                            <a:noFill/>
                          </a:ln>
                          <a:solidFill>
                            <a:srgbClr val="000000"/>
                          </a:solidFill>
                          <a:effectLst/>
                          <a:latin typeface="+mj-lt"/>
                          <a:ea typeface="ＭＳ Ｐ明朝" panose="02020600040205080304" pitchFamily="18" charset="-128"/>
                        </a:rPr>
                        <a:t>メンバーになると</a:t>
                      </a:r>
                      <a:r>
                        <a:rPr kumimoji="1" lang="ja-JP" altLang="en-US" sz="1100" b="0" i="0" u="none" strike="noStrike" cap="none" normalizeH="0" baseline="0">
                          <a:ln>
                            <a:noFill/>
                          </a:ln>
                          <a:solidFill>
                            <a:srgbClr val="000000"/>
                          </a:solidFill>
                          <a:effectLst/>
                          <a:latin typeface="+mj-lt"/>
                          <a:ea typeface="ＭＳ Ｐ明朝" panose="02020600040205080304" pitchFamily="18" charset="-128"/>
                          <a:cs typeface="Times New Roman" pitchFamily="18" charset="0"/>
                        </a:rPr>
                        <a:t>承認証とチームパスが発行され、希望により、名古屋市のホームページで企業名などを紹介</a:t>
                      </a:r>
                      <a:r>
                        <a:rPr kumimoji="1" lang="ja-JP" altLang="en-US" sz="1100" b="0" i="0" u="none" strike="noStrike" cap="none" normalizeH="0" baseline="0">
                          <a:ln>
                            <a:noFill/>
                          </a:ln>
                          <a:solidFill>
                            <a:srgbClr val="000000"/>
                          </a:solidFill>
                          <a:effectLst/>
                          <a:latin typeface="+mj-lt"/>
                          <a:ea typeface="ＭＳ Ｐ明朝" panose="02020600040205080304" pitchFamily="18" charset="-128"/>
                        </a:rPr>
                        <a:t>。「</a:t>
                      </a:r>
                      <a:r>
                        <a:rPr kumimoji="1" lang="en-US" altLang="ja-JP" sz="1100" b="0" i="0" u="none" strike="noStrike" cap="none" normalizeH="0" baseline="0">
                          <a:ln>
                            <a:noFill/>
                          </a:ln>
                          <a:solidFill>
                            <a:srgbClr val="000000"/>
                          </a:solidFill>
                          <a:effectLst/>
                          <a:latin typeface="+mj-lt"/>
                          <a:ea typeface="ＭＳ Ｐ明朝" panose="02020600040205080304" pitchFamily="18" charset="-128"/>
                        </a:rPr>
                        <a:t>NICE GREEN </a:t>
                      </a:r>
                      <a:r>
                        <a:rPr kumimoji="1" lang="ja-JP" altLang="en-US" sz="1100" b="0" i="0" u="none" strike="noStrike" cap="none" normalizeH="0" baseline="0">
                          <a:ln>
                            <a:noFill/>
                          </a:ln>
                          <a:solidFill>
                            <a:srgbClr val="000000"/>
                          </a:solidFill>
                          <a:effectLst/>
                          <a:latin typeface="+mj-lt"/>
                          <a:ea typeface="ＭＳ Ｐ明朝" panose="02020600040205080304" pitchFamily="18" charset="-128"/>
                        </a:rPr>
                        <a:t>なごや」の評価点がアップ 。住宅ローン等の融資の各種優遇を受けられるなど。</a:t>
                      </a:r>
                    </a:p>
                  </a:txBody>
                  <a:tcPr marL="0" marR="360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72000" marR="0" lvl="0" indent="-72000" algn="l" defTabSz="914400" rtl="0" eaLnBrk="1" fontAlgn="base" latinLnBrk="0" hangingPunct="1">
                        <a:lnSpc>
                          <a:spcPct val="100000"/>
                        </a:lnSpc>
                        <a:spcBef>
                          <a:spcPts val="0"/>
                        </a:spcBef>
                        <a:spcAft>
                          <a:spcPct val="0"/>
                        </a:spcAft>
                        <a:buClrTx/>
                        <a:buSzTx/>
                        <a:buFontTx/>
                        <a:buNone/>
                        <a:tabLst/>
                      </a:pPr>
                      <a:endParaRPr kumimoji="1" lang="ja-JP" altLang="en-US" sz="1100" b="0" i="0" u="none" strike="noStrike" cap="none" normalizeH="0" baseline="0">
                        <a:ln>
                          <a:noFill/>
                        </a:ln>
                        <a:solidFill>
                          <a:srgbClr val="000000"/>
                        </a:solidFill>
                        <a:effectLst/>
                        <a:latin typeface="ＭＳ 明朝" pitchFamily="17" charset="-128"/>
                        <a:ea typeface="ＭＳ 明朝" pitchFamily="17" charset="-128"/>
                      </a:endParaRP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5"/>
                  </a:ext>
                </a:extLst>
              </a:tr>
            </a:tbl>
          </a:graphicData>
        </a:graphic>
      </p:graphicFrame>
      <p:pic>
        <p:nvPicPr>
          <p:cNvPr id="1792" name="Picture 1108"/>
          <p:cNvPicPr>
            <a:picLocks noChangeAspect="1" noChangeArrowheads="1"/>
          </p:cNvPicPr>
          <p:nvPr/>
        </p:nvPicPr>
        <p:blipFill>
          <a:blip r:embed="rId2"/>
          <a:stretch>
            <a:fillRect/>
          </a:stretch>
        </p:blipFill>
        <p:spPr>
          <a:xfrm>
            <a:off x="4760565" y="2664553"/>
            <a:ext cx="3672408" cy="3298911"/>
          </a:xfrm>
          <a:prstGeom prst="rect">
            <a:avLst/>
          </a:prstGeom>
          <a:noFill/>
          <a:ln w="6350">
            <a:noFill/>
            <a:miter lim="800000"/>
            <a:headEnd/>
            <a:tailEnd/>
          </a:ln>
        </p:spPr>
      </p:pic>
      <p:sp>
        <p:nvSpPr>
          <p:cNvPr id="1793" name="テキスト ボックス 12"/>
          <p:cNvSpPr txBox="1"/>
          <p:nvPr/>
        </p:nvSpPr>
        <p:spPr>
          <a:xfrm>
            <a:off x="8" y="0"/>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B05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Arial" charset="0"/>
                <a:ea typeface="ＭＳ Ｐゴシック" panose="020B0600070205080204" pitchFamily="50" charset="-128"/>
                <a:cs typeface="+mn-cs"/>
              </a:rPr>
              <a:t>緑化地域</a:t>
            </a: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794" name="テキスト ボックス 13"/>
          <p:cNvSpPr txBox="1"/>
          <p:nvPr/>
        </p:nvSpPr>
        <p:spPr>
          <a:xfrm>
            <a:off x="0" y="389028"/>
            <a:ext cx="9904413" cy="2880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795" name="テキスト ボックス 14"/>
          <p:cNvSpPr txBox="1"/>
          <p:nvPr/>
        </p:nvSpPr>
        <p:spPr>
          <a:xfrm>
            <a:off x="0" y="441312"/>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796" name="テキスト ボックス 7"/>
          <p:cNvSpPr txBox="1">
            <a:spLocks noChangeArrowheads="1"/>
          </p:cNvSpPr>
          <p:nvPr/>
        </p:nvSpPr>
        <p:spPr>
          <a:xfrm>
            <a:off x="8055567" y="3523583"/>
            <a:ext cx="1500254" cy="430887"/>
          </a:xfrm>
          <a:prstGeom prst="rect">
            <a:avLst/>
          </a:prstGeom>
          <a:no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緑化地域制度による民有緑地の創出</a:t>
            </a:r>
          </a:p>
        </p:txBody>
      </p:sp>
      <p:sp>
        <p:nvSpPr>
          <p:cNvPr id="1797" name="テキスト ボックス 7"/>
          <p:cNvSpPr txBox="1">
            <a:spLocks noChangeArrowheads="1"/>
          </p:cNvSpPr>
          <p:nvPr/>
        </p:nvSpPr>
        <p:spPr>
          <a:xfrm>
            <a:off x="7767435" y="3809791"/>
            <a:ext cx="576263" cy="230832"/>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(ha)</a:t>
            </a:r>
            <a:endParaRPr kumimoji="1" lang="ja-JP" altLang="en-US"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1798" name="グラフ 17"/>
          <p:cNvGraphicFramePr/>
          <p:nvPr/>
        </p:nvGraphicFramePr>
        <p:xfrm>
          <a:off x="7770813" y="3877657"/>
          <a:ext cx="2069763" cy="1806894"/>
        </p:xfrm>
        <a:graphic>
          <a:graphicData uri="http://schemas.openxmlformats.org/drawingml/2006/chart">
            <c:chart xmlns:c="http://schemas.openxmlformats.org/drawingml/2006/chart" xmlns:r="http://schemas.openxmlformats.org/officeDocument/2006/relationships" r:id="rId3"/>
          </a:graphicData>
        </a:graphic>
      </p:graphicFrame>
      <p:sp>
        <p:nvSpPr>
          <p:cNvPr id="1799" name="テキスト ボックス 7"/>
          <p:cNvSpPr txBox="1">
            <a:spLocks noChangeArrowheads="1"/>
          </p:cNvSpPr>
          <p:nvPr/>
        </p:nvSpPr>
        <p:spPr>
          <a:xfrm>
            <a:off x="7883643" y="5371637"/>
            <a:ext cx="576000" cy="184666"/>
          </a:xfrm>
          <a:prstGeom prst="rect">
            <a:avLst/>
          </a:prstGeom>
          <a:no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平成　　　年</a:t>
            </a:r>
          </a:p>
        </p:txBody>
      </p:sp>
      <p:sp>
        <p:nvSpPr>
          <p:cNvPr id="1800" name="スライド番号プレースホルダー 1"/>
          <p:cNvSpPr>
            <a:spLocks noGrp="1"/>
          </p:cNvSpPr>
          <p:nvPr>
            <p:ph type="sldNum" sz="quarter" idx="12"/>
          </p:nvPr>
        </p:nvSpPr>
        <p:spPr>
          <a:xfrm>
            <a:off x="7473280" y="6453336"/>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1801" name="Rectangle 2"/>
          <p:cNvSpPr>
            <a:spLocks noChangeArrowheads="1"/>
          </p:cNvSpPr>
          <p:nvPr/>
        </p:nvSpPr>
        <p:spPr>
          <a:xfrm>
            <a:off x="-1" y="540000"/>
            <a:ext cx="9904413" cy="2295981"/>
          </a:xfrm>
          <a:prstGeom prst="rect">
            <a:avLst/>
          </a:prstGeom>
          <a:noFill/>
          <a:ln w="9525" algn="ctr">
            <a:noFill/>
            <a:miter lim="800000"/>
            <a:headEnd/>
            <a:tailEnd/>
          </a:ln>
        </p:spPr>
        <p:txBody>
          <a:bodyPr wrap="square" lIns="91407" tIns="45704" rIns="91407" bIns="45704">
            <a:spAutoFit/>
          </a:bodyPr>
          <a:lstStyle/>
          <a:p>
            <a:pPr marL="216000" marR="0" lvl="0" indent="-216000" algn="l" defTabSz="914400" rtl="0" eaLnBrk="1" fontAlgn="auto" latinLnBrk="0" hangingPunct="1">
              <a:lnSpc>
                <a:spcPct val="11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  緑が不足している市街地などにおいて、市町村が緑化地域を都市計画に定めることにより、敷地面積の一定割合以上の緑化を義務付けることができる制度（建築基準関係規定）</a:t>
            </a:r>
            <a:endParaRPr kumimoji="1" lang="en-US" altLang="ja-JP"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endParaRPr>
          </a:p>
          <a:p>
            <a:pPr marL="174625" marR="0" lvl="0" indent="-174625" algn="l" defTabSz="914400" rtl="0" eaLnBrk="1" fontAlgn="auto" latinLnBrk="0" hangingPunct="1">
              <a:lnSpc>
                <a:spcPct val="100000"/>
              </a:lnSpc>
              <a:spcBef>
                <a:spcPts val="120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対象区域</a:t>
            </a: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：用途地域内で良好な都市環境の形成に必要な緑地が不足している地域</a:t>
            </a:r>
            <a:endPar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endParaRPr>
          </a:p>
          <a:p>
            <a:pPr marL="174625" marR="0" lvl="0" indent="-174625" algn="l" defTabSz="914400" rtl="0" eaLnBrk="1" fontAlgn="auto" latinLnBrk="0" hangingPunct="1">
              <a:lnSpc>
                <a:spcPct val="100000"/>
              </a:lnSpc>
              <a:spcBef>
                <a:spcPct val="2000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規制の対象</a:t>
            </a: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：敷地面積が</a:t>
            </a:r>
            <a:r>
              <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1,000㎡</a:t>
            </a: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以上（条例で</a:t>
            </a:r>
            <a:r>
              <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300㎡</a:t>
            </a: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まで引き下げ可能）の建築物の新築・増築</a:t>
            </a:r>
            <a:endPar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endParaRPr>
          </a:p>
          <a:p>
            <a:pPr marL="1262063" marR="0" lvl="0" indent="-1262063" algn="l" defTabSz="914400" rtl="0" eaLnBrk="1" fontAlgn="auto" latinLnBrk="0" hangingPunct="1">
              <a:lnSpc>
                <a:spcPct val="100000"/>
              </a:lnSpc>
              <a:spcBef>
                <a:spcPct val="2000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規制の内容</a:t>
            </a: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：建築敷地の緑化率を、都市計画に定める緑化率の最低限度以上とすることを義務付け（建築の完了検査の対象）</a:t>
            </a:r>
            <a:endPar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endParaRPr>
          </a:p>
          <a:p>
            <a:pPr marL="355600" marR="0" lvl="0" indent="-174625" algn="l" defTabSz="914400" rtl="0" eaLnBrk="1" fontAlgn="auto" latinLnBrk="0" hangingPunct="1">
              <a:lnSpc>
                <a:spcPct val="100000"/>
              </a:lnSpc>
              <a:spcBef>
                <a:spcPct val="2000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a:t>
            </a:r>
            <a:r>
              <a:rPr kumimoji="1" lang="ja-JP" altLang="en-US" sz="12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都市計画に定める緑化率の最低限度の上限：「敷地面積の</a:t>
            </a:r>
            <a:r>
              <a:rPr kumimoji="1" lang="en-US" altLang="ja-JP" sz="12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25</a:t>
            </a:r>
            <a:r>
              <a:rPr kumimoji="1" lang="ja-JP" altLang="en-US" sz="12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a:t>
            </a:r>
            <a:endParaRPr kumimoji="1" lang="en-US" altLang="ja-JP" sz="1200" b="0" i="0" u="none" strike="noStrike" kern="1200" cap="none" spc="0" normalizeH="0" baseline="0" noProof="0">
              <a:ln>
                <a:noFill/>
              </a:ln>
              <a:solidFill>
                <a:srgbClr val="FF0000"/>
              </a:solidFill>
              <a:effectLst/>
              <a:uLnTx/>
              <a:uFillTx/>
              <a:latin typeface="Calibri"/>
              <a:ea typeface="ＭＳ Ｐ明朝" panose="02020600040205080304" pitchFamily="18" charset="-128"/>
              <a:cs typeface="+mn-cs"/>
            </a:endParaRPr>
          </a:p>
          <a:p>
            <a:pPr marL="174625" marR="0" lvl="0" indent="-174625" algn="l" defTabSz="914400" rtl="0" eaLnBrk="1" fontAlgn="auto" latinLnBrk="0" hangingPunct="1">
              <a:lnSpc>
                <a:spcPct val="100000"/>
              </a:lnSpc>
              <a:spcBef>
                <a:spcPct val="2000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指定状況</a:t>
            </a:r>
            <a:r>
              <a:rPr kumimoji="1" lang="ja-JP" altLang="en-US" sz="1400" b="0" i="0" u="none" strike="noStrike" kern="1200" cap="none" spc="-150" normalizeH="0" baseline="0" noProof="0">
                <a:ln>
                  <a:noFill/>
                </a:ln>
                <a:solidFill>
                  <a:prstClr val="black"/>
                </a:solidFill>
                <a:effectLst/>
                <a:uLnTx/>
                <a:uFillTx/>
                <a:latin typeface="Calibri"/>
                <a:ea typeface="ＭＳ Ｐ明朝" panose="02020600040205080304" pitchFamily="18" charset="-128"/>
                <a:cs typeface="+mn-cs"/>
              </a:rPr>
              <a:t>（令和</a:t>
            </a:r>
            <a:r>
              <a:rPr kumimoji="1" lang="ja-JP" altLang="en-US" sz="1400" b="0" i="0" u="none" strike="noStrike" kern="1200" cap="none" spc="-15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rPr>
              <a:t>５</a:t>
            </a:r>
            <a:r>
              <a:rPr kumimoji="1" lang="ja-JP" altLang="en-US" sz="1400" b="0" i="0" u="none" strike="noStrike" kern="1200" cap="none" spc="-150" normalizeH="0" baseline="0" noProof="0">
                <a:ln>
                  <a:noFill/>
                </a:ln>
                <a:solidFill>
                  <a:prstClr val="black"/>
                </a:solidFill>
                <a:effectLst/>
                <a:uLnTx/>
                <a:uFillTx/>
                <a:latin typeface="Calibri"/>
                <a:ea typeface="ＭＳ Ｐ明朝" panose="02020600040205080304" pitchFamily="18" charset="-128"/>
                <a:cs typeface="+mn-cs"/>
              </a:rPr>
              <a:t>年度末現在）</a:t>
            </a:r>
            <a:r>
              <a:rPr kumimoji="1" lang="ja-JP" altLang="en-US" sz="1400" b="1" i="0" u="none" strike="noStrike" kern="1200" cap="none" spc="-150" normalizeH="0" baseline="0" noProof="0">
                <a:ln>
                  <a:noFill/>
                </a:ln>
                <a:solidFill>
                  <a:prstClr val="black"/>
                </a:solidFill>
                <a:effectLst/>
                <a:uLnTx/>
                <a:uFillTx/>
                <a:latin typeface="Calibri"/>
                <a:ea typeface="ＭＳ Ｐ明朝" panose="02020600040205080304" pitchFamily="18" charset="-128"/>
                <a:cs typeface="+mn-cs"/>
              </a:rPr>
              <a:t> </a:t>
            </a: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：４地区（名古屋市・横浜市・世田谷区・豊田市）、約</a:t>
            </a:r>
            <a:r>
              <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61,124</a:t>
            </a: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ｈａ</a:t>
            </a:r>
          </a:p>
          <a:p>
            <a:pPr marL="174625" marR="0" lvl="0" indent="-174625" algn="l" defTabSz="914400" rtl="0" eaLnBrk="1" fontAlgn="auto" latinLnBrk="0" hangingPunct="1">
              <a:lnSpc>
                <a:spcPct val="100000"/>
              </a:lnSpc>
              <a:spcBef>
                <a:spcPct val="2000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320969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3" name="テキスト ボックス 14"/>
          <p:cNvSpPr txBox="1"/>
          <p:nvPr/>
        </p:nvSpPr>
        <p:spPr>
          <a:xfrm>
            <a:off x="8" y="15945"/>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B05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Arial" charset="0"/>
                <a:ea typeface="ＭＳ Ｐゴシック" panose="020B0600070205080204" pitchFamily="50" charset="-128"/>
                <a:cs typeface="+mn-cs"/>
              </a:rPr>
              <a:t>地区計画等緑化率条例</a:t>
            </a: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1804" name="Picture 2"/>
          <p:cNvPicPr>
            <a:picLocks noChangeAspect="1" noChangeArrowheads="1"/>
          </p:cNvPicPr>
          <p:nvPr/>
        </p:nvPicPr>
        <p:blipFill>
          <a:blip r:embed="rId2"/>
          <a:stretch>
            <a:fillRect/>
          </a:stretch>
        </p:blipFill>
        <p:spPr>
          <a:xfrm>
            <a:off x="55662" y="3573463"/>
            <a:ext cx="3376612" cy="3027362"/>
          </a:xfrm>
          <a:prstGeom prst="rect">
            <a:avLst/>
          </a:prstGeom>
          <a:noFill/>
          <a:ln w="9525" algn="ctr">
            <a:noFill/>
            <a:miter lim="800000"/>
            <a:headEnd/>
            <a:tailEnd/>
          </a:ln>
        </p:spPr>
      </p:pic>
      <p:pic>
        <p:nvPicPr>
          <p:cNvPr id="1805" name="Picture 4"/>
          <p:cNvPicPr>
            <a:picLocks noChangeAspect="1" noChangeArrowheads="1"/>
          </p:cNvPicPr>
          <p:nvPr/>
        </p:nvPicPr>
        <p:blipFill>
          <a:blip r:embed="rId3"/>
          <a:stretch>
            <a:fillRect/>
          </a:stretch>
        </p:blipFill>
        <p:spPr>
          <a:xfrm>
            <a:off x="6651320" y="3576957"/>
            <a:ext cx="3197430" cy="2431874"/>
          </a:xfrm>
          <a:prstGeom prst="rect">
            <a:avLst/>
          </a:prstGeom>
          <a:noFill/>
          <a:ln w="9525" algn="ctr">
            <a:solidFill>
              <a:schemeClr val="tx1"/>
            </a:solidFill>
            <a:miter lim="800000"/>
            <a:headEnd/>
            <a:tailEnd/>
          </a:ln>
        </p:spPr>
      </p:pic>
      <p:pic>
        <p:nvPicPr>
          <p:cNvPr id="1806" name="Picture 5"/>
          <p:cNvPicPr>
            <a:picLocks noChangeAspect="1" noChangeArrowheads="1"/>
          </p:cNvPicPr>
          <p:nvPr/>
        </p:nvPicPr>
        <p:blipFill>
          <a:blip r:embed="rId4"/>
          <a:stretch>
            <a:fillRect/>
          </a:stretch>
        </p:blipFill>
        <p:spPr>
          <a:xfrm>
            <a:off x="3512046" y="3573463"/>
            <a:ext cx="3037954" cy="2435368"/>
          </a:xfrm>
          <a:prstGeom prst="rect">
            <a:avLst/>
          </a:prstGeom>
          <a:noFill/>
          <a:ln w="9525" algn="ctr">
            <a:noFill/>
            <a:miter lim="800000"/>
            <a:headEnd/>
            <a:tailEnd/>
          </a:ln>
        </p:spPr>
      </p:pic>
      <p:sp>
        <p:nvSpPr>
          <p:cNvPr id="1807" name="Rectangle 6"/>
          <p:cNvSpPr>
            <a:spLocks noChangeArrowheads="1"/>
          </p:cNvSpPr>
          <p:nvPr/>
        </p:nvSpPr>
        <p:spPr>
          <a:xfrm>
            <a:off x="3578126" y="6021982"/>
            <a:ext cx="1662112" cy="287338"/>
          </a:xfrm>
          <a:prstGeom prst="rect">
            <a:avLst/>
          </a:prstGeom>
          <a:noFill/>
          <a:ln w="9525">
            <a:noFill/>
            <a:miter lim="800000"/>
            <a:headEnd/>
            <a:tailEnd/>
          </a:ln>
        </p:spPr>
        <p:txBody>
          <a:bodyPr anchor="ctr"/>
          <a:lstStyle/>
          <a:p>
            <a:pPr marL="0" marR="0" lvl="0" indent="0" algn="l" defTabSz="914400" rtl="0" eaLnBrk="1" fontAlgn="auto" latinLnBrk="0" hangingPunct="1">
              <a:lnSpc>
                <a:spcPct val="95000"/>
              </a:lnSpc>
              <a:spcBef>
                <a:spcPts val="0"/>
              </a:spcBef>
              <a:spcAft>
                <a:spcPts val="0"/>
              </a:spcAft>
              <a:buClrTx/>
              <a:buSzTx/>
              <a:buFontTx/>
              <a:buNone/>
              <a:tabLst/>
              <a:defRPr/>
            </a:pPr>
            <a:b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b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地区内の既存の緑</a:t>
            </a:r>
          </a:p>
        </p:txBody>
      </p:sp>
      <p:sp>
        <p:nvSpPr>
          <p:cNvPr id="1808" name="Rectangle 6"/>
          <p:cNvSpPr>
            <a:spLocks noChangeArrowheads="1"/>
          </p:cNvSpPr>
          <p:nvPr/>
        </p:nvSpPr>
        <p:spPr>
          <a:xfrm>
            <a:off x="1247775" y="6570663"/>
            <a:ext cx="2128838" cy="360362"/>
          </a:xfrm>
          <a:prstGeom prst="rect">
            <a:avLst/>
          </a:prstGeom>
          <a:noFill/>
          <a:ln w="9525">
            <a:noFill/>
            <a:miter lim="800000"/>
            <a:headEnd/>
            <a:tailEnd/>
          </a:ln>
        </p:spPr>
        <p:txBody>
          <a:bodyPr anchor="ct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地区の現況</a:t>
            </a:r>
          </a:p>
        </p:txBody>
      </p:sp>
      <p:sp>
        <p:nvSpPr>
          <p:cNvPr id="1809" name="Rectangle 6"/>
          <p:cNvSpPr>
            <a:spLocks noChangeArrowheads="1"/>
          </p:cNvSpPr>
          <p:nvPr/>
        </p:nvSpPr>
        <p:spPr>
          <a:xfrm>
            <a:off x="6536382" y="5949081"/>
            <a:ext cx="2725737" cy="576263"/>
          </a:xfrm>
          <a:prstGeom prst="rect">
            <a:avLst/>
          </a:prstGeom>
          <a:noFill/>
          <a:ln w="9525">
            <a:noFill/>
            <a:miter lim="800000"/>
            <a:headEnd/>
            <a:tailEnd/>
          </a:ln>
        </p:spPr>
        <p:txBody>
          <a:bodyPr anchor="ctr"/>
          <a:lstStyle/>
          <a:p>
            <a:pPr marL="0" marR="0" lvl="0" indent="0" algn="l" defTabSz="914400" rtl="0" eaLnBrk="1" fontAlgn="auto" latinLnBrk="0" hangingPunct="1">
              <a:lnSpc>
                <a:spcPct val="95000"/>
              </a:lnSpc>
              <a:spcBef>
                <a:spcPts val="0"/>
              </a:spcBef>
              <a:spcAft>
                <a:spcPts val="0"/>
              </a:spcAft>
              <a:buClrTx/>
              <a:buSzTx/>
              <a:buFontTx/>
              <a:buNone/>
              <a:tabLst/>
              <a:defRPr/>
            </a:pPr>
            <a:b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b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地区計画等緑化率条例を踏まえた将来計画</a:t>
            </a:r>
          </a:p>
        </p:txBody>
      </p:sp>
      <p:sp>
        <p:nvSpPr>
          <p:cNvPr id="1810" name="テキスト ボックス 23"/>
          <p:cNvSpPr txBox="1"/>
          <p:nvPr/>
        </p:nvSpPr>
        <p:spPr>
          <a:xfrm>
            <a:off x="0" y="389028"/>
            <a:ext cx="9904413" cy="2880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811" name="テキスト ボックス 24"/>
          <p:cNvSpPr txBox="1"/>
          <p:nvPr/>
        </p:nvSpPr>
        <p:spPr>
          <a:xfrm>
            <a:off x="0" y="441312"/>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812" name="テキスト ボックス 25"/>
          <p:cNvSpPr txBox="1"/>
          <p:nvPr/>
        </p:nvSpPr>
        <p:spPr>
          <a:xfrm>
            <a:off x="77218" y="2190872"/>
            <a:ext cx="9699524" cy="954107"/>
          </a:xfrm>
          <a:prstGeom prst="rect">
            <a:avLst/>
          </a:prstGeom>
          <a:noFill/>
        </p:spPr>
        <p:txBody>
          <a:bodyPr wrap="square" rtlCol="0">
            <a:spAutoFit/>
          </a:bodyPr>
          <a:lstStyle/>
          <a:p>
            <a:pPr marL="0" marR="0" lvl="0" indent="-180000" algn="l" defTabSz="5829300" rtl="0" eaLnBrk="1" fontAlgn="auto" latinLnBrk="0" hangingPunct="1">
              <a:lnSpc>
                <a:spcPct val="100000"/>
              </a:lnSpc>
              <a:spcBef>
                <a:spcPts val="0"/>
              </a:spcBef>
              <a:spcAft>
                <a:spcPts val="0"/>
              </a:spcAft>
              <a:buClrTx/>
              <a:buSzTx/>
              <a:buFontTx/>
              <a:buNone/>
              <a:tabLst>
                <a:tab pos="266700" algn="l"/>
              </a:tabLst>
              <a:defRPr/>
            </a:pPr>
            <a:r>
              <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法政大学付属中・高等学校周辺地区（東京都三鷹市）</a:t>
            </a:r>
            <a:r>
              <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p>
          <a:p>
            <a:pPr marL="180000" marR="0" lvl="0" indent="-180000" algn="l" defTabSz="5829300" rtl="0" eaLnBrk="1" fontAlgn="auto" latinLnBrk="0" hangingPunct="1">
              <a:lnSpc>
                <a:spcPct val="100000"/>
              </a:lnSpc>
              <a:spcBef>
                <a:spcPts val="0"/>
              </a:spcBef>
              <a:spcAft>
                <a:spcPts val="0"/>
              </a:spcAft>
              <a:buClrTx/>
              <a:buSzTx/>
              <a:buFontTx/>
              <a:buNone/>
              <a:tabLst>
                <a:tab pos="266700" algn="l"/>
              </a:tabLst>
              <a:defRPr/>
            </a:pP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○大学の移転にともなう地区の再整備にあわせ、地区計画で緑化率の最低限度を定め、既存のみどりを保全・活用した緑豊かなまちづくりを誘導</a:t>
            </a:r>
            <a:endPar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○市の条例により、</a:t>
            </a:r>
            <a:r>
              <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100</a:t>
            </a: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㎡以上の敷地面積を持つ建築物について緑化率を</a:t>
            </a:r>
            <a:r>
              <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10</a:t>
            </a: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分の</a:t>
            </a:r>
            <a:r>
              <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2.5</a:t>
            </a:r>
            <a:r>
              <a:rPr kumimoji="1" lang="ja-JP" altLang="en-US"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と指定</a:t>
            </a:r>
            <a:endParaRPr kumimoji="1" lang="en-US" altLang="ja-JP" sz="14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endParaRPr>
          </a:p>
        </p:txBody>
      </p:sp>
      <p:sp>
        <p:nvSpPr>
          <p:cNvPr id="1813" name="スライド番号プレースホルダー 1"/>
          <p:cNvSpPr>
            <a:spLocks noGrp="1"/>
          </p:cNvSpPr>
          <p:nvPr>
            <p:ph type="sldNum" sz="quarter" idx="12"/>
          </p:nvPr>
        </p:nvSpPr>
        <p:spPr>
          <a:xfrm>
            <a:off x="7473280" y="6453336"/>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1814" name="Rectangle 3"/>
          <p:cNvSpPr>
            <a:spLocks noChangeArrowheads="1"/>
          </p:cNvSpPr>
          <p:nvPr/>
        </p:nvSpPr>
        <p:spPr>
          <a:xfrm>
            <a:off x="-1" y="620688"/>
            <a:ext cx="9904413" cy="1329595"/>
          </a:xfrm>
          <a:prstGeom prst="rect">
            <a:avLst/>
          </a:prstGeom>
          <a:noFill/>
          <a:ln w="12700" algn="ctr">
            <a:noFill/>
            <a:miter lim="800000"/>
            <a:headEnd/>
            <a:tailEnd/>
          </a:ln>
        </p:spPr>
        <p:txBody>
          <a:bodyPr wrap="square">
            <a:spAutoFit/>
          </a:bodyPr>
          <a:lstStyle/>
          <a:p>
            <a:pPr marL="144000" marR="0" lvl="0" indent="-144000" algn="l" defTabSz="914400" rtl="0" eaLnBrk="1" fontAlgn="auto" latinLnBrk="0" hangingPunct="1">
              <a:lnSpc>
                <a:spcPct val="11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・地区整備計画等において、当該地区計画等の内容として定められた建築物の緑化率の最低限度を、条例で建築物の新築等に関する制限として定めることが出来る制度</a:t>
            </a:r>
            <a:endParaRPr kumimoji="1" lang="en-US" altLang="ja-JP"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　</a:t>
            </a:r>
            <a:r>
              <a:rPr kumimoji="1" lang="en-US" altLang="ja-JP"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a:t>
            </a:r>
            <a:r>
              <a:rPr kumimoji="1" lang="ja-JP"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緑化率の最低限度：　条例において</a:t>
            </a:r>
            <a:r>
              <a:rPr kumimoji="1" lang="en-US" altLang="ja-JP"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10</a:t>
            </a:r>
            <a:r>
              <a:rPr kumimoji="1" lang="ja-JP"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分の</a:t>
            </a:r>
            <a:r>
              <a:rPr kumimoji="1" lang="en-US" altLang="ja-JP"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2.5</a:t>
            </a:r>
            <a:r>
              <a:rPr kumimoji="1" lang="ja-JP"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を超えない範囲で定める</a:t>
            </a:r>
            <a:endParaRPr kumimoji="1" lang="en-US" altLang="ja-JP"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endParaRPr>
          </a:p>
          <a:p>
            <a:pPr marL="0" marR="0" lvl="0" indent="0" algn="l" defTabSz="914400" rtl="0" eaLnBrk="1" fontAlgn="auto" latinLnBrk="0" hangingPunct="1">
              <a:lnSpc>
                <a:spcPct val="110000"/>
              </a:lnSpc>
              <a:spcBef>
                <a:spcPts val="120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○指定状況</a:t>
            </a:r>
            <a:r>
              <a:rPr kumimoji="1" lang="ja-JP" altLang="en-US" sz="1600" b="0" i="0" u="none" strike="noStrike" kern="1200" cap="none" spc="-150" normalizeH="0" baseline="0" noProof="0">
                <a:ln>
                  <a:noFill/>
                </a:ln>
                <a:solidFill>
                  <a:prstClr val="black"/>
                </a:solidFill>
                <a:effectLst/>
                <a:uLnTx/>
                <a:uFillTx/>
                <a:latin typeface="Calibri"/>
                <a:ea typeface="ＭＳ Ｐゴシック" panose="020B0600070205080204" pitchFamily="50" charset="-128"/>
                <a:cs typeface="+mn-cs"/>
              </a:rPr>
              <a:t>（令和５年度末）</a:t>
            </a:r>
            <a:r>
              <a:rPr kumimoji="1" lang="ja-JP" altLang="en-US" sz="1600" b="1" i="0" u="none" strike="noStrike" kern="1200" cap="none" spc="-150" normalizeH="0" baseline="0" noProof="0">
                <a:ln>
                  <a:noFill/>
                </a:ln>
                <a:solidFill>
                  <a:prstClr val="black"/>
                </a:solidFill>
                <a:effectLst/>
                <a:uLnTx/>
                <a:uFillTx/>
                <a:latin typeface="Calibri"/>
                <a:ea typeface="ＭＳ Ｐゴシック" panose="020B0600070205080204" pitchFamily="50" charset="-128"/>
                <a:cs typeface="+mn-cs"/>
              </a:rPr>
              <a:t> </a:t>
            </a: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en-US" altLang="ja-JP"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63</a:t>
            </a:r>
            <a:r>
              <a:rPr kumimoji="1" lang="ja-JP"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都市、 </a:t>
            </a:r>
            <a:r>
              <a:rPr kumimoji="1" lang="en-US" altLang="ja-JP"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207</a:t>
            </a:r>
            <a:r>
              <a:rPr kumimoji="1" lang="ja-JP"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地区、約</a:t>
            </a:r>
            <a:r>
              <a:rPr kumimoji="1" lang="en-US" altLang="ja-JP"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2,324</a:t>
            </a:r>
            <a:r>
              <a:rPr kumimoji="1" lang="ja-JP"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ｈａ</a:t>
            </a:r>
          </a:p>
        </p:txBody>
      </p:sp>
    </p:spTree>
    <p:extLst>
      <p:ext uri="{BB962C8B-B14F-4D97-AF65-F5344CB8AC3E}">
        <p14:creationId xmlns:p14="http://schemas.microsoft.com/office/powerpoint/2010/main" val="3818915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6" name="Rectangle 2"/>
          <p:cNvSpPr>
            <a:spLocks noChangeArrowheads="1"/>
          </p:cNvSpPr>
          <p:nvPr/>
        </p:nvSpPr>
        <p:spPr>
          <a:xfrm>
            <a:off x="262117" y="478720"/>
            <a:ext cx="9380177" cy="830964"/>
          </a:xfrm>
          <a:prstGeom prst="rect">
            <a:avLst/>
          </a:prstGeom>
          <a:noFill/>
          <a:ln w="9525" algn="ctr">
            <a:noFill/>
            <a:miter lim="800000"/>
            <a:headEnd/>
            <a:tailEnd/>
          </a:ln>
        </p:spPr>
        <p:txBody>
          <a:bodyPr wrap="square" lIns="36000" tIns="45704" rIns="91407" bIns="45704">
            <a:spAutoFit/>
          </a:bodyPr>
          <a:lstStyle/>
          <a:p>
            <a:pPr marL="107999" indent="-107999"/>
            <a:r>
              <a:rPr lang="ja-JP" altLang="en-US" sz="1600">
                <a:latin typeface="ＭＳ Ｐ明朝" panose="02020600040205080304" pitchFamily="18" charset="-128"/>
                <a:ea typeface="ＭＳ Ｐ明朝" panose="02020600040205080304" pitchFamily="18" charset="-128"/>
              </a:rPr>
              <a:t>・都市計画区域内等の相当規模の一団の土地等について、土地所有者等の全員の合意（承継効あり）により、当該土地の区域における緑地の保全又は緑化に関する事項を協定する制度</a:t>
            </a:r>
            <a:endParaRPr lang="en-US" altLang="ja-JP" sz="1600">
              <a:latin typeface="ＭＳ Ｐ明朝" panose="02020600040205080304" pitchFamily="18" charset="-128"/>
              <a:ea typeface="ＭＳ Ｐ明朝" panose="02020600040205080304" pitchFamily="18" charset="-128"/>
            </a:endParaRPr>
          </a:p>
          <a:p>
            <a:pPr marL="107999" indent="-107999"/>
            <a:r>
              <a:rPr lang="ja-JP" altLang="en-US" sz="1600">
                <a:latin typeface="ＭＳ Ｐ明朝" panose="02020600040205080304" pitchFamily="18" charset="-128"/>
                <a:ea typeface="ＭＳ Ｐ明朝" panose="02020600040205080304" pitchFamily="18" charset="-128"/>
              </a:rPr>
              <a:t>・土地所有者等全員の合意による「全員協定」と、民間事業者等が分譲前に定める「一人協定」がある。</a:t>
            </a:r>
          </a:p>
        </p:txBody>
      </p:sp>
      <p:pic>
        <p:nvPicPr>
          <p:cNvPr id="1707" name="Picture 3"/>
          <p:cNvPicPr>
            <a:picLocks noChangeAspect="1" noChangeArrowheads="1"/>
          </p:cNvPicPr>
          <p:nvPr/>
        </p:nvPicPr>
        <p:blipFill>
          <a:blip r:embed="rId2"/>
          <a:stretch>
            <a:fillRect/>
          </a:stretch>
        </p:blipFill>
        <p:spPr>
          <a:xfrm>
            <a:off x="6063023" y="1671651"/>
            <a:ext cx="3278032" cy="2306712"/>
          </a:xfrm>
          <a:prstGeom prst="rect">
            <a:avLst/>
          </a:prstGeom>
          <a:noFill/>
          <a:ln w="9525">
            <a:noFill/>
            <a:miter lim="800000"/>
            <a:headEnd/>
            <a:tailEnd/>
          </a:ln>
        </p:spPr>
      </p:pic>
      <p:pic>
        <p:nvPicPr>
          <p:cNvPr id="1708" name="Picture 4"/>
          <p:cNvPicPr>
            <a:picLocks noChangeAspect="1" noChangeArrowheads="1"/>
          </p:cNvPicPr>
          <p:nvPr/>
        </p:nvPicPr>
        <p:blipFill>
          <a:blip r:embed="rId3"/>
          <a:stretch>
            <a:fillRect/>
          </a:stretch>
        </p:blipFill>
        <p:spPr>
          <a:xfrm>
            <a:off x="6067457" y="4271890"/>
            <a:ext cx="3278032" cy="2181448"/>
          </a:xfrm>
          <a:prstGeom prst="rect">
            <a:avLst/>
          </a:prstGeom>
          <a:noFill/>
          <a:ln w="9525">
            <a:noFill/>
            <a:miter lim="800000"/>
            <a:headEnd/>
            <a:tailEnd/>
          </a:ln>
        </p:spPr>
      </p:pic>
      <p:sp>
        <p:nvSpPr>
          <p:cNvPr id="1709" name="Rectangle 6"/>
          <p:cNvSpPr>
            <a:spLocks noChangeArrowheads="1"/>
          </p:cNvSpPr>
          <p:nvPr/>
        </p:nvSpPr>
        <p:spPr>
          <a:xfrm>
            <a:off x="5601076" y="3933056"/>
            <a:ext cx="3197225" cy="292100"/>
          </a:xfrm>
          <a:prstGeom prst="rect">
            <a:avLst/>
          </a:prstGeom>
          <a:noFill/>
          <a:ln w="9525">
            <a:noFill/>
            <a:miter lim="800000"/>
            <a:headEnd/>
            <a:tailEnd/>
          </a:ln>
        </p:spPr>
        <p:txBody>
          <a:bodyPr lIns="91407" tIns="45704" rIns="91407" bIns="45704"/>
          <a:lstStyle/>
          <a:p>
            <a:pPr algn="ctr">
              <a:spcBef>
                <a:spcPct val="20000"/>
              </a:spcBef>
            </a:pPr>
            <a:r>
              <a:rPr lang="ja-JP" altLang="en-US" sz="1200">
                <a:ea typeface="HGPｺﾞｼｯｸM" pitchFamily="50" charset="-128"/>
              </a:rPr>
              <a:t>佐倉市染井野住宅（千葉県佐倉市）</a:t>
            </a:r>
          </a:p>
        </p:txBody>
      </p:sp>
      <p:sp>
        <p:nvSpPr>
          <p:cNvPr id="1710" name="Rectangle 7"/>
          <p:cNvSpPr>
            <a:spLocks noChangeArrowheads="1"/>
          </p:cNvSpPr>
          <p:nvPr/>
        </p:nvSpPr>
        <p:spPr>
          <a:xfrm>
            <a:off x="5975601" y="6453336"/>
            <a:ext cx="4017963" cy="292100"/>
          </a:xfrm>
          <a:prstGeom prst="rect">
            <a:avLst/>
          </a:prstGeom>
          <a:noFill/>
          <a:ln w="9525">
            <a:noFill/>
            <a:miter lim="800000"/>
            <a:headEnd/>
            <a:tailEnd/>
          </a:ln>
        </p:spPr>
        <p:txBody>
          <a:bodyPr lIns="91407" tIns="45704" rIns="91407" bIns="45704"/>
          <a:lstStyle/>
          <a:p>
            <a:r>
              <a:rPr lang="ja-JP" altLang="en-US" sz="1200">
                <a:ea typeface="HGPｺﾞｼｯｸM" pitchFamily="50" charset="-128"/>
              </a:rPr>
              <a:t>仙台泉区泉パークタウン桂地区</a:t>
            </a:r>
            <a:endParaRPr lang="en-US" altLang="ja-JP" sz="1200">
              <a:ea typeface="HGPｺﾞｼｯｸM" pitchFamily="50" charset="-128"/>
            </a:endParaRPr>
          </a:p>
          <a:p>
            <a:r>
              <a:rPr lang="ja-JP" altLang="en-US" sz="1200">
                <a:ea typeface="HGPｺﾞｼｯｸM" pitchFamily="50" charset="-128"/>
              </a:rPr>
              <a:t>（宮城県仙台市）</a:t>
            </a:r>
          </a:p>
        </p:txBody>
      </p:sp>
      <p:sp>
        <p:nvSpPr>
          <p:cNvPr id="1711" name="Rectangle 241"/>
          <p:cNvSpPr>
            <a:spLocks noChangeArrowheads="1"/>
          </p:cNvSpPr>
          <p:nvPr/>
        </p:nvSpPr>
        <p:spPr>
          <a:xfrm>
            <a:off x="342683" y="2100903"/>
            <a:ext cx="3513886" cy="560121"/>
          </a:xfrm>
          <a:prstGeom prst="rect">
            <a:avLst/>
          </a:prstGeom>
          <a:noFill/>
          <a:ln w="12700" algn="ctr">
            <a:noFill/>
            <a:miter lim="800000"/>
            <a:headEnd/>
            <a:tailEnd/>
          </a:ln>
        </p:spPr>
        <p:txBody>
          <a:bodyPr wrap="square" lIns="91407" tIns="45704" rIns="91407" bIns="45704">
            <a:spAutoFit/>
          </a:bodyPr>
          <a:lstStyle/>
          <a:p>
            <a:pPr>
              <a:lnSpc>
                <a:spcPct val="90000"/>
              </a:lnSpc>
              <a:spcBef>
                <a:spcPct val="20000"/>
              </a:spcBef>
            </a:pPr>
            <a:r>
              <a:rPr lang="en-US" altLang="ja-JP" sz="1600">
                <a:ea typeface="ＭＳ Ｐ明朝" panose="02020600040205080304" pitchFamily="18" charset="-128"/>
              </a:rPr>
              <a:t>○</a:t>
            </a:r>
            <a:r>
              <a:rPr lang="ja-JP" altLang="en-US" sz="1600">
                <a:ea typeface="ＭＳ Ｐ明朝" panose="02020600040205080304" pitchFamily="18" charset="-128"/>
              </a:rPr>
              <a:t>協定締結状況（令和５年度末現在）</a:t>
            </a:r>
          </a:p>
          <a:p>
            <a:r>
              <a:rPr lang="ja-JP" altLang="en-US" sz="1600">
                <a:ea typeface="ＭＳ Ｐ明朝" panose="02020600040205080304" pitchFamily="18" charset="-128"/>
              </a:rPr>
              <a:t>　　　</a:t>
            </a:r>
            <a:r>
              <a:rPr lang="en-US" altLang="ja-JP" sz="1600">
                <a:ea typeface="ＭＳ Ｐ明朝" panose="02020600040205080304" pitchFamily="18" charset="-128"/>
              </a:rPr>
              <a:t> 1,5</a:t>
            </a:r>
            <a:r>
              <a:rPr lang="en-US" altLang="ja-JP" sz="1600">
                <a:latin typeface="Calibri 本文"/>
                <a:ea typeface="ＭＳ Ｐ明朝" panose="02020600040205080304" pitchFamily="18" charset="-128"/>
              </a:rPr>
              <a:t>23</a:t>
            </a:r>
            <a:r>
              <a:rPr lang="ja-JP" altLang="en-US" sz="1600">
                <a:solidFill>
                  <a:prstClr val="black"/>
                </a:solidFill>
                <a:ea typeface="ＭＳ Ｐ明朝" panose="02020600040205080304" pitchFamily="18" charset="-128"/>
              </a:rPr>
              <a:t>地区　合計</a:t>
            </a:r>
            <a:r>
              <a:rPr lang="en-US" altLang="ja-JP" sz="1600">
                <a:ea typeface="ＭＳ Ｐ明朝" panose="02020600040205080304" pitchFamily="18" charset="-128"/>
              </a:rPr>
              <a:t>4,424</a:t>
            </a:r>
            <a:r>
              <a:rPr lang="ja-JP" altLang="en-US" sz="1600">
                <a:solidFill>
                  <a:prstClr val="black"/>
                </a:solidFill>
                <a:ea typeface="ＭＳ Ｐ明朝" panose="02020600040205080304" pitchFamily="18" charset="-128"/>
              </a:rPr>
              <a:t>ｈａ</a:t>
            </a:r>
            <a:endParaRPr lang="ja-JP" altLang="en-US" sz="1600">
              <a:ea typeface="ＭＳ Ｐ明朝" panose="02020600040205080304" pitchFamily="18" charset="-128"/>
            </a:endParaRPr>
          </a:p>
        </p:txBody>
      </p:sp>
      <p:sp>
        <p:nvSpPr>
          <p:cNvPr id="1712" name="Rectangle 9"/>
          <p:cNvSpPr>
            <a:spLocks noChangeArrowheads="1"/>
          </p:cNvSpPr>
          <p:nvPr/>
        </p:nvSpPr>
        <p:spPr>
          <a:xfrm>
            <a:off x="402630" y="1553220"/>
            <a:ext cx="5760000" cy="565146"/>
          </a:xfrm>
          <a:prstGeom prst="rect">
            <a:avLst/>
          </a:prstGeom>
          <a:noFill/>
          <a:ln w="9525" algn="ctr">
            <a:noFill/>
            <a:miter lim="800000"/>
            <a:headEnd/>
            <a:tailEnd/>
          </a:ln>
          <a:effectLst/>
        </p:spPr>
        <p:txBody>
          <a:bodyPr lIns="36000" tIns="36000" rIns="36000" bIns="36000">
            <a:spAutoFit/>
          </a:bodyPr>
          <a:lstStyle/>
          <a:p>
            <a:pPr>
              <a:defRPr/>
            </a:pPr>
            <a:r>
              <a:rPr lang="ja-JP" altLang="en-US" sz="1600">
                <a:latin typeface="HGPｺﾞｼｯｸM" panose="020B0600000000000000" pitchFamily="50" charset="-128"/>
                <a:ea typeface="HGPｺﾞｼｯｸM" panose="020B0600000000000000" pitchFamily="50" charset="-128"/>
              </a:rPr>
              <a:t>○都市計画の手続き：</a:t>
            </a:r>
            <a:r>
              <a:rPr lang="ja-JP" altLang="en-US" sz="1600">
                <a:latin typeface="ＭＳ Ｐ明朝" panose="02020600040205080304" pitchFamily="18" charset="-128"/>
                <a:ea typeface="ＭＳ Ｐ明朝" panose="02020600040205080304" pitchFamily="18" charset="-128"/>
              </a:rPr>
              <a:t>なし</a:t>
            </a:r>
            <a:endParaRPr lang="en-US" altLang="ja-JP" sz="1600">
              <a:latin typeface="ＭＳ Ｐ明朝" panose="02020600040205080304" pitchFamily="18" charset="-128"/>
              <a:ea typeface="ＭＳ Ｐ明朝" panose="02020600040205080304" pitchFamily="18" charset="-128"/>
            </a:endParaRPr>
          </a:p>
          <a:p>
            <a:pPr>
              <a:defRPr/>
            </a:pPr>
            <a:r>
              <a:rPr lang="ja-JP" altLang="en-US" sz="1600">
                <a:latin typeface="HGPｺﾞｼｯｸM" panose="020B0600000000000000" pitchFamily="50" charset="-128"/>
                <a:ea typeface="HGPｺﾞｼｯｸM" panose="020B0600000000000000" pitchFamily="50" charset="-128"/>
              </a:rPr>
              <a:t>○国庫補助・税制措置：</a:t>
            </a:r>
            <a:r>
              <a:rPr lang="ja-JP" altLang="en-US" sz="1600">
                <a:latin typeface="ＭＳ Ｐ明朝" panose="02020600040205080304" pitchFamily="18" charset="-128"/>
                <a:ea typeface="ＭＳ Ｐ明朝" panose="02020600040205080304" pitchFamily="18" charset="-128"/>
              </a:rPr>
              <a:t>なし</a:t>
            </a:r>
            <a:endParaRPr lang="en-US" altLang="ja-JP" sz="1600">
              <a:latin typeface="ＭＳ Ｐ明朝" panose="02020600040205080304" pitchFamily="18" charset="-128"/>
              <a:ea typeface="ＭＳ Ｐ明朝" panose="02020600040205080304" pitchFamily="18" charset="-128"/>
            </a:endParaRPr>
          </a:p>
        </p:txBody>
      </p:sp>
      <p:sp>
        <p:nvSpPr>
          <p:cNvPr id="1713" name="Rectangle 9"/>
          <p:cNvSpPr>
            <a:spLocks noChangeArrowheads="1"/>
          </p:cNvSpPr>
          <p:nvPr/>
        </p:nvSpPr>
        <p:spPr>
          <a:xfrm>
            <a:off x="216050" y="2852738"/>
            <a:ext cx="5616000" cy="3258191"/>
          </a:xfrm>
          <a:prstGeom prst="rect">
            <a:avLst/>
          </a:prstGeom>
          <a:noFill/>
          <a:ln w="9525" algn="ctr">
            <a:noFill/>
            <a:miter lim="800000"/>
            <a:headEnd/>
            <a:tailEnd/>
          </a:ln>
          <a:effectLst/>
        </p:spPr>
        <p:txBody>
          <a:bodyPr lIns="36000" tIns="36000" rIns="36000" bIns="36000">
            <a:spAutoFit/>
          </a:bodyPr>
          <a:lstStyle/>
          <a:p>
            <a:pPr marL="87312" indent="-87312">
              <a:spcBef>
                <a:spcPts val="600"/>
              </a:spcBef>
              <a:spcAft>
                <a:spcPts val="600"/>
              </a:spcAft>
              <a:defRPr/>
            </a:pPr>
            <a:r>
              <a:rPr lang="ja-JP" altLang="en-US" sz="1400">
                <a:latin typeface="HGPｺﾞｼｯｸM" panose="020B0600000000000000" pitchFamily="50" charset="-128"/>
                <a:ea typeface="HGPｺﾞｼｯｸM" panose="020B0600000000000000" pitchFamily="50" charset="-128"/>
              </a:rPr>
              <a:t>例</a:t>
            </a:r>
            <a:r>
              <a:rPr lang="en-US" altLang="ja-JP" sz="1400">
                <a:latin typeface="HGPｺﾞｼｯｸM" panose="020B0600000000000000" pitchFamily="50" charset="-128"/>
                <a:ea typeface="HGPｺﾞｼｯｸM" panose="020B0600000000000000" pitchFamily="50" charset="-128"/>
              </a:rPr>
              <a:t> </a:t>
            </a:r>
            <a:r>
              <a:rPr lang="ja-JP" altLang="en-US" sz="1400">
                <a:latin typeface="HGPｺﾞｼｯｸM" panose="020B0600000000000000" pitchFamily="50" charset="-128"/>
                <a:ea typeface="HGPｺﾞｼｯｸM" panose="020B0600000000000000" pitchFamily="50" charset="-128"/>
              </a:rPr>
              <a:t>： 大津市下阪本地区緑地協定（抄）</a:t>
            </a:r>
            <a:endParaRPr lang="en-US" altLang="ja-JP" sz="1400">
              <a:latin typeface="HGPｺﾞｼｯｸM" panose="020B0600000000000000" pitchFamily="50" charset="-128"/>
              <a:ea typeface="HGPｺﾞｼｯｸM" panose="020B0600000000000000" pitchFamily="50" charset="-128"/>
            </a:endParaRPr>
          </a:p>
          <a:p>
            <a:pPr marL="87312" indent="-87312">
              <a:spcBef>
                <a:spcPts val="600"/>
              </a:spcBef>
              <a:defRPr/>
            </a:pPr>
            <a:r>
              <a:rPr lang="ja-JP" altLang="en-US" sz="1400">
                <a:latin typeface="ＭＳ Ｐ明朝" panose="02020600040205080304" pitchFamily="18" charset="-128"/>
                <a:ea typeface="ＭＳ Ｐ明朝" panose="02020600040205080304" pitchFamily="18" charset="-128"/>
              </a:rPr>
              <a:t>・緑化の基準は開発行為をするにあたり設けた緑地（以下「開発緑地」という）と、開発緑地を除いた敷地面積に対する</a:t>
            </a:r>
            <a:r>
              <a:rPr lang="en-US" altLang="ja-JP" sz="1400">
                <a:latin typeface="ＭＳ Ｐ明朝" panose="02020600040205080304" pitchFamily="18" charset="-128"/>
                <a:ea typeface="ＭＳ Ｐ明朝" panose="02020600040205080304" pitchFamily="18" charset="-128"/>
              </a:rPr>
              <a:t>20%</a:t>
            </a:r>
            <a:r>
              <a:rPr lang="ja-JP" altLang="en-US" sz="1400">
                <a:latin typeface="ＭＳ Ｐ明朝" panose="02020600040205080304" pitchFamily="18" charset="-128"/>
                <a:ea typeface="ＭＳ Ｐ明朝" panose="02020600040205080304" pitchFamily="18" charset="-128"/>
              </a:rPr>
              <a:t>以上の緑地を確保し、総緑地面積に占める高木の割合は</a:t>
            </a:r>
            <a:r>
              <a:rPr lang="en-US" altLang="ja-JP" sz="1400">
                <a:latin typeface="ＭＳ Ｐ明朝" panose="02020600040205080304" pitchFamily="18" charset="-128"/>
                <a:ea typeface="ＭＳ Ｐ明朝" panose="02020600040205080304" pitchFamily="18" charset="-128"/>
              </a:rPr>
              <a:t>30%</a:t>
            </a:r>
            <a:r>
              <a:rPr lang="ja-JP" altLang="en-US" sz="1400">
                <a:latin typeface="ＭＳ Ｐ明朝" panose="02020600040205080304" pitchFamily="18" charset="-128"/>
                <a:ea typeface="ＭＳ Ｐ明朝" panose="02020600040205080304" pitchFamily="18" charset="-128"/>
              </a:rPr>
              <a:t>以上を標準とする。</a:t>
            </a:r>
            <a:endParaRPr lang="en-US" altLang="ja-JP" sz="1400">
              <a:latin typeface="ＭＳ Ｐ明朝" panose="02020600040205080304" pitchFamily="18" charset="-128"/>
              <a:ea typeface="ＭＳ Ｐ明朝" panose="02020600040205080304" pitchFamily="18" charset="-128"/>
            </a:endParaRPr>
          </a:p>
          <a:p>
            <a:pPr marL="87312" indent="-87312">
              <a:spcBef>
                <a:spcPts val="600"/>
              </a:spcBef>
              <a:defRPr/>
            </a:pPr>
            <a:r>
              <a:rPr lang="ja-JP" altLang="en-US" sz="1400">
                <a:latin typeface="ＭＳ Ｐ明朝" panose="02020600040205080304" pitchFamily="18" charset="-128"/>
                <a:ea typeface="ＭＳ Ｐ明朝" panose="02020600040205080304" pitchFamily="18" charset="-128"/>
              </a:rPr>
              <a:t>・樹木等の種類は、協定区域内の風土に適しており、かつ、当該樹木等の植栽によって、地域の住民等に危害を及ばさないものでなければならない。</a:t>
            </a:r>
            <a:endParaRPr lang="en-US" altLang="ja-JP" sz="1400">
              <a:latin typeface="ＭＳ Ｐ明朝" panose="02020600040205080304" pitchFamily="18" charset="-128"/>
              <a:ea typeface="ＭＳ Ｐ明朝" panose="02020600040205080304" pitchFamily="18" charset="-128"/>
            </a:endParaRPr>
          </a:p>
          <a:p>
            <a:pPr marL="87312" indent="-87312">
              <a:spcBef>
                <a:spcPts val="600"/>
              </a:spcBef>
              <a:defRPr/>
            </a:pPr>
            <a:r>
              <a:rPr lang="ja-JP" altLang="en-US" sz="1400">
                <a:latin typeface="ＭＳ Ｐ明朝" panose="02020600040205080304" pitchFamily="18" charset="-128"/>
                <a:ea typeface="ＭＳ Ｐ明朝" panose="02020600040205080304" pitchFamily="18" charset="-128"/>
              </a:rPr>
              <a:t>・かき又はさくを設ける場合、その構造は宅地と宅地の境界にあっては生垣又は、パイプフェンス等、透視可能な物とし、宅地と道路（公共の用に供する道路等を含む）の境界にあっては、門塀、門扉、ガレージの入口部分を除き、生け垣としなければならない。</a:t>
            </a:r>
            <a:endParaRPr lang="en-US" altLang="ja-JP" sz="1400">
              <a:latin typeface="ＭＳ Ｐ明朝" panose="02020600040205080304" pitchFamily="18" charset="-128"/>
              <a:ea typeface="ＭＳ Ｐ明朝" panose="02020600040205080304" pitchFamily="18" charset="-128"/>
            </a:endParaRPr>
          </a:p>
          <a:p>
            <a:pPr marL="87312" indent="-87312">
              <a:spcBef>
                <a:spcPts val="600"/>
              </a:spcBef>
              <a:defRPr/>
            </a:pPr>
            <a:r>
              <a:rPr lang="ja-JP" altLang="en-US" sz="1400">
                <a:latin typeface="ＭＳ Ｐ明朝" panose="02020600040205080304" pitchFamily="18" charset="-128"/>
                <a:ea typeface="ＭＳ Ｐ明朝" panose="02020600040205080304" pitchFamily="18" charset="-128"/>
              </a:rPr>
              <a:t>・本協定の有効期間は、第</a:t>
            </a:r>
            <a:r>
              <a:rPr lang="en-US" altLang="ja-JP" sz="1400">
                <a:latin typeface="ＭＳ Ｐ明朝" panose="02020600040205080304" pitchFamily="18" charset="-128"/>
                <a:ea typeface="ＭＳ Ｐ明朝" panose="02020600040205080304" pitchFamily="18" charset="-128"/>
              </a:rPr>
              <a:t>5</a:t>
            </a:r>
            <a:r>
              <a:rPr lang="ja-JP" altLang="en-US" sz="1400">
                <a:latin typeface="ＭＳ Ｐ明朝" panose="02020600040205080304" pitchFamily="18" charset="-128"/>
                <a:ea typeface="ＭＳ Ｐ明朝" panose="02020600040205080304" pitchFamily="18" charset="-128"/>
              </a:rPr>
              <a:t>条の規定による効力発生の日から</a:t>
            </a:r>
            <a:r>
              <a:rPr lang="en-US" altLang="ja-JP" sz="1400">
                <a:latin typeface="ＭＳ Ｐ明朝" panose="02020600040205080304" pitchFamily="18" charset="-128"/>
                <a:ea typeface="ＭＳ Ｐ明朝" panose="02020600040205080304" pitchFamily="18" charset="-128"/>
              </a:rPr>
              <a:t>20</a:t>
            </a:r>
            <a:r>
              <a:rPr lang="ja-JP" altLang="en-US" sz="1400">
                <a:latin typeface="ＭＳ Ｐ明朝" panose="02020600040205080304" pitchFamily="18" charset="-128"/>
                <a:ea typeface="ＭＳ Ｐ明朝" panose="02020600040205080304" pitchFamily="18" charset="-128"/>
              </a:rPr>
              <a:t>年とする。ただし、有効期間の満了</a:t>
            </a:r>
            <a:r>
              <a:rPr lang="en-US" altLang="ja-JP" sz="1400">
                <a:latin typeface="ＭＳ Ｐ明朝" panose="02020600040205080304" pitchFamily="18" charset="-128"/>
                <a:ea typeface="ＭＳ Ｐ明朝" panose="02020600040205080304" pitchFamily="18" charset="-128"/>
              </a:rPr>
              <a:t>6</a:t>
            </a:r>
            <a:r>
              <a:rPr lang="ja-JP" altLang="en-US" sz="1400">
                <a:latin typeface="ＭＳ Ｐ明朝" panose="02020600040205080304" pitchFamily="18" charset="-128"/>
                <a:ea typeface="ＭＳ Ｐ明朝" panose="02020600040205080304" pitchFamily="18" charset="-128"/>
              </a:rPr>
              <a:t>カ月前までに、土地の所有者等の過半数の廃止申立がないかぎり、更に</a:t>
            </a:r>
            <a:r>
              <a:rPr lang="en-US" altLang="ja-JP" sz="1400">
                <a:latin typeface="ＭＳ Ｐ明朝" panose="02020600040205080304" pitchFamily="18" charset="-128"/>
                <a:ea typeface="ＭＳ Ｐ明朝" panose="02020600040205080304" pitchFamily="18" charset="-128"/>
              </a:rPr>
              <a:t>10</a:t>
            </a:r>
            <a:r>
              <a:rPr lang="ja-JP" altLang="en-US" sz="1400">
                <a:latin typeface="ＭＳ Ｐ明朝" panose="02020600040205080304" pitchFamily="18" charset="-128"/>
                <a:ea typeface="ＭＳ Ｐ明朝" panose="02020600040205080304" pitchFamily="18" charset="-128"/>
              </a:rPr>
              <a:t>年間延長するものとする。</a:t>
            </a:r>
            <a:endParaRPr lang="en-US" altLang="ja-JP" sz="1400">
              <a:latin typeface="ＭＳ Ｐ明朝" panose="02020600040205080304" pitchFamily="18" charset="-128"/>
              <a:ea typeface="ＭＳ Ｐ明朝" panose="02020600040205080304" pitchFamily="18" charset="-128"/>
            </a:endParaRPr>
          </a:p>
        </p:txBody>
      </p:sp>
      <p:sp>
        <p:nvSpPr>
          <p:cNvPr id="1715" name="テキスト ボックス 15"/>
          <p:cNvSpPr txBox="1"/>
          <p:nvPr/>
        </p:nvSpPr>
        <p:spPr>
          <a:xfrm>
            <a:off x="-15552" y="-3105"/>
            <a:ext cx="9144000" cy="400110"/>
          </a:xfrm>
          <a:prstGeom prst="rect">
            <a:avLst/>
          </a:prstGeom>
          <a:noFill/>
        </p:spPr>
        <p:txBody>
          <a:bodyPr wrap="square" rtlCol="0" anchor="ctr">
            <a:spAutoFit/>
          </a:bodyPr>
          <a:lstStyle/>
          <a:p>
            <a:r>
              <a:rPr lang="ja-JP" altLang="en-US" sz="2000">
                <a:solidFill>
                  <a:srgbClr val="00B050"/>
                </a:solidFill>
              </a:rPr>
              <a:t>■</a:t>
            </a:r>
            <a:r>
              <a:rPr lang="ja-JP" altLang="en-US" sz="2000">
                <a:solidFill>
                  <a:schemeClr val="bg1"/>
                </a:solidFill>
              </a:rPr>
              <a:t>　</a:t>
            </a:r>
            <a:r>
              <a:rPr lang="ja-JP" altLang="en-US" sz="2000">
                <a:latin typeface="Arial" charset="0"/>
              </a:rPr>
              <a:t>緑地協定制度</a:t>
            </a:r>
            <a:endParaRPr lang="ja-JP" altLang="en-US" sz="2000"/>
          </a:p>
        </p:txBody>
      </p:sp>
      <p:sp>
        <p:nvSpPr>
          <p:cNvPr id="1716" name="テキスト ボックス 13"/>
          <p:cNvSpPr txBox="1"/>
          <p:nvPr/>
        </p:nvSpPr>
        <p:spPr>
          <a:xfrm>
            <a:off x="0" y="389028"/>
            <a:ext cx="9904413" cy="28800"/>
          </a:xfrm>
          <a:prstGeom prst="rect">
            <a:avLst/>
          </a:prstGeom>
          <a:solidFill>
            <a:srgbClr val="00B050"/>
          </a:solidFill>
        </p:spPr>
        <p:txBody>
          <a:bodyPr wrap="square" rtlCol="0">
            <a:spAutoFit/>
          </a:bodyPr>
          <a:lstStyle/>
          <a:p>
            <a:endParaRPr lang="ja-JP" altLang="en-US" sz="2000"/>
          </a:p>
        </p:txBody>
      </p:sp>
      <p:sp>
        <p:nvSpPr>
          <p:cNvPr id="1717" name="テキスト ボックス 14"/>
          <p:cNvSpPr txBox="1"/>
          <p:nvPr/>
        </p:nvSpPr>
        <p:spPr>
          <a:xfrm>
            <a:off x="0" y="441312"/>
            <a:ext cx="9904413" cy="28800"/>
          </a:xfrm>
          <a:prstGeom prst="rect">
            <a:avLst/>
          </a:prstGeom>
          <a:solidFill>
            <a:srgbClr val="CCFF99"/>
          </a:solidFill>
        </p:spPr>
        <p:txBody>
          <a:bodyPr wrap="square" rtlCol="0">
            <a:spAutoFit/>
          </a:bodyPr>
          <a:lstStyle/>
          <a:p>
            <a:endParaRPr lang="ja-JP" altLang="en-US" sz="2000"/>
          </a:p>
        </p:txBody>
      </p:sp>
      <p:sp>
        <p:nvSpPr>
          <p:cNvPr id="2" name="スライド番号プレースホルダー 2">
            <a:extLst>
              <a:ext uri="{FF2B5EF4-FFF2-40B4-BE49-F238E27FC236}">
                <a16:creationId xmlns:a16="http://schemas.microsoft.com/office/drawing/2014/main" id="{287D2480-779E-0FA8-33A7-D9786F6AD2D9}"/>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85028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 name="角丸四角形 76"/>
          <p:cNvSpPr/>
          <p:nvPr/>
        </p:nvSpPr>
        <p:spPr>
          <a:xfrm>
            <a:off x="310495" y="6066920"/>
            <a:ext cx="4501196" cy="628476"/>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95" name="角丸四角形 5"/>
          <p:cNvSpPr/>
          <p:nvPr/>
        </p:nvSpPr>
        <p:spPr>
          <a:xfrm>
            <a:off x="306582" y="5046755"/>
            <a:ext cx="4505240" cy="973129"/>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96" name="正方形/長方形 7"/>
          <p:cNvSpPr/>
          <p:nvPr/>
        </p:nvSpPr>
        <p:spPr>
          <a:xfrm>
            <a:off x="220825" y="3945586"/>
            <a:ext cx="4685743" cy="7394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97" name="テキスト ボックス 9"/>
          <p:cNvSpPr txBox="1"/>
          <p:nvPr/>
        </p:nvSpPr>
        <p:spPr>
          <a:xfrm>
            <a:off x="220670" y="3834097"/>
            <a:ext cx="755335" cy="262829"/>
          </a:xfrm>
          <a:prstGeom prst="rect">
            <a:avLst/>
          </a:prstGeom>
          <a:solidFill>
            <a:schemeClr val="bg1">
              <a:lumMod val="50000"/>
            </a:schemeClr>
          </a:solidFill>
          <a:ln>
            <a:noFill/>
          </a:ln>
        </p:spPr>
        <p:txBody>
          <a:bodyPr wrap="none" numCol="1" rtlCol="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tab pos="82064" algn="l"/>
              </a:tabLst>
              <a:defRPr/>
            </a:pPr>
            <a:r>
              <a:rPr kumimoji="1" lang="ja-JP" altLang="en-US" sz="110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認定基準</a:t>
            </a:r>
            <a:endParaRPr kumimoji="1" lang="en-US" altLang="ja-JP" sz="110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98" name="正方形/長方形 61"/>
          <p:cNvSpPr/>
          <p:nvPr/>
        </p:nvSpPr>
        <p:spPr>
          <a:xfrm>
            <a:off x="131214" y="909120"/>
            <a:ext cx="9744306" cy="1107996"/>
          </a:xfrm>
          <a:prstGeom prst="rect">
            <a:avLst/>
          </a:prstGeom>
        </p:spPr>
        <p:txBody>
          <a:bodyPr wrap="square">
            <a:spAutoFit/>
          </a:bodyPr>
          <a:lstStyle/>
          <a:p>
            <a:pPr marL="99695" marR="0" lvl="0" indent="-422039" algn="l" defTabSz="914400" rtl="0" eaLnBrk="0" fontAlgn="auto" latinLnBrk="0" hangingPunct="0">
              <a:lnSpc>
                <a:spcPct val="100000"/>
              </a:lnSpc>
              <a:spcBef>
                <a:spcPts val="0"/>
              </a:spcBef>
              <a:spcAft>
                <a:spcPts val="400"/>
              </a:spcAft>
              <a:buClrTx/>
              <a:buSzTx/>
              <a:buFontTx/>
              <a:buNone/>
              <a:tabLst/>
              <a:defRPr/>
            </a:pPr>
            <a:r>
              <a:rPr kumimoji="1" lang="ja-JP" altLang="en-US" sz="1400" b="0" i="0"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cs typeface="+mn-cs"/>
              </a:rPr>
              <a:t>〇都市部において、良好な都市環境の形成に不可欠な緑地・オープンスペースが未だ不足している地域が存在。</a:t>
            </a:r>
            <a:endParaRPr kumimoji="1" lang="en-US" altLang="ja-JP" sz="1400" b="0" i="0"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cs typeface="+mn-cs"/>
            </a:endParaRPr>
          </a:p>
          <a:p>
            <a:pPr marL="99695" marR="0" lvl="0" indent="-422039" algn="l" defTabSz="914400" rtl="0" eaLnBrk="0" fontAlgn="auto" latinLnBrk="0" hangingPunct="0">
              <a:lnSpc>
                <a:spcPct val="100000"/>
              </a:lnSpc>
              <a:spcBef>
                <a:spcPts val="0"/>
              </a:spcBef>
              <a:spcAft>
                <a:spcPts val="400"/>
              </a:spcAft>
              <a:buClrTx/>
              <a:buSzTx/>
              <a:buFontTx/>
              <a:buNone/>
              <a:tabLst/>
              <a:defRPr/>
            </a:pPr>
            <a:r>
              <a:rPr kumimoji="1" lang="ja-JP" altLang="en-US" sz="1400" b="0" i="0"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cs typeface="+mn-cs"/>
              </a:rPr>
              <a:t>〇地方公共団体が用地取得し都市公園を整備することには限界がある一方で、都市内で使い道が失われた空き地等が増加。</a:t>
            </a:r>
            <a:endParaRPr kumimoji="1" lang="en-US" altLang="ja-JP" sz="1400" b="0" i="0"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cs typeface="+mn-cs"/>
            </a:endParaRPr>
          </a:p>
          <a:p>
            <a:pPr marL="180000" marR="0" lvl="0" indent="-422039" algn="l" defTabSz="914400" rtl="0" eaLnBrk="0" fontAlgn="auto" latinLnBrk="0" hangingPunct="0">
              <a:lnSpc>
                <a:spcPct val="100000"/>
              </a:lnSpc>
              <a:spcBef>
                <a:spcPts val="0"/>
              </a:spcBef>
              <a:spcAft>
                <a:spcPts val="400"/>
              </a:spcAft>
              <a:buClrTx/>
              <a:buSzTx/>
              <a:buFontTx/>
              <a:buNone/>
              <a:tabLst/>
              <a:defRPr/>
            </a:pPr>
            <a:r>
              <a:rPr kumimoji="1" lang="ja-JP" altLang="en-US" sz="1400" b="0" i="0"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a:ln>
                  <a:noFill/>
                </a:ln>
                <a:effectLst/>
                <a:uLnTx/>
                <a:uFillTx/>
                <a:latin typeface="ＭＳ Ｐゴシック"/>
                <a:ea typeface="ＭＳ Ｐゴシック"/>
                <a:cs typeface="+mn-cs"/>
              </a:rPr>
              <a:t>市民緑地認定制度を創設し、</a:t>
            </a:r>
            <a:r>
              <a:rPr kumimoji="1" lang="en-US" altLang="ja-JP" sz="1400" b="0" i="0" u="none" strike="noStrike" kern="1200" cap="none" spc="0" normalizeH="0" baseline="0" noProof="0">
                <a:ln>
                  <a:noFill/>
                </a:ln>
                <a:effectLst/>
                <a:uLnTx/>
                <a:uFillTx/>
                <a:latin typeface="ＭＳ Ｐゴシック"/>
                <a:ea typeface="ＭＳ Ｐゴシック"/>
                <a:cs typeface="+mn-cs"/>
              </a:rPr>
              <a:t>NPO</a:t>
            </a:r>
            <a:r>
              <a:rPr kumimoji="1" lang="ja-JP" altLang="en-US" sz="1400" b="0" i="0" u="none" strike="noStrike" kern="1200" cap="none" spc="0" normalizeH="0" baseline="0" noProof="0">
                <a:ln>
                  <a:noFill/>
                </a:ln>
                <a:effectLst/>
                <a:uLnTx/>
                <a:uFillTx/>
                <a:latin typeface="ＭＳ Ｐゴシック"/>
                <a:ea typeface="ＭＳ Ｐゴシック"/>
                <a:cs typeface="+mn-cs"/>
              </a:rPr>
              <a:t>法人や企業等の民間主体が空き地等を活用して公園と同等の空間を創出する取組を促進。</a:t>
            </a:r>
            <a:endParaRPr kumimoji="1" lang="en-US" altLang="ja-JP" sz="1400" b="0" i="0" u="none" strike="noStrike" kern="1200" cap="none" spc="0" normalizeH="0" baseline="0" noProof="0">
              <a:ln>
                <a:noFill/>
              </a:ln>
              <a:effectLst/>
              <a:uLnTx/>
              <a:uFillTx/>
              <a:latin typeface="ＭＳ Ｐゴシック"/>
              <a:ea typeface="ＭＳ Ｐゴシック"/>
              <a:cs typeface="+mn-cs"/>
            </a:endParaRPr>
          </a:p>
          <a:p>
            <a:pPr marL="180000" marR="0" lvl="0" indent="-422039" algn="l" defTabSz="914400" rtl="0" eaLnBrk="0" fontAlgn="auto" latinLnBrk="0" hangingPunct="0">
              <a:lnSpc>
                <a:spcPct val="100000"/>
              </a:lnSpc>
              <a:spcBef>
                <a:spcPts val="0"/>
              </a:spcBef>
              <a:spcAft>
                <a:spcPts val="400"/>
              </a:spcAft>
              <a:buClrTx/>
              <a:buSzTx/>
              <a:buFontTx/>
              <a:buNone/>
              <a:tabLst/>
              <a:defRPr/>
            </a:pPr>
            <a:r>
              <a:rPr kumimoji="1" lang="ja-JP" altLang="en-US" sz="1400" b="0" i="0" u="none" strike="noStrike" kern="1200" cap="none" spc="0" normalizeH="0" baseline="0" noProof="0">
                <a:ln>
                  <a:noFill/>
                </a:ln>
                <a:effectLst/>
                <a:uLnTx/>
                <a:uFillTx/>
                <a:latin typeface="ＭＳ Ｐゴシック"/>
                <a:ea typeface="ＭＳ Ｐゴシック"/>
                <a:cs typeface="+mn-cs"/>
              </a:rPr>
              <a:t>　（市民緑地は、都市公園と同等の機能を果たすものとして、住民一人当たりの都市公園の敷地面積に算定可能）</a:t>
            </a:r>
            <a:endParaRPr kumimoji="1" lang="ja-JP" altLang="en-US" sz="14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3599" name="正方形/長方形 47"/>
          <p:cNvSpPr/>
          <p:nvPr/>
        </p:nvSpPr>
        <p:spPr>
          <a:xfrm>
            <a:off x="82200" y="725535"/>
            <a:ext cx="9745596" cy="128387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9695" marR="0" lvl="0" indent="-422039" algn="l" defTabSz="914400" rtl="0" eaLnBrk="0" fontAlgn="auto" latinLnBrk="0" hangingPunct="0">
              <a:lnSpc>
                <a:spcPts val="1569"/>
              </a:lnSpc>
              <a:spcBef>
                <a:spcPts val="554"/>
              </a:spcBef>
              <a:spcAft>
                <a:spcPts val="0"/>
              </a:spcAft>
              <a:buClrTx/>
              <a:buSzTx/>
              <a:buFontTx/>
              <a:buNone/>
              <a:tabLst/>
              <a:defRPr/>
            </a:pPr>
            <a:endParaRPr kumimoji="1" lang="en-US" altLang="ja-JP" sz="1292"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600" name="テキスト ボックス 8"/>
          <p:cNvSpPr txBox="1"/>
          <p:nvPr/>
        </p:nvSpPr>
        <p:spPr>
          <a:xfrm>
            <a:off x="193479" y="585464"/>
            <a:ext cx="543739" cy="307777"/>
          </a:xfrm>
          <a:prstGeom prst="rect">
            <a:avLst/>
          </a:prstGeom>
          <a:solidFill>
            <a:srgbClr val="00B050"/>
          </a:solidFill>
          <a:ln>
            <a:noFill/>
          </a:ln>
        </p:spPr>
        <p:txBody>
          <a:bodyPr wrap="none" numCol="1" rtlCol="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tab pos="82064" algn="l"/>
              </a:tabLst>
              <a:defRPr/>
            </a:pPr>
            <a:r>
              <a:rPr kumimoji="1" lang="ja-JP" altLang="en-US" sz="14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概要</a:t>
            </a:r>
          </a:p>
        </p:txBody>
      </p:sp>
      <p:sp>
        <p:nvSpPr>
          <p:cNvPr id="3601" name="正方形/長方形 6"/>
          <p:cNvSpPr/>
          <p:nvPr/>
        </p:nvSpPr>
        <p:spPr>
          <a:xfrm>
            <a:off x="82200" y="2176283"/>
            <a:ext cx="9745596" cy="4644000"/>
          </a:xfrm>
          <a:prstGeom prst="rect">
            <a:avLst/>
          </a:prstGeom>
          <a:no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422039" algn="l" defTabSz="914400" rtl="0" eaLnBrk="0" fontAlgn="auto" latinLnBrk="0" hangingPunct="0">
              <a:lnSpc>
                <a:spcPts val="1569"/>
              </a:lnSpc>
              <a:spcBef>
                <a:spcPts val="554"/>
              </a:spcBef>
              <a:spcAft>
                <a:spcPts val="0"/>
              </a:spcAft>
              <a:buClrTx/>
              <a:buSzTx/>
              <a:buFontTx/>
              <a:buNone/>
              <a:tabLst/>
              <a:defRPr/>
            </a:pPr>
            <a:endParaRPr kumimoji="1" lang="en-US" altLang="ja-JP" sz="1292"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602" name="テキスト ボックス 45"/>
          <p:cNvSpPr txBox="1"/>
          <p:nvPr/>
        </p:nvSpPr>
        <p:spPr>
          <a:xfrm>
            <a:off x="193479" y="2062768"/>
            <a:ext cx="2159566" cy="307777"/>
          </a:xfrm>
          <a:prstGeom prst="rect">
            <a:avLst/>
          </a:prstGeom>
          <a:solidFill>
            <a:srgbClr val="00CC66"/>
          </a:solidFill>
          <a:ln>
            <a:solidFill>
              <a:srgbClr val="00CC66"/>
            </a:solidFill>
          </a:ln>
        </p:spPr>
        <p:txBody>
          <a:bodyPr wrap="none" numCol="1" rtlCol="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tab pos="82064" algn="l"/>
              </a:tabLst>
              <a:defRPr/>
            </a:pPr>
            <a:r>
              <a:rPr kumimoji="1" lang="ja-JP" altLang="en-US" sz="14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市民緑地認定制度の創設</a:t>
            </a:r>
          </a:p>
        </p:txBody>
      </p:sp>
      <p:sp>
        <p:nvSpPr>
          <p:cNvPr id="3603" name="テキスト ボックス 53"/>
          <p:cNvSpPr txBox="1"/>
          <p:nvPr/>
        </p:nvSpPr>
        <p:spPr>
          <a:xfrm>
            <a:off x="4250304" y="4390307"/>
            <a:ext cx="918720" cy="262829"/>
          </a:xfrm>
          <a:prstGeom prst="rect">
            <a:avLst/>
          </a:prstGeom>
          <a:noFill/>
        </p:spPr>
        <p:txBody>
          <a:bodyPr wrap="square" rtlCol="0">
            <a:spAutoFit/>
          </a:bodyPr>
          <a:lstStyle/>
          <a:p>
            <a:pPr marL="1144403" marR="0" lvl="0" indent="-1144403"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等</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04" name="正方形/長方形 69"/>
          <p:cNvSpPr/>
          <p:nvPr/>
        </p:nvSpPr>
        <p:spPr>
          <a:xfrm>
            <a:off x="221956" y="4949565"/>
            <a:ext cx="4691334" cy="179286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05" name="正方形/長方形 54"/>
          <p:cNvSpPr/>
          <p:nvPr/>
        </p:nvSpPr>
        <p:spPr>
          <a:xfrm>
            <a:off x="206001" y="4077559"/>
            <a:ext cx="4240321"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Calibri"/>
                <a:ea typeface="ＭＳ Ｐゴシック" panose="020B0600070205080204" pitchFamily="50" charset="-128"/>
                <a:cs typeface="+mn-cs"/>
              </a:rPr>
              <a:t>○周辺地域で良好な都市環境の形成に必要な緑地が不足</a:t>
            </a:r>
          </a:p>
        </p:txBody>
      </p:sp>
      <p:sp>
        <p:nvSpPr>
          <p:cNvPr id="3606" name="正方形/長方形 55"/>
          <p:cNvSpPr/>
          <p:nvPr/>
        </p:nvSpPr>
        <p:spPr>
          <a:xfrm>
            <a:off x="205878" y="4275132"/>
            <a:ext cx="1219825" cy="433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Calibri"/>
                <a:ea typeface="ＭＳ Ｐゴシック" panose="020B0600070205080204" pitchFamily="50" charset="-128"/>
                <a:cs typeface="+mn-cs"/>
              </a:rPr>
              <a:t>○面積</a:t>
            </a:r>
            <a:endParaRPr kumimoji="1" lang="en-US" altLang="ja-JP" sz="1100" b="0" i="0" u="none" strike="noStrike" kern="1200" cap="none" spc="0" normalizeH="0" baseline="0" noProof="0">
              <a:ln>
                <a:noFill/>
              </a:ln>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Calibri"/>
                <a:ea typeface="ＭＳ Ｐゴシック" panose="020B0600070205080204" pitchFamily="50" charset="-128"/>
                <a:cs typeface="+mn-cs"/>
              </a:rPr>
              <a:t>　 </a:t>
            </a:r>
            <a:r>
              <a:rPr kumimoji="1" lang="en-US" altLang="ja-JP" sz="1100" b="0" i="0" u="none" strike="noStrike" kern="1200" cap="none" spc="0" normalizeH="0" baseline="0" noProof="0">
                <a:ln>
                  <a:noFill/>
                </a:ln>
                <a:effectLst/>
                <a:uLnTx/>
                <a:uFillTx/>
                <a:latin typeface="Calibri"/>
                <a:ea typeface="ＭＳ Ｐゴシック" panose="020B0600070205080204" pitchFamily="50" charset="-128"/>
                <a:cs typeface="+mn-cs"/>
              </a:rPr>
              <a:t>300m</a:t>
            </a:r>
            <a:r>
              <a:rPr kumimoji="1" lang="en-US" altLang="ja-JP" sz="1100" b="0" i="0" u="none" strike="noStrike" kern="1200" cap="none" spc="0" normalizeH="0" baseline="30000" noProof="0">
                <a:ln>
                  <a:noFill/>
                </a:ln>
                <a:effectLst/>
                <a:uLnTx/>
                <a:uFillTx/>
                <a:latin typeface="Calibri"/>
                <a:ea typeface="ＭＳ Ｐゴシック" panose="020B0600070205080204" pitchFamily="50" charset="-128"/>
                <a:cs typeface="+mn-cs"/>
              </a:rPr>
              <a:t>2</a:t>
            </a:r>
            <a:r>
              <a:rPr kumimoji="1" lang="ja-JP" altLang="en-US" sz="1100" b="0" i="0" u="none" strike="noStrike" kern="1200" cap="none" spc="0" normalizeH="0" baseline="0" noProof="0">
                <a:ln>
                  <a:noFill/>
                </a:ln>
                <a:effectLst/>
                <a:uLnTx/>
                <a:uFillTx/>
                <a:latin typeface="Calibri"/>
                <a:ea typeface="ＭＳ Ｐゴシック" panose="020B0600070205080204" pitchFamily="50" charset="-128"/>
                <a:cs typeface="+mn-cs"/>
              </a:rPr>
              <a:t>以上</a:t>
            </a:r>
          </a:p>
        </p:txBody>
      </p:sp>
      <p:sp>
        <p:nvSpPr>
          <p:cNvPr id="3607" name="正方形/長方形 56"/>
          <p:cNvSpPr/>
          <p:nvPr/>
        </p:nvSpPr>
        <p:spPr>
          <a:xfrm>
            <a:off x="3195211" y="4275132"/>
            <a:ext cx="1219825" cy="433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Calibri"/>
                <a:ea typeface="ＭＳ Ｐゴシック" panose="020B0600070205080204" pitchFamily="50" charset="-128"/>
                <a:cs typeface="+mn-cs"/>
              </a:rPr>
              <a:t>○設置管理期間</a:t>
            </a:r>
            <a:endParaRPr kumimoji="1" lang="en-US" altLang="ja-JP" sz="1100" b="0" i="0" u="none" strike="noStrike" kern="1200" cap="none" spc="0" normalizeH="0" baseline="0" noProof="0">
              <a:ln>
                <a:noFill/>
              </a:ln>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Calibri"/>
                <a:ea typeface="ＭＳ Ｐゴシック" panose="020B0600070205080204" pitchFamily="50" charset="-128"/>
                <a:cs typeface="+mn-cs"/>
              </a:rPr>
              <a:t>　 ５年以上</a:t>
            </a:r>
          </a:p>
        </p:txBody>
      </p:sp>
      <p:sp>
        <p:nvSpPr>
          <p:cNvPr id="3608" name="正方形/長方形 60"/>
          <p:cNvSpPr/>
          <p:nvPr/>
        </p:nvSpPr>
        <p:spPr>
          <a:xfrm>
            <a:off x="1861264" y="4275132"/>
            <a:ext cx="893626" cy="433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Calibri"/>
                <a:ea typeface="ＭＳ Ｐゴシック" panose="020B0600070205080204" pitchFamily="50" charset="-128"/>
                <a:cs typeface="+mn-cs"/>
              </a:rPr>
              <a:t>○緑化率</a:t>
            </a:r>
            <a:endParaRPr kumimoji="1" lang="en-US" altLang="ja-JP" sz="1100" b="0" i="0" u="none" strike="noStrike" kern="1200" cap="none" spc="0" normalizeH="0" baseline="0" noProof="0">
              <a:ln>
                <a:noFill/>
              </a:ln>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Calibri"/>
                <a:ea typeface="ＭＳ Ｐゴシック" panose="020B0600070205080204" pitchFamily="50" charset="-128"/>
                <a:cs typeface="+mn-cs"/>
              </a:rPr>
              <a:t>　 </a:t>
            </a:r>
            <a:r>
              <a:rPr kumimoji="1" lang="en-US" altLang="ja-JP" sz="1100" b="0" i="0" u="none" strike="noStrike" kern="1200" cap="none" spc="0" normalizeH="0" baseline="0" noProof="0">
                <a:ln>
                  <a:noFill/>
                </a:ln>
                <a:effectLst/>
                <a:uLnTx/>
                <a:uFillTx/>
                <a:latin typeface="Calibri"/>
                <a:ea typeface="ＭＳ Ｐゴシック" panose="020B0600070205080204" pitchFamily="50" charset="-128"/>
                <a:cs typeface="+mn-cs"/>
              </a:rPr>
              <a:t>20%</a:t>
            </a:r>
            <a:r>
              <a:rPr kumimoji="1" lang="ja-JP" altLang="en-US" sz="1100" b="0" i="0" u="none" strike="noStrike" kern="1200" cap="none" spc="0" normalizeH="0" baseline="0" noProof="0">
                <a:ln>
                  <a:noFill/>
                </a:ln>
                <a:effectLst/>
                <a:uLnTx/>
                <a:uFillTx/>
                <a:latin typeface="Calibri"/>
                <a:ea typeface="ＭＳ Ｐゴシック" panose="020B0600070205080204" pitchFamily="50" charset="-128"/>
                <a:cs typeface="+mn-cs"/>
              </a:rPr>
              <a:t>以上</a:t>
            </a:r>
          </a:p>
        </p:txBody>
      </p:sp>
      <p:sp>
        <p:nvSpPr>
          <p:cNvPr id="3609" name="正方形/長方形 65"/>
          <p:cNvSpPr/>
          <p:nvPr/>
        </p:nvSpPr>
        <p:spPr>
          <a:xfrm>
            <a:off x="879825" y="2380800"/>
            <a:ext cx="874169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空き地等を地域住民の利用に供する緑地として設置・管理する者が、設置管理計画を作成し、市区町村長の認定を受けて、一定期間当該緑地を設置・管理・活用する制度を創設。</a:t>
            </a:r>
            <a:endParaRPr kumimoji="1" lang="en-US" altLang="ja-JP"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10" name="テキスト ボックス 67"/>
          <p:cNvSpPr txBox="1"/>
          <p:nvPr/>
        </p:nvSpPr>
        <p:spPr>
          <a:xfrm>
            <a:off x="220670" y="4739825"/>
            <a:ext cx="755335" cy="262829"/>
          </a:xfrm>
          <a:prstGeom prst="rect">
            <a:avLst/>
          </a:prstGeom>
          <a:solidFill>
            <a:schemeClr val="bg1">
              <a:lumMod val="50000"/>
            </a:schemeClr>
          </a:solidFill>
          <a:ln>
            <a:noFill/>
          </a:ln>
        </p:spPr>
        <p:txBody>
          <a:bodyPr wrap="none" numCol="1" rtlCol="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tab pos="82064" algn="l"/>
              </a:tabLst>
              <a:defRPr/>
            </a:pPr>
            <a:r>
              <a:rPr kumimoji="1" lang="ja-JP" altLang="en-US" sz="110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支援措置</a:t>
            </a:r>
            <a:endParaRPr kumimoji="1" lang="en-US" altLang="ja-JP" sz="110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11" name="テキスト ボックス 35"/>
          <p:cNvSpPr txBox="1"/>
          <p:nvPr/>
        </p:nvSpPr>
        <p:spPr>
          <a:xfrm>
            <a:off x="827677" y="6143972"/>
            <a:ext cx="3719461" cy="574942"/>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wrap="square" lIns="83077" tIns="33231" rIns="33231" bIns="3323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みどり法人又は都市再生推進法人が設置管理する認定市民緑地における</a:t>
            </a:r>
            <a:r>
              <a:rPr kumimoji="1" lang="ja-JP" altLang="en-US" sz="1100" b="1"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植栽、ベンチ等の施設整備に対する補助</a:t>
            </a:r>
            <a:endParaRPr kumimoji="1" lang="en-US" altLang="ja-JP" sz="1100" b="1"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a:t>
            </a:r>
            <a:r>
              <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a:t>
            </a: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（１／３負担）　</a:t>
            </a:r>
            <a:r>
              <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社交金：市民緑地等整備事業の拡充</a:t>
            </a:r>
            <a:r>
              <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p>
        </p:txBody>
      </p:sp>
      <p:sp>
        <p:nvSpPr>
          <p:cNvPr id="3612" name="テキスト ボックス 48"/>
          <p:cNvSpPr txBox="1"/>
          <p:nvPr/>
        </p:nvSpPr>
        <p:spPr>
          <a:xfrm>
            <a:off x="5102102" y="6406158"/>
            <a:ext cx="492443" cy="215444"/>
          </a:xfrm>
          <a:prstGeom prst="rect">
            <a:avLst/>
          </a:prstGeom>
          <a:noFill/>
          <a:ln>
            <a:noFill/>
          </a:ln>
        </p:spPr>
        <p:txBody>
          <a:bodyPr wrap="none" numCol="1" rtlCol="0">
            <a:spAutoFit/>
          </a:bodyPr>
          <a:lstStyle/>
          <a:p>
            <a:pPr marL="0" marR="0" lvl="0" indent="0" algn="l"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整備後</a:t>
            </a:r>
          </a:p>
        </p:txBody>
      </p:sp>
      <p:sp>
        <p:nvSpPr>
          <p:cNvPr id="3613" name="テキスト ボックス 42"/>
          <p:cNvSpPr txBox="1"/>
          <p:nvPr/>
        </p:nvSpPr>
        <p:spPr>
          <a:xfrm>
            <a:off x="4975386" y="5051496"/>
            <a:ext cx="492443" cy="215444"/>
          </a:xfrm>
          <a:prstGeom prst="rect">
            <a:avLst/>
          </a:prstGeom>
          <a:noFill/>
          <a:ln>
            <a:noFill/>
          </a:ln>
        </p:spPr>
        <p:txBody>
          <a:bodyPr wrap="none" numCol="1" rtlCol="0">
            <a:spAutoFit/>
          </a:bodyPr>
          <a:lstStyle/>
          <a:p>
            <a:pPr marL="0" marR="0" lvl="0" indent="0" algn="l"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整備前</a:t>
            </a:r>
          </a:p>
        </p:txBody>
      </p:sp>
      <p:grpSp>
        <p:nvGrpSpPr>
          <p:cNvPr id="3614" name="グループ化 2"/>
          <p:cNvGrpSpPr/>
          <p:nvPr/>
        </p:nvGrpSpPr>
        <p:grpSpPr>
          <a:xfrm>
            <a:off x="5442336" y="3127085"/>
            <a:ext cx="4063083" cy="1458916"/>
            <a:chOff x="5603524" y="2468273"/>
            <a:chExt cx="4063083" cy="1458916"/>
          </a:xfrm>
        </p:grpSpPr>
        <p:pic>
          <p:nvPicPr>
            <p:cNvPr id="3615" name="図 77"/>
            <p:cNvPicPr>
              <a:picLocks noChangeAspect="1"/>
            </p:cNvPicPr>
            <p:nvPr/>
          </p:nvPicPr>
          <p:blipFill>
            <a:blip r:embed="rId3"/>
            <a:stretch>
              <a:fillRect/>
            </a:stretch>
          </p:blipFill>
          <p:spPr>
            <a:xfrm>
              <a:off x="6014318" y="2751215"/>
              <a:ext cx="3241493" cy="1161391"/>
            </a:xfrm>
            <a:prstGeom prst="rect">
              <a:avLst/>
            </a:prstGeom>
          </p:spPr>
        </p:pic>
        <p:sp>
          <p:nvSpPr>
            <p:cNvPr id="3616" name="正方形/長方形 1"/>
            <p:cNvSpPr/>
            <p:nvPr/>
          </p:nvSpPr>
          <p:spPr>
            <a:xfrm>
              <a:off x="5603524" y="2582626"/>
              <a:ext cx="4063083" cy="134456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17" name="正方形/長方形 44"/>
            <p:cNvSpPr/>
            <p:nvPr/>
          </p:nvSpPr>
          <p:spPr>
            <a:xfrm flipH="1">
              <a:off x="5603525" y="2468273"/>
              <a:ext cx="988338" cy="246834"/>
            </a:xfrm>
            <a:prstGeom prst="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制度のフロー</a:t>
              </a:r>
            </a:p>
          </p:txBody>
        </p:sp>
        <p:pic>
          <p:nvPicPr>
            <p:cNvPr id="3618" name="図 68"/>
            <p:cNvPicPr>
              <a:picLocks noChangeAspect="1"/>
            </p:cNvPicPr>
            <p:nvPr/>
          </p:nvPicPr>
          <p:blipFill>
            <a:blip r:embed="rId4"/>
            <a:srcRect l="50439" t="47044" r="17834" b="31335"/>
            <a:stretch>
              <a:fillRect/>
            </a:stretch>
          </p:blipFill>
          <p:spPr>
            <a:xfrm>
              <a:off x="7802254" y="3399771"/>
              <a:ext cx="1122104" cy="310878"/>
            </a:xfrm>
            <a:prstGeom prst="rect">
              <a:avLst/>
            </a:prstGeom>
          </p:spPr>
        </p:pic>
      </p:grpSp>
      <p:sp>
        <p:nvSpPr>
          <p:cNvPr id="3619" name="テキスト ボックス 71"/>
          <p:cNvSpPr txBox="1"/>
          <p:nvPr/>
        </p:nvSpPr>
        <p:spPr>
          <a:xfrm>
            <a:off x="293724" y="5039271"/>
            <a:ext cx="470000" cy="262829"/>
          </a:xfrm>
          <a:prstGeom prst="rect">
            <a:avLst/>
          </a:prstGeom>
          <a:solidFill>
            <a:srgbClr val="FF0000"/>
          </a:solidFill>
          <a:ln w="19050">
            <a:solidFill>
              <a:srgbClr val="FF0000"/>
            </a:solidFill>
          </a:ln>
        </p:spPr>
        <p:txBody>
          <a:bodyPr wrap="none" numCol="1" rtlCol="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tab pos="82064" algn="l"/>
              </a:tabLst>
              <a:defRPr/>
            </a:pPr>
            <a:r>
              <a:rPr kumimoji="1" lang="ja-JP" altLang="en-US" sz="1108"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税制</a:t>
            </a:r>
            <a:endParaRPr kumimoji="1" lang="en-US" altLang="ja-JP" sz="1108"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20" name="テキスト ボックス 72"/>
          <p:cNvSpPr txBox="1"/>
          <p:nvPr/>
        </p:nvSpPr>
        <p:spPr>
          <a:xfrm>
            <a:off x="220670" y="2446288"/>
            <a:ext cx="659155" cy="262829"/>
          </a:xfrm>
          <a:prstGeom prst="rect">
            <a:avLst/>
          </a:prstGeom>
          <a:solidFill>
            <a:schemeClr val="bg1">
              <a:lumMod val="50000"/>
            </a:schemeClr>
          </a:solidFill>
          <a:ln>
            <a:noFill/>
          </a:ln>
        </p:spPr>
        <p:txBody>
          <a:bodyPr wrap="none" numCol="1" rtlCol="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tab pos="82064" algn="l"/>
              </a:tabLst>
              <a:defRPr/>
            </a:pPr>
            <a:r>
              <a:rPr kumimoji="1" lang="ja-JP" altLang="en-US" sz="110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概　　要</a:t>
            </a:r>
            <a:endParaRPr kumimoji="1" lang="en-US" altLang="ja-JP" sz="110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21" name="テキスト ボックス 73"/>
          <p:cNvSpPr txBox="1"/>
          <p:nvPr/>
        </p:nvSpPr>
        <p:spPr>
          <a:xfrm>
            <a:off x="791248" y="5068034"/>
            <a:ext cx="3719461" cy="964793"/>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wrap="square" lIns="83077" tIns="33231" rIns="33231" bIns="33231" rtlCol="0">
            <a:spAutoFit/>
          </a:bodyPr>
          <a:lstStyle/>
          <a:p>
            <a:pPr marL="0" marR="0" lvl="0" indent="0" algn="l" defTabSz="914400" rtl="0" eaLnBrk="1" fontAlgn="auto" latinLnBrk="0" hangingPunct="1">
              <a:lnSpc>
                <a:spcPts val="1385"/>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みどり法人が設置管理する認定市民緑地の土地（無償貸付又は自己保有に限る）</a:t>
            </a:r>
            <a:r>
              <a:rPr lang="ja-JP" altLang="en-US" sz="1100">
                <a:solidFill>
                  <a:prstClr val="black"/>
                </a:solidFill>
                <a:latin typeface="ＭＳ Ｐゴシック" panose="020B0600070205080204" pitchFamily="50" charset="-128"/>
                <a:ea typeface="ＭＳ Ｐゴシック" panose="020B0600070205080204" pitchFamily="50" charset="-128"/>
              </a:rPr>
              <a:t>のうち一定の要件を満たす土地</a:t>
            </a: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に係る</a:t>
            </a:r>
            <a:r>
              <a:rPr kumimoji="1" lang="ja-JP" altLang="en-US" sz="1100" b="1"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固定資産税・都市計画税の軽減</a:t>
            </a: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385"/>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３年間   原則１／３軽減（</a:t>
            </a:r>
            <a:r>
              <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1/2</a:t>
            </a: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1/6</a:t>
            </a: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で条例で規定）</a:t>
            </a:r>
            <a:r>
              <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385"/>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1" i="0" u="sng"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令和９年</a:t>
            </a:r>
            <a:r>
              <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31</a:t>
            </a:r>
            <a:r>
              <a:rPr kumimoji="1" lang="ja-JP" altLang="en-US"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日までの時限措置</a:t>
            </a:r>
            <a:endParaRPr kumimoji="1" lang="en-US" altLang="ja-JP" sz="11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622" name="テキスト ボックス 74"/>
          <p:cNvSpPr txBox="1"/>
          <p:nvPr/>
        </p:nvSpPr>
        <p:spPr>
          <a:xfrm>
            <a:off x="264714" y="6033111"/>
            <a:ext cx="470000" cy="262829"/>
          </a:xfrm>
          <a:prstGeom prst="rect">
            <a:avLst/>
          </a:prstGeom>
          <a:solidFill>
            <a:srgbClr val="FF0000"/>
          </a:solidFill>
          <a:ln>
            <a:solidFill>
              <a:srgbClr val="FF0000"/>
            </a:solidFill>
          </a:ln>
        </p:spPr>
        <p:txBody>
          <a:bodyPr wrap="none" numCol="1" rtlCol="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tab pos="82064" algn="l"/>
              </a:tabLst>
              <a:defRPr/>
            </a:pPr>
            <a:r>
              <a:rPr kumimoji="1" lang="ja-JP" altLang="en-US" sz="1108"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予算</a:t>
            </a:r>
            <a:endParaRPr kumimoji="1" lang="en-US" altLang="ja-JP" sz="1108"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24" name="正方形/長方形 79"/>
          <p:cNvSpPr/>
          <p:nvPr/>
        </p:nvSpPr>
        <p:spPr>
          <a:xfrm>
            <a:off x="220669" y="3270512"/>
            <a:ext cx="4685743" cy="50014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25" name="テキスト ボックス 80"/>
          <p:cNvSpPr txBox="1"/>
          <p:nvPr/>
        </p:nvSpPr>
        <p:spPr>
          <a:xfrm>
            <a:off x="220514" y="3098479"/>
            <a:ext cx="755335" cy="262829"/>
          </a:xfrm>
          <a:prstGeom prst="rect">
            <a:avLst/>
          </a:prstGeom>
          <a:solidFill>
            <a:schemeClr val="bg1">
              <a:lumMod val="50000"/>
            </a:schemeClr>
          </a:solidFill>
          <a:ln>
            <a:noFill/>
          </a:ln>
        </p:spPr>
        <p:txBody>
          <a:bodyPr wrap="none" numCol="1" rtlCol="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tab pos="82064" algn="l"/>
              </a:tabLst>
              <a:defRPr/>
            </a:pPr>
            <a:r>
              <a:rPr kumimoji="1" lang="ja-JP" altLang="en-US" sz="110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対象要件</a:t>
            </a:r>
            <a:endParaRPr kumimoji="1" lang="en-US" altLang="ja-JP" sz="110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26" name="正方形/長方形 81"/>
          <p:cNvSpPr/>
          <p:nvPr/>
        </p:nvSpPr>
        <p:spPr>
          <a:xfrm>
            <a:off x="2191779" y="3337833"/>
            <a:ext cx="284592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Calibri"/>
                <a:ea typeface="ＭＳ Ｐゴシック" panose="020B0600070205080204" pitchFamily="50" charset="-128"/>
                <a:cs typeface="+mn-cs"/>
              </a:rPr>
              <a:t>○設置管理主体</a:t>
            </a:r>
            <a:endParaRPr kumimoji="1" lang="en-US" altLang="ja-JP" sz="1100" b="0" i="0" u="none" strike="noStrike" kern="1200" cap="none" spc="0" normalizeH="0" baseline="0" noProof="0">
              <a:ln>
                <a:noFill/>
              </a:ln>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Calibri"/>
                <a:ea typeface="ＭＳ Ｐゴシック" panose="020B0600070205080204" pitchFamily="50" charset="-128"/>
                <a:cs typeface="+mn-cs"/>
              </a:rPr>
              <a:t>　民間主体（ＮＰＯ法人、住民団体、企業等）</a:t>
            </a:r>
          </a:p>
        </p:txBody>
      </p:sp>
      <p:sp>
        <p:nvSpPr>
          <p:cNvPr id="3627" name="正方形/長方形 82"/>
          <p:cNvSpPr/>
          <p:nvPr/>
        </p:nvSpPr>
        <p:spPr>
          <a:xfrm>
            <a:off x="214611" y="3337833"/>
            <a:ext cx="219276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Calibri"/>
                <a:ea typeface="ＭＳ Ｐゴシック" panose="020B0600070205080204" pitchFamily="50" charset="-128"/>
                <a:cs typeface="+mn-cs"/>
              </a:rPr>
              <a:t>○対象区域</a:t>
            </a:r>
            <a:endParaRPr kumimoji="1" lang="en-US" altLang="ja-JP" sz="1100" b="0" i="0" u="none" strike="noStrike" kern="1200" cap="none" spc="0" normalizeH="0" baseline="0" noProof="0">
              <a:ln>
                <a:noFill/>
              </a:ln>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Calibri"/>
                <a:ea typeface="ＭＳ Ｐゴシック" panose="020B0600070205080204" pitchFamily="50" charset="-128"/>
                <a:cs typeface="+mn-cs"/>
              </a:rPr>
              <a:t>　緑化地域又は緑化重点地区内</a:t>
            </a:r>
          </a:p>
        </p:txBody>
      </p:sp>
      <p:sp>
        <p:nvSpPr>
          <p:cNvPr id="3628" name="スライド番号プレースホルダー 4"/>
          <p:cNvSpPr>
            <a:spLocks noGrp="1"/>
          </p:cNvSpPr>
          <p:nvPr>
            <p:ph type="sldNum" sz="quarter" idx="12"/>
          </p:nvPr>
        </p:nvSpPr>
        <p:spPr>
          <a:xfrm>
            <a:off x="7590187" y="6575504"/>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FC12D-27C1-4F31-90C9-A93D49E44687}"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629" name="テキスト ボックス 50"/>
          <p:cNvSpPr txBox="1"/>
          <p:nvPr/>
        </p:nvSpPr>
        <p:spPr>
          <a:xfrm>
            <a:off x="-15552" y="-3105"/>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B050"/>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市民緑地認定</a:t>
            </a:r>
            <a:r>
              <a:rPr kumimoji="1" lang="ja-JP" altLang="en-US" sz="2000" b="0" i="0" u="none" strike="noStrike" kern="1200" cap="none" spc="0" normalizeH="0" baseline="0" noProof="0">
                <a:ln>
                  <a:noFill/>
                </a:ln>
                <a:solidFill>
                  <a:prstClr val="black"/>
                </a:solidFill>
                <a:effectLst/>
                <a:uLnTx/>
                <a:uFillTx/>
                <a:latin typeface="Arial" charset="0"/>
                <a:ea typeface="ＭＳ Ｐゴシック" panose="020B0600070205080204" pitchFamily="50" charset="-128"/>
                <a:cs typeface="+mn-cs"/>
              </a:rPr>
              <a:t>制度</a:t>
            </a:r>
            <a:r>
              <a:rPr kumimoji="1" lang="ja-JP" altLang="en-US" sz="1200" b="0" i="0" u="none" strike="noStrike" kern="1200" cap="none" spc="0" normalizeH="0" baseline="0" noProof="0">
                <a:ln>
                  <a:noFill/>
                </a:ln>
                <a:solidFill>
                  <a:prstClr val="black"/>
                </a:solidFill>
                <a:effectLst/>
                <a:uLnTx/>
                <a:uFillTx/>
                <a:latin typeface="HGSｺﾞｼｯｸM" pitchFamily="50" charset="-128"/>
                <a:ea typeface="HGSｺﾞｼｯｸM" pitchFamily="50" charset="-128"/>
                <a:cs typeface="+mn-cs"/>
              </a:rPr>
              <a:t>（</a:t>
            </a:r>
            <a:r>
              <a:rPr kumimoji="1" lang="en-US" altLang="ja-JP" sz="1200" b="0" i="0" u="none" strike="noStrike" kern="1200" cap="none" spc="0" normalizeH="0" baseline="0" noProof="0">
                <a:ln>
                  <a:noFill/>
                </a:ln>
                <a:solidFill>
                  <a:prstClr val="black"/>
                </a:solidFill>
                <a:effectLst/>
                <a:uLnTx/>
                <a:uFillTx/>
                <a:latin typeface="HGSｺﾞｼｯｸM" pitchFamily="50" charset="-128"/>
                <a:ea typeface="HGSｺﾞｼｯｸM" pitchFamily="50" charset="-128"/>
                <a:cs typeface="+mn-cs"/>
              </a:rPr>
              <a:t>H29</a:t>
            </a:r>
            <a:r>
              <a:rPr kumimoji="1" lang="ja-JP" altLang="en-US" sz="1200" b="0" i="0" u="none" strike="noStrike" kern="1200" cap="none" spc="0" normalizeH="0" baseline="0" noProof="0">
                <a:ln>
                  <a:noFill/>
                </a:ln>
                <a:solidFill>
                  <a:prstClr val="black"/>
                </a:solidFill>
                <a:effectLst/>
                <a:uLnTx/>
                <a:uFillTx/>
                <a:latin typeface="HGSｺﾞｼｯｸM" pitchFamily="50" charset="-128"/>
                <a:ea typeface="HGSｺﾞｼｯｸM" pitchFamily="50" charset="-128"/>
                <a:cs typeface="+mn-cs"/>
              </a:rPr>
              <a:t>都市緑地法改正）</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30" name="テキスト ボックス 58"/>
          <p:cNvSpPr txBox="1"/>
          <p:nvPr/>
        </p:nvSpPr>
        <p:spPr>
          <a:xfrm>
            <a:off x="0" y="389028"/>
            <a:ext cx="9904413" cy="2880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31" name="テキスト ボックス 59"/>
          <p:cNvSpPr txBox="1"/>
          <p:nvPr/>
        </p:nvSpPr>
        <p:spPr>
          <a:xfrm>
            <a:off x="0" y="441312"/>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3632" name="Picture 4" descr="\\Kwserver01\庁内共有\14都市部\140800公園緑政課\市民緑地認定関係\写真 2018-04-03 11 42 31.jpg"/>
          <p:cNvPicPr>
            <a:picLocks noChangeAspect="1" noChangeArrowheads="1"/>
          </p:cNvPicPr>
          <p:nvPr/>
        </p:nvPicPr>
        <p:blipFill>
          <a:blip r:embed="rId5"/>
          <a:stretch>
            <a:fillRect/>
          </a:stretch>
        </p:blipFill>
        <p:spPr>
          <a:xfrm>
            <a:off x="6897608" y="4785181"/>
            <a:ext cx="2714668" cy="1923348"/>
          </a:xfrm>
          <a:prstGeom prst="rect">
            <a:avLst/>
          </a:prstGeom>
          <a:noFill/>
          <a:ln cap="flat">
            <a:solidFill>
              <a:schemeClr val="tx1"/>
            </a:solidFill>
            <a:bevel/>
            <a:headEnd/>
            <a:tailEnd/>
          </a:ln>
        </p:spPr>
      </p:pic>
      <p:sp>
        <p:nvSpPr>
          <p:cNvPr id="3633" name="テキスト ボックス 70"/>
          <p:cNvSpPr txBox="1"/>
          <p:nvPr/>
        </p:nvSpPr>
        <p:spPr>
          <a:xfrm>
            <a:off x="6911697" y="6416688"/>
            <a:ext cx="650854" cy="246221"/>
          </a:xfrm>
          <a:prstGeom prst="rect">
            <a:avLst/>
          </a:prstGeom>
          <a:ln w="9525"/>
        </p:spPr>
        <p:style>
          <a:lnRef idx="2">
            <a:schemeClr val="accent2"/>
          </a:lnRef>
          <a:fillRef idx="1">
            <a:schemeClr val="lt1"/>
          </a:fillRef>
          <a:effectRef idx="0">
            <a:schemeClr val="accent2"/>
          </a:effectRef>
          <a:fontRef idx="minor">
            <a:schemeClr val="dk1"/>
          </a:fontRef>
        </p:style>
        <p:txBody>
          <a:bodyPr wrap="square" numCol="1" rtlCol="0">
            <a:spAutoFit/>
          </a:bodyPr>
          <a:lstStyle/>
          <a:p>
            <a:pPr fontAlgn="ctr">
              <a:tabLst>
                <a:tab pos="88900" algn="l"/>
              </a:tabLst>
            </a:pPr>
            <a:r>
              <a:rPr kumimoji="1" lang="ja-JP" altLang="en-US" sz="1000"/>
              <a:t>整備後</a:t>
            </a:r>
          </a:p>
        </p:txBody>
      </p:sp>
      <p:grpSp>
        <p:nvGrpSpPr>
          <p:cNvPr id="3634" name="グループ化 10"/>
          <p:cNvGrpSpPr/>
          <p:nvPr/>
        </p:nvGrpSpPr>
        <p:grpSpPr>
          <a:xfrm>
            <a:off x="5419959" y="4708456"/>
            <a:ext cx="1376050" cy="1430931"/>
            <a:chOff x="5868425" y="4207245"/>
            <a:chExt cx="1376050" cy="1430931"/>
          </a:xfrm>
        </p:grpSpPr>
        <p:pic>
          <p:nvPicPr>
            <p:cNvPr id="3635" name="図 5" descr="C:\Users\KOUENR~1\AppData\Local\Temp\ksohtml\wpsDA37.tmp.png"/>
            <p:cNvPicPr>
              <a:picLocks noChangeAspect="1" noChangeArrowheads="1"/>
            </p:cNvPicPr>
            <p:nvPr/>
          </p:nvPicPr>
          <p:blipFill>
            <a:blip r:embed="rId6"/>
            <a:stretch>
              <a:fillRect/>
            </a:stretch>
          </p:blipFill>
          <p:spPr>
            <a:xfrm>
              <a:off x="5878391" y="4207245"/>
              <a:ext cx="1366084" cy="995642"/>
            </a:xfrm>
            <a:prstGeom prst="rect">
              <a:avLst/>
            </a:prstGeom>
            <a:noFill/>
            <a:ln w="9525">
              <a:solidFill>
                <a:srgbClr val="000000"/>
              </a:solidFill>
              <a:miter lim="800000"/>
              <a:headEnd/>
              <a:tailEnd/>
            </a:ln>
          </p:spPr>
        </p:pic>
        <p:sp>
          <p:nvSpPr>
            <p:cNvPr id="3636" name="屈折矢印 10"/>
            <p:cNvSpPr/>
            <p:nvPr/>
          </p:nvSpPr>
          <p:spPr>
            <a:xfrm rot="5400000">
              <a:off x="6414841" y="5305857"/>
              <a:ext cx="260547" cy="404091"/>
            </a:xfrm>
            <a:prstGeom prst="bentUpArrow">
              <a:avLst>
                <a:gd name="adj1" fmla="val 33426"/>
                <a:gd name="adj2" fmla="val 25000"/>
                <a:gd name="adj3" fmla="val 25000"/>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200">
                <a:solidFill>
                  <a:schemeClr val="tx1"/>
                </a:solidFill>
              </a:endParaRPr>
            </a:p>
          </p:txBody>
        </p:sp>
        <p:sp>
          <p:nvSpPr>
            <p:cNvPr id="3637" name="テキスト ボックス 75"/>
            <p:cNvSpPr txBox="1"/>
            <p:nvPr/>
          </p:nvSpPr>
          <p:spPr>
            <a:xfrm>
              <a:off x="5868425" y="5002654"/>
              <a:ext cx="564506" cy="246221"/>
            </a:xfrm>
            <a:prstGeom prst="rect">
              <a:avLst/>
            </a:prstGeom>
            <a:ln w="9525"/>
          </p:spPr>
          <p:style>
            <a:lnRef idx="2">
              <a:schemeClr val="accent2"/>
            </a:lnRef>
            <a:fillRef idx="1">
              <a:schemeClr val="lt1"/>
            </a:fillRef>
            <a:effectRef idx="0">
              <a:schemeClr val="accent2"/>
            </a:effectRef>
            <a:fontRef idx="minor">
              <a:schemeClr val="dk1"/>
            </a:fontRef>
          </p:style>
          <p:txBody>
            <a:bodyPr wrap="square" numCol="1" rtlCol="0">
              <a:spAutoFit/>
            </a:bodyPr>
            <a:lstStyle/>
            <a:p>
              <a:pPr fontAlgn="ctr">
                <a:tabLst>
                  <a:tab pos="88900" algn="l"/>
                </a:tabLst>
              </a:pPr>
              <a:r>
                <a:rPr kumimoji="1" lang="ja-JP" altLang="en-US" sz="1000"/>
                <a:t>整備前</a:t>
              </a:r>
            </a:p>
          </p:txBody>
        </p:sp>
      </p:grpSp>
    </p:spTree>
    <p:extLst>
      <p:ext uri="{BB962C8B-B14F-4D97-AF65-F5344CB8AC3E}">
        <p14:creationId xmlns:p14="http://schemas.microsoft.com/office/powerpoint/2010/main" val="2525438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50"/>
          <p:cNvSpPr txBox="1"/>
          <p:nvPr/>
        </p:nvSpPr>
        <p:spPr>
          <a:xfrm>
            <a:off x="-15552" y="-3105"/>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B050"/>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市民緑地認定</a:t>
            </a:r>
            <a:r>
              <a:rPr lang="ja-JP" altLang="en-US" sz="2000">
                <a:solidFill>
                  <a:prstClr val="black"/>
                </a:solidFill>
                <a:latin typeface="Arial" charset="0"/>
                <a:ea typeface="ＭＳ Ｐゴシック" panose="020B0600070205080204" pitchFamily="50" charset="-128"/>
              </a:rPr>
              <a:t>制度の活用状況</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2" name="テキスト ボックス 58"/>
          <p:cNvSpPr txBox="1"/>
          <p:nvPr/>
        </p:nvSpPr>
        <p:spPr>
          <a:xfrm>
            <a:off x="0" y="389028"/>
            <a:ext cx="9904413" cy="2880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3" name="テキスト ボックス 59"/>
          <p:cNvSpPr txBox="1"/>
          <p:nvPr/>
        </p:nvSpPr>
        <p:spPr>
          <a:xfrm>
            <a:off x="0" y="441312"/>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 name="スライド番号プレースホルダー 1"/>
          <p:cNvSpPr>
            <a:spLocks noGrp="1"/>
          </p:cNvSpPr>
          <p:nvPr>
            <p:ph type="sldNum" sz="quarter" idx="12"/>
          </p:nvPr>
        </p:nvSpPr>
        <p:spPr>
          <a:xfrm>
            <a:off x="7583111" y="6485070"/>
            <a:ext cx="2311400" cy="365125"/>
          </a:xfrm>
        </p:spPr>
        <p:txBody>
          <a:bodyPr/>
          <a:lstStyle/>
          <a:p>
            <a:fld id="{93DF5491-8AA2-4D26-B041-A129FDD1AC3C}" type="slidenum">
              <a:rPr kumimoji="1" lang="ja-JP" altLang="en-US" smtClean="0"/>
              <a:pPr/>
              <a:t>29</a:t>
            </a:fld>
            <a:endParaRPr kumimoji="1" lang="ja-JP" altLang="en-US"/>
          </a:p>
        </p:txBody>
      </p:sp>
      <p:sp>
        <p:nvSpPr>
          <p:cNvPr id="65" name="角丸四角形 64"/>
          <p:cNvSpPr/>
          <p:nvPr/>
        </p:nvSpPr>
        <p:spPr>
          <a:xfrm>
            <a:off x="559496" y="728223"/>
            <a:ext cx="8568952" cy="5844462"/>
          </a:xfrm>
          <a:prstGeom prst="roundRect">
            <a:avLst>
              <a:gd name="adj" fmla="val 6192"/>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ja-JP" altLang="en-US" sz="1662">
              <a:solidFill>
                <a:srgbClr val="FFFFFF"/>
              </a:solidFill>
              <a:latin typeface="Arial"/>
              <a:ea typeface="ＭＳ Ｐゴシック"/>
            </a:endParaRPr>
          </a:p>
        </p:txBody>
      </p:sp>
      <p:sp>
        <p:nvSpPr>
          <p:cNvPr id="66" name="テキスト ボックス 36"/>
          <p:cNvSpPr txBox="1">
            <a:spLocks noChangeArrowheads="1"/>
          </p:cNvSpPr>
          <p:nvPr/>
        </p:nvSpPr>
        <p:spPr bwMode="auto">
          <a:xfrm>
            <a:off x="6225198" y="3038086"/>
            <a:ext cx="247356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083">
              <a:spcBef>
                <a:spcPct val="0"/>
              </a:spcBef>
              <a:buNone/>
            </a:pPr>
            <a:r>
              <a:rPr lang="ja-JP" altLang="en-US" sz="1108">
                <a:solidFill>
                  <a:srgbClr val="000000"/>
                </a:solidFill>
              </a:rPr>
              <a:t>かしわ路地裏市民緑地（千葉県柏市）</a:t>
            </a:r>
          </a:p>
        </p:txBody>
      </p:sp>
      <p:sp>
        <p:nvSpPr>
          <p:cNvPr id="67" name="テキスト ボックス 43"/>
          <p:cNvSpPr txBox="1">
            <a:spLocks noChangeArrowheads="1"/>
          </p:cNvSpPr>
          <p:nvPr/>
        </p:nvSpPr>
        <p:spPr bwMode="auto">
          <a:xfrm>
            <a:off x="868894" y="592640"/>
            <a:ext cx="3601506" cy="3196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083" eaLnBrk="0" hangingPunct="0">
              <a:spcBef>
                <a:spcPct val="0"/>
              </a:spcBef>
              <a:buNone/>
            </a:pPr>
            <a:r>
              <a:rPr lang="ja-JP" altLang="en-US" sz="1477">
                <a:solidFill>
                  <a:srgbClr val="000000"/>
                </a:solidFill>
              </a:rPr>
              <a:t>■制度活用・検討状況　</a:t>
            </a:r>
            <a:r>
              <a:rPr lang="ja-JP" altLang="en-US" sz="1015">
                <a:solidFill>
                  <a:srgbClr val="000000"/>
                </a:solidFill>
              </a:rPr>
              <a:t>（令和４年１２月末時点）</a:t>
            </a:r>
            <a:endParaRPr lang="en-US" altLang="ja-JP" sz="1015">
              <a:solidFill>
                <a:srgbClr val="000000"/>
              </a:solidFill>
            </a:endParaRPr>
          </a:p>
        </p:txBody>
      </p:sp>
      <p:sp>
        <p:nvSpPr>
          <p:cNvPr id="68" name="テキスト ボックス 44"/>
          <p:cNvSpPr txBox="1">
            <a:spLocks noChangeArrowheads="1"/>
          </p:cNvSpPr>
          <p:nvPr/>
        </p:nvSpPr>
        <p:spPr bwMode="auto">
          <a:xfrm>
            <a:off x="6212621" y="5651318"/>
            <a:ext cx="2475035"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083">
              <a:spcBef>
                <a:spcPct val="0"/>
              </a:spcBef>
              <a:buNone/>
            </a:pPr>
            <a:r>
              <a:rPr lang="ja-JP" altLang="en-US" sz="1108">
                <a:solidFill>
                  <a:srgbClr val="000000"/>
                </a:solidFill>
              </a:rPr>
              <a:t>たもんじ交流農園　（東京都墨田区）</a:t>
            </a:r>
          </a:p>
        </p:txBody>
      </p:sp>
      <p:pic>
        <p:nvPicPr>
          <p:cNvPr id="69" name="図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03571" y="1383666"/>
            <a:ext cx="2595196" cy="166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テキスト ボックス 41"/>
          <p:cNvSpPr txBox="1">
            <a:spLocks noChangeArrowheads="1"/>
          </p:cNvSpPr>
          <p:nvPr/>
        </p:nvSpPr>
        <p:spPr bwMode="auto">
          <a:xfrm>
            <a:off x="764442" y="1139416"/>
            <a:ext cx="5424854"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71575" indent="-11715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1481" indent="-1081481" defTabSz="844083">
              <a:lnSpc>
                <a:spcPts val="1477"/>
              </a:lnSpc>
              <a:spcBef>
                <a:spcPts val="0"/>
              </a:spcBef>
              <a:buNone/>
            </a:pPr>
            <a:r>
              <a:rPr lang="ja-JP" altLang="en-US" sz="1292">
                <a:solidFill>
                  <a:srgbClr val="000000"/>
                </a:solidFill>
              </a:rPr>
              <a:t>○かしわ路地裏市民緑地（千葉県柏市）　約</a:t>
            </a:r>
            <a:r>
              <a:rPr lang="en-US" altLang="ja-JP" sz="1292">
                <a:solidFill>
                  <a:srgbClr val="000000"/>
                </a:solidFill>
              </a:rPr>
              <a:t>500</a:t>
            </a:r>
            <a:r>
              <a:rPr lang="ja-JP" altLang="en-US" sz="1292">
                <a:solidFill>
                  <a:srgbClr val="000000"/>
                </a:solidFill>
              </a:rPr>
              <a:t>㎡</a:t>
            </a:r>
            <a:endParaRPr lang="en-US" altLang="ja-JP" sz="1292">
              <a:solidFill>
                <a:srgbClr val="000000"/>
              </a:solidFill>
            </a:endParaRPr>
          </a:p>
          <a:p>
            <a:pPr marL="199390" indent="0" defTabSz="844083">
              <a:lnSpc>
                <a:spcPts val="1477"/>
              </a:lnSpc>
              <a:spcBef>
                <a:spcPts val="0"/>
              </a:spcBef>
              <a:buNone/>
            </a:pPr>
            <a:r>
              <a:rPr lang="en-US" altLang="ja-JP" sz="1108">
                <a:solidFill>
                  <a:srgbClr val="000000"/>
                </a:solidFill>
                <a:latin typeface="Arial" charset="0"/>
                <a:ea typeface="ＭＳ Ｐゴシック" charset="-128"/>
              </a:rPr>
              <a:t>H29.9</a:t>
            </a:r>
            <a:r>
              <a:rPr lang="ja-JP" altLang="en-US" sz="1108">
                <a:solidFill>
                  <a:srgbClr val="000000"/>
                </a:solidFill>
                <a:latin typeface="Arial" charset="0"/>
                <a:ea typeface="ＭＳ Ｐゴシック" charset="-128"/>
              </a:rPr>
              <a:t>　   </a:t>
            </a:r>
            <a:r>
              <a:rPr lang="en-US" altLang="ja-JP" sz="1108">
                <a:solidFill>
                  <a:srgbClr val="000000"/>
                </a:solidFill>
                <a:latin typeface="Arial" charset="0"/>
                <a:ea typeface="ＭＳ Ｐゴシック" charset="-128"/>
              </a:rPr>
              <a:t>NPO</a:t>
            </a:r>
            <a:r>
              <a:rPr lang="ja-JP" altLang="en-US" sz="1108">
                <a:solidFill>
                  <a:srgbClr val="000000"/>
                </a:solidFill>
                <a:latin typeface="Arial" charset="0"/>
                <a:ea typeface="ＭＳ Ｐゴシック" charset="-128"/>
              </a:rPr>
              <a:t>法人（</a:t>
            </a:r>
            <a:r>
              <a:rPr lang="en-US" altLang="ja-JP" sz="1108">
                <a:solidFill>
                  <a:srgbClr val="000000"/>
                </a:solidFill>
                <a:latin typeface="Arial" charset="0"/>
                <a:ea typeface="ＭＳ Ｐゴシック" charset="-128"/>
              </a:rPr>
              <a:t>urban design partners balloon</a:t>
            </a:r>
            <a:r>
              <a:rPr lang="ja-JP" altLang="en-US" sz="1108">
                <a:solidFill>
                  <a:srgbClr val="000000"/>
                </a:solidFill>
                <a:latin typeface="Arial" charset="0"/>
                <a:ea typeface="ＭＳ Ｐゴシック" charset="-128"/>
              </a:rPr>
              <a:t>）をみどり法人指定</a:t>
            </a:r>
            <a:endParaRPr lang="en-US" altLang="ja-JP" sz="1108">
              <a:solidFill>
                <a:srgbClr val="000000"/>
              </a:solidFill>
              <a:latin typeface="Arial" charset="0"/>
              <a:ea typeface="ＭＳ Ｐゴシック" charset="-128"/>
            </a:endParaRPr>
          </a:p>
          <a:p>
            <a:pPr marL="199390" indent="0" defTabSz="844083">
              <a:lnSpc>
                <a:spcPts val="1477"/>
              </a:lnSpc>
              <a:spcBef>
                <a:spcPts val="0"/>
              </a:spcBef>
              <a:buNone/>
            </a:pPr>
            <a:r>
              <a:rPr lang="en-US" altLang="ja-JP" sz="1108">
                <a:solidFill>
                  <a:srgbClr val="000000"/>
                </a:solidFill>
                <a:latin typeface="Arial" charset="0"/>
                <a:ea typeface="ＭＳ Ｐゴシック" charset="-128"/>
              </a:rPr>
              <a:t>H29.11    </a:t>
            </a:r>
            <a:r>
              <a:rPr lang="ja-JP" altLang="en-US" sz="1108">
                <a:solidFill>
                  <a:srgbClr val="000000"/>
                </a:solidFill>
                <a:latin typeface="Arial" charset="0"/>
                <a:ea typeface="ＭＳ Ｐゴシック" charset="-128"/>
              </a:rPr>
              <a:t>市民緑地認定　　</a:t>
            </a:r>
            <a:endParaRPr lang="ja-JP" altLang="en-US" sz="1108" u="sng">
              <a:solidFill>
                <a:srgbClr val="000000"/>
              </a:solidFill>
            </a:endParaRPr>
          </a:p>
        </p:txBody>
      </p:sp>
      <p:sp>
        <p:nvSpPr>
          <p:cNvPr id="71" name="テキスト ボックス 47"/>
          <p:cNvSpPr txBox="1">
            <a:spLocks noChangeArrowheads="1"/>
          </p:cNvSpPr>
          <p:nvPr/>
        </p:nvSpPr>
        <p:spPr bwMode="auto">
          <a:xfrm>
            <a:off x="766586" y="1778793"/>
            <a:ext cx="490317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1575" indent="-11715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1481" indent="-1081481" defTabSz="844083">
              <a:lnSpc>
                <a:spcPts val="1477"/>
              </a:lnSpc>
              <a:spcBef>
                <a:spcPts val="0"/>
              </a:spcBef>
              <a:buNone/>
            </a:pPr>
            <a:r>
              <a:rPr lang="ja-JP" altLang="en-US" sz="1292">
                <a:solidFill>
                  <a:srgbClr val="000000"/>
                </a:solidFill>
              </a:rPr>
              <a:t>○コクーンシティ（埼玉県さいたま市）　約</a:t>
            </a:r>
            <a:r>
              <a:rPr lang="en-US" altLang="ja-JP" sz="1292">
                <a:solidFill>
                  <a:srgbClr val="000000"/>
                </a:solidFill>
              </a:rPr>
              <a:t>4,400</a:t>
            </a:r>
            <a:r>
              <a:rPr lang="ja-JP" altLang="en-US" sz="1292">
                <a:solidFill>
                  <a:srgbClr val="000000"/>
                </a:solidFill>
              </a:rPr>
              <a:t>㎡</a:t>
            </a:r>
            <a:endParaRPr lang="en-US" altLang="ja-JP" sz="1292">
              <a:solidFill>
                <a:srgbClr val="000000"/>
              </a:solidFill>
            </a:endParaRPr>
          </a:p>
          <a:p>
            <a:pPr marL="199390" indent="0" defTabSz="844083">
              <a:lnSpc>
                <a:spcPts val="1477"/>
              </a:lnSpc>
              <a:spcBef>
                <a:spcPts val="0"/>
              </a:spcBef>
              <a:buNone/>
            </a:pPr>
            <a:r>
              <a:rPr lang="en-US" altLang="ja-JP" sz="1108">
                <a:solidFill>
                  <a:srgbClr val="000000"/>
                </a:solidFill>
                <a:latin typeface="Arial" charset="0"/>
                <a:ea typeface="ＭＳ Ｐゴシック" charset="-128"/>
              </a:rPr>
              <a:t>H30.5</a:t>
            </a:r>
            <a:r>
              <a:rPr lang="ja-JP" altLang="en-US" sz="1108">
                <a:solidFill>
                  <a:srgbClr val="000000"/>
                </a:solidFill>
                <a:latin typeface="Arial" charset="0"/>
                <a:ea typeface="ＭＳ Ｐゴシック" charset="-128"/>
              </a:rPr>
              <a:t>　　片倉工業（株）をみどり法人指定・市民緑地認定</a:t>
            </a:r>
            <a:endParaRPr lang="ja-JP" altLang="en-US" sz="1108">
              <a:solidFill>
                <a:srgbClr val="000000"/>
              </a:solidFill>
            </a:endParaRPr>
          </a:p>
        </p:txBody>
      </p:sp>
      <p:sp>
        <p:nvSpPr>
          <p:cNvPr id="72" name="テキスト ボックス 47"/>
          <p:cNvSpPr txBox="1">
            <a:spLocks noChangeArrowheads="1"/>
          </p:cNvSpPr>
          <p:nvPr/>
        </p:nvSpPr>
        <p:spPr bwMode="auto">
          <a:xfrm>
            <a:off x="766586" y="2181801"/>
            <a:ext cx="4903177"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1575" indent="-11715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1481" indent="-1081481" defTabSz="844083">
              <a:lnSpc>
                <a:spcPts val="1477"/>
              </a:lnSpc>
              <a:spcBef>
                <a:spcPts val="0"/>
              </a:spcBef>
              <a:buNone/>
            </a:pPr>
            <a:r>
              <a:rPr lang="ja-JP" altLang="en-US" sz="1292">
                <a:solidFill>
                  <a:srgbClr val="000000"/>
                </a:solidFill>
              </a:rPr>
              <a:t>○紡ぐ広場（愛媛県西条市）　約</a:t>
            </a:r>
            <a:r>
              <a:rPr lang="en-US" altLang="ja-JP" sz="1292">
                <a:solidFill>
                  <a:srgbClr val="000000"/>
                </a:solidFill>
              </a:rPr>
              <a:t>4,000</a:t>
            </a:r>
            <a:r>
              <a:rPr lang="ja-JP" altLang="en-US" sz="1292">
                <a:solidFill>
                  <a:srgbClr val="000000"/>
                </a:solidFill>
              </a:rPr>
              <a:t>㎡</a:t>
            </a:r>
            <a:endParaRPr lang="en-US" altLang="ja-JP" sz="1292">
              <a:solidFill>
                <a:srgbClr val="000000"/>
              </a:solidFill>
            </a:endParaRPr>
          </a:p>
          <a:p>
            <a:pPr marL="199390" indent="0" defTabSz="844083">
              <a:lnSpc>
                <a:spcPts val="1477"/>
              </a:lnSpc>
              <a:spcBef>
                <a:spcPts val="0"/>
              </a:spcBef>
              <a:buNone/>
              <a:defRPr/>
            </a:pPr>
            <a:r>
              <a:rPr lang="en-US" altLang="ja-JP" sz="1108">
                <a:solidFill>
                  <a:srgbClr val="000000"/>
                </a:solidFill>
                <a:latin typeface="Arial" charset="0"/>
                <a:ea typeface="ＭＳ Ｐゴシック" charset="-128"/>
              </a:rPr>
              <a:t>H30.8</a:t>
            </a:r>
            <a:r>
              <a:rPr lang="ja-JP" altLang="en-US" sz="1108">
                <a:solidFill>
                  <a:srgbClr val="000000"/>
                </a:solidFill>
                <a:latin typeface="Arial" charset="0"/>
                <a:ea typeface="ＭＳ Ｐゴシック" charset="-128"/>
              </a:rPr>
              <a:t>　　（</a:t>
            </a:r>
            <a:r>
              <a:rPr lang="ja-JP" altLang="en-US" sz="1108">
                <a:solidFill>
                  <a:srgbClr val="000000"/>
                </a:solidFill>
                <a:latin typeface="ＭＳ Ｐゴシック"/>
                <a:ea typeface="ＭＳ Ｐゴシック" charset="-128"/>
              </a:rPr>
              <a:t>株）アドバンテック</a:t>
            </a:r>
            <a:r>
              <a:rPr lang="ja-JP" altLang="en-US" sz="1108">
                <a:solidFill>
                  <a:srgbClr val="000000"/>
                </a:solidFill>
                <a:latin typeface="Arial" charset="0"/>
                <a:ea typeface="ＭＳ Ｐゴシック" charset="-128"/>
              </a:rPr>
              <a:t>をみどり法人指定</a:t>
            </a:r>
            <a:endParaRPr lang="en-US" altLang="ja-JP" sz="1108">
              <a:solidFill>
                <a:srgbClr val="000000"/>
              </a:solidFill>
              <a:latin typeface="Arial" charset="0"/>
              <a:ea typeface="ＭＳ Ｐゴシック" charset="-128"/>
            </a:endParaRPr>
          </a:p>
          <a:p>
            <a:pPr marL="199390" indent="0" defTabSz="844083">
              <a:lnSpc>
                <a:spcPts val="1477"/>
              </a:lnSpc>
              <a:spcBef>
                <a:spcPts val="0"/>
              </a:spcBef>
              <a:buNone/>
              <a:defRPr/>
            </a:pPr>
            <a:r>
              <a:rPr lang="en-US" altLang="ja-JP" sz="1108">
                <a:solidFill>
                  <a:srgbClr val="000000"/>
                </a:solidFill>
                <a:latin typeface="Arial" charset="0"/>
                <a:ea typeface="ＭＳ Ｐゴシック" charset="-128"/>
              </a:rPr>
              <a:t>H30.10</a:t>
            </a:r>
            <a:r>
              <a:rPr lang="ja-JP" altLang="en-US" sz="1108">
                <a:solidFill>
                  <a:srgbClr val="000000"/>
                </a:solidFill>
                <a:latin typeface="Arial" charset="0"/>
                <a:ea typeface="ＭＳ Ｐゴシック" charset="-128"/>
              </a:rPr>
              <a:t>　 市民緑地認定</a:t>
            </a:r>
            <a:endParaRPr lang="en-US" altLang="ja-JP" sz="1108">
              <a:solidFill>
                <a:srgbClr val="000000"/>
              </a:solidFill>
              <a:latin typeface="Arial" charset="0"/>
              <a:ea typeface="ＭＳ Ｐゴシック" charset="-128"/>
            </a:endParaRPr>
          </a:p>
        </p:txBody>
      </p:sp>
      <p:sp>
        <p:nvSpPr>
          <p:cNvPr id="73" name="テキスト ボックス 47"/>
          <p:cNvSpPr txBox="1">
            <a:spLocks noChangeArrowheads="1"/>
          </p:cNvSpPr>
          <p:nvPr/>
        </p:nvSpPr>
        <p:spPr bwMode="auto">
          <a:xfrm>
            <a:off x="764442" y="2791223"/>
            <a:ext cx="4903177"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1575" indent="-11715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1481" indent="-1081481" defTabSz="844083">
              <a:lnSpc>
                <a:spcPts val="1477"/>
              </a:lnSpc>
              <a:spcBef>
                <a:spcPts val="0"/>
              </a:spcBef>
              <a:buNone/>
            </a:pPr>
            <a:r>
              <a:rPr lang="ja-JP" altLang="en-US" sz="1292">
                <a:solidFill>
                  <a:srgbClr val="000000"/>
                </a:solidFill>
              </a:rPr>
              <a:t>○ノリタケの森（愛知県名古屋市）　約</a:t>
            </a:r>
            <a:r>
              <a:rPr lang="en-US" altLang="ja-JP" sz="1292">
                <a:solidFill>
                  <a:srgbClr val="000000"/>
                </a:solidFill>
              </a:rPr>
              <a:t>21,300</a:t>
            </a:r>
            <a:r>
              <a:rPr lang="ja-JP" altLang="en-US" sz="1292">
                <a:solidFill>
                  <a:srgbClr val="000000"/>
                </a:solidFill>
              </a:rPr>
              <a:t>㎡</a:t>
            </a:r>
            <a:endParaRPr lang="en-US" altLang="ja-JP" sz="1292">
              <a:solidFill>
                <a:srgbClr val="000000"/>
              </a:solidFill>
            </a:endParaRPr>
          </a:p>
          <a:p>
            <a:pPr marL="199390" indent="0" defTabSz="844083">
              <a:lnSpc>
                <a:spcPts val="1477"/>
              </a:lnSpc>
              <a:spcBef>
                <a:spcPts val="0"/>
              </a:spcBef>
              <a:buNone/>
            </a:pPr>
            <a:r>
              <a:rPr lang="en-US" altLang="ja-JP" sz="1108">
                <a:solidFill>
                  <a:srgbClr val="000000"/>
                </a:solidFill>
                <a:latin typeface="Arial" charset="0"/>
                <a:ea typeface="ＭＳ Ｐゴシック" charset="-128"/>
              </a:rPr>
              <a:t>H30.11</a:t>
            </a:r>
            <a:r>
              <a:rPr lang="ja-JP" altLang="en-US" sz="1108">
                <a:solidFill>
                  <a:srgbClr val="000000"/>
                </a:solidFill>
                <a:latin typeface="Arial" charset="0"/>
                <a:ea typeface="ＭＳ Ｐゴシック" charset="-128"/>
              </a:rPr>
              <a:t>　　株式会社ノリタケカンパニーリミテドをみどり法人指定</a:t>
            </a:r>
            <a:endParaRPr lang="en-US" altLang="ja-JP" sz="1108">
              <a:solidFill>
                <a:srgbClr val="000000"/>
              </a:solidFill>
              <a:latin typeface="Arial" charset="0"/>
              <a:ea typeface="ＭＳ Ｐゴシック" charset="-128"/>
            </a:endParaRPr>
          </a:p>
          <a:p>
            <a:pPr marL="199390" indent="0" defTabSz="844083">
              <a:lnSpc>
                <a:spcPts val="1477"/>
              </a:lnSpc>
              <a:spcBef>
                <a:spcPts val="0"/>
              </a:spcBef>
              <a:buNone/>
            </a:pPr>
            <a:r>
              <a:rPr lang="en-US" altLang="ja-JP" sz="1108">
                <a:solidFill>
                  <a:srgbClr val="000000"/>
                </a:solidFill>
                <a:latin typeface="Arial" charset="0"/>
                <a:ea typeface="ＭＳ Ｐゴシック" charset="-128"/>
              </a:rPr>
              <a:t>H30.12</a:t>
            </a:r>
            <a:r>
              <a:rPr lang="ja-JP" altLang="en-US" sz="1108">
                <a:solidFill>
                  <a:srgbClr val="000000"/>
                </a:solidFill>
                <a:latin typeface="Arial" charset="0"/>
                <a:ea typeface="ＭＳ Ｐゴシック" charset="-128"/>
              </a:rPr>
              <a:t>　　市民緑地認定</a:t>
            </a:r>
            <a:endParaRPr lang="en-US" altLang="ja-JP" sz="1108">
              <a:solidFill>
                <a:srgbClr val="000000"/>
              </a:solidFill>
              <a:latin typeface="Arial" charset="0"/>
              <a:ea typeface="ＭＳ Ｐゴシック" charset="-128"/>
            </a:endParaRPr>
          </a:p>
        </p:txBody>
      </p:sp>
      <p:sp>
        <p:nvSpPr>
          <p:cNvPr id="74" name="テキスト ボックス 47"/>
          <p:cNvSpPr txBox="1">
            <a:spLocks noChangeArrowheads="1"/>
          </p:cNvSpPr>
          <p:nvPr/>
        </p:nvSpPr>
        <p:spPr bwMode="auto">
          <a:xfrm>
            <a:off x="757002" y="4152469"/>
            <a:ext cx="58842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71575" indent="-11715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1481" indent="-1081481" defTabSz="844083">
              <a:lnSpc>
                <a:spcPts val="1477"/>
              </a:lnSpc>
              <a:spcBef>
                <a:spcPts val="0"/>
              </a:spcBef>
              <a:buNone/>
            </a:pPr>
            <a:r>
              <a:rPr lang="ja-JP" altLang="en-US" sz="1292">
                <a:solidFill>
                  <a:srgbClr val="000000"/>
                </a:solidFill>
              </a:rPr>
              <a:t>○ミズノスポーツプラザ神戸和田岬市民緑地（兵庫県神戸市）　約</a:t>
            </a:r>
            <a:r>
              <a:rPr lang="en-US" altLang="ja-JP" sz="1292">
                <a:solidFill>
                  <a:srgbClr val="000000"/>
                </a:solidFill>
              </a:rPr>
              <a:t>1,100</a:t>
            </a:r>
            <a:r>
              <a:rPr lang="ja-JP" altLang="en-US" sz="1292">
                <a:solidFill>
                  <a:srgbClr val="000000"/>
                </a:solidFill>
              </a:rPr>
              <a:t>㎡</a:t>
            </a:r>
            <a:endParaRPr lang="en-US" altLang="ja-JP" sz="1292">
              <a:solidFill>
                <a:srgbClr val="000000"/>
              </a:solidFill>
            </a:endParaRPr>
          </a:p>
          <a:p>
            <a:pPr marL="199390" indent="0" defTabSz="844083">
              <a:lnSpc>
                <a:spcPts val="1477"/>
              </a:lnSpc>
              <a:spcBef>
                <a:spcPts val="0"/>
              </a:spcBef>
              <a:buNone/>
            </a:pPr>
            <a:r>
              <a:rPr lang="en-US" altLang="ja-JP" sz="1108">
                <a:solidFill>
                  <a:srgbClr val="000000"/>
                </a:solidFill>
                <a:latin typeface="Arial" charset="0"/>
                <a:ea typeface="ＭＳ Ｐゴシック" charset="-128"/>
              </a:rPr>
              <a:t>H31.3</a:t>
            </a:r>
            <a:r>
              <a:rPr lang="ja-JP" altLang="en-US" sz="1108">
                <a:solidFill>
                  <a:srgbClr val="000000"/>
                </a:solidFill>
                <a:latin typeface="Arial" charset="0"/>
                <a:ea typeface="ＭＳ Ｐゴシック" charset="-128"/>
              </a:rPr>
              <a:t>　　</a:t>
            </a:r>
            <a:r>
              <a:rPr lang="ja-JP" altLang="en-US" sz="1108">
                <a:solidFill>
                  <a:srgbClr val="000000"/>
                </a:solidFill>
              </a:rPr>
              <a:t>ミズノスポーツサービス（株）</a:t>
            </a:r>
            <a:r>
              <a:rPr lang="ja-JP" altLang="en-US" sz="1108">
                <a:solidFill>
                  <a:srgbClr val="000000"/>
                </a:solidFill>
                <a:latin typeface="Arial" charset="0"/>
                <a:ea typeface="ＭＳ Ｐゴシック" charset="-128"/>
              </a:rPr>
              <a:t>をみどり法人指定　　市民緑地認定</a:t>
            </a:r>
            <a:endParaRPr lang="en-US" altLang="ja-JP" sz="1108">
              <a:solidFill>
                <a:srgbClr val="000000"/>
              </a:solidFill>
              <a:latin typeface="Arial" charset="0"/>
              <a:ea typeface="ＭＳ Ｐゴシック" charset="-128"/>
            </a:endParaRPr>
          </a:p>
        </p:txBody>
      </p:sp>
      <p:sp>
        <p:nvSpPr>
          <p:cNvPr id="75" name="テキスト ボックス 47"/>
          <p:cNvSpPr txBox="1">
            <a:spLocks noChangeArrowheads="1"/>
          </p:cNvSpPr>
          <p:nvPr/>
        </p:nvSpPr>
        <p:spPr bwMode="auto">
          <a:xfrm>
            <a:off x="764441" y="3366682"/>
            <a:ext cx="5105400" cy="56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1575" indent="-11715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1481" indent="-1081481" defTabSz="844083" eaLnBrk="0" hangingPunct="0">
              <a:lnSpc>
                <a:spcPts val="2031"/>
              </a:lnSpc>
              <a:spcBef>
                <a:spcPts val="554"/>
              </a:spcBef>
              <a:buNone/>
              <a:defRPr/>
            </a:pPr>
            <a:r>
              <a:rPr lang="ja-JP" altLang="en-US" sz="1292">
                <a:solidFill>
                  <a:srgbClr val="000000"/>
                </a:solidFill>
              </a:rPr>
              <a:t>○ソシエルみどりの　ファームプレイス　（茨城県つくば市）　約</a:t>
            </a:r>
            <a:r>
              <a:rPr lang="en-US" altLang="ja-JP" sz="1292">
                <a:solidFill>
                  <a:srgbClr val="000000"/>
                </a:solidFill>
              </a:rPr>
              <a:t>470</a:t>
            </a:r>
            <a:r>
              <a:rPr lang="ja-JP" altLang="en-US" sz="1292">
                <a:solidFill>
                  <a:srgbClr val="000000"/>
                </a:solidFill>
              </a:rPr>
              <a:t>㎡</a:t>
            </a:r>
            <a:endParaRPr lang="en-US" altLang="ja-JP" sz="1292">
              <a:solidFill>
                <a:srgbClr val="000000"/>
              </a:solidFill>
            </a:endParaRPr>
          </a:p>
          <a:p>
            <a:pPr marL="199390" indent="0" defTabSz="844083" eaLnBrk="0" hangingPunct="0">
              <a:lnSpc>
                <a:spcPts val="1108"/>
              </a:lnSpc>
              <a:spcBef>
                <a:spcPts val="554"/>
              </a:spcBef>
              <a:buNone/>
              <a:defRPr/>
            </a:pPr>
            <a:r>
              <a:rPr lang="en-US" altLang="ja-JP" sz="1108">
                <a:solidFill>
                  <a:srgbClr val="000000"/>
                </a:solidFill>
                <a:latin typeface="Arial" charset="0"/>
                <a:ea typeface="ＭＳ Ｐゴシック" charset="-128"/>
              </a:rPr>
              <a:t>H31.2</a:t>
            </a:r>
            <a:r>
              <a:rPr lang="ja-JP" altLang="en-US" sz="1108">
                <a:solidFill>
                  <a:srgbClr val="000000"/>
                </a:solidFill>
                <a:latin typeface="Arial" charset="0"/>
                <a:ea typeface="ＭＳ Ｐゴシック" charset="-128"/>
              </a:rPr>
              <a:t>　　市民緑地認定</a:t>
            </a:r>
            <a:endParaRPr lang="en-US" altLang="ja-JP" sz="1108">
              <a:solidFill>
                <a:srgbClr val="000000"/>
              </a:solidFill>
              <a:latin typeface="Arial" charset="0"/>
              <a:ea typeface="ＭＳ Ｐゴシック" charset="-128"/>
            </a:endParaRPr>
          </a:p>
        </p:txBody>
      </p:sp>
      <p:sp>
        <p:nvSpPr>
          <p:cNvPr id="76" name="テキスト ボックス 47"/>
          <p:cNvSpPr txBox="1">
            <a:spLocks noChangeArrowheads="1"/>
          </p:cNvSpPr>
          <p:nvPr/>
        </p:nvSpPr>
        <p:spPr bwMode="auto">
          <a:xfrm>
            <a:off x="737706" y="4578451"/>
            <a:ext cx="4903177" cy="348813"/>
          </a:xfrm>
          <a:prstGeom prst="rect">
            <a:avLst/>
          </a:prstGeom>
          <a:noFill/>
          <a:ln>
            <a:noFill/>
          </a:ln>
        </p:spPr>
        <p:txBody>
          <a:bodyPr>
            <a:spAutoFit/>
          </a:bodyPr>
          <a:lstStyle>
            <a:lvl1pPr marL="1171575" indent="-11715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1481" indent="-1081481" defTabSz="844083" eaLnBrk="0" hangingPunct="0">
              <a:lnSpc>
                <a:spcPts val="2031"/>
              </a:lnSpc>
              <a:spcBef>
                <a:spcPts val="554"/>
              </a:spcBef>
              <a:buNone/>
            </a:pPr>
            <a:r>
              <a:rPr lang="ja-JP" altLang="en-US" sz="1292">
                <a:solidFill>
                  <a:srgbClr val="000000"/>
                </a:solidFill>
              </a:rPr>
              <a:t>○一号館広場　（東京都千代田区） 約</a:t>
            </a:r>
            <a:r>
              <a:rPr lang="en-US" altLang="ja-JP" sz="1292">
                <a:solidFill>
                  <a:srgbClr val="000000"/>
                </a:solidFill>
              </a:rPr>
              <a:t>3,200</a:t>
            </a:r>
            <a:r>
              <a:rPr lang="ja-JP" altLang="en-US" sz="1292">
                <a:solidFill>
                  <a:srgbClr val="000000"/>
                </a:solidFill>
              </a:rPr>
              <a:t>㎡</a:t>
            </a:r>
            <a:endParaRPr lang="en-US" altLang="ja-JP" sz="1292">
              <a:solidFill>
                <a:srgbClr val="000000"/>
              </a:solidFill>
            </a:endParaRPr>
          </a:p>
        </p:txBody>
      </p:sp>
      <p:sp>
        <p:nvSpPr>
          <p:cNvPr id="77" name="テキスト ボックス 46"/>
          <p:cNvSpPr txBox="1">
            <a:spLocks noChangeArrowheads="1"/>
          </p:cNvSpPr>
          <p:nvPr/>
        </p:nvSpPr>
        <p:spPr bwMode="auto">
          <a:xfrm>
            <a:off x="764441" y="4859106"/>
            <a:ext cx="5531827" cy="233397"/>
          </a:xfrm>
          <a:prstGeom prst="rect">
            <a:avLst/>
          </a:prstGeom>
          <a:noFill/>
          <a:ln>
            <a:noFill/>
          </a:ln>
        </p:spPr>
        <p:txBody>
          <a:bodyPr>
            <a:spAutoFit/>
          </a:bodyPr>
          <a:lstStyle>
            <a:lvl1pPr marL="1171575" indent="-11715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1481" indent="-1081481" defTabSz="844083" eaLnBrk="0" hangingPunct="0">
              <a:lnSpc>
                <a:spcPts val="1108"/>
              </a:lnSpc>
              <a:spcBef>
                <a:spcPts val="554"/>
              </a:spcBef>
              <a:buNone/>
            </a:pPr>
            <a:r>
              <a:rPr lang="ja-JP" altLang="en-US" sz="1108">
                <a:solidFill>
                  <a:srgbClr val="000000"/>
                </a:solidFill>
              </a:rPr>
              <a:t>　　</a:t>
            </a:r>
            <a:r>
              <a:rPr lang="en-US" altLang="ja-JP" sz="1108">
                <a:solidFill>
                  <a:srgbClr val="000000"/>
                </a:solidFill>
              </a:rPr>
              <a:t>R1.12</a:t>
            </a:r>
            <a:r>
              <a:rPr lang="ja-JP" altLang="en-US" sz="1108">
                <a:solidFill>
                  <a:srgbClr val="000000"/>
                </a:solidFill>
              </a:rPr>
              <a:t>　　三菱地所（株）</a:t>
            </a:r>
            <a:r>
              <a:rPr lang="ja-JP" altLang="en-US" sz="1108">
                <a:solidFill>
                  <a:srgbClr val="000000"/>
                </a:solidFill>
                <a:latin typeface="Arial" charset="0"/>
                <a:ea typeface="ＭＳ Ｐゴシック" charset="-128"/>
              </a:rPr>
              <a:t>をみどり法人指定、市民緑地認定</a:t>
            </a:r>
            <a:endParaRPr lang="ja-JP" altLang="en-US" sz="1108">
              <a:solidFill>
                <a:srgbClr val="000000"/>
              </a:solidFill>
            </a:endParaRPr>
          </a:p>
        </p:txBody>
      </p:sp>
      <p:sp>
        <p:nvSpPr>
          <p:cNvPr id="78" name="テキスト ボックス 46"/>
          <p:cNvSpPr txBox="1">
            <a:spLocks noChangeArrowheads="1"/>
          </p:cNvSpPr>
          <p:nvPr/>
        </p:nvSpPr>
        <p:spPr bwMode="auto">
          <a:xfrm>
            <a:off x="777005" y="3896082"/>
            <a:ext cx="5531827" cy="233397"/>
          </a:xfrm>
          <a:prstGeom prst="rect">
            <a:avLst/>
          </a:prstGeom>
          <a:noFill/>
          <a:ln>
            <a:noFill/>
          </a:ln>
        </p:spPr>
        <p:txBody>
          <a:bodyPr>
            <a:spAutoFit/>
          </a:bodyPr>
          <a:lstStyle>
            <a:lvl1pPr marL="1171575" indent="-11715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1481" indent="-1081481" defTabSz="844083" eaLnBrk="0" hangingPunct="0">
              <a:lnSpc>
                <a:spcPts val="1108"/>
              </a:lnSpc>
              <a:spcBef>
                <a:spcPts val="554"/>
              </a:spcBef>
              <a:buNone/>
            </a:pPr>
            <a:r>
              <a:rPr lang="ja-JP" altLang="en-US" sz="1108">
                <a:solidFill>
                  <a:srgbClr val="000000"/>
                </a:solidFill>
              </a:rPr>
              <a:t>　　</a:t>
            </a:r>
            <a:r>
              <a:rPr lang="en-US" altLang="ja-JP" sz="1108">
                <a:solidFill>
                  <a:srgbClr val="000000"/>
                </a:solidFill>
              </a:rPr>
              <a:t>R1.12</a:t>
            </a:r>
            <a:r>
              <a:rPr lang="ja-JP" altLang="en-US" sz="1108">
                <a:solidFill>
                  <a:srgbClr val="000000"/>
                </a:solidFill>
              </a:rPr>
              <a:t>　　（株）プレイスメイキング研究所</a:t>
            </a:r>
            <a:r>
              <a:rPr lang="ja-JP" altLang="en-US" sz="1108">
                <a:solidFill>
                  <a:srgbClr val="000000"/>
                </a:solidFill>
                <a:latin typeface="Arial" charset="0"/>
                <a:ea typeface="ＭＳ Ｐゴシック" charset="-128"/>
              </a:rPr>
              <a:t>をみどり法人指定</a:t>
            </a:r>
            <a:endParaRPr lang="ja-JP" altLang="en-US" sz="1108">
              <a:solidFill>
                <a:srgbClr val="000000"/>
              </a:solidFill>
            </a:endParaRPr>
          </a:p>
        </p:txBody>
      </p:sp>
      <p:sp>
        <p:nvSpPr>
          <p:cNvPr id="79" name="テキスト ボックス 47"/>
          <p:cNvSpPr txBox="1">
            <a:spLocks noChangeArrowheads="1"/>
          </p:cNvSpPr>
          <p:nvPr/>
        </p:nvSpPr>
        <p:spPr bwMode="auto">
          <a:xfrm>
            <a:off x="737705" y="4999824"/>
            <a:ext cx="4903177" cy="348813"/>
          </a:xfrm>
          <a:prstGeom prst="rect">
            <a:avLst/>
          </a:prstGeom>
          <a:noFill/>
          <a:ln>
            <a:noFill/>
          </a:ln>
        </p:spPr>
        <p:txBody>
          <a:bodyPr>
            <a:spAutoFit/>
          </a:bodyPr>
          <a:lstStyle>
            <a:lvl1pPr marL="1171575" indent="-11715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1481" indent="-1081481" defTabSz="844083" eaLnBrk="0" hangingPunct="0">
              <a:lnSpc>
                <a:spcPts val="2031"/>
              </a:lnSpc>
              <a:spcBef>
                <a:spcPts val="554"/>
              </a:spcBef>
              <a:buNone/>
            </a:pPr>
            <a:r>
              <a:rPr lang="ja-JP" altLang="en-US" sz="1292">
                <a:solidFill>
                  <a:srgbClr val="000000"/>
                </a:solidFill>
              </a:rPr>
              <a:t>○ホトリア広場　（東京都千代田区）　約</a:t>
            </a:r>
            <a:r>
              <a:rPr lang="en-US" altLang="ja-JP" sz="1292">
                <a:solidFill>
                  <a:srgbClr val="000000"/>
                </a:solidFill>
              </a:rPr>
              <a:t>2,000</a:t>
            </a:r>
            <a:r>
              <a:rPr lang="ja-JP" altLang="en-US" sz="1292">
                <a:solidFill>
                  <a:srgbClr val="000000"/>
                </a:solidFill>
              </a:rPr>
              <a:t>㎡</a:t>
            </a:r>
          </a:p>
        </p:txBody>
      </p:sp>
      <p:sp>
        <p:nvSpPr>
          <p:cNvPr id="80" name="テキスト ボックス 47"/>
          <p:cNvSpPr txBox="1">
            <a:spLocks noChangeArrowheads="1"/>
          </p:cNvSpPr>
          <p:nvPr/>
        </p:nvSpPr>
        <p:spPr bwMode="auto">
          <a:xfrm>
            <a:off x="728977" y="5502234"/>
            <a:ext cx="4903177" cy="348813"/>
          </a:xfrm>
          <a:prstGeom prst="rect">
            <a:avLst/>
          </a:prstGeom>
          <a:noFill/>
          <a:ln>
            <a:noFill/>
          </a:ln>
        </p:spPr>
        <p:txBody>
          <a:bodyPr>
            <a:spAutoFit/>
          </a:bodyPr>
          <a:lstStyle>
            <a:lvl1pPr marL="1171575" indent="-11715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1481" indent="-1081481" defTabSz="844083" eaLnBrk="0" hangingPunct="0">
              <a:lnSpc>
                <a:spcPts val="2031"/>
              </a:lnSpc>
              <a:spcBef>
                <a:spcPts val="554"/>
              </a:spcBef>
              <a:buNone/>
            </a:pPr>
            <a:r>
              <a:rPr lang="ja-JP" altLang="en-US" sz="1292">
                <a:solidFill>
                  <a:srgbClr val="000000"/>
                </a:solidFill>
              </a:rPr>
              <a:t>○神田スクエア広場　（東京都千代田区）　約</a:t>
            </a:r>
            <a:r>
              <a:rPr lang="en-US" altLang="ja-JP" sz="1292">
                <a:solidFill>
                  <a:srgbClr val="000000"/>
                </a:solidFill>
              </a:rPr>
              <a:t>4,900</a:t>
            </a:r>
            <a:r>
              <a:rPr lang="ja-JP" altLang="en-US" sz="1292">
                <a:solidFill>
                  <a:srgbClr val="000000"/>
                </a:solidFill>
              </a:rPr>
              <a:t>㎡</a:t>
            </a:r>
          </a:p>
        </p:txBody>
      </p:sp>
      <p:sp>
        <p:nvSpPr>
          <p:cNvPr id="81" name="テキスト ボックス 46"/>
          <p:cNvSpPr txBox="1">
            <a:spLocks noChangeArrowheads="1"/>
          </p:cNvSpPr>
          <p:nvPr/>
        </p:nvSpPr>
        <p:spPr bwMode="auto">
          <a:xfrm>
            <a:off x="777005" y="5290608"/>
            <a:ext cx="5531827" cy="233397"/>
          </a:xfrm>
          <a:prstGeom prst="rect">
            <a:avLst/>
          </a:prstGeom>
          <a:noFill/>
          <a:ln>
            <a:noFill/>
          </a:ln>
        </p:spPr>
        <p:txBody>
          <a:bodyPr>
            <a:spAutoFit/>
          </a:bodyPr>
          <a:lstStyle>
            <a:lvl1pPr marL="1171575" indent="-11715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1481" indent="-1081481" defTabSz="844083" eaLnBrk="0" hangingPunct="0">
              <a:lnSpc>
                <a:spcPts val="1108"/>
              </a:lnSpc>
              <a:spcBef>
                <a:spcPts val="554"/>
              </a:spcBef>
              <a:buNone/>
            </a:pPr>
            <a:r>
              <a:rPr lang="ja-JP" altLang="en-US" sz="1108">
                <a:solidFill>
                  <a:srgbClr val="000000"/>
                </a:solidFill>
              </a:rPr>
              <a:t>　　</a:t>
            </a:r>
            <a:r>
              <a:rPr lang="en-US" altLang="ja-JP" sz="1108">
                <a:solidFill>
                  <a:srgbClr val="000000"/>
                </a:solidFill>
              </a:rPr>
              <a:t>R3.3</a:t>
            </a:r>
            <a:r>
              <a:rPr lang="ja-JP" altLang="en-US" sz="1108">
                <a:solidFill>
                  <a:srgbClr val="000000"/>
                </a:solidFill>
              </a:rPr>
              <a:t>　　三菱地所（株）</a:t>
            </a:r>
            <a:r>
              <a:rPr lang="ja-JP" altLang="en-US" sz="1108">
                <a:solidFill>
                  <a:srgbClr val="000000"/>
                </a:solidFill>
                <a:latin typeface="Arial" charset="0"/>
                <a:ea typeface="ＭＳ Ｐゴシック" charset="-128"/>
              </a:rPr>
              <a:t>をみどり法人指定、市民緑地認定</a:t>
            </a:r>
            <a:endParaRPr lang="ja-JP" altLang="en-US" sz="1108">
              <a:solidFill>
                <a:srgbClr val="000000"/>
              </a:solidFill>
            </a:endParaRPr>
          </a:p>
        </p:txBody>
      </p:sp>
      <p:sp>
        <p:nvSpPr>
          <p:cNvPr id="82" name="テキスト ボックス 46"/>
          <p:cNvSpPr txBox="1">
            <a:spLocks noChangeArrowheads="1"/>
          </p:cNvSpPr>
          <p:nvPr/>
        </p:nvSpPr>
        <p:spPr bwMode="auto">
          <a:xfrm>
            <a:off x="764441" y="5756290"/>
            <a:ext cx="5531827" cy="233397"/>
          </a:xfrm>
          <a:prstGeom prst="rect">
            <a:avLst/>
          </a:prstGeom>
          <a:noFill/>
          <a:ln>
            <a:noFill/>
          </a:ln>
        </p:spPr>
        <p:txBody>
          <a:bodyPr>
            <a:spAutoFit/>
          </a:bodyPr>
          <a:lstStyle>
            <a:lvl1pPr marL="1171575" indent="-11715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1481" indent="-1081481" defTabSz="844083" eaLnBrk="0" hangingPunct="0">
              <a:lnSpc>
                <a:spcPts val="1108"/>
              </a:lnSpc>
              <a:spcBef>
                <a:spcPts val="554"/>
              </a:spcBef>
              <a:buNone/>
            </a:pPr>
            <a:r>
              <a:rPr lang="ja-JP" altLang="en-US" sz="1108">
                <a:solidFill>
                  <a:srgbClr val="000000"/>
                </a:solidFill>
              </a:rPr>
              <a:t>　　</a:t>
            </a:r>
            <a:r>
              <a:rPr lang="en-US" altLang="ja-JP" sz="1108">
                <a:solidFill>
                  <a:srgbClr val="000000"/>
                </a:solidFill>
              </a:rPr>
              <a:t>R3.3</a:t>
            </a:r>
            <a:r>
              <a:rPr lang="ja-JP" altLang="en-US" sz="1108">
                <a:solidFill>
                  <a:srgbClr val="000000"/>
                </a:solidFill>
              </a:rPr>
              <a:t>　　住友商事</a:t>
            </a:r>
            <a:r>
              <a:rPr lang="ja-JP" altLang="en-US" sz="1108">
                <a:solidFill>
                  <a:srgbClr val="000000"/>
                </a:solidFill>
                <a:latin typeface="Arial" charset="0"/>
                <a:ea typeface="ＭＳ Ｐゴシック" charset="-128"/>
              </a:rPr>
              <a:t>をみどり法人指定、市民緑地認定</a:t>
            </a:r>
            <a:endParaRPr lang="ja-JP" altLang="en-US" sz="1108">
              <a:solidFill>
                <a:srgbClr val="000000"/>
              </a:solidFill>
            </a:endParaRPr>
          </a:p>
        </p:txBody>
      </p:sp>
      <p:sp>
        <p:nvSpPr>
          <p:cNvPr id="83" name="テキスト ボックス 47"/>
          <p:cNvSpPr txBox="1">
            <a:spLocks noChangeArrowheads="1"/>
          </p:cNvSpPr>
          <p:nvPr/>
        </p:nvSpPr>
        <p:spPr bwMode="auto">
          <a:xfrm>
            <a:off x="741541" y="5949051"/>
            <a:ext cx="4903177" cy="348813"/>
          </a:xfrm>
          <a:prstGeom prst="rect">
            <a:avLst/>
          </a:prstGeom>
          <a:noFill/>
          <a:ln>
            <a:noFill/>
          </a:ln>
        </p:spPr>
        <p:txBody>
          <a:bodyPr>
            <a:spAutoFit/>
          </a:bodyPr>
          <a:lstStyle>
            <a:lvl1pPr marL="1171575" indent="-11715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1481" indent="-1081481" defTabSz="844083" eaLnBrk="0" hangingPunct="0">
              <a:lnSpc>
                <a:spcPts val="2031"/>
              </a:lnSpc>
              <a:spcBef>
                <a:spcPts val="554"/>
              </a:spcBef>
              <a:buNone/>
            </a:pPr>
            <a:r>
              <a:rPr lang="ja-JP" altLang="en-US" sz="1292">
                <a:solidFill>
                  <a:srgbClr val="000000"/>
                </a:solidFill>
              </a:rPr>
              <a:t>○</a:t>
            </a:r>
            <a:r>
              <a:rPr lang="ja-JP" altLang="en-US" sz="1292" err="1">
                <a:solidFill>
                  <a:srgbClr val="000000"/>
                </a:solidFill>
              </a:rPr>
              <a:t>た</a:t>
            </a:r>
            <a:r>
              <a:rPr lang="ja-JP" altLang="en-US" sz="1292">
                <a:solidFill>
                  <a:srgbClr val="000000"/>
                </a:solidFill>
              </a:rPr>
              <a:t>もんじ交流農園　（東京都墨田区）　約</a:t>
            </a:r>
            <a:r>
              <a:rPr lang="en-US" altLang="ja-JP" sz="1292">
                <a:solidFill>
                  <a:srgbClr val="000000"/>
                </a:solidFill>
              </a:rPr>
              <a:t>700</a:t>
            </a:r>
            <a:r>
              <a:rPr lang="ja-JP" altLang="en-US" sz="1292">
                <a:solidFill>
                  <a:srgbClr val="000000"/>
                </a:solidFill>
              </a:rPr>
              <a:t>㎡</a:t>
            </a:r>
          </a:p>
        </p:txBody>
      </p:sp>
      <p:sp>
        <p:nvSpPr>
          <p:cNvPr id="84" name="テキスト ボックス 46"/>
          <p:cNvSpPr txBox="1">
            <a:spLocks noChangeArrowheads="1"/>
          </p:cNvSpPr>
          <p:nvPr/>
        </p:nvSpPr>
        <p:spPr bwMode="auto">
          <a:xfrm>
            <a:off x="777005" y="6193284"/>
            <a:ext cx="5531827" cy="233397"/>
          </a:xfrm>
          <a:prstGeom prst="rect">
            <a:avLst/>
          </a:prstGeom>
          <a:noFill/>
          <a:ln>
            <a:noFill/>
          </a:ln>
        </p:spPr>
        <p:txBody>
          <a:bodyPr>
            <a:spAutoFit/>
          </a:bodyPr>
          <a:lstStyle>
            <a:lvl1pPr marL="1171575" indent="-11715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1481" indent="-1081481" defTabSz="844083" eaLnBrk="0" hangingPunct="0">
              <a:lnSpc>
                <a:spcPts val="1108"/>
              </a:lnSpc>
              <a:spcBef>
                <a:spcPts val="554"/>
              </a:spcBef>
              <a:buNone/>
            </a:pPr>
            <a:r>
              <a:rPr lang="ja-JP" altLang="en-US" sz="1108">
                <a:solidFill>
                  <a:srgbClr val="000000"/>
                </a:solidFill>
              </a:rPr>
              <a:t>　　</a:t>
            </a:r>
            <a:r>
              <a:rPr lang="en-US" altLang="ja-JP" sz="1108">
                <a:solidFill>
                  <a:srgbClr val="000000"/>
                </a:solidFill>
              </a:rPr>
              <a:t>R4.12</a:t>
            </a:r>
            <a:r>
              <a:rPr lang="ja-JP" altLang="en-US" sz="1108">
                <a:solidFill>
                  <a:srgbClr val="000000"/>
                </a:solidFill>
              </a:rPr>
              <a:t>　 </a:t>
            </a:r>
            <a:r>
              <a:rPr lang="en-US" altLang="ja-JP" sz="1100">
                <a:solidFill>
                  <a:srgbClr val="000000"/>
                </a:solidFill>
                <a:latin typeface="ＭＳ Ｐゴシック"/>
              </a:rPr>
              <a:t>NPO</a:t>
            </a:r>
            <a:r>
              <a:rPr lang="ja-JP" altLang="en-US" sz="1100">
                <a:solidFill>
                  <a:srgbClr val="000000"/>
                </a:solidFill>
                <a:latin typeface="ＭＳ Ｐゴシック"/>
              </a:rPr>
              <a:t>法人</a:t>
            </a:r>
            <a:r>
              <a:rPr lang="ja-JP" altLang="en-US" sz="1100"/>
              <a:t>寺島・玉ノ井まちづくり協議会を</a:t>
            </a:r>
            <a:r>
              <a:rPr lang="ja-JP" altLang="en-US" sz="1100">
                <a:latin typeface="ＭＳ Ｐゴシック" panose="020B0600070205080204" pitchFamily="50" charset="-128"/>
              </a:rPr>
              <a:t>みどり法人に指定</a:t>
            </a:r>
            <a:r>
              <a:rPr lang="ja-JP" altLang="en-US" sz="1108">
                <a:solidFill>
                  <a:srgbClr val="000000"/>
                </a:solidFill>
                <a:latin typeface="Arial" charset="0"/>
                <a:ea typeface="ＭＳ Ｐゴシック" charset="-128"/>
              </a:rPr>
              <a:t>、市民緑地認定</a:t>
            </a:r>
            <a:endParaRPr lang="ja-JP" altLang="en-US" sz="1108">
              <a:solidFill>
                <a:srgbClr val="000000"/>
              </a:solidFill>
            </a:endParaRPr>
          </a:p>
        </p:txBody>
      </p:sp>
      <p:pic>
        <p:nvPicPr>
          <p:cNvPr id="85" name="図 84"/>
          <p:cNvPicPr>
            <a:picLocks noChangeAspect="1"/>
          </p:cNvPicPr>
          <p:nvPr/>
        </p:nvPicPr>
        <p:blipFill rotWithShape="1">
          <a:blip r:embed="rId4" cstate="print">
            <a:extLst>
              <a:ext uri="{28A0092B-C50C-407E-A947-70E740481C1C}">
                <a14:useLocalDpi xmlns:a14="http://schemas.microsoft.com/office/drawing/2010/main" val="0"/>
              </a:ext>
            </a:extLst>
          </a:blip>
          <a:srcRect l="3679" t="16557" r="-189" b="517"/>
          <a:stretch/>
        </p:blipFill>
        <p:spPr>
          <a:xfrm rot="10800000">
            <a:off x="6099093" y="3926315"/>
            <a:ext cx="2597307" cy="1673808"/>
          </a:xfrm>
          <a:prstGeom prst="rect">
            <a:avLst/>
          </a:prstGeom>
        </p:spPr>
      </p:pic>
    </p:spTree>
    <p:extLst>
      <p:ext uri="{BB962C8B-B14F-4D97-AF65-F5344CB8AC3E}">
        <p14:creationId xmlns:p14="http://schemas.microsoft.com/office/powerpoint/2010/main" val="219639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角丸四角形 147"/>
          <p:cNvSpPr/>
          <p:nvPr/>
        </p:nvSpPr>
        <p:spPr>
          <a:xfrm>
            <a:off x="60412" y="5603547"/>
            <a:ext cx="9755722" cy="1205175"/>
          </a:xfrm>
          <a:prstGeom prst="roundRect">
            <a:avLst>
              <a:gd name="adj" fmla="val 2387"/>
            </a:avLst>
          </a:prstGeom>
          <a:solidFill>
            <a:srgbClr val="ED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1153" name="右矢印 16"/>
          <p:cNvSpPr/>
          <p:nvPr/>
        </p:nvSpPr>
        <p:spPr>
          <a:xfrm>
            <a:off x="69757" y="275043"/>
            <a:ext cx="9746377" cy="386541"/>
          </a:xfrm>
          <a:prstGeom prst="rightArrow">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1154" name="角丸四角形 98"/>
          <p:cNvSpPr/>
          <p:nvPr/>
        </p:nvSpPr>
        <p:spPr>
          <a:xfrm>
            <a:off x="76688" y="2257770"/>
            <a:ext cx="9772856" cy="2560701"/>
          </a:xfrm>
          <a:prstGeom prst="roundRect">
            <a:avLst>
              <a:gd name="adj" fmla="val 3389"/>
            </a:avLst>
          </a:prstGeom>
          <a:solidFill>
            <a:srgbClr val="FFF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1155" name="角丸四角形 35"/>
          <p:cNvSpPr/>
          <p:nvPr/>
        </p:nvSpPr>
        <p:spPr>
          <a:xfrm>
            <a:off x="235510" y="320040"/>
            <a:ext cx="1111784" cy="280928"/>
          </a:xfrm>
          <a:prstGeom prst="round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明治時代</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1156" name="角丸四角形 39"/>
          <p:cNvSpPr/>
          <p:nvPr/>
        </p:nvSpPr>
        <p:spPr>
          <a:xfrm>
            <a:off x="2914640" y="237019"/>
            <a:ext cx="1909377" cy="476726"/>
          </a:xfrm>
          <a:prstGeom prst="round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戦災復興</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～高度経済成長期</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1157" name="角丸四角形 40"/>
          <p:cNvSpPr/>
          <p:nvPr/>
        </p:nvSpPr>
        <p:spPr>
          <a:xfrm>
            <a:off x="4797307" y="234581"/>
            <a:ext cx="1417606" cy="476726"/>
          </a:xfrm>
          <a:prstGeom prst="round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バブル景気</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～バブル崩壊後</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1158" name="角丸四角形 41"/>
          <p:cNvSpPr/>
          <p:nvPr/>
        </p:nvSpPr>
        <p:spPr>
          <a:xfrm>
            <a:off x="6716102" y="243006"/>
            <a:ext cx="1270475" cy="476726"/>
          </a:xfrm>
          <a:prstGeom prst="round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バブル崩壊後</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～現在</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1159" name="角丸四角形 57"/>
          <p:cNvSpPr/>
          <p:nvPr/>
        </p:nvSpPr>
        <p:spPr>
          <a:xfrm>
            <a:off x="68405" y="1865888"/>
            <a:ext cx="932641" cy="234286"/>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都市の近代化</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1160" name="角丸四角形 61"/>
          <p:cNvSpPr/>
          <p:nvPr/>
        </p:nvSpPr>
        <p:spPr>
          <a:xfrm>
            <a:off x="1021565" y="1855839"/>
            <a:ext cx="1410585" cy="39586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秩序ある市街地の形成　　</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　 震災復興・防空</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1161" name="角丸四角形 64"/>
          <p:cNvSpPr/>
          <p:nvPr/>
        </p:nvSpPr>
        <p:spPr>
          <a:xfrm>
            <a:off x="3825042" y="2255865"/>
            <a:ext cx="1288735" cy="688256"/>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1968</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新都市計画法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rPr>
              <a:t>区域区分制度の創設</a:t>
            </a:r>
            <a:endParaRPr kumimoji="1" lang="en-US" altLang="ja-JP" sz="9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rPr>
              <a:t>開発許可制度の創設</a:t>
            </a:r>
            <a:endParaRPr kumimoji="1" lang="en-US" altLang="ja-JP" sz="9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endParaRPr>
          </a:p>
        </p:txBody>
      </p:sp>
      <p:sp>
        <p:nvSpPr>
          <p:cNvPr id="1162" name="角丸四角形 75"/>
          <p:cNvSpPr/>
          <p:nvPr/>
        </p:nvSpPr>
        <p:spPr>
          <a:xfrm>
            <a:off x="2488841" y="1865494"/>
            <a:ext cx="707494" cy="234286"/>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戦災復興</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1163" name="角丸四角形 78"/>
          <p:cNvSpPr/>
          <p:nvPr/>
        </p:nvSpPr>
        <p:spPr>
          <a:xfrm>
            <a:off x="4625952" y="1854993"/>
            <a:ext cx="1178625" cy="39586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都市環境の改善</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スプロール化防止</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1164" name="角丸四角形 80"/>
          <p:cNvSpPr/>
          <p:nvPr/>
        </p:nvSpPr>
        <p:spPr>
          <a:xfrm>
            <a:off x="3336218" y="1859996"/>
            <a:ext cx="1270396" cy="234286"/>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公害対策</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1165" name="角丸四角形 81"/>
          <p:cNvSpPr/>
          <p:nvPr/>
        </p:nvSpPr>
        <p:spPr>
          <a:xfrm>
            <a:off x="5598144" y="1860094"/>
            <a:ext cx="1270396" cy="234286"/>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地球温暖化対策</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1166" name="角丸四角形 82"/>
          <p:cNvSpPr/>
          <p:nvPr/>
        </p:nvSpPr>
        <p:spPr>
          <a:xfrm>
            <a:off x="7600080" y="1859997"/>
            <a:ext cx="1177573" cy="39586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人口減少・高齢化</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の進行</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1167" name="角丸四角形 83"/>
          <p:cNvSpPr/>
          <p:nvPr/>
        </p:nvSpPr>
        <p:spPr>
          <a:xfrm>
            <a:off x="5599769" y="2013040"/>
            <a:ext cx="1193925" cy="234286"/>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ヒートアイランド</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1168" name="テキスト ボックス 86"/>
          <p:cNvSpPr txBox="1"/>
          <p:nvPr/>
        </p:nvSpPr>
        <p:spPr>
          <a:xfrm>
            <a:off x="-28529" y="-20886"/>
            <a:ext cx="4419195"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ヒラギノゴシック"/>
                <a:ea typeface="HGP創英角ｺﾞｼｯｸUB"/>
                <a:cs typeface="+mn-cs"/>
              </a:rPr>
              <a:t>都市の環境保全に係る取組みのあゆみ</a:t>
            </a:r>
            <a:endParaRPr kumimoji="1" lang="en-US" altLang="ja-JP" sz="200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1169" name="角丸四角形 99"/>
          <p:cNvSpPr/>
          <p:nvPr/>
        </p:nvSpPr>
        <p:spPr>
          <a:xfrm>
            <a:off x="89866" y="2247797"/>
            <a:ext cx="345625" cy="2560806"/>
          </a:xfrm>
          <a:prstGeom prst="roundRect">
            <a:avLst>
              <a:gd name="adj" fmla="val 12597"/>
            </a:avLst>
          </a:prstGeom>
          <a:solidFill>
            <a:srgbClr val="FFD13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rPr>
              <a:t>都市計画制度</a:t>
            </a:r>
            <a:endParaRPr kumimoji="1" lang="en-US" altLang="ja-JP" sz="12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endParaRPr>
          </a:p>
        </p:txBody>
      </p:sp>
      <p:pic>
        <p:nvPicPr>
          <p:cNvPr id="1170" name="図 3"/>
          <p:cNvPicPr>
            <a:picLocks noChangeAspect="1"/>
          </p:cNvPicPr>
          <p:nvPr/>
        </p:nvPicPr>
        <p:blipFill>
          <a:blip r:embed="rId3"/>
          <a:stretch>
            <a:fillRect/>
          </a:stretch>
        </p:blipFill>
        <p:spPr>
          <a:xfrm>
            <a:off x="1152924" y="1240343"/>
            <a:ext cx="1053862" cy="627047"/>
          </a:xfrm>
          <a:prstGeom prst="rect">
            <a:avLst/>
          </a:prstGeom>
          <a:ln>
            <a:noFill/>
          </a:ln>
          <a:effectLst>
            <a:softEdge rad="112500"/>
          </a:effectLst>
        </p:spPr>
      </p:pic>
      <p:pic>
        <p:nvPicPr>
          <p:cNvPr id="1171" name="図 6"/>
          <p:cNvPicPr>
            <a:picLocks noChangeAspect="1"/>
          </p:cNvPicPr>
          <p:nvPr/>
        </p:nvPicPr>
        <p:blipFill rotWithShape="1">
          <a:blip r:embed="rId4"/>
          <a:srcRect l="22000"/>
          <a:stretch/>
        </p:blipFill>
        <p:spPr>
          <a:xfrm>
            <a:off x="292724" y="1231793"/>
            <a:ext cx="681600" cy="470414"/>
          </a:xfrm>
          <a:prstGeom prst="rect">
            <a:avLst/>
          </a:prstGeom>
        </p:spPr>
      </p:pic>
      <p:pic>
        <p:nvPicPr>
          <p:cNvPr id="1172" name="図 9"/>
          <p:cNvPicPr>
            <a:picLocks noChangeAspect="1"/>
          </p:cNvPicPr>
          <p:nvPr/>
        </p:nvPicPr>
        <p:blipFill>
          <a:blip r:embed="rId5"/>
          <a:stretch>
            <a:fillRect/>
          </a:stretch>
        </p:blipFill>
        <p:spPr>
          <a:xfrm>
            <a:off x="2203305" y="1231793"/>
            <a:ext cx="1013685" cy="644146"/>
          </a:xfrm>
          <a:prstGeom prst="rect">
            <a:avLst/>
          </a:prstGeom>
          <a:ln>
            <a:noFill/>
          </a:ln>
          <a:effectLst>
            <a:softEdge rad="112500"/>
          </a:effectLst>
        </p:spPr>
      </p:pic>
      <p:pic>
        <p:nvPicPr>
          <p:cNvPr id="1173" name="図 13"/>
          <p:cNvPicPr>
            <a:picLocks noChangeAspect="1"/>
          </p:cNvPicPr>
          <p:nvPr/>
        </p:nvPicPr>
        <p:blipFill>
          <a:blip r:embed="rId6"/>
          <a:stretch>
            <a:fillRect/>
          </a:stretch>
        </p:blipFill>
        <p:spPr>
          <a:xfrm>
            <a:off x="5879951" y="1261092"/>
            <a:ext cx="554415" cy="585548"/>
          </a:xfrm>
          <a:prstGeom prst="rect">
            <a:avLst/>
          </a:prstGeom>
        </p:spPr>
      </p:pic>
      <p:pic>
        <p:nvPicPr>
          <p:cNvPr id="1174" name="図 15"/>
          <p:cNvPicPr>
            <a:picLocks noChangeAspect="1"/>
          </p:cNvPicPr>
          <p:nvPr/>
        </p:nvPicPr>
        <p:blipFill>
          <a:blip r:embed="rId7"/>
          <a:stretch>
            <a:fillRect/>
          </a:stretch>
        </p:blipFill>
        <p:spPr>
          <a:xfrm>
            <a:off x="7610596" y="1236532"/>
            <a:ext cx="1010199" cy="634669"/>
          </a:xfrm>
          <a:prstGeom prst="rect">
            <a:avLst/>
          </a:prstGeom>
          <a:ln>
            <a:noFill/>
          </a:ln>
          <a:effectLst>
            <a:softEdge rad="112500"/>
          </a:effectLst>
        </p:spPr>
      </p:pic>
      <p:sp>
        <p:nvSpPr>
          <p:cNvPr id="1175" name="角丸四角形 102"/>
          <p:cNvSpPr/>
          <p:nvPr/>
        </p:nvSpPr>
        <p:spPr>
          <a:xfrm>
            <a:off x="6741993" y="2305458"/>
            <a:ext cx="1672263" cy="455122"/>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2014</a:t>
            </a: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05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都市再生特別措置法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改正</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rPr>
              <a:t>立地適正化計画制度の創設</a:t>
            </a:r>
            <a:endParaRPr kumimoji="1" lang="en-US" altLang="ja-JP" sz="9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endParaRPr>
          </a:p>
        </p:txBody>
      </p:sp>
      <p:sp>
        <p:nvSpPr>
          <p:cNvPr id="1176" name="角丸四角形 124"/>
          <p:cNvSpPr/>
          <p:nvPr/>
        </p:nvSpPr>
        <p:spPr>
          <a:xfrm>
            <a:off x="96049" y="4888318"/>
            <a:ext cx="9729363" cy="662823"/>
          </a:xfrm>
          <a:prstGeom prst="roundRect">
            <a:avLst>
              <a:gd name="adj" fmla="val 2387"/>
            </a:avLst>
          </a:prstGeom>
          <a:solidFill>
            <a:srgbClr val="F0F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1177" name="角丸四角形 125"/>
          <p:cNvSpPr/>
          <p:nvPr/>
        </p:nvSpPr>
        <p:spPr>
          <a:xfrm>
            <a:off x="490302" y="4835911"/>
            <a:ext cx="836654" cy="572840"/>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1873 </a:t>
            </a:r>
            <a:br>
              <a:rPr kumimoji="1" lang="en-US" altLang="ja-JP" sz="12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b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太政官布達</a:t>
            </a:r>
            <a:endParaRPr kumimoji="1" lang="en-US" altLang="ja-JP"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公園の開設</a:t>
            </a:r>
            <a:endParaRPr kumimoji="1" lang="en-US" altLang="ja-JP" sz="105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p:txBody>
      </p:sp>
      <p:sp>
        <p:nvSpPr>
          <p:cNvPr id="1178" name="角丸四角形 126"/>
          <p:cNvSpPr/>
          <p:nvPr/>
        </p:nvSpPr>
        <p:spPr>
          <a:xfrm>
            <a:off x="2694930" y="4898303"/>
            <a:ext cx="1210842" cy="580534"/>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1956</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都市公園法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公園管理の適正化</a:t>
            </a:r>
            <a:endParaRPr kumimoji="1" lang="en-US" altLang="ja-JP" sz="105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p:txBody>
      </p:sp>
      <p:sp>
        <p:nvSpPr>
          <p:cNvPr id="1179" name="角丸四角形 127"/>
          <p:cNvSpPr/>
          <p:nvPr/>
        </p:nvSpPr>
        <p:spPr>
          <a:xfrm>
            <a:off x="4210906" y="3001826"/>
            <a:ext cx="1690721" cy="403563"/>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1973 </a:t>
            </a: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都市緑地保全法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緑地保全地区制度</a:t>
            </a:r>
            <a:r>
              <a:rPr kumimoji="1" lang="ja-JP" altLang="en-US"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の創設</a:t>
            </a:r>
            <a:endParaRPr kumimoji="1" lang="en-US" altLang="ja-JP"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p:txBody>
      </p:sp>
      <p:sp>
        <p:nvSpPr>
          <p:cNvPr id="1180" name="角丸四角形 129"/>
          <p:cNvSpPr/>
          <p:nvPr/>
        </p:nvSpPr>
        <p:spPr>
          <a:xfrm>
            <a:off x="5022143" y="4179087"/>
            <a:ext cx="1386949" cy="585664"/>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ts val="1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1991 </a:t>
            </a: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生産緑地法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改正</a:t>
            </a: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　</a:t>
            </a:r>
            <a:r>
              <a:rPr kumimoji="1" lang="ja-JP" altLang="en-US" sz="9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宅地化圧力が強まる中、　特定市を中心に市街化　　区域内農地を保全</a:t>
            </a:r>
            <a:endParaRPr kumimoji="1" lang="en-US" altLang="ja-JP" sz="10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p:txBody>
      </p:sp>
      <p:sp>
        <p:nvSpPr>
          <p:cNvPr id="1181" name="角丸四角形 130"/>
          <p:cNvSpPr/>
          <p:nvPr/>
        </p:nvSpPr>
        <p:spPr>
          <a:xfrm>
            <a:off x="7038715" y="3972500"/>
            <a:ext cx="1475480" cy="572840"/>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2017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生産緑地法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改正</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特定生産緑地制度</a:t>
            </a:r>
            <a:r>
              <a:rPr kumimoji="1" lang="ja-JP" altLang="en-US"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の創設</a:t>
            </a:r>
            <a:endParaRPr kumimoji="1" lang="en-US" altLang="ja-JP"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p:txBody>
      </p:sp>
      <p:sp>
        <p:nvSpPr>
          <p:cNvPr id="1182" name="角丸四角形 131"/>
          <p:cNvSpPr/>
          <p:nvPr/>
        </p:nvSpPr>
        <p:spPr>
          <a:xfrm>
            <a:off x="3284403" y="4169997"/>
            <a:ext cx="1693950" cy="549757"/>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1966</a:t>
            </a:r>
            <a:r>
              <a:rPr kumimoji="1" lang="ja-JP" altLang="en-US"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 </a:t>
            </a: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古都保存法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ヒラギノゴシック"/>
                <a:ea typeface="HGP創英角ｺﾞｼｯｸUB"/>
                <a:cs typeface="+mn-cs"/>
              </a:rPr>
              <a:t> </a:t>
            </a:r>
            <a:r>
              <a:rPr kumimoji="1" lang="ja-JP" altLang="en-US" sz="9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往時の政治</a:t>
            </a:r>
            <a:r>
              <a:rPr kumimoji="1" lang="en-US" altLang="ja-JP" sz="9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a:t>
            </a:r>
            <a:r>
              <a:rPr kumimoji="1" lang="ja-JP" altLang="en-US" sz="9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文化の中心地で </a:t>
            </a:r>
            <a:endParaRPr kumimoji="1" lang="en-US" altLang="ja-JP" sz="9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 </a:t>
            </a:r>
            <a:r>
              <a:rPr kumimoji="1" lang="ja-JP" altLang="en-US" sz="9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あった都市の緑地を保全</a:t>
            </a:r>
            <a:endParaRPr kumimoji="1" lang="en-US" altLang="ja-JP" sz="9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p:txBody>
      </p:sp>
      <p:sp>
        <p:nvSpPr>
          <p:cNvPr id="1183" name="角丸四角形 136"/>
          <p:cNvSpPr/>
          <p:nvPr/>
        </p:nvSpPr>
        <p:spPr>
          <a:xfrm>
            <a:off x="89865" y="4890962"/>
            <a:ext cx="345624" cy="660179"/>
          </a:xfrm>
          <a:prstGeom prst="roundRect">
            <a:avLst>
              <a:gd name="adj" fmla="val 6505"/>
            </a:avLst>
          </a:prstGeom>
          <a:solidFill>
            <a:srgbClr val="0096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rPr>
              <a:t>公園</a:t>
            </a:r>
            <a:endParaRPr kumimoji="1" lang="en-US" altLang="ja-JP" sz="12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endParaRPr>
          </a:p>
        </p:txBody>
      </p:sp>
      <p:sp>
        <p:nvSpPr>
          <p:cNvPr id="1184" name="角丸四角形 137"/>
          <p:cNvSpPr/>
          <p:nvPr/>
        </p:nvSpPr>
        <p:spPr>
          <a:xfrm>
            <a:off x="5336511" y="3467129"/>
            <a:ext cx="1436121" cy="719034"/>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1994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都市緑地保全法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改正</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緑の基本計画制度</a:t>
            </a:r>
            <a:endParaRPr kumimoji="1" lang="en-US" altLang="ja-JP" sz="105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の創設</a:t>
            </a:r>
            <a:endParaRPr kumimoji="1" lang="en-US" altLang="ja-JP"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p:txBody>
      </p:sp>
      <p:sp>
        <p:nvSpPr>
          <p:cNvPr id="1185" name="角丸四角形 139"/>
          <p:cNvSpPr/>
          <p:nvPr/>
        </p:nvSpPr>
        <p:spPr>
          <a:xfrm>
            <a:off x="1337466" y="4835911"/>
            <a:ext cx="1343627" cy="549757"/>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1923</a:t>
            </a:r>
            <a:r>
              <a:rPr kumimoji="1" lang="ja-JP" altLang="en-US"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a:t>
            </a: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1930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rPr>
              <a:t>震災復興事業による</a:t>
            </a:r>
            <a:endParaRPr kumimoji="1" lang="en-US" altLang="ja-JP" sz="10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rPr>
              <a:t>公園整備の加速</a:t>
            </a:r>
            <a:endParaRPr kumimoji="1" lang="en-US" altLang="ja-JP" sz="10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endParaRPr>
          </a:p>
        </p:txBody>
      </p:sp>
      <p:sp>
        <p:nvSpPr>
          <p:cNvPr id="1186" name="角丸四角形 140"/>
          <p:cNvSpPr/>
          <p:nvPr/>
        </p:nvSpPr>
        <p:spPr>
          <a:xfrm>
            <a:off x="4052473" y="4919216"/>
            <a:ext cx="2022187" cy="565146"/>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1972</a:t>
            </a:r>
            <a:r>
              <a:rPr kumimoji="1" lang="ja-JP" altLang="en-US"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a:t>
            </a:r>
            <a:endPar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都市公園等整備緊急措置法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rPr>
              <a:t>都市公園の整備を加速化</a:t>
            </a:r>
            <a:endParaRPr kumimoji="1" lang="en-US" altLang="ja-JP" sz="10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endParaRPr>
          </a:p>
        </p:txBody>
      </p:sp>
      <p:sp>
        <p:nvSpPr>
          <p:cNvPr id="1187" name="角丸四角形 42"/>
          <p:cNvSpPr/>
          <p:nvPr/>
        </p:nvSpPr>
        <p:spPr>
          <a:xfrm>
            <a:off x="563344" y="2253794"/>
            <a:ext cx="1317651" cy="688256"/>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1919</a:t>
            </a:r>
            <a:endParaRPr kumimoji="1" lang="en-US" altLang="ja-JP"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旧都市計画法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rPr>
              <a:t>用途地域の創設</a:t>
            </a:r>
            <a:endParaRPr kumimoji="1" lang="en-US" altLang="ja-JP" sz="9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rPr>
              <a:t>土地区画整理の創設</a:t>
            </a:r>
            <a:endParaRPr kumimoji="1" lang="en-US" altLang="ja-JP" sz="9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endParaRPr>
          </a:p>
        </p:txBody>
      </p:sp>
      <p:sp>
        <p:nvSpPr>
          <p:cNvPr id="1188" name="角丸四角形 101"/>
          <p:cNvSpPr/>
          <p:nvPr/>
        </p:nvSpPr>
        <p:spPr>
          <a:xfrm>
            <a:off x="1945347" y="2247326"/>
            <a:ext cx="1456086" cy="688256"/>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1946</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特別都市計画法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rPr>
              <a:t>土地区画整理</a:t>
            </a:r>
            <a:endParaRPr kumimoji="1" lang="en-US" altLang="ja-JP" sz="9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rPr>
              <a:t>の加速</a:t>
            </a:r>
            <a:endParaRPr kumimoji="1" lang="en-US" altLang="ja-JP" sz="9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endParaRPr>
          </a:p>
        </p:txBody>
      </p:sp>
      <p:sp>
        <p:nvSpPr>
          <p:cNvPr id="1189" name="角丸四角形 63"/>
          <p:cNvSpPr/>
          <p:nvPr/>
        </p:nvSpPr>
        <p:spPr>
          <a:xfrm>
            <a:off x="1347294" y="245273"/>
            <a:ext cx="1566045" cy="459700"/>
          </a:xfrm>
          <a:prstGeom prst="round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大正時代</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～昭和時代（戦前まで）</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1190" name="角丸四角形 87"/>
          <p:cNvSpPr/>
          <p:nvPr/>
        </p:nvSpPr>
        <p:spPr>
          <a:xfrm>
            <a:off x="215889" y="804706"/>
            <a:ext cx="814828" cy="349702"/>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文明開化</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富国強兵</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191" name="角丸四角形 88"/>
          <p:cNvSpPr/>
          <p:nvPr/>
        </p:nvSpPr>
        <p:spPr>
          <a:xfrm>
            <a:off x="1170981" y="973430"/>
            <a:ext cx="932641" cy="211203"/>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関東大震災</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192" name="角丸四角形 89"/>
          <p:cNvSpPr/>
          <p:nvPr/>
        </p:nvSpPr>
        <p:spPr>
          <a:xfrm>
            <a:off x="1876204" y="801517"/>
            <a:ext cx="932641" cy="211203"/>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第二次世界大戦</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193" name="角丸四角形 90"/>
          <p:cNvSpPr/>
          <p:nvPr/>
        </p:nvSpPr>
        <p:spPr>
          <a:xfrm>
            <a:off x="3079069" y="1061400"/>
            <a:ext cx="932641" cy="211203"/>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四大公害病発生</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194" name="角丸四角形 94"/>
          <p:cNvSpPr/>
          <p:nvPr/>
        </p:nvSpPr>
        <p:spPr>
          <a:xfrm>
            <a:off x="3393205" y="768560"/>
            <a:ext cx="1006554" cy="349702"/>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都市への人口集中</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市街地の拡散</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195" name="角丸四角形 96"/>
          <p:cNvSpPr/>
          <p:nvPr/>
        </p:nvSpPr>
        <p:spPr>
          <a:xfrm>
            <a:off x="6169663" y="931873"/>
            <a:ext cx="1010199" cy="211203"/>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阪神・淡路大震災</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196" name="角丸四角形 97"/>
          <p:cNvSpPr/>
          <p:nvPr/>
        </p:nvSpPr>
        <p:spPr>
          <a:xfrm>
            <a:off x="7049065" y="791264"/>
            <a:ext cx="1010199" cy="211203"/>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東日本大震災</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197" name="角丸四角形 105"/>
          <p:cNvSpPr/>
          <p:nvPr/>
        </p:nvSpPr>
        <p:spPr>
          <a:xfrm>
            <a:off x="7040563" y="3486295"/>
            <a:ext cx="1399792" cy="572840"/>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2017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都市計画法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改正</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田園住居地域</a:t>
            </a:r>
            <a:r>
              <a:rPr kumimoji="1" lang="ja-JP" altLang="en-US"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の創設</a:t>
            </a:r>
            <a:endParaRPr kumimoji="1" lang="en-US" altLang="ja-JP"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p:txBody>
      </p:sp>
      <p:sp>
        <p:nvSpPr>
          <p:cNvPr id="1198" name="角丸四角形 110"/>
          <p:cNvSpPr/>
          <p:nvPr/>
        </p:nvSpPr>
        <p:spPr>
          <a:xfrm>
            <a:off x="6821466" y="1859913"/>
            <a:ext cx="813013" cy="39586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生物多様性</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の保全</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1199" name="角丸四角形 111"/>
          <p:cNvSpPr/>
          <p:nvPr/>
        </p:nvSpPr>
        <p:spPr>
          <a:xfrm>
            <a:off x="26444" y="804086"/>
            <a:ext cx="350949" cy="151212"/>
          </a:xfrm>
          <a:prstGeom prst="roundRect">
            <a:avLst>
              <a:gd name="adj" fmla="val 1640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rPr>
              <a:t>主な</a:t>
            </a:r>
            <a:endParaRPr kumimoji="1" lang="en-US" altLang="ja-JP" sz="5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rPr>
              <a:t>できごと</a:t>
            </a:r>
            <a:endParaRPr kumimoji="1" lang="en-US" altLang="ja-JP" sz="5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endParaRPr>
          </a:p>
        </p:txBody>
      </p:sp>
      <p:sp>
        <p:nvSpPr>
          <p:cNvPr id="1200" name="角丸四角形 112"/>
          <p:cNvSpPr/>
          <p:nvPr/>
        </p:nvSpPr>
        <p:spPr>
          <a:xfrm>
            <a:off x="46798" y="1713456"/>
            <a:ext cx="467686" cy="176530"/>
          </a:xfrm>
          <a:prstGeom prst="roundRect">
            <a:avLst>
              <a:gd name="adj" fmla="val 1640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rPr>
              <a:t>解決</a:t>
            </a:r>
            <a:endParaRPr kumimoji="1" lang="en-US" altLang="ja-JP" sz="5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rPr>
              <a:t>すべき課題</a:t>
            </a:r>
            <a:endParaRPr kumimoji="1" lang="en-US" altLang="ja-JP" sz="5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endParaRPr>
          </a:p>
        </p:txBody>
      </p:sp>
      <p:pic>
        <p:nvPicPr>
          <p:cNvPr id="1201" name="図 8"/>
          <p:cNvPicPr>
            <a:picLocks noChangeAspect="1"/>
          </p:cNvPicPr>
          <p:nvPr/>
        </p:nvPicPr>
        <p:blipFill>
          <a:blip r:embed="rId8"/>
          <a:stretch>
            <a:fillRect/>
          </a:stretch>
        </p:blipFill>
        <p:spPr>
          <a:xfrm>
            <a:off x="4557924" y="1197310"/>
            <a:ext cx="1032558" cy="713112"/>
          </a:xfrm>
          <a:prstGeom prst="rect">
            <a:avLst/>
          </a:prstGeom>
          <a:ln>
            <a:noFill/>
          </a:ln>
          <a:effectLst>
            <a:softEdge rad="112500"/>
          </a:effectLst>
        </p:spPr>
      </p:pic>
      <p:sp>
        <p:nvSpPr>
          <p:cNvPr id="1202" name="角丸四角形 91"/>
          <p:cNvSpPr/>
          <p:nvPr/>
        </p:nvSpPr>
        <p:spPr>
          <a:xfrm>
            <a:off x="5969266" y="783717"/>
            <a:ext cx="1010199" cy="211203"/>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地球環境サミット</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203" name="角丸四角形 95"/>
          <p:cNvSpPr/>
          <p:nvPr/>
        </p:nvSpPr>
        <p:spPr>
          <a:xfrm>
            <a:off x="6116455" y="1067334"/>
            <a:ext cx="1010199" cy="211203"/>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京都議定書締結</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204" name="角丸四角形 100"/>
          <p:cNvSpPr/>
          <p:nvPr/>
        </p:nvSpPr>
        <p:spPr>
          <a:xfrm>
            <a:off x="7352663" y="971416"/>
            <a:ext cx="1010199" cy="211203"/>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パリ協定締結</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cxnSp>
        <p:nvCxnSpPr>
          <p:cNvPr id="1205" name="直線コネクタ 104"/>
          <p:cNvCxnSpPr>
            <a:cxnSpLocks/>
          </p:cNvCxnSpPr>
          <p:nvPr/>
        </p:nvCxnSpPr>
        <p:spPr>
          <a:xfrm>
            <a:off x="130250" y="783934"/>
            <a:ext cx="9695163" cy="0"/>
          </a:xfrm>
          <a:prstGeom prst="line">
            <a:avLst/>
          </a:prstGeom>
          <a:ln w="6350"/>
        </p:spPr>
        <p:style>
          <a:lnRef idx="1">
            <a:schemeClr val="dk1"/>
          </a:lnRef>
          <a:fillRef idx="0">
            <a:schemeClr val="dk1"/>
          </a:fillRef>
          <a:effectRef idx="0">
            <a:schemeClr val="dk1"/>
          </a:effectRef>
          <a:fontRef idx="minor">
            <a:schemeClr val="tx1"/>
          </a:fontRef>
        </p:style>
      </p:cxnSp>
      <p:sp>
        <p:nvSpPr>
          <p:cNvPr id="1206" name="テキスト ボックス 108"/>
          <p:cNvSpPr txBox="1"/>
          <p:nvPr/>
        </p:nvSpPr>
        <p:spPr>
          <a:xfrm>
            <a:off x="2230453" y="599225"/>
            <a:ext cx="527294"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1945</a:t>
            </a:r>
            <a:endParaRPr kumimoji="1" lang="ja-JP" altLang="en-US" sz="9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207" name="テキスト ボックス 113"/>
          <p:cNvSpPr txBox="1"/>
          <p:nvPr/>
        </p:nvSpPr>
        <p:spPr>
          <a:xfrm>
            <a:off x="3299516" y="602141"/>
            <a:ext cx="527294"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1960</a:t>
            </a:r>
            <a:endParaRPr kumimoji="1" lang="ja-JP" altLang="en-US" sz="9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208" name="テキスト ボックス 117"/>
          <p:cNvSpPr txBox="1"/>
          <p:nvPr/>
        </p:nvSpPr>
        <p:spPr>
          <a:xfrm>
            <a:off x="5081567" y="588824"/>
            <a:ext cx="527294"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1990</a:t>
            </a:r>
            <a:endParaRPr kumimoji="1" lang="ja-JP" altLang="en-US" sz="9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209" name="テキスト ボックス 118"/>
          <p:cNvSpPr txBox="1"/>
          <p:nvPr/>
        </p:nvSpPr>
        <p:spPr>
          <a:xfrm>
            <a:off x="6094260" y="601374"/>
            <a:ext cx="527294"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2000</a:t>
            </a:r>
            <a:endParaRPr kumimoji="1" lang="ja-JP" altLang="en-US" sz="9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210" name="テキスト ボックス 119"/>
          <p:cNvSpPr txBox="1"/>
          <p:nvPr/>
        </p:nvSpPr>
        <p:spPr>
          <a:xfrm>
            <a:off x="1266633" y="600526"/>
            <a:ext cx="527294"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1920</a:t>
            </a:r>
            <a:endParaRPr kumimoji="1" lang="ja-JP" altLang="en-US" sz="9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211" name="テキスト ボックス 122"/>
          <p:cNvSpPr txBox="1"/>
          <p:nvPr/>
        </p:nvSpPr>
        <p:spPr>
          <a:xfrm>
            <a:off x="-6406" y="600526"/>
            <a:ext cx="527294"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1867</a:t>
            </a:r>
            <a:endParaRPr kumimoji="1" lang="ja-JP" altLang="en-US" sz="9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212" name="角丸四角形 138"/>
          <p:cNvSpPr/>
          <p:nvPr/>
        </p:nvSpPr>
        <p:spPr>
          <a:xfrm>
            <a:off x="3670805" y="5573546"/>
            <a:ext cx="1347659" cy="411257"/>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1967</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公害対策基本法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213" name="角丸四角形 84"/>
          <p:cNvSpPr/>
          <p:nvPr/>
        </p:nvSpPr>
        <p:spPr>
          <a:xfrm>
            <a:off x="85531" y="5613820"/>
            <a:ext cx="364563" cy="1177462"/>
          </a:xfrm>
          <a:prstGeom prst="roundRect">
            <a:avLst>
              <a:gd name="adj" fmla="val 1345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rPr>
              <a:t>環境問題への</a:t>
            </a:r>
            <a:endParaRPr kumimoji="1" lang="en-US" altLang="ja-JP" sz="12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rPr>
              <a:t>対応</a:t>
            </a:r>
            <a:endParaRPr kumimoji="1" lang="en-US" altLang="ja-JP" sz="1200" b="0" i="0" u="none" strike="noStrike" kern="1200" cap="none" spc="0" normalizeH="0" baseline="0" noProof="0">
              <a:ln>
                <a:noFill/>
              </a:ln>
              <a:solidFill>
                <a:srgbClr val="FFFFFF"/>
              </a:solidFill>
              <a:effectLst/>
              <a:uLnTx/>
              <a:uFillTx/>
              <a:latin typeface="HGSｺﾞｼｯｸM" panose="020B0600000000000000" pitchFamily="50" charset="-128"/>
              <a:ea typeface="HGSｺﾞｼｯｸM" panose="020B0600000000000000" pitchFamily="50" charset="-128"/>
              <a:cs typeface="+mn-cs"/>
            </a:endParaRPr>
          </a:p>
        </p:txBody>
      </p:sp>
      <p:sp>
        <p:nvSpPr>
          <p:cNvPr id="1214" name="角丸四角形 114"/>
          <p:cNvSpPr/>
          <p:nvPr/>
        </p:nvSpPr>
        <p:spPr>
          <a:xfrm>
            <a:off x="2683831" y="2783296"/>
            <a:ext cx="1377555" cy="549757"/>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1956</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首都圏整備法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　</a:t>
            </a:r>
            <a:r>
              <a:rPr kumimoji="1" lang="ja-JP" altLang="en-US" sz="9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rPr>
              <a:t>計画的な市街地化を促進</a:t>
            </a:r>
            <a:endParaRPr kumimoji="1" lang="en-US" altLang="ja-JP" sz="1100" b="0" i="0" u="none" strike="noStrike" kern="1000" cap="none" spc="-10" normalizeH="0" baseline="0" noProof="0">
              <a:ln>
                <a:noFill/>
              </a:ln>
              <a:solidFill>
                <a:srgbClr val="FFFFFF">
                  <a:lumMod val="65000"/>
                </a:srgbClr>
              </a:solidFill>
              <a:effectLst/>
              <a:uLnTx/>
              <a:uFillTx/>
              <a:latin typeface="HGSｺﾞｼｯｸM" panose="020B0600000000000000" pitchFamily="50" charset="-128"/>
              <a:ea typeface="HGSｺﾞｼｯｸM" panose="020B0600000000000000" pitchFamily="50" charset="-128"/>
              <a:cs typeface="+mn-cs"/>
            </a:endParaRPr>
          </a:p>
        </p:txBody>
      </p:sp>
      <p:sp>
        <p:nvSpPr>
          <p:cNvPr id="1215" name="角丸四角形 123"/>
          <p:cNvSpPr/>
          <p:nvPr/>
        </p:nvSpPr>
        <p:spPr>
          <a:xfrm>
            <a:off x="3293097" y="3457525"/>
            <a:ext cx="1565995" cy="680562"/>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1966</a:t>
            </a:r>
            <a:r>
              <a:rPr kumimoji="1" lang="ja-JP" altLang="en-US"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　</a:t>
            </a: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首都圏近郊緑地</a:t>
            </a:r>
            <a:endParaRPr kumimoji="1" lang="en-US" altLang="ja-JP"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保全法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近郊緑地保全区域制度</a:t>
            </a:r>
            <a:r>
              <a:rPr kumimoji="1" lang="ja-JP" altLang="en-US"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の創設</a:t>
            </a:r>
            <a:endParaRPr kumimoji="1" lang="en-US" altLang="ja-JP"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p:txBody>
      </p:sp>
      <p:sp>
        <p:nvSpPr>
          <p:cNvPr id="1216" name="角丸四角形 142"/>
          <p:cNvSpPr/>
          <p:nvPr/>
        </p:nvSpPr>
        <p:spPr>
          <a:xfrm>
            <a:off x="4238161" y="966891"/>
            <a:ext cx="966628" cy="211203"/>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日本列島改造論</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217" name="角丸四角形 143"/>
          <p:cNvSpPr/>
          <p:nvPr/>
        </p:nvSpPr>
        <p:spPr>
          <a:xfrm>
            <a:off x="542628" y="3453959"/>
            <a:ext cx="1317651" cy="572840"/>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1919</a:t>
            </a:r>
            <a:endParaRPr kumimoji="1" lang="en-US" altLang="ja-JP"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旧都市計画法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風致地区制度</a:t>
            </a:r>
            <a:r>
              <a:rPr kumimoji="1" lang="ja-JP" altLang="en-US"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の創設</a:t>
            </a:r>
            <a:endParaRPr kumimoji="1" lang="en-US" altLang="ja-JP"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p:txBody>
      </p:sp>
      <p:sp>
        <p:nvSpPr>
          <p:cNvPr id="1218" name="角丸四角形 144"/>
          <p:cNvSpPr/>
          <p:nvPr/>
        </p:nvSpPr>
        <p:spPr>
          <a:xfrm>
            <a:off x="1955788" y="3459086"/>
            <a:ext cx="1456086" cy="572840"/>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1946</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特別都市計画法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rPr>
              <a:t>緑地地域制度</a:t>
            </a:r>
            <a:r>
              <a:rPr kumimoji="1" lang="ja-JP" altLang="en-US" sz="8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rPr>
              <a:t>の創設</a:t>
            </a:r>
            <a:endParaRPr kumimoji="1" lang="en-US" altLang="ja-JP" sz="800" b="0" i="0" u="none" strike="noStrike" kern="1200" cap="none" spc="0" normalizeH="0" baseline="0" noProof="0">
              <a:ln>
                <a:noFill/>
              </a:ln>
              <a:solidFill>
                <a:srgbClr val="FFFFFF">
                  <a:lumMod val="65000"/>
                </a:srgbClr>
              </a:solidFill>
              <a:effectLst/>
              <a:uLnTx/>
              <a:uFillTx/>
              <a:latin typeface="HGSｺﾞｼｯｸE" panose="020B0900000000000000" pitchFamily="50" charset="-128"/>
              <a:ea typeface="HGSｺﾞｼｯｸE" panose="020B0900000000000000" pitchFamily="50" charset="-128"/>
              <a:cs typeface="+mn-cs"/>
            </a:endParaRPr>
          </a:p>
        </p:txBody>
      </p:sp>
      <p:sp>
        <p:nvSpPr>
          <p:cNvPr id="1219" name="角丸四角形 85"/>
          <p:cNvSpPr/>
          <p:nvPr/>
        </p:nvSpPr>
        <p:spPr>
          <a:xfrm>
            <a:off x="3717055" y="6032665"/>
            <a:ext cx="1347659" cy="411257"/>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1968</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大気汚染防止法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220" name="角丸四角形 92"/>
          <p:cNvSpPr/>
          <p:nvPr/>
        </p:nvSpPr>
        <p:spPr>
          <a:xfrm>
            <a:off x="4123346" y="6391374"/>
            <a:ext cx="1347659" cy="411257"/>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1970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水質汚濁防止法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221" name="角丸四角形 106"/>
          <p:cNvSpPr/>
          <p:nvPr/>
        </p:nvSpPr>
        <p:spPr>
          <a:xfrm>
            <a:off x="5061433" y="6077406"/>
            <a:ext cx="1347659" cy="549757"/>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1988</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オゾン層保護法</a:t>
            </a:r>
            <a:endParaRPr kumimoji="1" lang="en-US" altLang="ja-JP"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222" name="角丸四角形 107"/>
          <p:cNvSpPr/>
          <p:nvPr/>
        </p:nvSpPr>
        <p:spPr>
          <a:xfrm>
            <a:off x="5175122" y="5551738"/>
            <a:ext cx="1347659" cy="549757"/>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1993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環境基本法</a:t>
            </a:r>
            <a:endParaRPr kumimoji="1" lang="en-US" altLang="ja-JP"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223" name="角丸四角形 128"/>
          <p:cNvSpPr/>
          <p:nvPr/>
        </p:nvSpPr>
        <p:spPr>
          <a:xfrm>
            <a:off x="6775130" y="5630424"/>
            <a:ext cx="1584176" cy="411257"/>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2008</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生物多様性基本法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224" name="角丸四角形 134"/>
          <p:cNvSpPr/>
          <p:nvPr/>
        </p:nvSpPr>
        <p:spPr>
          <a:xfrm>
            <a:off x="1591701" y="5877919"/>
            <a:ext cx="2228931" cy="726728"/>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1950</a:t>
            </a: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〜60</a:t>
            </a:r>
            <a:r>
              <a:rPr kumimoji="1" lang="ja-JP" altLang="en-US"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年代</a:t>
            </a:r>
            <a:endPar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000" cap="none" spc="-10" normalizeH="0" baseline="0" noProof="0">
                <a:ln>
                  <a:noFill/>
                </a:ln>
                <a:solidFill>
                  <a:srgbClr val="808080">
                    <a:lumMod val="75000"/>
                  </a:srgbClr>
                </a:solidFill>
                <a:effectLst/>
                <a:uLnTx/>
                <a:uFillTx/>
                <a:latin typeface="HGSｺﾞｼｯｸM" panose="020B0600000000000000" pitchFamily="50" charset="-128"/>
                <a:ea typeface="HGSｺﾞｼｯｸM" panose="020B0600000000000000" pitchFamily="50" charset="-128"/>
                <a:cs typeface="+mn-cs"/>
              </a:rPr>
              <a:t>四大公害病（水俣病、新潟水俣病、イタイイタイ病、四日市ぜん息）をはじめ、全国各地で公害問題が発生</a:t>
            </a:r>
            <a:endParaRPr kumimoji="1" lang="en-US" altLang="ja-JP" sz="700" b="0" i="0" u="none" strike="noStrike" kern="1000" cap="none" spc="-10" normalizeH="0" baseline="0" noProof="0">
              <a:ln>
                <a:noFill/>
              </a:ln>
              <a:solidFill>
                <a:srgbClr val="808080">
                  <a:lumMod val="75000"/>
                </a:srgbClr>
              </a:solidFill>
              <a:effectLst/>
              <a:uLnTx/>
              <a:uFillTx/>
              <a:latin typeface="HGSｺﾞｼｯｸM" panose="020B0600000000000000" pitchFamily="50" charset="-128"/>
              <a:ea typeface="HGSｺﾞｼｯｸM" panose="020B0600000000000000" pitchFamily="50" charset="-128"/>
              <a:cs typeface="+mn-cs"/>
            </a:endParaRPr>
          </a:p>
        </p:txBody>
      </p:sp>
      <p:sp>
        <p:nvSpPr>
          <p:cNvPr id="1225" name="角丸四角形 146"/>
          <p:cNvSpPr/>
          <p:nvPr/>
        </p:nvSpPr>
        <p:spPr>
          <a:xfrm>
            <a:off x="5203035" y="813941"/>
            <a:ext cx="966628" cy="349702"/>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住宅地の大量　供給の促進</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226" name="角丸四角形 149"/>
          <p:cNvSpPr/>
          <p:nvPr/>
        </p:nvSpPr>
        <p:spPr>
          <a:xfrm>
            <a:off x="5873086" y="2877477"/>
            <a:ext cx="1594563" cy="572840"/>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2004</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都市緑地法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緑化地域制度</a:t>
            </a:r>
            <a:r>
              <a:rPr kumimoji="1" lang="ja-JP" altLang="en-US"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の創設</a:t>
            </a:r>
            <a:endParaRPr kumimoji="1" lang="en-US" altLang="ja-JP"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p:txBody>
      </p:sp>
      <p:sp>
        <p:nvSpPr>
          <p:cNvPr id="1227" name="角丸四角形 1"/>
          <p:cNvSpPr/>
          <p:nvPr/>
        </p:nvSpPr>
        <p:spPr>
          <a:xfrm>
            <a:off x="1372096" y="4100804"/>
            <a:ext cx="1052264" cy="215084"/>
          </a:xfrm>
          <a:prstGeom prst="roundRect">
            <a:avLst>
              <a:gd name="adj" fmla="val 20049"/>
            </a:avLst>
          </a:prstGeom>
          <a:gradFill flip="none" rotWithShape="1">
            <a:gsLst>
              <a:gs pos="2000">
                <a:srgbClr val="FFCC00"/>
              </a:gs>
              <a:gs pos="50000">
                <a:srgbClr val="FFC000"/>
              </a:gs>
              <a:gs pos="100000">
                <a:srgbClr val="FFFFC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rPr>
              <a:t>緑地の保全</a:t>
            </a:r>
            <a:endParaRPr kumimoji="1" lang="en-US" altLang="ja-JP"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endParaRPr>
          </a:p>
        </p:txBody>
      </p:sp>
      <p:sp>
        <p:nvSpPr>
          <p:cNvPr id="1228" name="角丸四角形 150"/>
          <p:cNvSpPr/>
          <p:nvPr/>
        </p:nvSpPr>
        <p:spPr>
          <a:xfrm>
            <a:off x="5688966" y="3445897"/>
            <a:ext cx="1052264" cy="171450"/>
          </a:xfrm>
          <a:prstGeom prst="roundRect">
            <a:avLst>
              <a:gd name="adj" fmla="val 20049"/>
            </a:avLst>
          </a:prstGeom>
          <a:gradFill flip="none" rotWithShape="1">
            <a:gsLst>
              <a:gs pos="2000">
                <a:srgbClr val="FFCC66"/>
              </a:gs>
              <a:gs pos="50000">
                <a:srgbClr val="FFC000"/>
              </a:gs>
              <a:gs pos="100000">
                <a:srgbClr val="FFFFC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rPr>
              <a:t>緑化の推進</a:t>
            </a:r>
            <a:endParaRPr kumimoji="1" lang="en-US" altLang="ja-JP"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endParaRPr>
          </a:p>
        </p:txBody>
      </p:sp>
      <p:sp>
        <p:nvSpPr>
          <p:cNvPr id="1229" name="角丸四角形 151"/>
          <p:cNvSpPr/>
          <p:nvPr/>
        </p:nvSpPr>
        <p:spPr>
          <a:xfrm>
            <a:off x="7033979" y="4551614"/>
            <a:ext cx="1273397" cy="168139"/>
          </a:xfrm>
          <a:prstGeom prst="roundRect">
            <a:avLst>
              <a:gd name="adj" fmla="val 20049"/>
            </a:avLst>
          </a:prstGeom>
          <a:gradFill flip="none" rotWithShape="1">
            <a:gsLst>
              <a:gs pos="2000">
                <a:srgbClr val="FFCC66"/>
              </a:gs>
              <a:gs pos="50000">
                <a:srgbClr val="FFC000"/>
              </a:gs>
              <a:gs pos="100000">
                <a:srgbClr val="FFFFC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rPr>
              <a:t>都市農地の保全</a:t>
            </a:r>
            <a:endParaRPr kumimoji="1" lang="en-US" altLang="ja-JP"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endParaRPr>
          </a:p>
        </p:txBody>
      </p:sp>
      <p:sp>
        <p:nvSpPr>
          <p:cNvPr id="1230" name="角丸四角形 152"/>
          <p:cNvSpPr/>
          <p:nvPr/>
        </p:nvSpPr>
        <p:spPr>
          <a:xfrm>
            <a:off x="1208463" y="5371198"/>
            <a:ext cx="1052264" cy="174449"/>
          </a:xfrm>
          <a:prstGeom prst="roundRect">
            <a:avLst>
              <a:gd name="adj" fmla="val 20049"/>
            </a:avLst>
          </a:prstGeom>
          <a:gradFill flip="none" rotWithShape="1">
            <a:gsLst>
              <a:gs pos="2000">
                <a:srgbClr val="008000"/>
              </a:gs>
              <a:gs pos="50000">
                <a:srgbClr val="70A800"/>
              </a:gs>
              <a:gs pos="100000">
                <a:srgbClr val="CCFFC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ts val="11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rPr>
              <a:t>公園の整備</a:t>
            </a:r>
            <a:endParaRPr kumimoji="1" lang="en-US" altLang="ja-JP"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endParaRPr>
          </a:p>
        </p:txBody>
      </p:sp>
      <p:sp>
        <p:nvSpPr>
          <p:cNvPr id="1231" name="角丸四角形 153"/>
          <p:cNvSpPr/>
          <p:nvPr/>
        </p:nvSpPr>
        <p:spPr>
          <a:xfrm>
            <a:off x="6753516" y="5228448"/>
            <a:ext cx="1660740" cy="334023"/>
          </a:xfrm>
          <a:prstGeom prst="roundRect">
            <a:avLst>
              <a:gd name="adj" fmla="val 20049"/>
            </a:avLst>
          </a:prstGeom>
          <a:gradFill flip="none" rotWithShape="1">
            <a:gsLst>
              <a:gs pos="2000">
                <a:srgbClr val="008000"/>
              </a:gs>
              <a:gs pos="50000">
                <a:srgbClr val="70A800"/>
              </a:gs>
              <a:gs pos="100000">
                <a:srgbClr val="CCFFC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ts val="11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rPr>
              <a:t>民間事業者等による公園の利活用の推進</a:t>
            </a:r>
            <a:endParaRPr kumimoji="1" lang="en-US" altLang="ja-JP"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endParaRPr>
          </a:p>
        </p:txBody>
      </p:sp>
      <p:sp>
        <p:nvSpPr>
          <p:cNvPr id="1232" name="角丸四角形 156"/>
          <p:cNvSpPr/>
          <p:nvPr/>
        </p:nvSpPr>
        <p:spPr>
          <a:xfrm>
            <a:off x="6718483" y="2771142"/>
            <a:ext cx="1575206" cy="167033"/>
          </a:xfrm>
          <a:prstGeom prst="roundRect">
            <a:avLst>
              <a:gd name="adj" fmla="val 20049"/>
            </a:avLst>
          </a:prstGeom>
          <a:gradFill flip="none" rotWithShape="1">
            <a:gsLst>
              <a:gs pos="2000">
                <a:srgbClr val="FFCC66"/>
              </a:gs>
              <a:gs pos="50000">
                <a:srgbClr val="FFC000"/>
              </a:gs>
              <a:gs pos="100000">
                <a:srgbClr val="FFFFC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rPr>
              <a:t>コンパクト・シティ</a:t>
            </a:r>
            <a:endParaRPr kumimoji="1" lang="en-US" altLang="ja-JP"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endParaRPr>
          </a:p>
        </p:txBody>
      </p:sp>
      <p:sp>
        <p:nvSpPr>
          <p:cNvPr id="1233" name="角丸四角形 157"/>
          <p:cNvSpPr/>
          <p:nvPr/>
        </p:nvSpPr>
        <p:spPr>
          <a:xfrm>
            <a:off x="7083273" y="4854387"/>
            <a:ext cx="1392716" cy="403563"/>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2017 </a:t>
            </a: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都市公園法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改正</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P-PFI</a:t>
            </a:r>
            <a:r>
              <a:rPr kumimoji="1" lang="ja-JP" altLang="en-US" sz="105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制度</a:t>
            </a:r>
            <a:r>
              <a:rPr kumimoji="1" lang="ja-JP" altLang="en-US"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の創設</a:t>
            </a:r>
            <a:endParaRPr kumimoji="1" lang="en-US" altLang="ja-JP"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p:txBody>
      </p:sp>
      <p:sp>
        <p:nvSpPr>
          <p:cNvPr id="1234" name="角丸四角形 159"/>
          <p:cNvSpPr/>
          <p:nvPr/>
        </p:nvSpPr>
        <p:spPr>
          <a:xfrm>
            <a:off x="977909" y="803680"/>
            <a:ext cx="932641" cy="211203"/>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工業化の進展</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pic>
        <p:nvPicPr>
          <p:cNvPr id="1235" name="図 4"/>
          <p:cNvPicPr>
            <a:picLocks noChangeAspect="1"/>
          </p:cNvPicPr>
          <p:nvPr/>
        </p:nvPicPr>
        <p:blipFill>
          <a:blip r:embed="rId9"/>
          <a:stretch>
            <a:fillRect/>
          </a:stretch>
        </p:blipFill>
        <p:spPr>
          <a:xfrm>
            <a:off x="3330146" y="1198528"/>
            <a:ext cx="1078713" cy="710676"/>
          </a:xfrm>
          <a:prstGeom prst="rect">
            <a:avLst/>
          </a:prstGeom>
          <a:ln>
            <a:noFill/>
          </a:ln>
          <a:effectLst>
            <a:softEdge rad="112500"/>
          </a:effectLst>
        </p:spPr>
      </p:pic>
      <p:sp>
        <p:nvSpPr>
          <p:cNvPr id="1236" name="角丸四角形 161"/>
          <p:cNvSpPr/>
          <p:nvPr/>
        </p:nvSpPr>
        <p:spPr>
          <a:xfrm>
            <a:off x="6351816" y="6261615"/>
            <a:ext cx="1394508" cy="157653"/>
          </a:xfrm>
          <a:prstGeom prst="roundRect">
            <a:avLst>
              <a:gd name="adj" fmla="val 20049"/>
            </a:avLst>
          </a:prstGeom>
          <a:gradFill flip="none" rotWithShape="1">
            <a:gsLst>
              <a:gs pos="2000">
                <a:srgbClr val="0033CC"/>
              </a:gs>
              <a:gs pos="50000">
                <a:schemeClr val="accent5">
                  <a:lumMod val="50000"/>
                </a:schemeClr>
              </a:gs>
              <a:gs pos="100000">
                <a:schemeClr val="accent5">
                  <a:lumMod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ase" latinLnBrk="0" hangingPunct="1">
              <a:lnSpc>
                <a:spcPts val="11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rPr>
              <a:t>環境アセスメント</a:t>
            </a:r>
            <a:endParaRPr kumimoji="1" lang="en-US" altLang="ja-JP"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endParaRPr>
          </a:p>
        </p:txBody>
      </p:sp>
      <p:sp>
        <p:nvSpPr>
          <p:cNvPr id="1237" name="角丸四角形 163"/>
          <p:cNvSpPr/>
          <p:nvPr/>
        </p:nvSpPr>
        <p:spPr>
          <a:xfrm>
            <a:off x="6061197" y="5894329"/>
            <a:ext cx="1347659" cy="39586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1997</a:t>
            </a: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環境影響評価法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238" name="角丸四角形 164"/>
          <p:cNvSpPr/>
          <p:nvPr/>
        </p:nvSpPr>
        <p:spPr>
          <a:xfrm>
            <a:off x="7135009" y="6408631"/>
            <a:ext cx="1584176" cy="241980"/>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2012 </a:t>
            </a: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エコまち法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制定</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
        <p:nvSpPr>
          <p:cNvPr id="1239" name="角丸四角形 165"/>
          <p:cNvSpPr/>
          <p:nvPr/>
        </p:nvSpPr>
        <p:spPr>
          <a:xfrm>
            <a:off x="7158129" y="6609342"/>
            <a:ext cx="1330531" cy="172487"/>
          </a:xfrm>
          <a:prstGeom prst="roundRect">
            <a:avLst>
              <a:gd name="adj" fmla="val 20049"/>
            </a:avLst>
          </a:prstGeom>
          <a:gradFill flip="none" rotWithShape="1">
            <a:gsLst>
              <a:gs pos="2000">
                <a:srgbClr val="0033CC"/>
              </a:gs>
              <a:gs pos="50000">
                <a:schemeClr val="accent5">
                  <a:lumMod val="50000"/>
                </a:schemeClr>
              </a:gs>
              <a:gs pos="100000">
                <a:schemeClr val="accent5">
                  <a:lumMod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ase" latinLnBrk="0" hangingPunct="1">
              <a:lnSpc>
                <a:spcPts val="11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rPr>
              <a:t>低炭素まちづくり</a:t>
            </a:r>
            <a:endParaRPr kumimoji="1" lang="en-US" altLang="ja-JP"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endParaRPr>
          </a:p>
        </p:txBody>
      </p:sp>
      <p:sp>
        <p:nvSpPr>
          <p:cNvPr id="1240" name="角丸四角形 166"/>
          <p:cNvSpPr/>
          <p:nvPr/>
        </p:nvSpPr>
        <p:spPr>
          <a:xfrm>
            <a:off x="6098802" y="6413354"/>
            <a:ext cx="1347659" cy="411257"/>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1997</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京都議定書</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採択</a:t>
            </a:r>
          </a:p>
        </p:txBody>
      </p:sp>
      <p:pic>
        <p:nvPicPr>
          <p:cNvPr id="1241" name="図 2"/>
          <p:cNvPicPr>
            <a:picLocks noChangeAspect="1"/>
          </p:cNvPicPr>
          <p:nvPr/>
        </p:nvPicPr>
        <p:blipFill>
          <a:blip r:embed="rId10"/>
          <a:stretch>
            <a:fillRect/>
          </a:stretch>
        </p:blipFill>
        <p:spPr>
          <a:xfrm>
            <a:off x="6645707" y="1242875"/>
            <a:ext cx="965447" cy="621982"/>
          </a:xfrm>
          <a:prstGeom prst="rect">
            <a:avLst/>
          </a:prstGeom>
          <a:ln>
            <a:noFill/>
          </a:ln>
          <a:effectLst>
            <a:softEdge rad="112500"/>
          </a:effectLst>
        </p:spPr>
      </p:pic>
      <p:pic>
        <p:nvPicPr>
          <p:cNvPr id="1242" name="図 10"/>
          <p:cNvPicPr>
            <a:picLocks noChangeAspect="1"/>
          </p:cNvPicPr>
          <p:nvPr/>
        </p:nvPicPr>
        <p:blipFill>
          <a:blip r:embed="rId11"/>
          <a:srcRect r="14726" b="-3641"/>
          <a:stretch>
            <a:fillRect/>
          </a:stretch>
        </p:blipFill>
        <p:spPr>
          <a:xfrm>
            <a:off x="8661224" y="1225973"/>
            <a:ext cx="907965" cy="655787"/>
          </a:xfrm>
          <a:prstGeom prst="rect">
            <a:avLst/>
          </a:prstGeom>
          <a:ln>
            <a:noFill/>
          </a:ln>
          <a:effectLst>
            <a:softEdge rad="112500"/>
          </a:effectLst>
        </p:spPr>
      </p:pic>
      <p:sp>
        <p:nvSpPr>
          <p:cNvPr id="1243" name="角丸四角形 100"/>
          <p:cNvSpPr/>
          <p:nvPr/>
        </p:nvSpPr>
        <p:spPr>
          <a:xfrm>
            <a:off x="7990789" y="834841"/>
            <a:ext cx="1010199" cy="349702"/>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新型コロナ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危機</a:t>
            </a:r>
          </a:p>
        </p:txBody>
      </p:sp>
      <p:sp>
        <p:nvSpPr>
          <p:cNvPr id="1244" name="テキスト ボックス 109"/>
          <p:cNvSpPr txBox="1"/>
          <p:nvPr/>
        </p:nvSpPr>
        <p:spPr>
          <a:xfrm>
            <a:off x="8007650" y="590531"/>
            <a:ext cx="527294"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2020</a:t>
            </a:r>
            <a:endParaRPr kumimoji="1" lang="ja-JP" altLang="en-US" sz="9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245" name="角丸四角形 82"/>
          <p:cNvSpPr/>
          <p:nvPr/>
        </p:nvSpPr>
        <p:spPr>
          <a:xfrm>
            <a:off x="8783552" y="1859996"/>
            <a:ext cx="1177573" cy="39586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ニューノーマル</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ヒラギノゴシック"/>
                <a:ea typeface="HGP創英角ｺﾞｼｯｸUB"/>
                <a:cs typeface="+mn-cs"/>
              </a:rPr>
              <a:t>への対応</a:t>
            </a:r>
            <a:endParaRPr kumimoji="1" lang="en-US" altLang="ja-JP" sz="1050" b="0" i="0" u="none" strike="noStrike" kern="1200" cap="none" spc="0" normalizeH="0" baseline="0" noProof="0">
              <a:ln>
                <a:noFill/>
              </a:ln>
              <a:solidFill>
                <a:srgbClr val="000000"/>
              </a:solidFill>
              <a:effectLst/>
              <a:uLnTx/>
              <a:uFillTx/>
              <a:latin typeface="ヒラギノゴシック"/>
              <a:ea typeface="HGP創英角ｺﾞｼｯｸUB"/>
              <a:cs typeface="+mn-cs"/>
            </a:endParaRPr>
          </a:p>
        </p:txBody>
      </p:sp>
      <p:sp>
        <p:nvSpPr>
          <p:cNvPr id="96" name="角丸四角形 149"/>
          <p:cNvSpPr/>
          <p:nvPr/>
        </p:nvSpPr>
        <p:spPr>
          <a:xfrm>
            <a:off x="7026232" y="2949886"/>
            <a:ext cx="1594563" cy="572840"/>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2017</a:t>
            </a:r>
            <a:r>
              <a:rPr kumimoji="1" lang="ja-JP" altLang="en-US"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　</a:t>
            </a:r>
            <a:endPar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都市緑地法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改正</a:t>
            </a:r>
            <a:endParaRPr kumimoji="1" lang="en-US" altLang="ja-JP"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市民緑地認定制度</a:t>
            </a:r>
            <a:r>
              <a:rPr kumimoji="1" lang="ja-JP" altLang="en-US"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の創設</a:t>
            </a:r>
            <a:endParaRPr kumimoji="1" lang="en-US" altLang="ja-JP" sz="800" b="0" i="0" u="none" strike="noStrike" kern="1200" cap="none" spc="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p:txBody>
      </p:sp>
      <p:sp>
        <p:nvSpPr>
          <p:cNvPr id="97" name="スライド番号プレースホルダー 2"/>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A3E62118-5645-E01F-8A68-5F0FD17E1F96}"/>
              </a:ext>
            </a:extLst>
          </p:cNvPr>
          <p:cNvSpPr txBox="1"/>
          <p:nvPr/>
        </p:nvSpPr>
        <p:spPr>
          <a:xfrm>
            <a:off x="8828790" y="782491"/>
            <a:ext cx="1087095"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昆明モントリオール生物多様性枠組の追加</a:t>
            </a:r>
            <a:endParaRPr kumimoji="1" lang="ja-JP" altLang="en-US" sz="18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4" name="角丸四角形 102">
            <a:extLst>
              <a:ext uri="{FF2B5EF4-FFF2-40B4-BE49-F238E27FC236}">
                <a16:creationId xmlns:a16="http://schemas.microsoft.com/office/drawing/2014/main" id="{05622C42-94E9-E194-E714-36C798EDDCBC}"/>
              </a:ext>
            </a:extLst>
          </p:cNvPr>
          <p:cNvSpPr/>
          <p:nvPr/>
        </p:nvSpPr>
        <p:spPr>
          <a:xfrm>
            <a:off x="8414256" y="2856311"/>
            <a:ext cx="1982517" cy="942155"/>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2024</a:t>
            </a: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05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都市緑地法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改正</a:t>
            </a:r>
            <a:endParaRPr kumimoji="1" lang="ja-JP" altLang="en-US" sz="105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050" b="0" i="0" u="none" strike="noStrike" kern="1000" cap="none" spc="-1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緑の基本方針</a:t>
            </a:r>
            <a:r>
              <a:rPr kumimoji="1" lang="ja-JP" altLang="en-US" sz="800" b="0" i="0" u="none" strike="noStrike" kern="1000" cap="none" spc="-1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の策定</a:t>
            </a:r>
            <a:endParaRPr kumimoji="1" lang="ja-JP" altLang="en-US" sz="1050" b="0" i="0" u="none" strike="noStrike" kern="1000" cap="none" spc="-1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050" b="0" i="0" u="none" strike="noStrike" kern="1000" cap="none" spc="-1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機能維持増進事業</a:t>
            </a:r>
            <a:r>
              <a:rPr kumimoji="1" lang="ja-JP" altLang="en-US" sz="900" b="0" i="0" u="none" strike="noStrike" kern="1000" cap="none" spc="-1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の創設</a:t>
            </a: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050" b="0" i="0" u="none" strike="noStrike" kern="1000" cap="none" spc="-1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優良緑地確保計画</a:t>
            </a:r>
            <a:endParaRPr kumimoji="1" lang="en-US" altLang="ja-JP" sz="1050" b="0" i="0" u="none" strike="noStrike" kern="1000" cap="none" spc="-1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050" b="0" i="0" u="none" strike="noStrike" kern="1000" cap="none" spc="-1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認定制度</a:t>
            </a:r>
            <a:r>
              <a:rPr kumimoji="1" lang="ja-JP" altLang="en-US" sz="900" b="0" i="0" u="none" strike="noStrike" kern="1000" cap="none" spc="-1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の創設</a:t>
            </a:r>
          </a:p>
        </p:txBody>
      </p:sp>
      <p:sp>
        <p:nvSpPr>
          <p:cNvPr id="5" name="角丸四角形 156">
            <a:extLst>
              <a:ext uri="{FF2B5EF4-FFF2-40B4-BE49-F238E27FC236}">
                <a16:creationId xmlns:a16="http://schemas.microsoft.com/office/drawing/2014/main" id="{7EEA3F53-68B5-5C59-F3D3-26B82681C917}"/>
              </a:ext>
            </a:extLst>
          </p:cNvPr>
          <p:cNvSpPr/>
          <p:nvPr/>
        </p:nvSpPr>
        <p:spPr>
          <a:xfrm>
            <a:off x="8495889" y="4286755"/>
            <a:ext cx="1283015" cy="216880"/>
          </a:xfrm>
          <a:prstGeom prst="roundRect">
            <a:avLst>
              <a:gd name="adj" fmla="val 20049"/>
            </a:avLst>
          </a:prstGeom>
          <a:gradFill flip="none" rotWithShape="1">
            <a:gsLst>
              <a:gs pos="2000">
                <a:srgbClr val="FFCC66"/>
              </a:gs>
              <a:gs pos="50000">
                <a:srgbClr val="FFC000"/>
              </a:gs>
              <a:gs pos="100000">
                <a:srgbClr val="FFFFC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rPr>
              <a:t>まちづくりＧＸ</a:t>
            </a:r>
            <a:endParaRPr kumimoji="1" lang="en-US" altLang="ja-JP" sz="1200" b="0" i="0" u="none" strike="noStrike" kern="1200" cap="none" spc="0" normalizeH="0" baseline="0" noProof="0">
              <a:ln>
                <a:noFill/>
              </a:ln>
              <a:solidFill>
                <a:srgbClr val="FFFFFF"/>
              </a:solidFill>
              <a:effectLst/>
              <a:uLnTx/>
              <a:uFillTx/>
              <a:latin typeface="HGｺﾞｼｯｸE" panose="020B0909000000000000" pitchFamily="49" charset="-128"/>
              <a:ea typeface="HGｺﾞｼｯｸE" panose="020B0909000000000000" pitchFamily="49" charset="-128"/>
              <a:cs typeface="+mn-cs"/>
            </a:endParaRPr>
          </a:p>
        </p:txBody>
      </p:sp>
      <p:sp>
        <p:nvSpPr>
          <p:cNvPr id="6" name="角丸四角形 102">
            <a:extLst>
              <a:ext uri="{FF2B5EF4-FFF2-40B4-BE49-F238E27FC236}">
                <a16:creationId xmlns:a16="http://schemas.microsoft.com/office/drawing/2014/main" id="{5FEC9316-9EAD-0CBC-8376-C8F4F651A159}"/>
              </a:ext>
            </a:extLst>
          </p:cNvPr>
          <p:cNvSpPr/>
          <p:nvPr/>
        </p:nvSpPr>
        <p:spPr>
          <a:xfrm>
            <a:off x="8440371" y="3868314"/>
            <a:ext cx="1672263" cy="455122"/>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000" cap="none" spc="-1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2024</a:t>
            </a: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05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都市計画法</a:t>
            </a:r>
            <a:r>
              <a:rPr kumimoji="1" lang="ja-JP" altLang="en-US" sz="90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改正</a:t>
            </a: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900" b="0" i="0" u="none" strike="noStrike" kern="1000" cap="none" spc="-10" normalizeH="0" baseline="0" noProof="0">
                <a:ln>
                  <a:noFill/>
                </a:ln>
                <a:solidFill>
                  <a:srgbClr val="000000"/>
                </a:solidFill>
                <a:effectLst/>
                <a:uLnTx/>
                <a:uFillTx/>
                <a:latin typeface="HGSｺﾞｼｯｸE" panose="020B0900000000000000" pitchFamily="50" charset="-128"/>
                <a:ea typeface="HGSｺﾞｼｯｸE" panose="020B0900000000000000" pitchFamily="50" charset="-128"/>
                <a:cs typeface="+mn-cs"/>
              </a:rPr>
              <a:t>緑地の位置付け向上</a:t>
            </a:r>
          </a:p>
          <a:p>
            <a:pPr marL="0" marR="0" lvl="0" indent="0" algn="l" defTabSz="914400" rtl="0" eaLnBrk="1" fontAlgn="base" latinLnBrk="0" hangingPunct="1">
              <a:lnSpc>
                <a:spcPts val="1200"/>
              </a:lnSpc>
              <a:spcBef>
                <a:spcPct val="0"/>
              </a:spcBef>
              <a:spcAft>
                <a:spcPct val="0"/>
              </a:spcAft>
              <a:buClrTx/>
              <a:buSzTx/>
              <a:buFontTx/>
              <a:buNone/>
              <a:tabLst/>
              <a:defRPr/>
            </a:pPr>
            <a:endParaRPr kumimoji="1" lang="ja-JP" altLang="en-US" sz="1050" b="0" i="0" u="none" strike="noStrike" kern="1000" cap="none" spc="-10" normalizeH="0" baseline="0" noProof="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p:txBody>
      </p:sp>
    </p:spTree>
    <p:extLst>
      <p:ext uri="{BB962C8B-B14F-4D97-AF65-F5344CB8AC3E}">
        <p14:creationId xmlns:p14="http://schemas.microsoft.com/office/powerpoint/2010/main" val="890432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 name="Rectangle 2"/>
          <p:cNvSpPr txBox="1">
            <a:spLocks noChangeArrowheads="1"/>
          </p:cNvSpPr>
          <p:nvPr/>
        </p:nvSpPr>
        <p:spPr>
          <a:xfrm>
            <a:off x="-15552" y="0"/>
            <a:ext cx="7019925" cy="476250"/>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B050"/>
                </a:solidFill>
                <a:effectLst/>
                <a:uLnTx/>
                <a:uFillTx/>
                <a:latin typeface="Calibri"/>
                <a:ea typeface="ＭＳ Ｐゴシック" panose="020B0600070205080204" pitchFamily="50" charset="-128"/>
                <a:cs typeface="+mj-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j-cs"/>
              </a:rPr>
              <a:t>　都市のみどりに関する税制</a:t>
            </a:r>
          </a:p>
        </p:txBody>
      </p:sp>
      <p:graphicFrame>
        <p:nvGraphicFramePr>
          <p:cNvPr id="1817" name="Group 88"/>
          <p:cNvGraphicFramePr/>
          <p:nvPr/>
        </p:nvGraphicFramePr>
        <p:xfrm>
          <a:off x="112060" y="492352"/>
          <a:ext cx="9665476" cy="6243815"/>
        </p:xfrm>
        <a:graphic>
          <a:graphicData uri="http://schemas.openxmlformats.org/drawingml/2006/table">
            <a:tbl>
              <a:tblPr/>
              <a:tblGrid>
                <a:gridCol w="135921">
                  <a:extLst>
                    <a:ext uri="{9D8B030D-6E8A-4147-A177-3AD203B41FA5}">
                      <a16:colId xmlns:a16="http://schemas.microsoft.com/office/drawing/2014/main" val="20000"/>
                    </a:ext>
                  </a:extLst>
                </a:gridCol>
                <a:gridCol w="243314">
                  <a:extLst>
                    <a:ext uri="{9D8B030D-6E8A-4147-A177-3AD203B41FA5}">
                      <a16:colId xmlns:a16="http://schemas.microsoft.com/office/drawing/2014/main" val="20001"/>
                    </a:ext>
                  </a:extLst>
                </a:gridCol>
                <a:gridCol w="634297">
                  <a:extLst>
                    <a:ext uri="{9D8B030D-6E8A-4147-A177-3AD203B41FA5}">
                      <a16:colId xmlns:a16="http://schemas.microsoft.com/office/drawing/2014/main" val="20002"/>
                    </a:ext>
                  </a:extLst>
                </a:gridCol>
                <a:gridCol w="2675280">
                  <a:extLst>
                    <a:ext uri="{9D8B030D-6E8A-4147-A177-3AD203B41FA5}">
                      <a16:colId xmlns:a16="http://schemas.microsoft.com/office/drawing/2014/main" val="20003"/>
                    </a:ext>
                  </a:extLst>
                </a:gridCol>
                <a:gridCol w="2016224">
                  <a:extLst>
                    <a:ext uri="{9D8B030D-6E8A-4147-A177-3AD203B41FA5}">
                      <a16:colId xmlns:a16="http://schemas.microsoft.com/office/drawing/2014/main" val="20004"/>
                    </a:ext>
                  </a:extLst>
                </a:gridCol>
                <a:gridCol w="3960440">
                  <a:extLst>
                    <a:ext uri="{9D8B030D-6E8A-4147-A177-3AD203B41FA5}">
                      <a16:colId xmlns:a16="http://schemas.microsoft.com/office/drawing/2014/main" val="20005"/>
                    </a:ext>
                  </a:extLst>
                </a:gridCol>
              </a:tblGrid>
              <a:tr h="390506">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分類</a:t>
                      </a:r>
                    </a:p>
                  </a:txBody>
                  <a:tcPr marL="0" marR="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gridSpan="2">
                  <a:txBody>
                    <a:bodyPr/>
                    <a:lstStyle/>
                    <a:p>
                      <a:pPr marL="0" marR="0" lvl="0" indent="0" algn="ctr"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制度等</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制度概要</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固定資産税</a:t>
                      </a:r>
                    </a:p>
                    <a:p>
                      <a:pPr marL="0" marR="0" lvl="0" indent="0" algn="ctr"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都市計画税</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相続税</a:t>
                      </a:r>
                    </a:p>
                  </a:txBody>
                  <a:tcPr marL="0" marR="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0"/>
                  </a:ext>
                </a:extLst>
              </a:tr>
              <a:tr h="390506">
                <a:tc>
                  <a:txBody>
                    <a:bodyPr/>
                    <a:lstStyle/>
                    <a:p>
                      <a:pPr marL="0" marR="0" lvl="0" indent="0" algn="ctr"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公園</a:t>
                      </a:r>
                    </a:p>
                  </a:txBody>
                  <a:tcPr marL="0" marR="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gridSpan="2">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都市公園</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（借地公園）</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hMerge="1">
                  <a:txBody>
                    <a:bodyPr/>
                    <a:lstStyle/>
                    <a:p>
                      <a:endParaRPr kumimoji="1" lang="ja-JP" altLang="en-US"/>
                    </a:p>
                  </a:txBody>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・土地所有者との貸借契約により土地物件に関する権原を借り受けて都市公園を開設。</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・非課税（地方公共団体に無償貸し付けの場合）</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・４割評価減</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（契約期間</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20</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年以上などの条件を満たす場合）</a:t>
                      </a:r>
                    </a:p>
                  </a:txBody>
                  <a:tcPr marL="0" marR="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0506">
                <a:tc rowSpan="6">
                  <a:txBody>
                    <a:bodyPr/>
                    <a:lstStyle/>
                    <a:p>
                      <a:pPr marL="0" marR="0" lvl="0" indent="0" algn="ctr" defTabSz="914400" rtl="0" eaLnBrk="1" fontAlgn="t" latinLnBrk="0" hangingPunct="1">
                        <a:lnSpc>
                          <a:spcPct val="105000"/>
                        </a:lnSpc>
                        <a:spcBef>
                          <a:spcPct val="0"/>
                        </a:spcBef>
                        <a:spcAft>
                          <a:spcPct val="0"/>
                        </a:spcAft>
                        <a:buClrTx/>
                        <a:buSzTx/>
                        <a:buFontTx/>
                        <a:buNone/>
                        <a:tabLst/>
                      </a:pPr>
                      <a:endParaRPr kumimoji="1" lang="en-US" altLang="ja-JP" sz="1050" b="0" i="0" u="none" strike="noStrike" cap="none" normalizeH="0" baseline="0">
                        <a:ln>
                          <a:noFill/>
                        </a:ln>
                        <a:solidFill>
                          <a:schemeClr val="tx1"/>
                        </a:solidFill>
                        <a:effectLst/>
                        <a:latin typeface="HGPｺﾞｼｯｸE" pitchFamily="50" charset="-128"/>
                        <a:ea typeface="HGPｺﾞｼｯｸE" pitchFamily="50" charset="-128"/>
                      </a:endParaRPr>
                    </a:p>
                    <a:p>
                      <a:pPr marL="0" marR="0" lvl="0" indent="0" algn="ctr" defTabSz="914400" rtl="0" eaLnBrk="1" fontAlgn="t" latinLnBrk="0" hangingPunct="1">
                        <a:lnSpc>
                          <a:spcPct val="105000"/>
                        </a:lnSpc>
                        <a:spcBef>
                          <a:spcPct val="0"/>
                        </a:spcBef>
                        <a:spcAft>
                          <a:spcPct val="0"/>
                        </a:spcAft>
                        <a:buClrTx/>
                        <a:buSzTx/>
                        <a:buFontTx/>
                        <a:buNone/>
                        <a:tabLst/>
                      </a:pPr>
                      <a:endParaRPr kumimoji="1" lang="en-US" altLang="ja-JP" sz="1050" b="0" i="0" u="none" strike="noStrike" cap="none" normalizeH="0" baseline="0">
                        <a:ln>
                          <a:noFill/>
                        </a:ln>
                        <a:solidFill>
                          <a:schemeClr val="tx1"/>
                        </a:solidFill>
                        <a:effectLst/>
                        <a:latin typeface="HGPｺﾞｼｯｸE" pitchFamily="50" charset="-128"/>
                        <a:ea typeface="HGPｺﾞｼｯｸE" pitchFamily="50" charset="-128"/>
                      </a:endParaRPr>
                    </a:p>
                    <a:p>
                      <a:pPr marL="0" marR="0" lvl="0" indent="0" algn="ctr" defTabSz="914400" rtl="0" eaLnBrk="1" fontAlgn="t" latinLnBrk="0" hangingPunct="1">
                        <a:lnSpc>
                          <a:spcPct val="105000"/>
                        </a:lnSpc>
                        <a:spcBef>
                          <a:spcPct val="0"/>
                        </a:spcBef>
                        <a:spcAft>
                          <a:spcPct val="0"/>
                        </a:spcAft>
                        <a:buClrTx/>
                        <a:buSzTx/>
                        <a:buFontTx/>
                        <a:buNone/>
                        <a:tabLst/>
                      </a:pPr>
                      <a:endParaRPr kumimoji="1" lang="en-US" altLang="ja-JP" sz="1050" b="0" i="0" u="none" strike="noStrike" cap="none" normalizeH="0" baseline="0">
                        <a:ln>
                          <a:noFill/>
                        </a:ln>
                        <a:solidFill>
                          <a:schemeClr val="tx1"/>
                        </a:solidFill>
                        <a:effectLst/>
                        <a:latin typeface="HGPｺﾞｼｯｸE" pitchFamily="50" charset="-128"/>
                        <a:ea typeface="HGPｺﾞｼｯｸE" pitchFamily="50" charset="-128"/>
                      </a:endParaRPr>
                    </a:p>
                    <a:p>
                      <a:pPr marL="0" marR="0" lvl="0" indent="0" algn="ctr" defTabSz="914400" rtl="0" eaLnBrk="1" fontAlgn="t" latinLnBrk="0" hangingPunct="1">
                        <a:lnSpc>
                          <a:spcPct val="105000"/>
                        </a:lnSpc>
                        <a:spcBef>
                          <a:spcPct val="0"/>
                        </a:spcBef>
                        <a:spcAft>
                          <a:spcPct val="0"/>
                        </a:spcAft>
                        <a:buClrTx/>
                        <a:buSzTx/>
                        <a:buFontTx/>
                        <a:buNone/>
                        <a:tabLst/>
                      </a:pPr>
                      <a:endParaRPr kumimoji="1" lang="en-US" altLang="ja-JP" sz="1050" b="0" i="0" u="none" strike="noStrike" cap="none" normalizeH="0" baseline="0">
                        <a:ln>
                          <a:noFill/>
                        </a:ln>
                        <a:solidFill>
                          <a:schemeClr val="tx1"/>
                        </a:solidFill>
                        <a:effectLst/>
                        <a:latin typeface="HGPｺﾞｼｯｸE" pitchFamily="50" charset="-128"/>
                        <a:ea typeface="HGPｺﾞｼｯｸE" pitchFamily="50" charset="-128"/>
                      </a:endParaRPr>
                    </a:p>
                    <a:p>
                      <a:pPr marL="0" marR="0" lvl="0" indent="0" algn="ctr" defTabSz="914400" rtl="0" eaLnBrk="1" fontAlgn="t" latinLnBrk="0" hangingPunct="1">
                        <a:lnSpc>
                          <a:spcPct val="105000"/>
                        </a:lnSpc>
                        <a:spcBef>
                          <a:spcPct val="0"/>
                        </a:spcBef>
                        <a:spcAft>
                          <a:spcPct val="0"/>
                        </a:spcAft>
                        <a:buClrTx/>
                        <a:buSzTx/>
                        <a:buFontTx/>
                        <a:buNone/>
                        <a:tabLst/>
                      </a:pPr>
                      <a:endParaRPr kumimoji="1" lang="en-US" altLang="ja-JP" sz="1050" b="0" i="0" u="none" strike="noStrike" cap="none" normalizeH="0" baseline="0">
                        <a:ln>
                          <a:noFill/>
                        </a:ln>
                        <a:solidFill>
                          <a:schemeClr val="tx1"/>
                        </a:solidFill>
                        <a:effectLst/>
                        <a:latin typeface="HGPｺﾞｼｯｸE" pitchFamily="50" charset="-128"/>
                        <a:ea typeface="HGPｺﾞｼｯｸE" pitchFamily="50" charset="-128"/>
                      </a:endParaRPr>
                    </a:p>
                    <a:p>
                      <a:pPr marL="0" marR="0" lvl="0" indent="0" algn="ctr"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地</a:t>
                      </a:r>
                    </a:p>
                    <a:p>
                      <a:pPr marL="0" marR="0" lvl="0" indent="0" algn="ctr" defTabSz="914400" rtl="0" eaLnBrk="1" fontAlgn="t" latinLnBrk="0" hangingPunct="1">
                        <a:lnSpc>
                          <a:spcPct val="105000"/>
                        </a:lnSpc>
                        <a:spcBef>
                          <a:spcPct val="0"/>
                        </a:spcBef>
                        <a:spcAft>
                          <a:spcPct val="0"/>
                        </a:spcAft>
                        <a:buClrTx/>
                        <a:buSzTx/>
                        <a:buFontTx/>
                        <a:buNone/>
                        <a:tabLst/>
                      </a:pPr>
                      <a:endPar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endParaRPr>
                    </a:p>
                    <a:p>
                      <a:pPr marL="0" marR="0" lvl="0" indent="0" algn="ctr" defTabSz="914400" rtl="0" eaLnBrk="1" fontAlgn="t" latinLnBrk="0" hangingPunct="1">
                        <a:lnSpc>
                          <a:spcPct val="105000"/>
                        </a:lnSpc>
                        <a:spcBef>
                          <a:spcPct val="0"/>
                        </a:spcBef>
                        <a:spcAft>
                          <a:spcPct val="0"/>
                        </a:spcAft>
                        <a:buClrTx/>
                        <a:buSzTx/>
                        <a:buFontTx/>
                        <a:buNone/>
                        <a:tabLst/>
                      </a:pPr>
                      <a:endPar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endParaRPr>
                    </a:p>
                    <a:p>
                      <a:pPr marL="0" marR="0" lvl="0" indent="0" algn="ctr"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域</a:t>
                      </a:r>
                    </a:p>
                    <a:p>
                      <a:pPr marL="0" marR="0" lvl="0" indent="0" algn="ctr" defTabSz="914400" rtl="0" eaLnBrk="1" fontAlgn="t" latinLnBrk="0" hangingPunct="1">
                        <a:lnSpc>
                          <a:spcPct val="105000"/>
                        </a:lnSpc>
                        <a:spcBef>
                          <a:spcPct val="0"/>
                        </a:spcBef>
                        <a:spcAft>
                          <a:spcPct val="0"/>
                        </a:spcAft>
                        <a:buClrTx/>
                        <a:buSzTx/>
                        <a:buFontTx/>
                        <a:buNone/>
                        <a:tabLst/>
                      </a:pPr>
                      <a:endPar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endParaRPr>
                    </a:p>
                    <a:p>
                      <a:pPr marL="0" marR="0" lvl="0" indent="0" algn="ctr" defTabSz="914400" rtl="0" eaLnBrk="1" fontAlgn="t" latinLnBrk="0" hangingPunct="1">
                        <a:lnSpc>
                          <a:spcPct val="105000"/>
                        </a:lnSpc>
                        <a:spcBef>
                          <a:spcPct val="0"/>
                        </a:spcBef>
                        <a:spcAft>
                          <a:spcPct val="0"/>
                        </a:spcAft>
                        <a:buClrTx/>
                        <a:buSzTx/>
                        <a:buFontTx/>
                        <a:buNone/>
                        <a:tabLst/>
                      </a:pPr>
                      <a:endPar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endParaRPr>
                    </a:p>
                    <a:p>
                      <a:pPr marL="0" marR="0" lvl="0" indent="0" algn="ctr"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地</a:t>
                      </a:r>
                    </a:p>
                    <a:p>
                      <a:pPr marL="0" marR="0" lvl="0" indent="0" algn="ctr" defTabSz="914400" rtl="0" eaLnBrk="1" fontAlgn="t" latinLnBrk="0" hangingPunct="1">
                        <a:lnSpc>
                          <a:spcPct val="105000"/>
                        </a:lnSpc>
                        <a:spcBef>
                          <a:spcPct val="0"/>
                        </a:spcBef>
                        <a:spcAft>
                          <a:spcPct val="0"/>
                        </a:spcAft>
                        <a:buClrTx/>
                        <a:buSzTx/>
                        <a:buFontTx/>
                        <a:buNone/>
                        <a:tabLst/>
                      </a:pPr>
                      <a:endPar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endParaRPr>
                    </a:p>
                    <a:p>
                      <a:pPr marL="0" marR="0" lvl="0" indent="0" algn="ctr" defTabSz="914400" rtl="0" eaLnBrk="1" fontAlgn="t" latinLnBrk="0" hangingPunct="1">
                        <a:lnSpc>
                          <a:spcPct val="105000"/>
                        </a:lnSpc>
                        <a:spcBef>
                          <a:spcPct val="0"/>
                        </a:spcBef>
                        <a:spcAft>
                          <a:spcPct val="0"/>
                        </a:spcAft>
                        <a:buClrTx/>
                        <a:buSzTx/>
                        <a:buFontTx/>
                        <a:buNone/>
                        <a:tabLst/>
                      </a:pPr>
                      <a:endPar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endParaRPr>
                    </a:p>
                    <a:p>
                      <a:pPr marL="0" marR="0" lvl="0" indent="0" algn="ctr"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区</a:t>
                      </a:r>
                    </a:p>
                    <a:p>
                      <a:pPr marL="0" marR="0" lvl="0" indent="0" algn="ctr" defTabSz="914400" rtl="0" eaLnBrk="1" fontAlgn="t" latinLnBrk="0" hangingPunct="1">
                        <a:lnSpc>
                          <a:spcPct val="105000"/>
                        </a:lnSpc>
                        <a:spcBef>
                          <a:spcPct val="0"/>
                        </a:spcBef>
                        <a:spcAft>
                          <a:spcPct val="0"/>
                        </a:spcAft>
                        <a:buClrTx/>
                        <a:buSzTx/>
                        <a:buFontTx/>
                        <a:buNone/>
                        <a:tabLst/>
                      </a:pPr>
                      <a:endPar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endParaRPr>
                    </a:p>
                    <a:p>
                      <a:pPr marL="0" marR="0" lvl="0" indent="0" algn="ctr" defTabSz="914400" rtl="0" eaLnBrk="1" fontAlgn="t" latinLnBrk="0" hangingPunct="1">
                        <a:lnSpc>
                          <a:spcPct val="105000"/>
                        </a:lnSpc>
                        <a:spcBef>
                          <a:spcPct val="0"/>
                        </a:spcBef>
                        <a:spcAft>
                          <a:spcPct val="0"/>
                        </a:spcAft>
                        <a:buClrTx/>
                        <a:buSzTx/>
                        <a:buFontTx/>
                        <a:buNone/>
                        <a:tabLst/>
                      </a:pPr>
                      <a:endPar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endParaRPr>
                    </a:p>
                    <a:p>
                      <a:pPr marL="0" marR="0" lvl="0" indent="0" algn="ctr"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等</a:t>
                      </a:r>
                    </a:p>
                    <a:p>
                      <a:pPr marL="0" marR="0" lvl="0" indent="0" algn="ctr" defTabSz="914400" rtl="0" eaLnBrk="1" fontAlgn="t" latinLnBrk="0" hangingPunct="1">
                        <a:lnSpc>
                          <a:spcPct val="105000"/>
                        </a:lnSpc>
                        <a:spcBef>
                          <a:spcPct val="0"/>
                        </a:spcBef>
                        <a:spcAft>
                          <a:spcPct val="0"/>
                        </a:spcAft>
                        <a:buClrTx/>
                        <a:buSzTx/>
                        <a:buFontTx/>
                        <a:buNone/>
                        <a:tabLst/>
                      </a:pPr>
                      <a:endParaRPr kumimoji="1" lang="en-US" altLang="ja-JP" sz="1050" b="0" i="0" u="none" strike="noStrike" cap="none" normalizeH="0" baseline="0">
                        <a:ln>
                          <a:noFill/>
                        </a:ln>
                        <a:solidFill>
                          <a:schemeClr val="tx1"/>
                        </a:solidFill>
                        <a:effectLst/>
                        <a:latin typeface="HGPｺﾞｼｯｸE" pitchFamily="50" charset="-128"/>
                        <a:ea typeface="HGPｺﾞｼｯｸE" pitchFamily="50" charset="-128"/>
                      </a:endParaRPr>
                    </a:p>
                  </a:txBody>
                  <a:tcPr marL="0" marR="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gridSpan="2">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緑地保全地域</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hMerge="1">
                  <a:txBody>
                    <a:bodyPr/>
                    <a:lstStyle/>
                    <a:p>
                      <a:endParaRPr kumimoji="1" lang="ja-JP" altLang="en-US"/>
                    </a:p>
                  </a:txBody>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・里山などの都市近郊の緑地、広域的な緑地を、届出、命令制により保全</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endParaRPr kumimoji="1" lang="ja-JP"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endParaRP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endParaRPr kumimoji="1" lang="ja-JP"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endParaRPr>
                    </a:p>
                  </a:txBody>
                  <a:tcPr marL="0" marR="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010">
                <a:tc vMerge="1">
                  <a:txBody>
                    <a:bodyPr/>
                    <a:lstStyle/>
                    <a:p>
                      <a:endParaRPr kumimoji="1" lang="ja-JP" altLang="en-US"/>
                    </a:p>
                  </a:txBody>
                  <a:tcPr/>
                </a:tc>
                <a:tc gridSpan="2">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特別緑地保全地区（近郊緑地特別保全地区含む）</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CFF99"/>
                    </a:solidFill>
                  </a:tcPr>
                </a:tc>
                <a:tc hMerge="1">
                  <a:txBody>
                    <a:bodyPr/>
                    <a:lstStyle/>
                    <a:p>
                      <a:endParaRPr kumimoji="1" lang="ja-JP" altLang="en-US"/>
                    </a:p>
                  </a:txBody>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・良好な自然環境を形成している緑地を対象に、開発行為を許可制により規制し、現状凍結的に保全</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・最高</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1/2</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の評価減</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（管理協定と併用すれば</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非課税）</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・山林、原野については８割評価減</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（管理協定と併用すればさらに２割評価減）</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・延納利子税の利率を、課税相続財産の価額に占める不動産等の価額の割合が、</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50%</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以上の場合：</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3.6%</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50%</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未満の場合：</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4.2%</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とする。</a:t>
                      </a:r>
                    </a:p>
                  </a:txBody>
                  <a:tcPr marL="0" marR="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3900">
                <a:tc vMerge="1">
                  <a:txBody>
                    <a:bodyPr/>
                    <a:lstStyle/>
                    <a:p>
                      <a:endParaRPr kumimoji="1" lang="ja-JP" altLang="en-US"/>
                    </a:p>
                  </a:txBody>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　　</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管理協定</a:t>
                      </a:r>
                    </a:p>
                  </a:txBody>
                  <a:tcPr marL="0" marR="0" marT="18000" marB="18000"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・緑地保全地域、特別緑地保全地区の管理について地方公共団体等が土地所有者と協定</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・非課税（地方公共団体に無償貸し付けの場合）</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・管理協定区域が特別緑地保全地区内において定められた場合は、特別緑地保全地区としての評価減に加え更に２割評価減</a:t>
                      </a:r>
                    </a:p>
                  </a:txBody>
                  <a:tcPr marL="0" marR="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0506">
                <a:tc vMerge="1">
                  <a:txBody>
                    <a:bodyPr/>
                    <a:lstStyle/>
                    <a:p>
                      <a:endParaRPr kumimoji="1" lang="ja-JP" altLang="en-US"/>
                    </a:p>
                  </a:txBody>
                  <a:tcPr/>
                </a:tc>
                <a:tc gridSpan="2">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地区計画緑地保全条例</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hMerge="1">
                  <a:txBody>
                    <a:bodyPr/>
                    <a:lstStyle/>
                    <a:p>
                      <a:endParaRPr kumimoji="1" lang="ja-JP" altLang="en-US"/>
                    </a:p>
                  </a:txBody>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・条例に基づく許可制により、地区内の貴重な緑地を現状凍結的に保存</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endParaRPr kumimoji="1" lang="ja-JP"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endParaRP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endParaRPr kumimoji="1" lang="ja-JP"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endParaRPr>
                    </a:p>
                  </a:txBody>
                  <a:tcPr marL="0" marR="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261534">
                <a:tc vMerge="1">
                  <a:txBody>
                    <a:bodyPr/>
                    <a:lstStyle/>
                    <a:p>
                      <a:endParaRPr kumimoji="1" lang="ja-JP" altLang="en-US"/>
                    </a:p>
                  </a:txBody>
                  <a:tcPr/>
                </a:tc>
                <a:tc gridSpan="2">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生産緑地地区</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hMerge="1">
                  <a:txBody>
                    <a:bodyPr/>
                    <a:lstStyle/>
                    <a:p>
                      <a:endParaRPr kumimoji="1" lang="ja-JP" altLang="en-US"/>
                    </a:p>
                  </a:txBody>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・市街化区域内農地を都市計画決定し建築行為等を許可制により規制</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・宅地並み課税の適用除外、農地として課税</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・残営農年数等により</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3.5</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0.5</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割評価減</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・相続人が営農継続の場合、納税猶予（相続人が死亡の日に免除）</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＜参考：農地に係る相続税納税猶予制度＞</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①相続人が営農を継続している場合納税猶予（</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20</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年を経過する日等の場合免除）　②三大都市圏の特定市街化区域農地等は納税猶予制度は適用しない　③上記②に係わらず生産緑地地区内の農地等に限り納税猶予制度を適用。但し、相続税額が免除されるのは相続人死亡の日。</a:t>
                      </a:r>
                    </a:p>
                  </a:txBody>
                  <a:tcPr marL="0" marR="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07916">
                <a:tc vMerge="1">
                  <a:txBody>
                    <a:bodyPr/>
                    <a:lstStyle/>
                    <a:p>
                      <a:endParaRPr kumimoji="1" lang="ja-JP" altLang="en-US"/>
                    </a:p>
                  </a:txBody>
                  <a:tcPr/>
                </a:tc>
                <a:tc gridSpan="2">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歴史的風土</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特別保存地区</a:t>
                      </a:r>
                    </a:p>
                    <a:p>
                      <a:pPr marL="0" marR="0" lvl="0" indent="0" algn="l" defTabSz="914400" rtl="0" eaLnBrk="1" fontAlgn="t" latinLnBrk="0" hangingPunct="1">
                        <a:lnSpc>
                          <a:spcPct val="105000"/>
                        </a:lnSpc>
                        <a:spcBef>
                          <a:spcPct val="0"/>
                        </a:spcBef>
                        <a:spcAft>
                          <a:spcPct val="0"/>
                        </a:spcAft>
                        <a:buClrTx/>
                        <a:buSzTx/>
                        <a:buFontTx/>
                        <a:buNone/>
                        <a:tabLst/>
                      </a:pPr>
                      <a:endParaRPr kumimoji="1" lang="en-US" altLang="ja-JP" sz="1050" b="0" i="0" u="none" strike="noStrike" cap="none" normalizeH="0" baseline="0">
                        <a:ln>
                          <a:noFill/>
                        </a:ln>
                        <a:solidFill>
                          <a:schemeClr val="tx1"/>
                        </a:solidFill>
                        <a:effectLst/>
                        <a:latin typeface="HGPｺﾞｼｯｸE" pitchFamily="50" charset="-128"/>
                        <a:ea typeface="HGPｺﾞｼｯｸE" pitchFamily="50" charset="-128"/>
                      </a:endParaRP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hMerge="1">
                  <a:txBody>
                    <a:bodyPr/>
                    <a:lstStyle/>
                    <a:p>
                      <a:endParaRPr kumimoji="1" lang="ja-JP" altLang="en-US"/>
                    </a:p>
                  </a:txBody>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・古都における歴史的風土を保存するため、開発行為を許可制により規制し、現状凍結的に保存</a:t>
                      </a:r>
                    </a:p>
                    <a:p>
                      <a:pPr marL="0" marR="0" lvl="0" indent="0" algn="l" defTabSz="914400" rtl="0" eaLnBrk="1" fontAlgn="t" latinLnBrk="0" hangingPunct="1">
                        <a:lnSpc>
                          <a:spcPct val="105000"/>
                        </a:lnSpc>
                        <a:spcBef>
                          <a:spcPct val="0"/>
                        </a:spcBef>
                        <a:spcAft>
                          <a:spcPct val="0"/>
                        </a:spcAft>
                        <a:buClrTx/>
                        <a:buSzTx/>
                        <a:buFontTx/>
                        <a:buNone/>
                        <a:tabLst/>
                      </a:pPr>
                      <a:endPar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endParaRP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・固定資産税を課さない場合、基準財政収入額の特例</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・行為制限の内容を踏まえて評価減</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・林地の場合、更に３割評価減</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・延納利子税の利率を、課税相続財産の価額に占める不動産等の価額の割合が、　</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50%</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以上の場合：</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3.6%</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50%</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未満の場合：</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4.2%</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　とする。</a:t>
                      </a:r>
                    </a:p>
                  </a:txBody>
                  <a:tcPr marL="0" marR="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0044">
                <a:tc>
                  <a:txBody>
                    <a:bodyPr/>
                    <a:lstStyle/>
                    <a:p>
                      <a:pPr marL="0" marR="0" lvl="0" indent="0" algn="ctr"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契約</a:t>
                      </a:r>
                    </a:p>
                  </a:txBody>
                  <a:tcPr marL="0" marR="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rowSpan="2" gridSpan="2">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市民緑地</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rowSpan="2" hMerge="1">
                  <a:txBody>
                    <a:bodyPr/>
                    <a:lstStyle/>
                    <a:p>
                      <a:endParaRPr kumimoji="1" lang="ja-JP" altLang="en-US"/>
                    </a:p>
                  </a:txBody>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・地方公共団体等が土地所有者と契約を結び、地域の人々の利用に公開</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・非課税（地方公共団体に</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 無償貸し付けの場合）</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・２割評価減</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（契約期間</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20</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年以上などの条件を満たす場合）</a:t>
                      </a:r>
                    </a:p>
                  </a:txBody>
                  <a:tcPr marL="0" marR="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0044">
                <a:tc rowSpan="2">
                  <a:txBody>
                    <a:bodyPr/>
                    <a:lstStyle/>
                    <a:p>
                      <a:pPr marL="0" marR="0" lvl="0" indent="0" algn="ctr" defTabSz="914400" rtl="0" eaLnBrk="1" fontAlgn="t" latinLnBrk="0" hangingPunct="1">
                        <a:lnSpc>
                          <a:spcPct val="105000"/>
                        </a:lnSpc>
                        <a:spcBef>
                          <a:spcPct val="0"/>
                        </a:spcBef>
                        <a:spcAft>
                          <a:spcPct val="0"/>
                        </a:spcAft>
                        <a:buClrTx/>
                        <a:buSzTx/>
                        <a:buFontTx/>
                        <a:buNone/>
                        <a:tabLst/>
                      </a:pPr>
                      <a:endParaRPr kumimoji="1" lang="en-US" altLang="ja-JP" sz="1050" b="0" i="0" u="none" strike="noStrike" cap="none" normalizeH="0" baseline="0">
                        <a:ln>
                          <a:noFill/>
                        </a:ln>
                        <a:solidFill>
                          <a:schemeClr val="tx1"/>
                        </a:solidFill>
                        <a:effectLst/>
                        <a:latin typeface="HGPｺﾞｼｯｸE" pitchFamily="50" charset="-128"/>
                        <a:ea typeface="HGPｺﾞｼｯｸE" pitchFamily="50" charset="-128"/>
                      </a:endParaRPr>
                    </a:p>
                    <a:p>
                      <a:pPr marL="0" marR="0" lvl="0" indent="0" algn="ctr"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認定</a:t>
                      </a:r>
                    </a:p>
                  </a:txBody>
                  <a:tcPr marL="0" marR="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gridSpan="2" vMerge="1">
                  <a:txBody>
                    <a:bodyPr/>
                    <a:lstStyle/>
                    <a:p>
                      <a:pPr marL="0" marR="0" lvl="0" indent="0" algn="l" defTabSz="914400" rtl="0" eaLnBrk="1" fontAlgn="t" latinLnBrk="0" hangingPunct="1">
                        <a:lnSpc>
                          <a:spcPct val="105000"/>
                        </a:lnSpc>
                        <a:spcBef>
                          <a:spcPct val="0"/>
                        </a:spcBef>
                        <a:spcAft>
                          <a:spcPct val="0"/>
                        </a:spcAft>
                        <a:buClrTx/>
                        <a:buSzTx/>
                        <a:buFontTx/>
                        <a:buNone/>
                        <a:tabLst/>
                      </a:pPr>
                      <a:endParaRPr kumimoji="1" lang="ja-JP" altLang="en-US" sz="1100" b="0" i="0" u="none" strike="noStrike" cap="none" normalizeH="0" baseline="0">
                        <a:ln>
                          <a:noFill/>
                        </a:ln>
                        <a:solidFill>
                          <a:schemeClr val="tx1"/>
                        </a:solidFill>
                        <a:effectLst/>
                        <a:latin typeface="HGPｺﾞｼｯｸE" pitchFamily="50" charset="-128"/>
                        <a:ea typeface="HGPｺﾞｼｯｸE" pitchFamily="50" charset="-128"/>
                      </a:endParaRP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hMerge="1" vMerge="1">
                  <a:txBody>
                    <a:bodyPr/>
                    <a:lstStyle/>
                    <a:p>
                      <a:endParaRPr kumimoji="1" lang="ja-JP" altLang="en-US"/>
                    </a:p>
                  </a:txBody>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・民間主体が設置管理者として空き地等を公園的な空間に整備・公開</a:t>
                      </a:r>
                      <a:endPar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endParaRP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1/2~5/6</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の範囲で市町村が条例で定める割合に軽減（みどり法人による設置等一定要件を満たした場合）</a:t>
                      </a:r>
                      <a:endPar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endParaRP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endPar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endParaRPr>
                    </a:p>
                  </a:txBody>
                  <a:tcPr marL="0" marR="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2506">
                <a:tc vMerge="1">
                  <a:txBody>
                    <a:bodyPr/>
                    <a:lstStyle/>
                    <a:p>
                      <a:pPr marL="0" marR="0" lvl="0" indent="0" algn="ctr" defTabSz="914400" rtl="0" eaLnBrk="1" fontAlgn="t" latinLnBrk="0" hangingPunct="1">
                        <a:lnSpc>
                          <a:spcPct val="105000"/>
                        </a:lnSpc>
                        <a:spcBef>
                          <a:spcPct val="0"/>
                        </a:spcBef>
                        <a:spcAft>
                          <a:spcPct val="0"/>
                        </a:spcAft>
                        <a:buClrTx/>
                        <a:buSzTx/>
                        <a:buFontTx/>
                        <a:buNone/>
                        <a:tabLst/>
                      </a:pPr>
                      <a:endParaRPr kumimoji="1" lang="ja-JP" altLang="en-US" sz="1100" b="0" i="0" u="none" strike="noStrike" cap="none" normalizeH="0" baseline="0">
                        <a:ln>
                          <a:noFill/>
                        </a:ln>
                        <a:solidFill>
                          <a:schemeClr val="tx1"/>
                        </a:solidFill>
                        <a:effectLst/>
                        <a:latin typeface="HGPｺﾞｼｯｸE" pitchFamily="50" charset="-128"/>
                        <a:ea typeface="HGPｺﾞｼｯｸE" pitchFamily="50" charset="-128"/>
                      </a:endParaRPr>
                    </a:p>
                  </a:txBody>
                  <a:tcPr marL="0" marR="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gridSpan="2">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HGPｺﾞｼｯｸE" pitchFamily="50" charset="-128"/>
                          <a:ea typeface="HGPｺﾞｼｯｸE" pitchFamily="50" charset="-128"/>
                        </a:rPr>
                        <a:t>市民農園</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hMerge="1">
                  <a:txBody>
                    <a:bodyPr/>
                    <a:lstStyle/>
                    <a:p>
                      <a:endParaRPr kumimoji="1" lang="ja-JP" altLang="en-US"/>
                    </a:p>
                  </a:txBody>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・地方公共団体が借地を行い、市民利用に供する分区園を整備</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・特定市民農園：貸付期間</a:t>
                      </a:r>
                      <a:r>
                        <a:rPr kumimoji="1" lang="en-US" altLang="ja-JP"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20</a:t>
                      </a: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年以上等一定の要件を満たすもの</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・無償貸し付けの場合非課税</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・有償の場合課税すること </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 が可能</a:t>
                      </a:r>
                    </a:p>
                  </a:txBody>
                  <a:tcPr marL="0" marR="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・２割評価減（特定市民農園の場合、３割評価減）</a:t>
                      </a:r>
                    </a:p>
                    <a:p>
                      <a:pPr marL="0" marR="0" lvl="0" indent="0" algn="l" defTabSz="914400" rtl="0" eaLnBrk="1" fontAlgn="t" latinLnBrk="0" hangingPunct="1">
                        <a:lnSpc>
                          <a:spcPct val="105000"/>
                        </a:lnSpc>
                        <a:spcBef>
                          <a:spcPct val="0"/>
                        </a:spcBef>
                        <a:spcAft>
                          <a:spcPct val="0"/>
                        </a:spcAft>
                        <a:buClrTx/>
                        <a:buSzTx/>
                        <a:buFontTx/>
                        <a:buNone/>
                        <a:tabLst/>
                      </a:pPr>
                      <a:r>
                        <a:rPr kumimoji="1" lang="ja-JP" altLang="en-US" sz="1050" b="0" i="0" u="none" strike="noStrike" cap="none" normalizeH="0" baseline="0">
                          <a:ln>
                            <a:noFill/>
                          </a:ln>
                          <a:solidFill>
                            <a:schemeClr val="tx1"/>
                          </a:solidFill>
                          <a:effectLst/>
                          <a:latin typeface="ＭＳ Ｐ明朝" panose="02020600040205080304" pitchFamily="18" charset="-128"/>
                          <a:ea typeface="ＭＳ Ｐ明朝" panose="02020600040205080304" pitchFamily="18" charset="-128"/>
                        </a:rPr>
                        <a:t>・生産緑地ではさらに生産緑地としての評価</a:t>
                      </a:r>
                    </a:p>
                  </a:txBody>
                  <a:tcPr marL="0" marR="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1818" name="Line 69"/>
          <p:cNvSpPr>
            <a:spLocks noChangeShapeType="1"/>
          </p:cNvSpPr>
          <p:nvPr/>
        </p:nvSpPr>
        <p:spPr>
          <a:xfrm>
            <a:off x="3944888" y="2996952"/>
            <a:ext cx="841375" cy="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819" name="Line 70"/>
          <p:cNvSpPr>
            <a:spLocks noChangeShapeType="1"/>
          </p:cNvSpPr>
          <p:nvPr/>
        </p:nvSpPr>
        <p:spPr>
          <a:xfrm>
            <a:off x="5996087" y="2996952"/>
            <a:ext cx="927100" cy="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820" name="Line 71"/>
          <p:cNvSpPr>
            <a:spLocks noChangeShapeType="1"/>
          </p:cNvSpPr>
          <p:nvPr/>
        </p:nvSpPr>
        <p:spPr>
          <a:xfrm>
            <a:off x="3917901" y="1484784"/>
            <a:ext cx="868362" cy="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821" name="Line 72"/>
          <p:cNvSpPr>
            <a:spLocks noChangeShapeType="1"/>
          </p:cNvSpPr>
          <p:nvPr/>
        </p:nvSpPr>
        <p:spPr>
          <a:xfrm>
            <a:off x="5996087" y="1472311"/>
            <a:ext cx="973137" cy="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822" name="スライド番号プレースホルダー 7"/>
          <p:cNvSpPr>
            <a:spLocks noGrp="1"/>
          </p:cNvSpPr>
          <p:nvPr>
            <p:ph type="sldNum" sz="quarter" idx="12"/>
          </p:nvPr>
        </p:nvSpPr>
        <p:spPr>
          <a:xfrm>
            <a:off x="7466136" y="6376243"/>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1823" name="テキスト ボックス 10"/>
          <p:cNvSpPr txBox="1"/>
          <p:nvPr/>
        </p:nvSpPr>
        <p:spPr>
          <a:xfrm>
            <a:off x="0" y="389028"/>
            <a:ext cx="9904413" cy="2880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824" name="テキスト ボックス 11"/>
          <p:cNvSpPr txBox="1"/>
          <p:nvPr/>
        </p:nvSpPr>
        <p:spPr>
          <a:xfrm>
            <a:off x="0" y="441312"/>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825" name="Line 70"/>
          <p:cNvSpPr>
            <a:spLocks noChangeShapeType="1"/>
          </p:cNvSpPr>
          <p:nvPr/>
        </p:nvSpPr>
        <p:spPr>
          <a:xfrm>
            <a:off x="5898108" y="5661248"/>
            <a:ext cx="927100" cy="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77318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7" name="テキスト ボックス 27"/>
          <p:cNvSpPr txBox="1"/>
          <p:nvPr/>
        </p:nvSpPr>
        <p:spPr>
          <a:xfrm>
            <a:off x="-15552" y="15945"/>
            <a:ext cx="9144000" cy="400110"/>
          </a:xfrm>
          <a:prstGeom prst="rect">
            <a:avLst/>
          </a:prstGeom>
          <a:noFill/>
        </p:spPr>
        <p:txBody>
          <a:bodyPr wrap="square" rtlCol="0" anchor="ctr">
            <a:spAutoFit/>
          </a:bodyPr>
          <a:lstStyle/>
          <a:p>
            <a:r>
              <a:rPr lang="ja-JP" altLang="en-US" sz="2000">
                <a:solidFill>
                  <a:srgbClr val="00B050"/>
                </a:solidFill>
              </a:rPr>
              <a:t>●</a:t>
            </a:r>
            <a:r>
              <a:rPr lang="ja-JP" altLang="en-US" sz="2000">
                <a:solidFill>
                  <a:prstClr val="black"/>
                </a:solidFill>
              </a:rPr>
              <a:t>　多様な手法による緑とオープンスペースの確保</a:t>
            </a:r>
          </a:p>
        </p:txBody>
      </p:sp>
      <p:pic>
        <p:nvPicPr>
          <p:cNvPr id="3508" name="Picture 2" descr="「オアシスの森」での活動風景"/>
          <p:cNvPicPr>
            <a:picLocks noChangeAspect="1" noChangeArrowheads="1"/>
          </p:cNvPicPr>
          <p:nvPr/>
        </p:nvPicPr>
        <p:blipFill>
          <a:blip r:embed="rId3"/>
          <a:srcRect t="17963" r="63669"/>
          <a:stretch>
            <a:fillRect/>
          </a:stretch>
        </p:blipFill>
        <p:spPr>
          <a:xfrm>
            <a:off x="5040085" y="4514311"/>
            <a:ext cx="2056138" cy="1509221"/>
          </a:xfrm>
          <a:prstGeom prst="rect">
            <a:avLst/>
          </a:prstGeom>
          <a:solidFill>
            <a:schemeClr val="bg1"/>
          </a:solidFill>
        </p:spPr>
      </p:pic>
      <p:sp>
        <p:nvSpPr>
          <p:cNvPr id="3509" name="スライド番号プレースホルダ 2"/>
          <p:cNvSpPr>
            <a:spLocks noGrp="1"/>
          </p:cNvSpPr>
          <p:nvPr>
            <p:ph type="sldNum" sz="quarter" idx="12"/>
          </p:nvPr>
        </p:nvSpPr>
        <p:spPr>
          <a:xfrm>
            <a:off x="7787952" y="6520259"/>
            <a:ext cx="2133600" cy="365125"/>
          </a:xfrm>
        </p:spPr>
        <p:txBody>
          <a:bodyPr/>
          <a:lstStyle/>
          <a:p>
            <a:pPr>
              <a:defRPr/>
            </a:pPr>
            <a:fld id="{AF4B58EE-C279-4BFF-87F2-36714E626360}" type="slidenum">
              <a:rPr lang="en-US" altLang="ja-JP" smtClean="0">
                <a:solidFill>
                  <a:prstClr val="black">
                    <a:tint val="75000"/>
                  </a:prstClr>
                </a:solidFill>
              </a:rPr>
              <a:pPr>
                <a:defRPr/>
              </a:pPr>
              <a:t>31</a:t>
            </a:fld>
            <a:endParaRPr lang="en-US" altLang="ja-JP">
              <a:solidFill>
                <a:prstClr val="black">
                  <a:tint val="75000"/>
                </a:prstClr>
              </a:solidFill>
            </a:endParaRPr>
          </a:p>
        </p:txBody>
      </p:sp>
      <p:sp>
        <p:nvSpPr>
          <p:cNvPr id="3510" name="テキスト ボックス 3"/>
          <p:cNvSpPr txBox="1"/>
          <p:nvPr/>
        </p:nvSpPr>
        <p:spPr>
          <a:xfrm>
            <a:off x="261681" y="548684"/>
            <a:ext cx="4598529" cy="307777"/>
          </a:xfrm>
          <a:prstGeom prst="rect">
            <a:avLst/>
          </a:prstGeom>
          <a:noFill/>
          <a:ln w="28575">
            <a:noFill/>
          </a:ln>
        </p:spPr>
        <p:txBody>
          <a:bodyPr wrap="square" rtlCol="0">
            <a:spAutoFit/>
          </a:bodyPr>
          <a:lstStyle/>
          <a:p>
            <a:r>
              <a:rPr lang="ja-JP" altLang="en-US" sz="1400">
                <a:solidFill>
                  <a:prstClr val="black"/>
                </a:solidFill>
                <a:latin typeface="ＭＳ Ｐゴシック"/>
                <a:cs typeface="ＭＳ Ｐゴシック"/>
              </a:rPr>
              <a:t>借地による広場空間・緑地の確保（藤沢市　緑の広場）</a:t>
            </a:r>
          </a:p>
        </p:txBody>
      </p:sp>
      <p:sp>
        <p:nvSpPr>
          <p:cNvPr id="3511" name="正方形/長方形 5"/>
          <p:cNvSpPr/>
          <p:nvPr/>
        </p:nvSpPr>
        <p:spPr>
          <a:xfrm>
            <a:off x="273000" y="524310"/>
            <a:ext cx="4680000" cy="630000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endParaRPr>
          </a:p>
        </p:txBody>
      </p:sp>
      <p:sp>
        <p:nvSpPr>
          <p:cNvPr id="3512" name="テキスト ボックス 6"/>
          <p:cNvSpPr/>
          <p:nvPr/>
        </p:nvSpPr>
        <p:spPr>
          <a:xfrm>
            <a:off x="200472" y="836712"/>
            <a:ext cx="4702152" cy="2244648"/>
          </a:xfrm>
          <a:prstGeom prst="roundRect">
            <a:avLst>
              <a:gd name="adj" fmla="val 0"/>
            </a:avLst>
          </a:prstGeom>
          <a:noFill/>
          <a:ln w="25400">
            <a:noFill/>
          </a:ln>
        </p:spPr>
        <p:txBody>
          <a:bodyPr wrap="square" tIns="36000" rtlCol="0" anchor="t" anchorCtr="0">
            <a:spAutoFit/>
          </a:bodyPr>
          <a:lstStyle/>
          <a:p>
            <a:pPr marL="82064" lvl="1">
              <a:spcAft>
                <a:spcPts val="600"/>
              </a:spcAft>
              <a:buClr>
                <a:srgbClr val="4BACC6">
                  <a:lumMod val="50000"/>
                </a:srgbClr>
              </a:buClr>
            </a:pPr>
            <a:r>
              <a:rPr lang="ja-JP" altLang="en-US" sz="1600">
                <a:solidFill>
                  <a:srgbClr val="000000"/>
                </a:solidFill>
                <a:latin typeface="ＭＳ Ｐ明朝" panose="02020600040205080304" pitchFamily="18" charset="-128"/>
                <a:ea typeface="ＭＳ Ｐ明朝" panose="02020600040205080304" pitchFamily="18" charset="-128"/>
              </a:rPr>
              <a:t>　</a:t>
            </a:r>
            <a:r>
              <a:rPr lang="ja-JP" altLang="en-US" sz="1400">
                <a:solidFill>
                  <a:srgbClr val="000000"/>
                </a:solidFill>
                <a:latin typeface="ＭＳ Ｐ明朝" panose="02020600040205080304" pitchFamily="18" charset="-128"/>
                <a:ea typeface="ＭＳ Ｐ明朝" panose="02020600040205080304" pitchFamily="18" charset="-128"/>
              </a:rPr>
              <a:t>都市公園が不足する市街地内で、おおむね</a:t>
            </a:r>
            <a:r>
              <a:rPr lang="en-US" altLang="ja-JP" sz="1400">
                <a:solidFill>
                  <a:srgbClr val="000000"/>
                </a:solidFill>
                <a:latin typeface="ＭＳ Ｐ明朝" panose="02020600040205080304" pitchFamily="18" charset="-128"/>
                <a:ea typeface="ＭＳ Ｐ明朝" panose="02020600040205080304" pitchFamily="18" charset="-128"/>
              </a:rPr>
              <a:t>500</a:t>
            </a:r>
            <a:r>
              <a:rPr lang="ja-JP" altLang="en-US" sz="1400">
                <a:solidFill>
                  <a:srgbClr val="000000"/>
                </a:solidFill>
                <a:latin typeface="ＭＳ Ｐ明朝" panose="02020600040205080304" pitchFamily="18" charset="-128"/>
                <a:ea typeface="ＭＳ Ｐ明朝" panose="02020600040205080304" pitchFamily="18" charset="-128"/>
              </a:rPr>
              <a:t>㎡以上の空閑地を、市要綱に基づく契約により、市が土地所有者から借地し市民に開放。　実績：</a:t>
            </a:r>
            <a:r>
              <a:rPr lang="en-US" altLang="ja-JP" sz="1400">
                <a:solidFill>
                  <a:srgbClr val="000000"/>
                </a:solidFill>
                <a:latin typeface="ＭＳ Ｐ明朝" panose="02020600040205080304" pitchFamily="18" charset="-128"/>
                <a:ea typeface="ＭＳ Ｐ明朝" panose="02020600040205080304" pitchFamily="18" charset="-128"/>
              </a:rPr>
              <a:t>117</a:t>
            </a:r>
            <a:r>
              <a:rPr lang="ja-JP" altLang="en-US" sz="1400">
                <a:solidFill>
                  <a:srgbClr val="000000"/>
                </a:solidFill>
                <a:latin typeface="ＭＳ Ｐ明朝" panose="02020600040205080304" pitchFamily="18" charset="-128"/>
                <a:ea typeface="ＭＳ Ｐ明朝" panose="02020600040205080304" pitchFamily="18" charset="-128"/>
              </a:rPr>
              <a:t>カ所、</a:t>
            </a:r>
            <a:r>
              <a:rPr lang="en-US" altLang="ja-JP" sz="1400">
                <a:solidFill>
                  <a:srgbClr val="000000"/>
                </a:solidFill>
                <a:latin typeface="ＭＳ Ｐ明朝" panose="02020600040205080304" pitchFamily="18" charset="-128"/>
                <a:ea typeface="ＭＳ Ｐ明朝" panose="02020600040205080304" pitchFamily="18" charset="-128"/>
              </a:rPr>
              <a:t>21ha</a:t>
            </a:r>
            <a:r>
              <a:rPr lang="ja-JP" altLang="en-US" sz="1400">
                <a:solidFill>
                  <a:srgbClr val="000000"/>
                </a:solidFill>
                <a:latin typeface="ＭＳ Ｐ明朝" panose="02020600040205080304" pitchFamily="18" charset="-128"/>
                <a:ea typeface="ＭＳ Ｐ明朝" panose="02020600040205080304" pitchFamily="18" charset="-128"/>
              </a:rPr>
              <a:t>（</a:t>
            </a:r>
            <a:r>
              <a:rPr lang="en-US" altLang="ja-JP" sz="1400">
                <a:solidFill>
                  <a:srgbClr val="000000"/>
                </a:solidFill>
                <a:latin typeface="ＭＳ Ｐ明朝" panose="02020600040205080304" pitchFamily="18" charset="-128"/>
                <a:ea typeface="ＭＳ Ｐ明朝" panose="02020600040205080304" pitchFamily="18" charset="-128"/>
              </a:rPr>
              <a:t>H25.4</a:t>
            </a:r>
            <a:r>
              <a:rPr lang="ja-JP" altLang="en-US" sz="1400">
                <a:solidFill>
                  <a:srgbClr val="000000"/>
                </a:solidFill>
                <a:latin typeface="ＭＳ Ｐ明朝" panose="02020600040205080304" pitchFamily="18" charset="-128"/>
                <a:ea typeface="ＭＳ Ｐ明朝" panose="02020600040205080304" pitchFamily="18" charset="-128"/>
              </a:rPr>
              <a:t>現在）</a:t>
            </a:r>
            <a:endParaRPr lang="en-US" altLang="ja-JP" sz="1400">
              <a:solidFill>
                <a:srgbClr val="000000"/>
              </a:solidFill>
              <a:latin typeface="ＭＳ Ｐ明朝" panose="02020600040205080304" pitchFamily="18" charset="-128"/>
              <a:ea typeface="ＭＳ Ｐ明朝" panose="02020600040205080304" pitchFamily="18" charset="-128"/>
            </a:endParaRPr>
          </a:p>
          <a:p>
            <a:pPr marL="82064" lvl="1">
              <a:spcAft>
                <a:spcPts val="277"/>
              </a:spcAft>
              <a:buClr>
                <a:srgbClr val="4BACC6">
                  <a:lumMod val="50000"/>
                </a:srgbClr>
              </a:buClr>
            </a:pPr>
            <a:r>
              <a:rPr lang="ja-JP" altLang="en-US" sz="1400">
                <a:solidFill>
                  <a:srgbClr val="000000"/>
                </a:solidFill>
                <a:latin typeface="ＭＳ Ｐ明朝" panose="02020600040205080304" pitchFamily="18" charset="-128"/>
                <a:ea typeface="ＭＳ Ｐ明朝" panose="02020600040205080304" pitchFamily="18" charset="-128"/>
              </a:rPr>
              <a:t>・　施設の設置・管理は市が実施。</a:t>
            </a:r>
            <a:endParaRPr lang="en-US" altLang="ja-JP" sz="1400">
              <a:solidFill>
                <a:srgbClr val="000000"/>
              </a:solidFill>
              <a:latin typeface="ＭＳ Ｐ明朝" panose="02020600040205080304" pitchFamily="18" charset="-128"/>
              <a:ea typeface="ＭＳ Ｐ明朝" panose="02020600040205080304" pitchFamily="18" charset="-128"/>
            </a:endParaRPr>
          </a:p>
          <a:p>
            <a:pPr marL="82064" lvl="1">
              <a:spcAft>
                <a:spcPts val="277"/>
              </a:spcAft>
              <a:buClr>
                <a:srgbClr val="4BACC6">
                  <a:lumMod val="50000"/>
                </a:srgbClr>
              </a:buClr>
            </a:pPr>
            <a:r>
              <a:rPr lang="ja-JP" altLang="en-US" sz="1400">
                <a:solidFill>
                  <a:srgbClr val="000000"/>
                </a:solidFill>
                <a:latin typeface="ＭＳ Ｐ明朝" panose="02020600040205080304" pitchFamily="18" charset="-128"/>
                <a:ea typeface="ＭＳ Ｐ明朝" panose="02020600040205080304" pitchFamily="18" charset="-128"/>
              </a:rPr>
              <a:t>・　</a:t>
            </a:r>
            <a:r>
              <a:rPr lang="ja-JP" altLang="en-US" sz="1400">
                <a:solidFill>
                  <a:prstClr val="black"/>
                </a:solidFill>
                <a:latin typeface="ＭＳ Ｐ明朝" panose="02020600040205080304" pitchFamily="18" charset="-128"/>
                <a:ea typeface="ＭＳ Ｐ明朝" panose="02020600040205080304" pitchFamily="18" charset="-128"/>
              </a:rPr>
              <a:t>計画期間は要綱の規定により１０年以上。</a:t>
            </a:r>
            <a:endParaRPr lang="en-US" altLang="ja-JP" sz="1400">
              <a:solidFill>
                <a:prstClr val="black"/>
              </a:solidFill>
              <a:latin typeface="ＭＳ Ｐ明朝" panose="02020600040205080304" pitchFamily="18" charset="-128"/>
              <a:ea typeface="ＭＳ Ｐ明朝" panose="02020600040205080304" pitchFamily="18" charset="-128"/>
            </a:endParaRPr>
          </a:p>
          <a:p>
            <a:pPr marL="82064" lvl="1">
              <a:spcAft>
                <a:spcPts val="277"/>
              </a:spcAft>
              <a:buClr>
                <a:srgbClr val="4BACC6">
                  <a:lumMod val="50000"/>
                </a:srgbClr>
              </a:buClr>
            </a:pPr>
            <a:r>
              <a:rPr lang="ja-JP" altLang="en-US" sz="1400">
                <a:solidFill>
                  <a:srgbClr val="000000"/>
                </a:solidFill>
                <a:latin typeface="ＭＳ Ｐ明朝" panose="02020600040205080304" pitchFamily="18" charset="-128"/>
                <a:ea typeface="ＭＳ Ｐ明朝" panose="02020600040205080304" pitchFamily="18" charset="-128"/>
              </a:rPr>
              <a:t>・　</a:t>
            </a:r>
            <a:r>
              <a:rPr lang="ja-JP" altLang="en-US" sz="1400">
                <a:solidFill>
                  <a:prstClr val="black"/>
                </a:solidFill>
                <a:latin typeface="ＭＳ Ｐ明朝" panose="02020600040205080304" pitchFamily="18" charset="-128"/>
                <a:ea typeface="ＭＳ Ｐ明朝" panose="02020600040205080304" pitchFamily="18" charset="-128"/>
              </a:rPr>
              <a:t>次の場合は、市から契約解除が可能</a:t>
            </a:r>
            <a:endParaRPr lang="en-US" altLang="ja-JP" sz="1400">
              <a:solidFill>
                <a:prstClr val="black"/>
              </a:solidFill>
              <a:latin typeface="ＭＳ Ｐ明朝" panose="02020600040205080304" pitchFamily="18" charset="-128"/>
              <a:ea typeface="ＭＳ Ｐ明朝" panose="02020600040205080304" pitchFamily="18" charset="-128"/>
            </a:endParaRPr>
          </a:p>
          <a:p>
            <a:pPr marL="410315" indent="-162661" algn="just">
              <a:buFont typeface="Arial" pitchFamily="34" charset="0"/>
              <a:buChar char="•"/>
            </a:pPr>
            <a:r>
              <a:rPr lang="ja-JP" altLang="en-US" sz="1400">
                <a:solidFill>
                  <a:prstClr val="black"/>
                </a:solidFill>
                <a:latin typeface="ＭＳ Ｐ明朝" panose="02020600040205080304" pitchFamily="18" charset="-128"/>
                <a:ea typeface="ＭＳ Ｐ明朝" panose="02020600040205080304" pitchFamily="18" charset="-128"/>
              </a:rPr>
              <a:t>緑の広場としての面積規模を欠くにいたった場合</a:t>
            </a:r>
            <a:endParaRPr lang="en-US" altLang="ja-JP" sz="1400">
              <a:solidFill>
                <a:prstClr val="black"/>
              </a:solidFill>
              <a:latin typeface="ＭＳ Ｐ明朝" panose="02020600040205080304" pitchFamily="18" charset="-128"/>
              <a:ea typeface="ＭＳ Ｐ明朝" panose="02020600040205080304" pitchFamily="18" charset="-128"/>
            </a:endParaRPr>
          </a:p>
          <a:p>
            <a:pPr marL="410315" indent="-162661" algn="just">
              <a:buFont typeface="Arial" pitchFamily="34" charset="0"/>
              <a:buChar char="•"/>
            </a:pPr>
            <a:r>
              <a:rPr lang="ja-JP" altLang="en-US" sz="1400">
                <a:solidFill>
                  <a:prstClr val="black"/>
                </a:solidFill>
                <a:latin typeface="ＭＳ Ｐ明朝" panose="02020600040205080304" pitchFamily="18" charset="-128"/>
                <a:ea typeface="ＭＳ Ｐ明朝" panose="02020600040205080304" pitchFamily="18" charset="-128"/>
              </a:rPr>
              <a:t>環境変化により広場として適さなくなった場合</a:t>
            </a:r>
            <a:endParaRPr lang="en-US" altLang="ja-JP" sz="1400">
              <a:solidFill>
                <a:prstClr val="black"/>
              </a:solidFill>
              <a:latin typeface="ＭＳ Ｐ明朝" panose="02020600040205080304" pitchFamily="18" charset="-128"/>
              <a:ea typeface="ＭＳ Ｐ明朝" panose="02020600040205080304" pitchFamily="18" charset="-128"/>
            </a:endParaRPr>
          </a:p>
          <a:p>
            <a:pPr marL="410315" indent="-162661" algn="just">
              <a:buFont typeface="Arial" pitchFamily="34" charset="0"/>
              <a:buChar char="•"/>
            </a:pPr>
            <a:r>
              <a:rPr lang="ja-JP" altLang="en-US" sz="1400">
                <a:solidFill>
                  <a:prstClr val="black"/>
                </a:solidFill>
                <a:latin typeface="ＭＳ Ｐ明朝" panose="02020600040205080304" pitchFamily="18" charset="-128"/>
                <a:ea typeface="ＭＳ Ｐ明朝" panose="02020600040205080304" pitchFamily="18" charset="-128"/>
              </a:rPr>
              <a:t>公用又は公共用に使用する必要が生じた場合</a:t>
            </a:r>
          </a:p>
        </p:txBody>
      </p:sp>
      <p:grpSp>
        <p:nvGrpSpPr>
          <p:cNvPr id="3513" name="グループ化 24"/>
          <p:cNvGrpSpPr/>
          <p:nvPr/>
        </p:nvGrpSpPr>
        <p:grpSpPr>
          <a:xfrm>
            <a:off x="504814" y="3212976"/>
            <a:ext cx="4205545" cy="3320956"/>
            <a:chOff x="4764637" y="2468561"/>
            <a:chExt cx="4886047" cy="3858322"/>
          </a:xfrm>
        </p:grpSpPr>
        <p:pic>
          <p:nvPicPr>
            <p:cNvPr id="3514" name="Picture 2" descr="レクリェーション広場の写真です。"/>
            <p:cNvPicPr>
              <a:picLocks noChangeAspect="1" noChangeArrowheads="1"/>
            </p:cNvPicPr>
            <p:nvPr/>
          </p:nvPicPr>
          <p:blipFill>
            <a:blip r:embed="rId4"/>
            <a:stretch>
              <a:fillRect/>
            </a:stretch>
          </p:blipFill>
          <p:spPr>
            <a:xfrm>
              <a:off x="4764637" y="2468561"/>
              <a:ext cx="2400226" cy="1800170"/>
            </a:xfrm>
            <a:prstGeom prst="rect">
              <a:avLst/>
            </a:prstGeom>
            <a:noFill/>
          </p:spPr>
        </p:pic>
        <p:pic>
          <p:nvPicPr>
            <p:cNvPr id="3515" name="Picture 6" descr="運動広場の写真です。"/>
            <p:cNvPicPr>
              <a:picLocks noChangeAspect="1" noChangeArrowheads="1"/>
            </p:cNvPicPr>
            <p:nvPr/>
          </p:nvPicPr>
          <p:blipFill>
            <a:blip r:embed="rId5"/>
            <a:stretch>
              <a:fillRect/>
            </a:stretch>
          </p:blipFill>
          <p:spPr>
            <a:xfrm>
              <a:off x="4764637" y="4513025"/>
              <a:ext cx="2418479" cy="1813858"/>
            </a:xfrm>
            <a:prstGeom prst="rect">
              <a:avLst/>
            </a:prstGeom>
            <a:noFill/>
          </p:spPr>
        </p:pic>
        <p:pic>
          <p:nvPicPr>
            <p:cNvPr id="3516" name="Picture 8" descr="こども広場の写真です。"/>
            <p:cNvPicPr>
              <a:picLocks noChangeAspect="1" noChangeArrowheads="1"/>
            </p:cNvPicPr>
            <p:nvPr/>
          </p:nvPicPr>
          <p:blipFill>
            <a:blip r:embed="rId6"/>
            <a:stretch>
              <a:fillRect/>
            </a:stretch>
          </p:blipFill>
          <p:spPr>
            <a:xfrm>
              <a:off x="7236192" y="2468561"/>
              <a:ext cx="2400226" cy="1800170"/>
            </a:xfrm>
            <a:prstGeom prst="rect">
              <a:avLst/>
            </a:prstGeom>
            <a:noFill/>
          </p:spPr>
        </p:pic>
        <p:pic>
          <p:nvPicPr>
            <p:cNvPr id="3517" name="Picture 10" descr="自然環境保全地の写真です。"/>
            <p:cNvPicPr>
              <a:picLocks noChangeAspect="1" noChangeArrowheads="1"/>
            </p:cNvPicPr>
            <p:nvPr/>
          </p:nvPicPr>
          <p:blipFill>
            <a:blip r:embed="rId7"/>
            <a:stretch>
              <a:fillRect/>
            </a:stretch>
          </p:blipFill>
          <p:spPr>
            <a:xfrm>
              <a:off x="7236192" y="4513025"/>
              <a:ext cx="2414492" cy="1810869"/>
            </a:xfrm>
            <a:prstGeom prst="rect">
              <a:avLst/>
            </a:prstGeom>
            <a:noFill/>
          </p:spPr>
        </p:pic>
      </p:grpSp>
      <p:sp>
        <p:nvSpPr>
          <p:cNvPr id="3518" name="テキスト ボックス 20"/>
          <p:cNvSpPr txBox="1"/>
          <p:nvPr/>
        </p:nvSpPr>
        <p:spPr>
          <a:xfrm>
            <a:off x="416496" y="4741531"/>
            <a:ext cx="2268415" cy="234360"/>
          </a:xfrm>
          <a:prstGeom prst="rect">
            <a:avLst/>
          </a:prstGeom>
          <a:noFill/>
        </p:spPr>
        <p:txBody>
          <a:bodyPr wrap="square" rtlCol="0">
            <a:spAutoFit/>
          </a:bodyPr>
          <a:lstStyle/>
          <a:p>
            <a:pPr algn="ctr"/>
            <a:r>
              <a:rPr lang="ja-JP" altLang="en-US" sz="923">
                <a:solidFill>
                  <a:prstClr val="black"/>
                </a:solidFill>
              </a:rPr>
              <a:t>「レクリエーション広場」（</a:t>
            </a:r>
            <a:r>
              <a:rPr lang="en-US" altLang="ja-JP" sz="923">
                <a:solidFill>
                  <a:prstClr val="black"/>
                </a:solidFill>
              </a:rPr>
              <a:t>58</a:t>
            </a:r>
            <a:r>
              <a:rPr lang="ja-JP" altLang="en-US" sz="923">
                <a:solidFill>
                  <a:prstClr val="black"/>
                </a:solidFill>
              </a:rPr>
              <a:t>か所・計</a:t>
            </a:r>
            <a:r>
              <a:rPr lang="en-US" altLang="ja-JP" sz="923">
                <a:solidFill>
                  <a:prstClr val="black"/>
                </a:solidFill>
              </a:rPr>
              <a:t>12ha</a:t>
            </a:r>
            <a:r>
              <a:rPr lang="ja-JP" altLang="en-US" sz="923">
                <a:solidFill>
                  <a:prstClr val="black"/>
                </a:solidFill>
              </a:rPr>
              <a:t>）</a:t>
            </a:r>
          </a:p>
        </p:txBody>
      </p:sp>
      <p:sp>
        <p:nvSpPr>
          <p:cNvPr id="3519" name="テキスト ボックス 21"/>
          <p:cNvSpPr txBox="1"/>
          <p:nvPr/>
        </p:nvSpPr>
        <p:spPr>
          <a:xfrm>
            <a:off x="2677620" y="4741532"/>
            <a:ext cx="2268415" cy="234360"/>
          </a:xfrm>
          <a:prstGeom prst="rect">
            <a:avLst/>
          </a:prstGeom>
          <a:noFill/>
        </p:spPr>
        <p:txBody>
          <a:bodyPr wrap="square" rtlCol="0">
            <a:spAutoFit/>
          </a:bodyPr>
          <a:lstStyle/>
          <a:p>
            <a:pPr algn="ctr"/>
            <a:r>
              <a:rPr lang="ja-JP" altLang="en-US" sz="923">
                <a:solidFill>
                  <a:prstClr val="black"/>
                </a:solidFill>
              </a:rPr>
              <a:t>「こども広場」（</a:t>
            </a:r>
            <a:r>
              <a:rPr lang="en-US" altLang="ja-JP" sz="923">
                <a:solidFill>
                  <a:prstClr val="black"/>
                </a:solidFill>
              </a:rPr>
              <a:t>20</a:t>
            </a:r>
            <a:r>
              <a:rPr lang="ja-JP" altLang="en-US" sz="923">
                <a:solidFill>
                  <a:prstClr val="black"/>
                </a:solidFill>
              </a:rPr>
              <a:t>か所・計</a:t>
            </a:r>
            <a:r>
              <a:rPr lang="en-US" altLang="ja-JP" sz="923">
                <a:solidFill>
                  <a:prstClr val="black"/>
                </a:solidFill>
              </a:rPr>
              <a:t>0.8ha</a:t>
            </a:r>
            <a:r>
              <a:rPr lang="ja-JP" altLang="en-US" sz="923">
                <a:solidFill>
                  <a:prstClr val="black"/>
                </a:solidFill>
              </a:rPr>
              <a:t>）</a:t>
            </a:r>
          </a:p>
        </p:txBody>
      </p:sp>
      <p:sp>
        <p:nvSpPr>
          <p:cNvPr id="3520" name="テキスト ボックス 22"/>
          <p:cNvSpPr txBox="1"/>
          <p:nvPr/>
        </p:nvSpPr>
        <p:spPr>
          <a:xfrm>
            <a:off x="416496" y="6560041"/>
            <a:ext cx="2268415" cy="234360"/>
          </a:xfrm>
          <a:prstGeom prst="rect">
            <a:avLst/>
          </a:prstGeom>
          <a:noFill/>
        </p:spPr>
        <p:txBody>
          <a:bodyPr wrap="square" rtlCol="0">
            <a:spAutoFit/>
          </a:bodyPr>
          <a:lstStyle/>
          <a:p>
            <a:pPr algn="ctr"/>
            <a:r>
              <a:rPr lang="ja-JP" altLang="en-US" sz="923">
                <a:solidFill>
                  <a:prstClr val="black"/>
                </a:solidFill>
              </a:rPr>
              <a:t>「運動広場」（</a:t>
            </a:r>
            <a:r>
              <a:rPr lang="en-US" altLang="ja-JP" sz="923">
                <a:solidFill>
                  <a:prstClr val="black"/>
                </a:solidFill>
              </a:rPr>
              <a:t>8</a:t>
            </a:r>
            <a:r>
              <a:rPr lang="ja-JP" altLang="en-US" sz="923">
                <a:solidFill>
                  <a:prstClr val="black"/>
                </a:solidFill>
              </a:rPr>
              <a:t>か所・計</a:t>
            </a:r>
            <a:r>
              <a:rPr lang="en-US" altLang="ja-JP" sz="923">
                <a:solidFill>
                  <a:prstClr val="black"/>
                </a:solidFill>
              </a:rPr>
              <a:t>4ha</a:t>
            </a:r>
            <a:r>
              <a:rPr lang="ja-JP" altLang="en-US" sz="923">
                <a:solidFill>
                  <a:prstClr val="black"/>
                </a:solidFill>
              </a:rPr>
              <a:t>）</a:t>
            </a:r>
          </a:p>
        </p:txBody>
      </p:sp>
      <p:sp>
        <p:nvSpPr>
          <p:cNvPr id="3521" name="テキスト ボックス 23"/>
          <p:cNvSpPr txBox="1"/>
          <p:nvPr/>
        </p:nvSpPr>
        <p:spPr>
          <a:xfrm>
            <a:off x="2554102" y="6560041"/>
            <a:ext cx="2268415" cy="234360"/>
          </a:xfrm>
          <a:prstGeom prst="rect">
            <a:avLst/>
          </a:prstGeom>
          <a:noFill/>
        </p:spPr>
        <p:txBody>
          <a:bodyPr wrap="square" rtlCol="0">
            <a:spAutoFit/>
          </a:bodyPr>
          <a:lstStyle/>
          <a:p>
            <a:pPr algn="ctr"/>
            <a:r>
              <a:rPr lang="ja-JP" altLang="en-US" sz="923">
                <a:solidFill>
                  <a:prstClr val="black"/>
                </a:solidFill>
              </a:rPr>
              <a:t>「自然環境保全地」（</a:t>
            </a:r>
            <a:r>
              <a:rPr lang="en-US" altLang="ja-JP" sz="923">
                <a:solidFill>
                  <a:prstClr val="black"/>
                </a:solidFill>
              </a:rPr>
              <a:t>5</a:t>
            </a:r>
            <a:r>
              <a:rPr lang="ja-JP" altLang="en-US" sz="923">
                <a:solidFill>
                  <a:prstClr val="black"/>
                </a:solidFill>
              </a:rPr>
              <a:t>か所・計</a:t>
            </a:r>
            <a:r>
              <a:rPr lang="en-US" altLang="ja-JP" sz="923">
                <a:solidFill>
                  <a:prstClr val="black"/>
                </a:solidFill>
              </a:rPr>
              <a:t>1ha</a:t>
            </a:r>
            <a:r>
              <a:rPr lang="ja-JP" altLang="en-US" sz="923">
                <a:solidFill>
                  <a:prstClr val="black"/>
                </a:solidFill>
              </a:rPr>
              <a:t>）</a:t>
            </a:r>
          </a:p>
        </p:txBody>
      </p:sp>
      <p:sp>
        <p:nvSpPr>
          <p:cNvPr id="3522" name="正方形/長方形 26"/>
          <p:cNvSpPr/>
          <p:nvPr/>
        </p:nvSpPr>
        <p:spPr>
          <a:xfrm>
            <a:off x="5025008" y="524310"/>
            <a:ext cx="4608000" cy="630000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endParaRPr>
          </a:p>
        </p:txBody>
      </p:sp>
      <p:sp>
        <p:nvSpPr>
          <p:cNvPr id="3523" name="テキスト ボックス 33"/>
          <p:cNvSpPr txBox="1"/>
          <p:nvPr/>
        </p:nvSpPr>
        <p:spPr>
          <a:xfrm>
            <a:off x="5116067" y="1844828"/>
            <a:ext cx="4176000" cy="1461939"/>
          </a:xfrm>
          <a:prstGeom prst="rect">
            <a:avLst/>
          </a:prstGeom>
          <a:noFill/>
        </p:spPr>
        <p:txBody>
          <a:bodyPr wrap="square" rtlCol="0">
            <a:spAutoFit/>
          </a:bodyPr>
          <a:lstStyle/>
          <a:p>
            <a:pPr marL="177799" indent="-177799" algn="just">
              <a:spcBef>
                <a:spcPts val="277"/>
              </a:spcBef>
            </a:pPr>
            <a:r>
              <a:rPr lang="ja-JP" altLang="en-US" sz="1400">
                <a:solidFill>
                  <a:prstClr val="black"/>
                </a:solidFill>
                <a:latin typeface="ＭＳ Ｐ明朝" panose="02020600040205080304" pitchFamily="18" charset="-128"/>
                <a:ea typeface="ＭＳ Ｐ明朝" panose="02020600040205080304" pitchFamily="18" charset="-128"/>
              </a:rPr>
              <a:t>・</a:t>
            </a:r>
            <a:r>
              <a:rPr lang="en-US" altLang="ja-JP" sz="1400">
                <a:solidFill>
                  <a:prstClr val="black"/>
                </a:solidFill>
                <a:latin typeface="ＭＳ Ｐ明朝" panose="02020600040205080304" pitchFamily="18" charset="-128"/>
                <a:ea typeface="ＭＳ Ｐ明朝" panose="02020600040205080304" pitchFamily="18" charset="-128"/>
              </a:rPr>
              <a:t>	</a:t>
            </a:r>
            <a:r>
              <a:rPr lang="ja-JP" altLang="en-US" sz="1400">
                <a:solidFill>
                  <a:prstClr val="black"/>
                </a:solidFill>
                <a:latin typeface="ＭＳ Ｐ明朝" panose="02020600040205080304" pitchFamily="18" charset="-128"/>
                <a:ea typeface="ＭＳ Ｐ明朝" panose="02020600040205080304" pitchFamily="18" charset="-128"/>
              </a:rPr>
              <a:t>市は土地所有者に対し、税制優遇（固定資産税、都市計画税非課税）のほか、年間３０円</a:t>
            </a:r>
            <a:r>
              <a:rPr lang="en-US" altLang="ja-JP" sz="1400">
                <a:solidFill>
                  <a:prstClr val="black"/>
                </a:solidFill>
                <a:latin typeface="ＭＳ Ｐ明朝" panose="02020600040205080304" pitchFamily="18" charset="-128"/>
                <a:ea typeface="ＭＳ Ｐ明朝" panose="02020600040205080304" pitchFamily="18" charset="-128"/>
              </a:rPr>
              <a:t>/</a:t>
            </a:r>
            <a:r>
              <a:rPr lang="ja-JP" altLang="en-US" sz="1400">
                <a:solidFill>
                  <a:prstClr val="black"/>
                </a:solidFill>
                <a:latin typeface="ＭＳ Ｐ明朝" panose="02020600040205080304" pitchFamily="18" charset="-128"/>
                <a:ea typeface="ＭＳ Ｐ明朝" panose="02020600040205080304" pitchFamily="18" charset="-128"/>
              </a:rPr>
              <a:t>㎡の緑地保全奨励金を交付</a:t>
            </a:r>
            <a:endParaRPr lang="en-US" altLang="ja-JP" sz="1400">
              <a:solidFill>
                <a:prstClr val="black"/>
              </a:solidFill>
              <a:latin typeface="ＭＳ Ｐ明朝" panose="02020600040205080304" pitchFamily="18" charset="-128"/>
              <a:ea typeface="ＭＳ Ｐ明朝" panose="02020600040205080304" pitchFamily="18" charset="-128"/>
            </a:endParaRPr>
          </a:p>
          <a:p>
            <a:pPr marL="177799" indent="-177799" algn="just">
              <a:spcBef>
                <a:spcPts val="277"/>
              </a:spcBef>
            </a:pPr>
            <a:r>
              <a:rPr lang="ja-JP" altLang="en-US" sz="1400">
                <a:solidFill>
                  <a:prstClr val="black"/>
                </a:solidFill>
                <a:latin typeface="ＭＳ Ｐ明朝" panose="02020600040205080304" pitchFamily="18" charset="-128"/>
                <a:ea typeface="ＭＳ Ｐ明朝" panose="02020600040205080304" pitchFamily="18" charset="-128"/>
              </a:rPr>
              <a:t>・</a:t>
            </a:r>
            <a:r>
              <a:rPr lang="en-US" altLang="ja-JP" sz="1400">
                <a:solidFill>
                  <a:prstClr val="black"/>
                </a:solidFill>
                <a:latin typeface="ＭＳ Ｐ明朝" panose="02020600040205080304" pitchFamily="18" charset="-128"/>
                <a:ea typeface="ＭＳ Ｐ明朝" panose="02020600040205080304" pitchFamily="18" charset="-128"/>
              </a:rPr>
              <a:t>	</a:t>
            </a:r>
            <a:r>
              <a:rPr lang="ja-JP" altLang="en-US" sz="1400">
                <a:solidFill>
                  <a:prstClr val="black"/>
                </a:solidFill>
                <a:latin typeface="ＭＳ Ｐ明朝" panose="02020600040205080304" pitchFamily="18" charset="-128"/>
                <a:ea typeface="ＭＳ Ｐ明朝" panose="02020600040205080304" pitchFamily="18" charset="-128"/>
              </a:rPr>
              <a:t>借地契約は５年ごとに更新</a:t>
            </a:r>
            <a:endParaRPr lang="en-US" altLang="ja-JP" sz="1400">
              <a:solidFill>
                <a:prstClr val="black"/>
              </a:solidFill>
              <a:latin typeface="ＭＳ Ｐ明朝" panose="02020600040205080304" pitchFamily="18" charset="-128"/>
              <a:ea typeface="ＭＳ Ｐ明朝" panose="02020600040205080304" pitchFamily="18" charset="-128"/>
            </a:endParaRPr>
          </a:p>
          <a:p>
            <a:pPr marL="177799" indent="-177799" algn="just">
              <a:spcBef>
                <a:spcPts val="277"/>
              </a:spcBef>
            </a:pPr>
            <a:r>
              <a:rPr lang="ja-JP" altLang="en-US" sz="1400">
                <a:solidFill>
                  <a:prstClr val="black"/>
                </a:solidFill>
                <a:latin typeface="ＭＳ Ｐ明朝" panose="02020600040205080304" pitchFamily="18" charset="-128"/>
                <a:ea typeface="ＭＳ Ｐ明朝" panose="02020600040205080304" pitchFamily="18" charset="-128"/>
              </a:rPr>
              <a:t>・</a:t>
            </a:r>
            <a:r>
              <a:rPr lang="en-US" altLang="ja-JP" sz="1400">
                <a:solidFill>
                  <a:prstClr val="black"/>
                </a:solidFill>
                <a:latin typeface="ＭＳ Ｐ明朝" panose="02020600040205080304" pitchFamily="18" charset="-128"/>
                <a:ea typeface="ＭＳ Ｐ明朝" panose="02020600040205080304" pitchFamily="18" charset="-128"/>
              </a:rPr>
              <a:t>	</a:t>
            </a:r>
            <a:r>
              <a:rPr lang="ja-JP" altLang="en-US" sz="1400">
                <a:solidFill>
                  <a:prstClr val="black"/>
                </a:solidFill>
                <a:latin typeface="ＭＳ Ｐ明朝" panose="02020600040205080304" pitchFamily="18" charset="-128"/>
                <a:ea typeface="ＭＳ Ｐ明朝" panose="02020600040205080304" pitchFamily="18" charset="-128"/>
              </a:rPr>
              <a:t>市と市民ボランティアが管理を担うことで、土地所有者の負担を低減し、里山の良好な環境を維持</a:t>
            </a:r>
            <a:endParaRPr lang="en-US" altLang="ja-JP" sz="1400">
              <a:solidFill>
                <a:prstClr val="black"/>
              </a:solidFill>
              <a:latin typeface="ＭＳ Ｐ明朝" panose="02020600040205080304" pitchFamily="18" charset="-128"/>
              <a:ea typeface="ＭＳ Ｐ明朝" panose="02020600040205080304" pitchFamily="18" charset="-128"/>
            </a:endParaRPr>
          </a:p>
        </p:txBody>
      </p:sp>
      <p:pic>
        <p:nvPicPr>
          <p:cNvPr id="3524" name="Picture 7"/>
          <p:cNvPicPr>
            <a:picLocks noChangeAspect="1" noChangeArrowheads="1"/>
          </p:cNvPicPr>
          <p:nvPr/>
        </p:nvPicPr>
        <p:blipFill>
          <a:blip r:embed="rId8"/>
          <a:stretch>
            <a:fillRect/>
          </a:stretch>
        </p:blipFill>
        <p:spPr>
          <a:xfrm>
            <a:off x="6984335" y="4149080"/>
            <a:ext cx="2433165" cy="1838664"/>
          </a:xfrm>
          <a:prstGeom prst="rect">
            <a:avLst/>
          </a:prstGeom>
          <a:noFill/>
          <a:ln w="9525">
            <a:noFill/>
            <a:miter lim="800000"/>
            <a:headEnd/>
            <a:tailEnd/>
          </a:ln>
        </p:spPr>
      </p:pic>
      <p:sp>
        <p:nvSpPr>
          <p:cNvPr id="3525" name="テキスト ボックス 49"/>
          <p:cNvSpPr txBox="1"/>
          <p:nvPr/>
        </p:nvSpPr>
        <p:spPr>
          <a:xfrm>
            <a:off x="7220056" y="5962818"/>
            <a:ext cx="2024730" cy="234360"/>
          </a:xfrm>
          <a:prstGeom prst="rect">
            <a:avLst/>
          </a:prstGeom>
          <a:noFill/>
        </p:spPr>
        <p:txBody>
          <a:bodyPr wrap="square" rtlCol="0">
            <a:spAutoFit/>
          </a:bodyPr>
          <a:lstStyle/>
          <a:p>
            <a:pPr algn="ctr"/>
            <a:r>
              <a:rPr lang="ja-JP" altLang="en-US" sz="923">
                <a:solidFill>
                  <a:prstClr val="black"/>
                </a:solidFill>
              </a:rPr>
              <a:t>雑木林を守るための竹の伐採活動</a:t>
            </a:r>
          </a:p>
        </p:txBody>
      </p:sp>
      <p:sp>
        <p:nvSpPr>
          <p:cNvPr id="3526" name="テキスト ボックス 52"/>
          <p:cNvSpPr txBox="1"/>
          <p:nvPr/>
        </p:nvSpPr>
        <p:spPr>
          <a:xfrm>
            <a:off x="5056186" y="4151320"/>
            <a:ext cx="1496066" cy="390620"/>
          </a:xfrm>
          <a:prstGeom prst="rect">
            <a:avLst/>
          </a:prstGeom>
          <a:noFill/>
        </p:spPr>
        <p:txBody>
          <a:bodyPr wrap="square" rtlCol="0">
            <a:spAutoFit/>
          </a:bodyPr>
          <a:lstStyle/>
          <a:p>
            <a:r>
              <a:rPr lang="ja-JP" altLang="en-US" sz="969">
                <a:solidFill>
                  <a:prstClr val="black"/>
                </a:solidFill>
              </a:rPr>
              <a:t>■オアシスの森づくり</a:t>
            </a:r>
            <a:endParaRPr lang="en-US" altLang="ja-JP" sz="969">
              <a:solidFill>
                <a:prstClr val="black"/>
              </a:solidFill>
            </a:endParaRPr>
          </a:p>
          <a:p>
            <a:r>
              <a:rPr lang="ja-JP" altLang="en-US" sz="969">
                <a:solidFill>
                  <a:prstClr val="black"/>
                </a:solidFill>
              </a:rPr>
              <a:t>　　実施箇所</a:t>
            </a:r>
          </a:p>
        </p:txBody>
      </p:sp>
      <p:sp>
        <p:nvSpPr>
          <p:cNvPr id="3527" name="テキスト ボックス 54"/>
          <p:cNvSpPr txBox="1"/>
          <p:nvPr/>
        </p:nvSpPr>
        <p:spPr>
          <a:xfrm>
            <a:off x="5107003" y="548684"/>
            <a:ext cx="4598529" cy="307777"/>
          </a:xfrm>
          <a:prstGeom prst="rect">
            <a:avLst/>
          </a:prstGeom>
          <a:noFill/>
          <a:ln w="28575">
            <a:noFill/>
          </a:ln>
        </p:spPr>
        <p:txBody>
          <a:bodyPr wrap="square" rtlCol="0">
            <a:spAutoFit/>
          </a:bodyPr>
          <a:lstStyle/>
          <a:p>
            <a:r>
              <a:rPr lang="ja-JP" altLang="en-US" sz="1400">
                <a:solidFill>
                  <a:prstClr val="black"/>
                </a:solidFill>
                <a:latin typeface="ＭＳ Ｐゴシック"/>
                <a:cs typeface="ＭＳ Ｐゴシック"/>
              </a:rPr>
              <a:t>借地による樹林地公開（名古屋市 オアシスの森づくり）</a:t>
            </a:r>
            <a:endParaRPr lang="ja-JP" altLang="en-US" sz="1600">
              <a:solidFill>
                <a:prstClr val="black"/>
              </a:solidFill>
              <a:latin typeface="ＭＳ Ｐゴシック"/>
              <a:cs typeface="ＭＳ Ｐゴシック"/>
            </a:endParaRPr>
          </a:p>
        </p:txBody>
      </p:sp>
      <p:sp>
        <p:nvSpPr>
          <p:cNvPr id="3528" name="テキスト ボックス 55"/>
          <p:cNvSpPr/>
          <p:nvPr/>
        </p:nvSpPr>
        <p:spPr>
          <a:xfrm>
            <a:off x="5061512" y="836713"/>
            <a:ext cx="4500000" cy="980644"/>
          </a:xfrm>
          <a:prstGeom prst="roundRect">
            <a:avLst>
              <a:gd name="adj" fmla="val 0"/>
            </a:avLst>
          </a:prstGeom>
          <a:noFill/>
          <a:ln w="25400">
            <a:noFill/>
          </a:ln>
        </p:spPr>
        <p:txBody>
          <a:bodyPr wrap="square" tIns="72000" rtlCol="0" anchor="t" anchorCtr="0">
            <a:spAutoFit/>
          </a:bodyPr>
          <a:lstStyle/>
          <a:p>
            <a:pPr marL="82064" lvl="1">
              <a:spcAft>
                <a:spcPts val="600"/>
              </a:spcAft>
              <a:buClr>
                <a:srgbClr val="4BACC6">
                  <a:lumMod val="50000"/>
                </a:srgbClr>
              </a:buClr>
            </a:pPr>
            <a:r>
              <a:rPr lang="ja-JP" altLang="en-US" sz="1400">
                <a:solidFill>
                  <a:srgbClr val="000000"/>
                </a:solidFill>
                <a:latin typeface="ＭＳ Ｐ明朝" panose="02020600040205080304" pitchFamily="18" charset="-128"/>
                <a:ea typeface="ＭＳ Ｐ明朝" panose="02020600040205080304" pitchFamily="18" charset="-128"/>
              </a:rPr>
              <a:t>　</a:t>
            </a:r>
            <a:r>
              <a:rPr lang="ja-JP" altLang="en-US" sz="1400">
                <a:solidFill>
                  <a:prstClr val="black"/>
                </a:solidFill>
                <a:latin typeface="ＭＳ Ｐ明朝" panose="02020600040205080304" pitchFamily="18" charset="-128"/>
                <a:ea typeface="ＭＳ Ｐ明朝" panose="02020600040205080304" pitchFamily="18" charset="-128"/>
              </a:rPr>
              <a:t>長期未整備公園緑地の効率的な事業推進を図るため、</a:t>
            </a:r>
            <a:r>
              <a:rPr lang="ja-JP" altLang="en-US" sz="1400">
                <a:solidFill>
                  <a:srgbClr val="000000"/>
                </a:solidFill>
                <a:latin typeface="ＭＳ Ｐ明朝" panose="02020600040205080304" pitchFamily="18" charset="-128"/>
                <a:ea typeface="ＭＳ Ｐ明朝" panose="02020600040205080304" pitchFamily="18" charset="-128"/>
              </a:rPr>
              <a:t>都市計画公園・緑地内の民有樹林地を、市要綱に基づく契約により、市が土地所有者から無償で借地し、市民の憩いの場として公開。</a:t>
            </a:r>
            <a:endParaRPr lang="en-US" altLang="ja-JP" sz="1400">
              <a:solidFill>
                <a:prstClr val="black"/>
              </a:solidFill>
              <a:latin typeface="ＭＳ Ｐ明朝" panose="02020600040205080304" pitchFamily="18" charset="-128"/>
              <a:ea typeface="ＭＳ Ｐ明朝" panose="02020600040205080304" pitchFamily="18" charset="-128"/>
            </a:endParaRPr>
          </a:p>
        </p:txBody>
      </p:sp>
      <p:sp>
        <p:nvSpPr>
          <p:cNvPr id="3529" name="正方形/長方形 15"/>
          <p:cNvSpPr/>
          <p:nvPr/>
        </p:nvSpPr>
        <p:spPr>
          <a:xfrm>
            <a:off x="6494762" y="4611699"/>
            <a:ext cx="490055" cy="141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530" name="テキスト ボックス 28"/>
          <p:cNvSpPr txBox="1"/>
          <p:nvPr/>
        </p:nvSpPr>
        <p:spPr>
          <a:xfrm>
            <a:off x="0" y="360000"/>
            <a:ext cx="9904413" cy="28800"/>
          </a:xfrm>
          <a:prstGeom prst="rect">
            <a:avLst/>
          </a:prstGeom>
          <a:solidFill>
            <a:srgbClr val="CCFF33"/>
          </a:solidFill>
        </p:spPr>
        <p:txBody>
          <a:bodyPr wrap="square" rtlCol="0">
            <a:spAutoFit/>
          </a:bodyPr>
          <a:lstStyle/>
          <a:p>
            <a:endParaRPr lang="ja-JP" altLang="en-US" sz="2000">
              <a:solidFill>
                <a:prstClr val="black"/>
              </a:solidFill>
            </a:endParaRPr>
          </a:p>
        </p:txBody>
      </p:sp>
      <p:sp>
        <p:nvSpPr>
          <p:cNvPr id="3531" name="テキスト ボックス 29"/>
          <p:cNvSpPr txBox="1"/>
          <p:nvPr/>
        </p:nvSpPr>
        <p:spPr>
          <a:xfrm>
            <a:off x="0" y="414189"/>
            <a:ext cx="9904413" cy="28800"/>
          </a:xfrm>
          <a:prstGeom prst="rect">
            <a:avLst/>
          </a:prstGeom>
          <a:solidFill>
            <a:srgbClr val="00B050"/>
          </a:solidFill>
        </p:spPr>
        <p:txBody>
          <a:bodyPr wrap="square" rtlCol="0">
            <a:spAutoFit/>
          </a:bodyPr>
          <a:lstStyle/>
          <a:p>
            <a:endParaRPr lang="ja-JP" altLang="en-US" sz="2000">
              <a:solidFill>
                <a:prstClr val="black"/>
              </a:solidFill>
            </a:endParaRPr>
          </a:p>
        </p:txBody>
      </p:sp>
    </p:spTree>
    <p:extLst>
      <p:ext uri="{BB962C8B-B14F-4D97-AF65-F5344CB8AC3E}">
        <p14:creationId xmlns:p14="http://schemas.microsoft.com/office/powerpoint/2010/main" val="2347516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 name="図 5"/>
          <p:cNvPicPr>
            <a:picLocks noChangeAspect="1"/>
          </p:cNvPicPr>
          <p:nvPr/>
        </p:nvPicPr>
        <p:blipFill>
          <a:blip r:embed="rId2"/>
          <a:stretch>
            <a:fillRect/>
          </a:stretch>
        </p:blipFill>
        <p:spPr>
          <a:xfrm>
            <a:off x="7747849" y="304463"/>
            <a:ext cx="2173703" cy="6182601"/>
          </a:xfrm>
          <a:prstGeom prst="rect">
            <a:avLst/>
          </a:prstGeom>
        </p:spPr>
      </p:pic>
      <p:sp>
        <p:nvSpPr>
          <p:cNvPr id="2" name="テキスト ボックス 4">
            <a:extLst>
              <a:ext uri="{FF2B5EF4-FFF2-40B4-BE49-F238E27FC236}">
                <a16:creationId xmlns:a16="http://schemas.microsoft.com/office/drawing/2014/main" id="{65939A01-E625-1B4B-758D-34356DC9D35F}"/>
              </a:ext>
            </a:extLst>
          </p:cNvPr>
          <p:cNvSpPr txBox="1"/>
          <p:nvPr/>
        </p:nvSpPr>
        <p:spPr>
          <a:xfrm>
            <a:off x="967961" y="1345250"/>
            <a:ext cx="6455613" cy="3970318"/>
          </a:xfrm>
          <a:prstGeom prst="rect">
            <a:avLst/>
          </a:prstGeom>
          <a:noFill/>
        </p:spPr>
        <p:txBody>
          <a:bodyPr wrap="none" rtlCol="0">
            <a:spAutoFit/>
          </a:bodyPr>
          <a:lstStyle/>
          <a:p>
            <a:pPr marL="571500" indent="-571500">
              <a:buFont typeface="Wingdings" panose="05000000000000000000" pitchFamily="2" charset="2"/>
              <a:buChar char="l"/>
            </a:pPr>
            <a:r>
              <a:rPr lang="ja-JP" altLang="en-US" sz="3600" b="1" spc="100">
                <a:solidFill>
                  <a:schemeClr val="bg1">
                    <a:lumMod val="75000"/>
                  </a:schemeClr>
                </a:solidFill>
                <a:latin typeface="HGSｺﾞｼｯｸM" panose="020B0600000000000000" pitchFamily="50" charset="-128"/>
                <a:ea typeface="HGSｺﾞｼｯｸM" panose="020B0600000000000000" pitchFamily="50" charset="-128"/>
              </a:rPr>
              <a:t>緑地の保全及び緑化の推進</a:t>
            </a: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b="1" spc="100">
                <a:latin typeface="HGSｺﾞｼｯｸM" panose="020B0600000000000000" pitchFamily="50" charset="-128"/>
                <a:ea typeface="HGSｺﾞｼｯｸM" panose="020B0600000000000000" pitchFamily="50" charset="-128"/>
              </a:rPr>
              <a:t>都市公園の整備・活用</a:t>
            </a:r>
            <a:endParaRPr lang="en-US" altLang="ja-JP" sz="3600" b="1" spc="100">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b="1" spc="100">
                <a:solidFill>
                  <a:schemeClr val="bg1">
                    <a:lumMod val="75000"/>
                  </a:schemeClr>
                </a:solidFill>
                <a:latin typeface="HGSｺﾞｼｯｸM" panose="020B0600000000000000" pitchFamily="50" charset="-128"/>
                <a:ea typeface="HGSｺﾞｼｯｸM" panose="020B0600000000000000" pitchFamily="50" charset="-128"/>
              </a:rPr>
              <a:t>都市農地の保全・活用</a:t>
            </a: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b="1" spc="100">
                <a:solidFill>
                  <a:schemeClr val="bg1">
                    <a:lumMod val="75000"/>
                  </a:schemeClr>
                </a:solidFill>
                <a:latin typeface="HGSｺﾞｼｯｸM" panose="020B0600000000000000" pitchFamily="50" charset="-128"/>
                <a:ea typeface="HGSｺﾞｼｯｸM" panose="020B0600000000000000" pitchFamily="50" charset="-128"/>
              </a:rPr>
              <a:t>グリーンインフラの推進</a:t>
            </a: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p:txBody>
      </p:sp>
      <p:sp>
        <p:nvSpPr>
          <p:cNvPr id="3" name="スライド番号プレースホルダー 2">
            <a:extLst>
              <a:ext uri="{FF2B5EF4-FFF2-40B4-BE49-F238E27FC236}">
                <a16:creationId xmlns:a16="http://schemas.microsoft.com/office/drawing/2014/main" id="{58AE5B5F-167D-7278-05E3-B2FCF0D7BDC9}"/>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94264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3" cstate="print"/>
          <a:srcRect/>
          <a:stretch>
            <a:fillRect/>
          </a:stretch>
        </p:blipFill>
        <p:spPr bwMode="auto">
          <a:xfrm>
            <a:off x="488504" y="908720"/>
            <a:ext cx="9026535" cy="3240360"/>
          </a:xfrm>
          <a:prstGeom prst="rect">
            <a:avLst/>
          </a:prstGeom>
          <a:noFill/>
          <a:ln w="9525">
            <a:noFill/>
            <a:miter lim="800000"/>
            <a:headEnd/>
            <a:tailEnd/>
          </a:ln>
        </p:spPr>
      </p:pic>
      <p:sp>
        <p:nvSpPr>
          <p:cNvPr id="29" name="Text Box 3"/>
          <p:cNvSpPr txBox="1">
            <a:spLocks noChangeArrowheads="1"/>
          </p:cNvSpPr>
          <p:nvPr/>
        </p:nvSpPr>
        <p:spPr bwMode="auto">
          <a:xfrm>
            <a:off x="272480" y="4581128"/>
            <a:ext cx="9433048" cy="1915909"/>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spAutoFit/>
          </a:bodyPr>
          <a:lstStyle/>
          <a:p>
            <a:pPr marL="6350" marR="0" lvl="1" indent="0" algn="just" defTabSz="914400" rtl="0" eaLnBrk="1" fontAlgn="base" latinLnBrk="0" hangingPunct="1">
              <a:lnSpc>
                <a:spcPct val="100000"/>
              </a:lnSpc>
              <a:spcBef>
                <a:spcPct val="0"/>
              </a:spcBef>
              <a:spcAft>
                <a:spcPts val="35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ＭＳ ゴシック" pitchFamily="49" charset="-128"/>
                <a:ea typeface="ＭＳ ゴシック" pitchFamily="49" charset="-128"/>
                <a:cs typeface="ＭＳ Ｐゴシック" pitchFamily="50" charset="-128"/>
              </a:rPr>
              <a:t>【</a:t>
            </a:r>
            <a:r>
              <a:rPr kumimoji="1" lang="ja-JP" altLang="en-US" sz="1200" b="0" i="0" u="none" strike="noStrike" kern="1200" cap="none" spc="0" normalizeH="0" baseline="0" noProof="0">
                <a:ln>
                  <a:noFill/>
                </a:ln>
                <a:solidFill>
                  <a:prstClr val="black"/>
                </a:solidFill>
                <a:effectLst/>
                <a:uLnTx/>
                <a:uFillTx/>
                <a:latin typeface="ＭＳ ゴシック" pitchFamily="49" charset="-128"/>
                <a:ea typeface="ＭＳ ゴシック" pitchFamily="49" charset="-128"/>
                <a:cs typeface="ＭＳ Ｐゴシック" pitchFamily="50" charset="-128"/>
              </a:rPr>
              <a:t>都市公園法（昭和三十一年四月二十日法律第七十九号）</a:t>
            </a:r>
            <a:r>
              <a:rPr kumimoji="1" lang="en-US" altLang="ja-JP" sz="1200" b="0" i="0" u="none" strike="noStrike" kern="1200" cap="none" spc="0" normalizeH="0" baseline="0" noProof="0">
                <a:ln>
                  <a:noFill/>
                </a:ln>
                <a:solidFill>
                  <a:prstClr val="black"/>
                </a:solidFill>
                <a:effectLst/>
                <a:uLnTx/>
                <a:uFillTx/>
                <a:latin typeface="ＭＳ ゴシック" pitchFamily="49" charset="-128"/>
                <a:ea typeface="ＭＳ ゴシック" pitchFamily="49" charset="-128"/>
                <a:cs typeface="ＭＳ Ｐゴシック" pitchFamily="50" charset="-128"/>
              </a:rPr>
              <a:t>】</a:t>
            </a:r>
            <a:endParaRPr kumimoji="1" lang="ja-JP" altLang="en-US" sz="1200" b="0" i="0" u="none" strike="noStrike" kern="1200" cap="none" spc="0" normalizeH="0" baseline="0" noProof="0">
              <a:ln>
                <a:noFill/>
              </a:ln>
              <a:solidFill>
                <a:prstClr val="black"/>
              </a:solidFill>
              <a:effectLst/>
              <a:uLnTx/>
              <a:uFillTx/>
              <a:latin typeface="ＭＳ ゴシック" pitchFamily="49" charset="-128"/>
              <a:ea typeface="ＭＳ ゴシック" pitchFamily="49" charset="-128"/>
              <a:cs typeface="ＭＳ Ｐゴシック" pitchFamily="50" charset="-128"/>
            </a:endParaRPr>
          </a:p>
          <a:p>
            <a:pPr marL="174625" marR="0" lvl="1" indent="-168275"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entury" pitchFamily="18" charset="0"/>
                <a:ea typeface="ＭＳ 明朝" pitchFamily="17" charset="-128"/>
                <a:cs typeface="ＭＳ Ｐゴシック" pitchFamily="50" charset="-128"/>
              </a:rPr>
              <a:t>第二条 　この法律において「都市公園」とは、次に掲げる公園又は緑地で、その設置者である地方公共団体又は国が当該公園又は緑地に設ける公園施設を含むものとする。 </a:t>
            </a:r>
          </a:p>
          <a:p>
            <a:pPr marL="536575" marR="0" lvl="2" indent="-173038"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entury" pitchFamily="18" charset="0"/>
                <a:ea typeface="ＭＳ 明朝" pitchFamily="17" charset="-128"/>
                <a:cs typeface="ＭＳ Ｐゴシック" pitchFamily="50" charset="-128"/>
              </a:rPr>
              <a:t>一　</a:t>
            </a:r>
            <a:r>
              <a:rPr kumimoji="1" lang="ja-JP" altLang="en-US" sz="1200" b="0" i="0" u="sng" strike="noStrike" kern="1200" cap="none" spc="0" normalizeH="0" baseline="0" noProof="0">
                <a:ln>
                  <a:noFill/>
                </a:ln>
                <a:solidFill>
                  <a:prstClr val="black"/>
                </a:solidFill>
                <a:effectLst/>
                <a:uLnTx/>
                <a:uFillTx/>
                <a:latin typeface="Century" pitchFamily="18" charset="0"/>
                <a:ea typeface="ＭＳ 明朝" pitchFamily="17" charset="-128"/>
                <a:cs typeface="ＭＳ Ｐゴシック" pitchFamily="50" charset="-128"/>
              </a:rPr>
              <a:t>都市計画施設</a:t>
            </a:r>
            <a:r>
              <a:rPr kumimoji="1" lang="ja-JP" altLang="en-US" sz="1200" b="0" i="0" u="none" strike="noStrike" kern="1200" cap="none" spc="0" normalizeH="0" baseline="0" noProof="0">
                <a:ln>
                  <a:noFill/>
                </a:ln>
                <a:solidFill>
                  <a:prstClr val="black"/>
                </a:solidFill>
                <a:effectLst/>
                <a:uLnTx/>
                <a:uFillTx/>
                <a:latin typeface="Century" pitchFamily="18" charset="0"/>
                <a:ea typeface="ＭＳ 明朝" pitchFamily="17" charset="-128"/>
                <a:cs typeface="ＭＳ Ｐゴシック" pitchFamily="50" charset="-128"/>
              </a:rPr>
              <a:t>（都市計画法 （昭和四十三年法律第百号）第四条第六項 に規定する都市計画施設をいう。次号において同じ。）</a:t>
            </a:r>
            <a:r>
              <a:rPr kumimoji="1" lang="ja-JP" altLang="en-US" sz="1200" b="0" i="0" u="sng" strike="noStrike" kern="1200" cap="none" spc="0" normalizeH="0" baseline="0" noProof="0">
                <a:ln>
                  <a:noFill/>
                </a:ln>
                <a:solidFill>
                  <a:prstClr val="black"/>
                </a:solidFill>
                <a:effectLst/>
                <a:uLnTx/>
                <a:uFillTx/>
                <a:latin typeface="Century" pitchFamily="18" charset="0"/>
                <a:ea typeface="ＭＳ 明朝" pitchFamily="17" charset="-128"/>
                <a:cs typeface="ＭＳ Ｐゴシック" pitchFamily="50" charset="-128"/>
              </a:rPr>
              <a:t>である公園又は緑地で地方公共団体が設置するもの</a:t>
            </a:r>
            <a:r>
              <a:rPr kumimoji="1" lang="ja-JP" altLang="en-US" sz="1200" b="0" i="0" u="none" strike="noStrike" kern="1200" cap="none" spc="0" normalizeH="0" baseline="0" noProof="0">
                <a:ln>
                  <a:noFill/>
                </a:ln>
                <a:solidFill>
                  <a:prstClr val="black"/>
                </a:solidFill>
                <a:effectLst/>
                <a:uLnTx/>
                <a:uFillTx/>
                <a:latin typeface="Century" pitchFamily="18" charset="0"/>
                <a:ea typeface="ＭＳ 明朝" pitchFamily="17" charset="-128"/>
                <a:cs typeface="ＭＳ Ｐゴシック" pitchFamily="50" charset="-128"/>
              </a:rPr>
              <a:t>及び</a:t>
            </a:r>
            <a:r>
              <a:rPr kumimoji="1" lang="ja-JP" altLang="en-US" sz="1200" b="0" i="0" u="sng" strike="noStrike" kern="1200" cap="none" spc="0" normalizeH="0" baseline="0" noProof="0">
                <a:ln>
                  <a:noFill/>
                </a:ln>
                <a:solidFill>
                  <a:prstClr val="black"/>
                </a:solidFill>
                <a:effectLst/>
                <a:uLnTx/>
                <a:uFillTx/>
                <a:latin typeface="Century" pitchFamily="18" charset="0"/>
                <a:ea typeface="ＭＳ 明朝" pitchFamily="17" charset="-128"/>
                <a:cs typeface="ＭＳ Ｐゴシック" pitchFamily="50" charset="-128"/>
              </a:rPr>
              <a:t>地方公共団体が同条第二項に規定する都市計画区域内において設置する公園又は緑地</a:t>
            </a:r>
            <a:endParaRPr kumimoji="1" lang="ja-JP" altLang="en-US" sz="1200" b="0" i="0" u="none" strike="noStrike" kern="1200" cap="none" spc="0" normalizeH="0" baseline="0" noProof="0">
              <a:ln>
                <a:noFill/>
              </a:ln>
              <a:solidFill>
                <a:prstClr val="black"/>
              </a:solidFill>
              <a:effectLst/>
              <a:uLnTx/>
              <a:uFillTx/>
              <a:latin typeface="Times New Roman" pitchFamily="18" charset="0"/>
              <a:ea typeface="ＭＳ 明朝" pitchFamily="17" charset="-128"/>
              <a:cs typeface="ＭＳ Ｐゴシック" pitchFamily="50" charset="-128"/>
            </a:endParaRPr>
          </a:p>
          <a:p>
            <a:pPr marL="363538" marR="0" lvl="2"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entury" pitchFamily="18" charset="0"/>
                <a:ea typeface="ＭＳ 明朝" pitchFamily="17" charset="-128"/>
                <a:cs typeface="ＭＳ Ｐゴシック" pitchFamily="50" charset="-128"/>
              </a:rPr>
              <a:t>二　次に掲げる</a:t>
            </a:r>
            <a:r>
              <a:rPr kumimoji="1" lang="ja-JP" altLang="en-US" sz="1200" b="0" i="0" u="sng" strike="noStrike" kern="1200" cap="none" spc="0" normalizeH="0" baseline="0" noProof="0">
                <a:ln>
                  <a:noFill/>
                </a:ln>
                <a:solidFill>
                  <a:prstClr val="black"/>
                </a:solidFill>
                <a:effectLst/>
                <a:uLnTx/>
                <a:uFillTx/>
                <a:latin typeface="Century" pitchFamily="18" charset="0"/>
                <a:ea typeface="ＭＳ 明朝" pitchFamily="17" charset="-128"/>
                <a:cs typeface="ＭＳ Ｐゴシック" pitchFamily="50" charset="-128"/>
              </a:rPr>
              <a:t>公園又は緑地で国が設置するもの</a:t>
            </a:r>
            <a:endParaRPr kumimoji="1" lang="ja-JP" altLang="en-US" sz="1200" b="0" i="0" u="none" strike="noStrike" kern="1200" cap="none" spc="0" normalizeH="0" baseline="0" noProof="0">
              <a:ln>
                <a:noFill/>
              </a:ln>
              <a:solidFill>
                <a:prstClr val="black"/>
              </a:solidFill>
              <a:effectLst/>
              <a:uLnTx/>
              <a:uFillTx/>
              <a:latin typeface="Times New Roman" pitchFamily="18" charset="0"/>
              <a:ea typeface="ＭＳ 明朝" pitchFamily="17" charset="-128"/>
              <a:cs typeface="ＭＳ Ｐゴシック" pitchFamily="50" charset="-128"/>
            </a:endParaRPr>
          </a:p>
          <a:p>
            <a:pPr marL="542925" marR="0" lvl="3"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entury" pitchFamily="18" charset="0"/>
                <a:ea typeface="ＭＳ 明朝" pitchFamily="17" charset="-128"/>
                <a:cs typeface="ＭＳ Ｐゴシック" pitchFamily="50" charset="-128"/>
              </a:rPr>
              <a:t>イ　一の都府県の区域を超えるような広域の見地から設置する都市計画施設である公園又は緑地（ロに該当するものを除く。）</a:t>
            </a:r>
            <a:endParaRPr kumimoji="1" lang="ja-JP" altLang="en-US" sz="1200" b="0" i="0" u="none" strike="noStrike" kern="1200" cap="none" spc="0" normalizeH="0" baseline="0" noProof="0">
              <a:ln>
                <a:noFill/>
              </a:ln>
              <a:solidFill>
                <a:prstClr val="black"/>
              </a:solidFill>
              <a:effectLst/>
              <a:uLnTx/>
              <a:uFillTx/>
              <a:latin typeface="Times New Roman" pitchFamily="18" charset="0"/>
              <a:ea typeface="ＭＳ 明朝" pitchFamily="17" charset="-128"/>
              <a:cs typeface="ＭＳ Ｐゴシック" pitchFamily="50" charset="-128"/>
            </a:endParaRPr>
          </a:p>
          <a:p>
            <a:pPr marL="542925" marR="0" lvl="3"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entury" pitchFamily="18" charset="0"/>
                <a:ea typeface="ＭＳ 明朝" pitchFamily="17" charset="-128"/>
                <a:cs typeface="ＭＳ Ｐゴシック" pitchFamily="50" charset="-128"/>
              </a:rPr>
              <a:t>ロ　国家的な記念事業として、又は我が国固有の優れた文化的資産の保存及び活用を図るため閣議の決定を経て設置する都市計画施設である公園又は緑地</a:t>
            </a:r>
            <a:endPar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8" name="テキスト ボックス 177"/>
          <p:cNvSpPr txBox="1"/>
          <p:nvPr/>
        </p:nvSpPr>
        <p:spPr>
          <a:xfrm>
            <a:off x="-15552" y="15945"/>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70C0"/>
                </a:solidFill>
                <a:effectLst/>
                <a:uLnTx/>
                <a:uFillTx/>
                <a:latin typeface="Calibri" panose="020F0502020204030204"/>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　都市公園の概要</a:t>
            </a:r>
          </a:p>
        </p:txBody>
      </p:sp>
      <p:sp>
        <p:nvSpPr>
          <p:cNvPr id="9" name="Rectangle 2"/>
          <p:cNvSpPr txBox="1">
            <a:spLocks noChangeArrowheads="1"/>
          </p:cNvSpPr>
          <p:nvPr/>
        </p:nvSpPr>
        <p:spPr>
          <a:xfrm>
            <a:off x="381003" y="0"/>
            <a:ext cx="7019925" cy="476250"/>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Light" panose="020F0302020204030204"/>
              <a:ea typeface="ＭＳ Ｐゴシック" panose="020B0600070205080204" pitchFamily="50" charset="-128"/>
              <a:cs typeface="+mj-cs"/>
            </a:endParaRPr>
          </a:p>
        </p:txBody>
      </p:sp>
      <p:sp>
        <p:nvSpPr>
          <p:cNvPr id="10" name="テキスト ボックス 179"/>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 name="テキスト ボックス 180"/>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 name="スライド番号プレースホルダ 2"/>
          <p:cNvSpPr txBox="1">
            <a:spLocks/>
          </p:cNvSpPr>
          <p:nvPr/>
        </p:nvSpPr>
        <p:spPr>
          <a:xfrm>
            <a:off x="7594737" y="6494537"/>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4B58EE-C279-4BFF-87F2-36714E626360}"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6476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3" name="角丸四角形 73"/>
          <p:cNvSpPr/>
          <p:nvPr/>
        </p:nvSpPr>
        <p:spPr>
          <a:xfrm>
            <a:off x="59655" y="1374464"/>
            <a:ext cx="3351194" cy="5435697"/>
          </a:xfrm>
          <a:prstGeom prst="roundRect">
            <a:avLst>
              <a:gd name="adj" fmla="val 261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1964" name="正方形/長方形 119"/>
          <p:cNvSpPr/>
          <p:nvPr/>
        </p:nvSpPr>
        <p:spPr>
          <a:xfrm>
            <a:off x="6262886" y="1431633"/>
            <a:ext cx="3420000" cy="5179133"/>
          </a:xfrm>
          <a:prstGeom prst="rect">
            <a:avLst/>
          </a:prstGeom>
          <a:solidFill>
            <a:srgbClr val="FFFFCC"/>
          </a:solidFill>
          <a:ln w="25400" cap="flat" cmpd="sng" algn="ctr">
            <a:solidFill>
              <a:srgbClr val="C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965" name="正方形/長方形 120"/>
          <p:cNvSpPr/>
          <p:nvPr/>
        </p:nvSpPr>
        <p:spPr>
          <a:xfrm>
            <a:off x="3862736" y="1654764"/>
            <a:ext cx="2127795" cy="307777"/>
          </a:xfrm>
          <a:prstGeom prst="rect">
            <a:avLst/>
          </a:prstGeom>
          <a:noFill/>
          <a:ln>
            <a:solidFill>
              <a:srgbClr val="000000"/>
            </a:solidFill>
          </a:ln>
        </p:spPr>
        <p:txBody>
          <a:bodyPr wrap="square">
            <a:spAutoFit/>
          </a:bodyPr>
          <a:lstStyle/>
          <a:p>
            <a:pPr marL="90488" marR="0" lvl="0" indent="0" algn="l" defTabSz="914400" rtl="0" eaLnBrk="1" fontAlgn="base" latinLnBrk="0" hangingPunct="1">
              <a:lnSpc>
                <a:spcPct val="100000"/>
              </a:lnSpc>
              <a:spcBef>
                <a:spcPct val="0"/>
              </a:spcBef>
              <a:spcAft>
                <a:spcPts val="0"/>
              </a:spcAft>
              <a:buClrTx/>
              <a:buSzTx/>
              <a:buFontTx/>
              <a:buNone/>
              <a:tabLst/>
              <a:defRPr/>
            </a:pPr>
            <a:r>
              <a:rPr kumimoji="0" lang="ja-JP" altLang="ja-JP" sz="1400" b="0" i="0" u="none" strike="noStrike" kern="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安全・安心効果</a:t>
            </a:r>
          </a:p>
        </p:txBody>
      </p:sp>
      <p:sp>
        <p:nvSpPr>
          <p:cNvPr id="1966" name="正方形/長方形 123"/>
          <p:cNvSpPr/>
          <p:nvPr/>
        </p:nvSpPr>
        <p:spPr>
          <a:xfrm>
            <a:off x="3871780" y="5425921"/>
            <a:ext cx="2038662" cy="314793"/>
          </a:xfrm>
          <a:prstGeom prst="rect">
            <a:avLst/>
          </a:prstGeom>
          <a:ln>
            <a:solidFill>
              <a:srgbClr val="000000"/>
            </a:solidFill>
          </a:ln>
        </p:spPr>
        <p:txBody>
          <a:bodyPr wrap="square">
            <a:spAutoFit/>
          </a:bodyPr>
          <a:lstStyle/>
          <a:p>
            <a:pPr marL="108000" marR="0" lvl="0" indent="0" algn="l" defTabSz="914400" rtl="0" eaLnBrk="1" fontAlgn="base" latinLnBrk="0" hangingPunct="1">
              <a:lnSpc>
                <a:spcPct val="100000"/>
              </a:lnSpc>
              <a:spcBef>
                <a:spcPct val="0"/>
              </a:spcBef>
              <a:spcAft>
                <a:spcPts val="0"/>
              </a:spcAft>
              <a:buClrTx/>
              <a:buSzTx/>
              <a:buFontTx/>
              <a:buNone/>
              <a:tabLst/>
              <a:defRPr/>
            </a:pPr>
            <a:r>
              <a:rPr kumimoji="0" lang="ja-JP" altLang="ja-JP" sz="1400" b="0" i="0" u="none" strike="noStrike" kern="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生産拡大効果</a:t>
            </a:r>
            <a:endParaRPr kumimoji="0" lang="en-US" altLang="ja-JP" sz="1400" b="0" i="0" u="none" strike="noStrike" kern="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1967" name="正方形/長方形 124"/>
          <p:cNvSpPr/>
          <p:nvPr/>
        </p:nvSpPr>
        <p:spPr>
          <a:xfrm>
            <a:off x="3856789" y="2893103"/>
            <a:ext cx="2083633" cy="307777"/>
          </a:xfrm>
          <a:prstGeom prst="rect">
            <a:avLst/>
          </a:prstGeom>
          <a:ln>
            <a:solidFill>
              <a:srgbClr val="000000"/>
            </a:solidFill>
          </a:ln>
        </p:spPr>
        <p:txBody>
          <a:bodyPr wrap="square">
            <a:spAutoFit/>
          </a:bodyPr>
          <a:lstStyle/>
          <a:p>
            <a:pPr marL="108000" marR="0" lvl="0" indent="0" algn="l" defTabSz="914400" rtl="0" eaLnBrk="1" fontAlgn="base" latinLnBrk="0" hangingPunct="1">
              <a:lnSpc>
                <a:spcPct val="100000"/>
              </a:lnSpc>
              <a:spcBef>
                <a:spcPct val="0"/>
              </a:spcBef>
              <a:spcAft>
                <a:spcPts val="0"/>
              </a:spcAft>
              <a:buClrTx/>
              <a:buSzTx/>
              <a:buFontTx/>
              <a:buNone/>
              <a:tabLst/>
              <a:defRPr/>
            </a:pPr>
            <a:r>
              <a:rPr kumimoji="0" lang="ja-JP" altLang="ja-JP" sz="1400" b="0" i="0" u="none" strike="noStrike" kern="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生活の質の向上効果</a:t>
            </a:r>
            <a:endParaRPr kumimoji="0" lang="en-US" altLang="ja-JP" sz="1400" b="0" i="0" u="none" strike="noStrike" kern="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cxnSp>
        <p:nvCxnSpPr>
          <p:cNvPr id="1968" name="直線コネクタ 125"/>
          <p:cNvCxnSpPr/>
          <p:nvPr/>
        </p:nvCxnSpPr>
        <p:spPr>
          <a:xfrm flipV="1">
            <a:off x="5980395" y="1788683"/>
            <a:ext cx="600890" cy="0"/>
          </a:xfrm>
          <a:prstGeom prst="line">
            <a:avLst/>
          </a:prstGeom>
          <a:noFill/>
          <a:ln w="38100" cap="flat" cmpd="sng" algn="ctr">
            <a:solidFill>
              <a:srgbClr val="000000"/>
            </a:solidFill>
            <a:prstDash val="solid"/>
          </a:ln>
          <a:effectLst/>
        </p:spPr>
      </p:cxnSp>
      <p:cxnSp>
        <p:nvCxnSpPr>
          <p:cNvPr id="1969" name="直線コネクタ 126"/>
          <p:cNvCxnSpPr/>
          <p:nvPr/>
        </p:nvCxnSpPr>
        <p:spPr>
          <a:xfrm flipV="1">
            <a:off x="5953996" y="2979076"/>
            <a:ext cx="648000" cy="0"/>
          </a:xfrm>
          <a:prstGeom prst="line">
            <a:avLst/>
          </a:prstGeom>
          <a:noFill/>
          <a:ln w="38100" cap="flat" cmpd="sng" algn="ctr">
            <a:solidFill>
              <a:srgbClr val="000000"/>
            </a:solidFill>
            <a:prstDash val="solid"/>
          </a:ln>
          <a:effectLst/>
        </p:spPr>
      </p:cxnSp>
      <p:cxnSp>
        <p:nvCxnSpPr>
          <p:cNvPr id="1970" name="直線コネクタ 127"/>
          <p:cNvCxnSpPr/>
          <p:nvPr/>
        </p:nvCxnSpPr>
        <p:spPr>
          <a:xfrm>
            <a:off x="6349996" y="2388778"/>
            <a:ext cx="252000" cy="0"/>
          </a:xfrm>
          <a:prstGeom prst="line">
            <a:avLst/>
          </a:prstGeom>
          <a:noFill/>
          <a:ln w="38100" cap="flat" cmpd="sng" algn="ctr">
            <a:solidFill>
              <a:srgbClr val="000000"/>
            </a:solidFill>
            <a:prstDash val="solid"/>
          </a:ln>
          <a:effectLst/>
        </p:spPr>
      </p:cxnSp>
      <p:cxnSp>
        <p:nvCxnSpPr>
          <p:cNvPr id="1971" name="直線コネクタ 128"/>
          <p:cNvCxnSpPr/>
          <p:nvPr/>
        </p:nvCxnSpPr>
        <p:spPr>
          <a:xfrm>
            <a:off x="6349996" y="3537475"/>
            <a:ext cx="252000" cy="0"/>
          </a:xfrm>
          <a:prstGeom prst="line">
            <a:avLst/>
          </a:prstGeom>
          <a:noFill/>
          <a:ln w="38100" cap="flat" cmpd="sng" algn="ctr">
            <a:solidFill>
              <a:srgbClr val="000000"/>
            </a:solidFill>
            <a:prstDash val="solid"/>
          </a:ln>
          <a:effectLst/>
        </p:spPr>
      </p:cxnSp>
      <p:cxnSp>
        <p:nvCxnSpPr>
          <p:cNvPr id="1972" name="直線コネクタ 129"/>
          <p:cNvCxnSpPr/>
          <p:nvPr/>
        </p:nvCxnSpPr>
        <p:spPr>
          <a:xfrm>
            <a:off x="6349996" y="4117140"/>
            <a:ext cx="252000" cy="0"/>
          </a:xfrm>
          <a:prstGeom prst="line">
            <a:avLst/>
          </a:prstGeom>
          <a:noFill/>
          <a:ln w="38100" cap="flat" cmpd="sng" algn="ctr">
            <a:solidFill>
              <a:srgbClr val="000000"/>
            </a:solidFill>
            <a:prstDash val="solid"/>
          </a:ln>
          <a:effectLst/>
        </p:spPr>
      </p:cxnSp>
      <p:cxnSp>
        <p:nvCxnSpPr>
          <p:cNvPr id="1973" name="直線コネクタ 130"/>
          <p:cNvCxnSpPr/>
          <p:nvPr/>
        </p:nvCxnSpPr>
        <p:spPr>
          <a:xfrm>
            <a:off x="6334886" y="2373050"/>
            <a:ext cx="15110" cy="2618226"/>
          </a:xfrm>
          <a:prstGeom prst="line">
            <a:avLst/>
          </a:prstGeom>
          <a:noFill/>
          <a:ln w="38100" cap="flat" cmpd="sng" algn="ctr">
            <a:solidFill>
              <a:srgbClr val="000000"/>
            </a:solidFill>
            <a:prstDash val="solid"/>
          </a:ln>
          <a:effectLst/>
        </p:spPr>
      </p:cxnSp>
      <p:cxnSp>
        <p:nvCxnSpPr>
          <p:cNvPr id="1974" name="直線コネクタ 131"/>
          <p:cNvCxnSpPr/>
          <p:nvPr/>
        </p:nvCxnSpPr>
        <p:spPr>
          <a:xfrm>
            <a:off x="6334886" y="6111798"/>
            <a:ext cx="252000" cy="0"/>
          </a:xfrm>
          <a:prstGeom prst="line">
            <a:avLst/>
          </a:prstGeom>
          <a:noFill/>
          <a:ln w="38100" cap="flat" cmpd="sng" algn="ctr">
            <a:solidFill>
              <a:srgbClr val="000000"/>
            </a:solidFill>
            <a:prstDash val="solid"/>
          </a:ln>
          <a:effectLst/>
        </p:spPr>
      </p:cxnSp>
      <p:cxnSp>
        <p:nvCxnSpPr>
          <p:cNvPr id="1975" name="直線コネクタ 132"/>
          <p:cNvCxnSpPr/>
          <p:nvPr/>
        </p:nvCxnSpPr>
        <p:spPr>
          <a:xfrm flipH="1">
            <a:off x="6334886" y="5557215"/>
            <a:ext cx="0" cy="579600"/>
          </a:xfrm>
          <a:prstGeom prst="line">
            <a:avLst/>
          </a:prstGeom>
          <a:noFill/>
          <a:ln w="38100" cap="flat" cmpd="sng" algn="ctr">
            <a:solidFill>
              <a:srgbClr val="000000"/>
            </a:solidFill>
            <a:prstDash val="solid"/>
          </a:ln>
          <a:effectLst/>
        </p:spPr>
      </p:cxnSp>
      <p:sp>
        <p:nvSpPr>
          <p:cNvPr id="1976" name="正方形/長方形 133"/>
          <p:cNvSpPr/>
          <p:nvPr/>
        </p:nvSpPr>
        <p:spPr>
          <a:xfrm>
            <a:off x="5850532" y="1022539"/>
            <a:ext cx="4215036" cy="246221"/>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a:t>
            </a:r>
            <a:r>
              <a:rPr kumimoji="1" lang="ja-JP" altLang="en-US" sz="10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それぞれの</a:t>
            </a:r>
            <a:r>
              <a:rPr kumimoji="1" lang="ja-JP" altLang="ja-JP" sz="10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効果は相互に関連しており、厳密に</a:t>
            </a:r>
            <a:r>
              <a:rPr kumimoji="1" lang="ja-JP" altLang="en-US" sz="10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分けられる</a:t>
            </a:r>
            <a:r>
              <a:rPr kumimoji="1" lang="ja-JP" altLang="ja-JP" sz="10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ものではない</a:t>
            </a:r>
          </a:p>
        </p:txBody>
      </p:sp>
      <p:sp>
        <p:nvSpPr>
          <p:cNvPr id="1977" name="テキスト ボックス 134"/>
          <p:cNvSpPr txBox="1"/>
          <p:nvPr/>
        </p:nvSpPr>
        <p:spPr>
          <a:xfrm>
            <a:off x="6262886" y="1305969"/>
            <a:ext cx="3420000" cy="312969"/>
          </a:xfrm>
          <a:prstGeom prst="rect">
            <a:avLst/>
          </a:prstGeom>
          <a:solidFill>
            <a:srgbClr val="C00000"/>
          </a:solidFill>
          <a:ln w="19050">
            <a:solidFill>
              <a:srgbClr val="C0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100" normalizeH="0" baseline="0" noProof="0">
                <a:ln>
                  <a:noFill/>
                </a:ln>
                <a:solidFill>
                  <a:srgbClr val="FFFFFF"/>
                </a:solidFill>
                <a:effectLst/>
                <a:uLnTx/>
                <a:uFillTx/>
                <a:latin typeface="ＭＳ Ｐゴシック"/>
                <a:ea typeface="ＭＳ Ｐゴシック" panose="020B0600070205080204" pitchFamily="50" charset="-128"/>
                <a:cs typeface="+mn-cs"/>
              </a:rPr>
              <a:t>都市公園のストック効果分類</a:t>
            </a:r>
          </a:p>
        </p:txBody>
      </p:sp>
      <p:sp>
        <p:nvSpPr>
          <p:cNvPr id="1978" name="テキスト ボックス 137"/>
          <p:cNvSpPr txBox="1"/>
          <p:nvPr/>
        </p:nvSpPr>
        <p:spPr>
          <a:xfrm>
            <a:off x="3851559" y="1288727"/>
            <a:ext cx="2148824" cy="307777"/>
          </a:xfrm>
          <a:prstGeom prst="rect">
            <a:avLst/>
          </a:prstGeom>
          <a:solidFill>
            <a:srgbClr val="333399"/>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a:ln>
                  <a:noFill/>
                </a:ln>
                <a:solidFill>
                  <a:srgbClr val="FFFFFF"/>
                </a:solidFill>
                <a:effectLst/>
                <a:uLnTx/>
                <a:uFillTx/>
                <a:latin typeface="ＭＳ Ｐゴシック"/>
                <a:ea typeface="ＭＳ Ｐゴシック" panose="020B0600070205080204" pitchFamily="50" charset="-128"/>
                <a:cs typeface="ＭＳ Ｐゴシック"/>
              </a:rPr>
              <a:t>社会資本のストック効果</a:t>
            </a:r>
          </a:p>
        </p:txBody>
      </p:sp>
      <p:cxnSp>
        <p:nvCxnSpPr>
          <p:cNvPr id="1979" name="直線コネクタ 138"/>
          <p:cNvCxnSpPr/>
          <p:nvPr/>
        </p:nvCxnSpPr>
        <p:spPr>
          <a:xfrm flipV="1">
            <a:off x="5917996" y="5543486"/>
            <a:ext cx="684000" cy="0"/>
          </a:xfrm>
          <a:prstGeom prst="line">
            <a:avLst/>
          </a:prstGeom>
          <a:noFill/>
          <a:ln w="38100" cap="flat" cmpd="sng" algn="ctr">
            <a:solidFill>
              <a:srgbClr val="000000"/>
            </a:solidFill>
            <a:prstDash val="solid"/>
          </a:ln>
          <a:effectLst/>
        </p:spPr>
      </p:cxnSp>
      <p:cxnSp>
        <p:nvCxnSpPr>
          <p:cNvPr id="1980" name="直線コネクタ 139"/>
          <p:cNvCxnSpPr/>
          <p:nvPr/>
        </p:nvCxnSpPr>
        <p:spPr>
          <a:xfrm>
            <a:off x="6349996" y="4968112"/>
            <a:ext cx="252000" cy="0"/>
          </a:xfrm>
          <a:prstGeom prst="line">
            <a:avLst/>
          </a:prstGeom>
          <a:noFill/>
          <a:ln w="38100" cap="flat" cmpd="sng" algn="ctr">
            <a:solidFill>
              <a:srgbClr val="000000"/>
            </a:solidFill>
            <a:prstDash val="solid"/>
          </a:ln>
          <a:effectLst/>
        </p:spPr>
      </p:cxnSp>
      <p:sp>
        <p:nvSpPr>
          <p:cNvPr id="1981" name="正方形/長方形 140"/>
          <p:cNvSpPr/>
          <p:nvPr/>
        </p:nvSpPr>
        <p:spPr>
          <a:xfrm>
            <a:off x="3768490" y="1954923"/>
            <a:ext cx="2276863" cy="577081"/>
          </a:xfrm>
          <a:prstGeom prst="rect">
            <a:avLst/>
          </a:prstGeom>
          <a:noFill/>
          <a:ln>
            <a:noFill/>
          </a:ln>
        </p:spPr>
        <p:txBody>
          <a:bodyPr wrap="square">
            <a:spAutoFit/>
          </a:bodyPr>
          <a:lstStyle/>
          <a:p>
            <a:pPr marL="10800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地震、津波、洪水等への災害安全性を向上させ、安全・安心を確保する効果</a:t>
            </a:r>
          </a:p>
        </p:txBody>
      </p:sp>
      <p:sp>
        <p:nvSpPr>
          <p:cNvPr id="1982" name="正方形/長方形 141"/>
          <p:cNvSpPr/>
          <p:nvPr/>
        </p:nvSpPr>
        <p:spPr>
          <a:xfrm>
            <a:off x="3781839" y="3214673"/>
            <a:ext cx="2248524" cy="577081"/>
          </a:xfrm>
          <a:prstGeom prst="rect">
            <a:avLst/>
          </a:prstGeom>
        </p:spPr>
        <p:txBody>
          <a:bodyPr wrap="square">
            <a:spAutoFit/>
          </a:bodyPr>
          <a:lstStyle/>
          <a:p>
            <a:pPr marL="10800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衛生状態の改善、生活アメニティ</a:t>
            </a:r>
            <a:r>
              <a:rPr kumimoji="1" lang="ja-JP" altLang="en-US"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の向上</a:t>
            </a:r>
            <a:r>
              <a:rPr kumimoji="1" lang="ja-JP" altLang="ja-JP"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などの生活水準の向上に寄与し、生活の質を高める効果</a:t>
            </a:r>
            <a:endParaRPr kumimoji="1" lang="en-US" altLang="ja-JP"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1983" name="正方形/長方形 142"/>
          <p:cNvSpPr/>
          <p:nvPr/>
        </p:nvSpPr>
        <p:spPr>
          <a:xfrm>
            <a:off x="3830168" y="5747761"/>
            <a:ext cx="2128603" cy="738664"/>
          </a:xfrm>
          <a:prstGeom prst="rect">
            <a:avLst/>
          </a:prstGeom>
        </p:spPr>
        <p:txBody>
          <a:bodyPr wrap="square">
            <a:spAutoFit/>
          </a:bodyPr>
          <a:lstStyle/>
          <a:p>
            <a:pPr marL="10800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移動時間の短縮、輸送費の低下等によって経済活動の生産性を向上させ、経済成長をもたらす効果</a:t>
            </a:r>
            <a:endParaRPr kumimoji="1" lang="en-US" altLang="ja-JP"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grpSp>
        <p:nvGrpSpPr>
          <p:cNvPr id="1984" name="グループ化 144"/>
          <p:cNvGrpSpPr/>
          <p:nvPr/>
        </p:nvGrpSpPr>
        <p:grpSpPr>
          <a:xfrm>
            <a:off x="6565996" y="1639364"/>
            <a:ext cx="3113999" cy="630194"/>
            <a:chOff x="2859110" y="1639364"/>
            <a:chExt cx="3113999" cy="630194"/>
          </a:xfrm>
        </p:grpSpPr>
        <p:sp>
          <p:nvSpPr>
            <p:cNvPr id="1985" name="正方形/長方形 145"/>
            <p:cNvSpPr/>
            <p:nvPr/>
          </p:nvSpPr>
          <p:spPr>
            <a:xfrm>
              <a:off x="2859110" y="1639364"/>
              <a:ext cx="2127795" cy="252000"/>
            </a:xfrm>
            <a:prstGeom prst="rect">
              <a:avLst/>
            </a:prstGeom>
            <a:noFill/>
            <a:ln>
              <a:noFill/>
            </a:ln>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400" b="1" i="0" u="none" strike="noStrike" kern="0" cap="none" spc="0" normalizeH="0" baseline="0" noProof="0">
                  <a:ln>
                    <a:noFill/>
                  </a:ln>
                  <a:solidFill>
                    <a:srgbClr val="FF0000"/>
                  </a:solidFill>
                  <a:effectLst/>
                  <a:uLnTx/>
                  <a:uFillTx/>
                  <a:latin typeface="Arial"/>
                  <a:ea typeface="ＭＳ Ｐゴシック" panose="020B0600070205080204" pitchFamily="50" charset="-128"/>
                  <a:cs typeface="+mn-cs"/>
                </a:rPr>
                <a:t>①防災性向上効果</a:t>
              </a:r>
              <a:endParaRPr kumimoji="1" lang="en-US" altLang="ja-JP" sz="1400" b="1" i="0" u="none" strike="noStrike" kern="0" cap="none" spc="0" normalizeH="0" baseline="0" noProof="0">
                <a:ln>
                  <a:noFill/>
                </a:ln>
                <a:solidFill>
                  <a:srgbClr val="FF0000"/>
                </a:solidFill>
                <a:effectLst/>
                <a:uLnTx/>
                <a:uFillTx/>
                <a:latin typeface="Arial"/>
                <a:ea typeface="ＭＳ Ｐゴシック" panose="020B0600070205080204" pitchFamily="50" charset="-128"/>
                <a:cs typeface="+mn-cs"/>
              </a:endParaRPr>
            </a:p>
          </p:txBody>
        </p:sp>
        <p:sp>
          <p:nvSpPr>
            <p:cNvPr id="1986" name="テキスト ボックス 146"/>
            <p:cNvSpPr txBox="1"/>
            <p:nvPr/>
          </p:nvSpPr>
          <p:spPr>
            <a:xfrm>
              <a:off x="3043002" y="1854060"/>
              <a:ext cx="2930107" cy="415498"/>
            </a:xfrm>
            <a:prstGeom prst="rect">
              <a:avLst/>
            </a:prstGeom>
            <a:noFill/>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1" lang="ja-JP" altLang="en-US" sz="1050" b="0" i="0" u="none" strike="noStrike" kern="0" cap="none" spc="0" normalizeH="0" baseline="0" noProof="0">
                  <a:ln>
                    <a:noFill/>
                  </a:ln>
                  <a:solidFill>
                    <a:srgbClr val="000000"/>
                  </a:solidFill>
                  <a:effectLst/>
                  <a:uLnTx/>
                  <a:uFillTx/>
                  <a:latin typeface="Arial"/>
                  <a:ea typeface="ＭＳ Ｐゴシック" panose="020B0600070205080204" pitchFamily="50" charset="-128"/>
                  <a:cs typeface="+mn-cs"/>
                </a:rPr>
                <a:t>　災害発生時の避難地、防災拠点等となることによって都市の安全性を向上させる効果</a:t>
              </a:r>
              <a:endParaRPr kumimoji="1" lang="en-US" altLang="ja-JP" sz="1050" b="0" i="0" u="none" strike="noStrike" kern="0" cap="none" spc="0" normalizeH="0" baseline="0" noProof="0">
                <a:ln>
                  <a:noFill/>
                </a:ln>
                <a:solidFill>
                  <a:srgbClr val="000000"/>
                </a:solidFill>
                <a:effectLst/>
                <a:uLnTx/>
                <a:uFillTx/>
                <a:latin typeface="Arial"/>
                <a:ea typeface="ＭＳ Ｐゴシック" panose="020B0600070205080204" pitchFamily="50" charset="-128"/>
                <a:cs typeface="+mn-cs"/>
              </a:endParaRPr>
            </a:p>
          </p:txBody>
        </p:sp>
      </p:grpSp>
      <p:grpSp>
        <p:nvGrpSpPr>
          <p:cNvPr id="1987" name="グループ化 147"/>
          <p:cNvGrpSpPr/>
          <p:nvPr/>
        </p:nvGrpSpPr>
        <p:grpSpPr>
          <a:xfrm>
            <a:off x="6565996" y="2799458"/>
            <a:ext cx="3283548" cy="631498"/>
            <a:chOff x="2859110" y="2862060"/>
            <a:chExt cx="3283548" cy="631498"/>
          </a:xfrm>
        </p:grpSpPr>
        <p:sp>
          <p:nvSpPr>
            <p:cNvPr id="1988" name="正方形/長方形 148"/>
            <p:cNvSpPr/>
            <p:nvPr/>
          </p:nvSpPr>
          <p:spPr>
            <a:xfrm>
              <a:off x="2859110" y="2862060"/>
              <a:ext cx="3283548" cy="252000"/>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rPr>
                <a:t>③健康・レクリエーション空間提供効果</a:t>
              </a:r>
              <a:endParaRPr kumimoji="1" lang="en-US" altLang="ja-JP"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endParaRPr>
            </a:p>
          </p:txBody>
        </p:sp>
        <p:sp>
          <p:nvSpPr>
            <p:cNvPr id="1989" name="テキスト ボックス 149"/>
            <p:cNvSpPr txBox="1"/>
            <p:nvPr/>
          </p:nvSpPr>
          <p:spPr>
            <a:xfrm>
              <a:off x="3043002" y="3078060"/>
              <a:ext cx="2930107" cy="415498"/>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　健康運動、レクリエーションの場となり心身の健康増進等をもたらす効果</a:t>
              </a: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grpSp>
      <p:grpSp>
        <p:nvGrpSpPr>
          <p:cNvPr id="1990" name="グループ化 150"/>
          <p:cNvGrpSpPr/>
          <p:nvPr/>
        </p:nvGrpSpPr>
        <p:grpSpPr>
          <a:xfrm>
            <a:off x="6565996" y="3380157"/>
            <a:ext cx="3113999" cy="631498"/>
            <a:chOff x="2859110" y="3474060"/>
            <a:chExt cx="3113999" cy="631498"/>
          </a:xfrm>
        </p:grpSpPr>
        <p:sp>
          <p:nvSpPr>
            <p:cNvPr id="1991" name="正方形/長方形 151"/>
            <p:cNvSpPr/>
            <p:nvPr/>
          </p:nvSpPr>
          <p:spPr>
            <a:xfrm>
              <a:off x="2859110" y="3474060"/>
              <a:ext cx="2127795" cy="252000"/>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rPr>
                <a:t>④景観形成効果</a:t>
              </a:r>
              <a:endParaRPr kumimoji="1" lang="en-US" altLang="ja-JP"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endParaRPr>
            </a:p>
          </p:txBody>
        </p:sp>
        <p:sp>
          <p:nvSpPr>
            <p:cNvPr id="1992" name="テキスト ボックス 152"/>
            <p:cNvSpPr txBox="1"/>
            <p:nvPr/>
          </p:nvSpPr>
          <p:spPr>
            <a:xfrm>
              <a:off x="3043002" y="3690060"/>
              <a:ext cx="2930107" cy="415498"/>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　季節感を享受できる景観の提供、良好な街並みの形成効果</a:t>
              </a: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grpSp>
      <p:grpSp>
        <p:nvGrpSpPr>
          <p:cNvPr id="1993" name="グループ化 153"/>
          <p:cNvGrpSpPr/>
          <p:nvPr/>
        </p:nvGrpSpPr>
        <p:grpSpPr>
          <a:xfrm>
            <a:off x="6565996" y="2218759"/>
            <a:ext cx="3113999" cy="631498"/>
            <a:chOff x="2859110" y="2250060"/>
            <a:chExt cx="3113999" cy="631498"/>
          </a:xfrm>
        </p:grpSpPr>
        <p:sp>
          <p:nvSpPr>
            <p:cNvPr id="1994" name="正方形/長方形 154"/>
            <p:cNvSpPr/>
            <p:nvPr/>
          </p:nvSpPr>
          <p:spPr>
            <a:xfrm>
              <a:off x="2859110" y="2250060"/>
              <a:ext cx="2127795" cy="252000"/>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rPr>
                <a:t>②環境維持・改善効果</a:t>
              </a:r>
              <a:endParaRPr kumimoji="1" lang="en-US" altLang="ja-JP"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endParaRPr>
            </a:p>
          </p:txBody>
        </p:sp>
        <p:sp>
          <p:nvSpPr>
            <p:cNvPr id="1995" name="テキスト ボックス 155"/>
            <p:cNvSpPr txBox="1"/>
            <p:nvPr/>
          </p:nvSpPr>
          <p:spPr>
            <a:xfrm>
              <a:off x="3043002" y="2466060"/>
              <a:ext cx="2930107" cy="415498"/>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　生物多様性の確保、ヒートアイランドの解消等の都市環境の改善をもたらす効果</a:t>
              </a:r>
              <a:endParaRPr kumimoji="1" lang="en-US" altLang="ja-JP"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grpSp>
      <p:grpSp>
        <p:nvGrpSpPr>
          <p:cNvPr id="1996" name="グループ化 156"/>
          <p:cNvGrpSpPr/>
          <p:nvPr/>
        </p:nvGrpSpPr>
        <p:grpSpPr>
          <a:xfrm>
            <a:off x="6565996" y="3960856"/>
            <a:ext cx="3113999" cy="469916"/>
            <a:chOff x="2859110" y="4086060"/>
            <a:chExt cx="3113999" cy="469916"/>
          </a:xfrm>
        </p:grpSpPr>
        <p:sp>
          <p:nvSpPr>
            <p:cNvPr id="1997" name="正方形/長方形 157"/>
            <p:cNvSpPr/>
            <p:nvPr/>
          </p:nvSpPr>
          <p:spPr>
            <a:xfrm>
              <a:off x="2859110" y="4086060"/>
              <a:ext cx="2127795" cy="307777"/>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rPr>
                <a:t>⑤文化伝承効果</a:t>
              </a:r>
              <a:endParaRPr kumimoji="1" lang="en-US" altLang="ja-JP"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endParaRPr>
            </a:p>
          </p:txBody>
        </p:sp>
        <p:sp>
          <p:nvSpPr>
            <p:cNvPr id="1998" name="テキスト ボックス 158"/>
            <p:cNvSpPr txBox="1"/>
            <p:nvPr/>
          </p:nvSpPr>
          <p:spPr>
            <a:xfrm>
              <a:off x="3043002" y="4302060"/>
              <a:ext cx="2930107"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　地域の文化を伝承、発信する効果</a:t>
              </a: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grpSp>
      <p:grpSp>
        <p:nvGrpSpPr>
          <p:cNvPr id="1999" name="グループ化 159"/>
          <p:cNvGrpSpPr/>
          <p:nvPr/>
        </p:nvGrpSpPr>
        <p:grpSpPr>
          <a:xfrm>
            <a:off x="6565996" y="5379789"/>
            <a:ext cx="3113999" cy="631498"/>
            <a:chOff x="2859110" y="5384491"/>
            <a:chExt cx="3113999" cy="631498"/>
          </a:xfrm>
        </p:grpSpPr>
        <p:sp>
          <p:nvSpPr>
            <p:cNvPr id="2000" name="正方形/長方形 160"/>
            <p:cNvSpPr/>
            <p:nvPr/>
          </p:nvSpPr>
          <p:spPr>
            <a:xfrm>
              <a:off x="2859110" y="5384491"/>
              <a:ext cx="2127795" cy="307777"/>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rPr>
                <a:t>⑧観光振興効果</a:t>
              </a:r>
              <a:endParaRPr kumimoji="1" lang="en-US" altLang="ja-JP"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endParaRPr>
            </a:p>
          </p:txBody>
        </p:sp>
        <p:sp>
          <p:nvSpPr>
            <p:cNvPr id="2001" name="テキスト ボックス 161"/>
            <p:cNvSpPr txBox="1"/>
            <p:nvPr/>
          </p:nvSpPr>
          <p:spPr>
            <a:xfrm>
              <a:off x="3043002" y="5600491"/>
              <a:ext cx="2930107" cy="415498"/>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　観光客の誘致等により地域の賑わい創出、活性化をもたらす効果</a:t>
              </a: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grpSp>
      <p:grpSp>
        <p:nvGrpSpPr>
          <p:cNvPr id="2002" name="グループ化 162"/>
          <p:cNvGrpSpPr/>
          <p:nvPr/>
        </p:nvGrpSpPr>
        <p:grpSpPr>
          <a:xfrm>
            <a:off x="6565996" y="5960491"/>
            <a:ext cx="3113999" cy="631498"/>
            <a:chOff x="2859110" y="5960491"/>
            <a:chExt cx="3113999" cy="631498"/>
          </a:xfrm>
        </p:grpSpPr>
        <p:sp>
          <p:nvSpPr>
            <p:cNvPr id="2003" name="正方形/長方形 163"/>
            <p:cNvSpPr/>
            <p:nvPr/>
          </p:nvSpPr>
          <p:spPr>
            <a:xfrm>
              <a:off x="2859110" y="5960491"/>
              <a:ext cx="2127795" cy="307777"/>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rPr>
                <a:t>⑨経済活性化効果</a:t>
              </a:r>
              <a:endParaRPr kumimoji="1" lang="en-US" altLang="ja-JP"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endParaRPr>
            </a:p>
          </p:txBody>
        </p:sp>
        <p:sp>
          <p:nvSpPr>
            <p:cNvPr id="2004" name="テキスト ボックス 164"/>
            <p:cNvSpPr txBox="1"/>
            <p:nvPr/>
          </p:nvSpPr>
          <p:spPr>
            <a:xfrm>
              <a:off x="3043002" y="6176491"/>
              <a:ext cx="2930107" cy="415498"/>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　企業立地の促進、雇用の創出等により経済を活性化させる効果</a:t>
              </a: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grpSp>
      <p:grpSp>
        <p:nvGrpSpPr>
          <p:cNvPr id="2005" name="グループ化 165"/>
          <p:cNvGrpSpPr/>
          <p:nvPr/>
        </p:nvGrpSpPr>
        <p:grpSpPr>
          <a:xfrm>
            <a:off x="6565996" y="4799090"/>
            <a:ext cx="3113999" cy="631498"/>
            <a:chOff x="2859110" y="4698060"/>
            <a:chExt cx="3113999" cy="631498"/>
          </a:xfrm>
        </p:grpSpPr>
        <p:sp>
          <p:nvSpPr>
            <p:cNvPr id="2006" name="正方形/長方形 166"/>
            <p:cNvSpPr/>
            <p:nvPr/>
          </p:nvSpPr>
          <p:spPr>
            <a:xfrm>
              <a:off x="2859110" y="4698060"/>
              <a:ext cx="2127795" cy="307777"/>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rPr>
                <a:t>⑦コミュニティ形成効果</a:t>
              </a:r>
              <a:endParaRPr kumimoji="1" lang="en-US" altLang="ja-JP"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endParaRPr>
            </a:p>
          </p:txBody>
        </p:sp>
        <p:sp>
          <p:nvSpPr>
            <p:cNvPr id="2007" name="テキスト ボックス 167"/>
            <p:cNvSpPr txBox="1"/>
            <p:nvPr/>
          </p:nvSpPr>
          <p:spPr>
            <a:xfrm>
              <a:off x="3043002" y="4914060"/>
              <a:ext cx="2930107" cy="415498"/>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　地域のコミュニティ活動の拠点となる場、市民参画の場を提供する効果</a:t>
              </a: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grpSp>
      <p:grpSp>
        <p:nvGrpSpPr>
          <p:cNvPr id="2008" name="グループ化 173"/>
          <p:cNvGrpSpPr/>
          <p:nvPr/>
        </p:nvGrpSpPr>
        <p:grpSpPr>
          <a:xfrm>
            <a:off x="6565996" y="4379973"/>
            <a:ext cx="3113999" cy="469916"/>
            <a:chOff x="-3453086" y="2158283"/>
            <a:chExt cx="3113999" cy="469916"/>
          </a:xfrm>
        </p:grpSpPr>
        <p:sp>
          <p:nvSpPr>
            <p:cNvPr id="2009" name="正方形/長方形 174"/>
            <p:cNvSpPr/>
            <p:nvPr/>
          </p:nvSpPr>
          <p:spPr>
            <a:xfrm>
              <a:off x="-3453086" y="2158283"/>
              <a:ext cx="2127795" cy="307777"/>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rPr>
                <a:t>⑥子育て、教育効果</a:t>
              </a:r>
              <a:endParaRPr kumimoji="1" lang="en-US" altLang="ja-JP" sz="1400" b="1" i="0" u="none" strike="noStrike" kern="1200" cap="none" spc="0" normalizeH="0" baseline="0" noProof="0">
                <a:ln>
                  <a:noFill/>
                </a:ln>
                <a:solidFill>
                  <a:srgbClr val="FF0000"/>
                </a:solidFill>
                <a:effectLst/>
                <a:uLnTx/>
                <a:uFillTx/>
                <a:latin typeface="Arial" pitchFamily="34" charset="0"/>
                <a:ea typeface="ＭＳ Ｐゴシック" panose="020B0600070205080204" pitchFamily="50" charset="-128"/>
                <a:cs typeface="+mn-cs"/>
              </a:endParaRPr>
            </a:p>
          </p:txBody>
        </p:sp>
        <p:sp>
          <p:nvSpPr>
            <p:cNvPr id="2010" name="テキスト ボックス 175"/>
            <p:cNvSpPr txBox="1"/>
            <p:nvPr/>
          </p:nvSpPr>
          <p:spPr>
            <a:xfrm>
              <a:off x="-3269194" y="2374283"/>
              <a:ext cx="2930107"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rPr>
                <a:t>　子どもの健全な育成の場を提供する効果</a:t>
              </a: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grpSp>
      <p:cxnSp>
        <p:nvCxnSpPr>
          <p:cNvPr id="2011" name="直線コネクタ 176"/>
          <p:cNvCxnSpPr/>
          <p:nvPr/>
        </p:nvCxnSpPr>
        <p:spPr>
          <a:xfrm>
            <a:off x="6349996" y="4526677"/>
            <a:ext cx="252000" cy="0"/>
          </a:xfrm>
          <a:prstGeom prst="line">
            <a:avLst/>
          </a:prstGeom>
          <a:noFill/>
          <a:ln w="38100" cap="flat" cmpd="sng" algn="ctr">
            <a:solidFill>
              <a:srgbClr val="000000"/>
            </a:solidFill>
            <a:prstDash val="solid"/>
          </a:ln>
          <a:effectLst/>
        </p:spPr>
      </p:cxnSp>
      <p:sp>
        <p:nvSpPr>
          <p:cNvPr id="2012" name="テキスト ボックス 177"/>
          <p:cNvSpPr txBox="1"/>
          <p:nvPr/>
        </p:nvSpPr>
        <p:spPr>
          <a:xfrm>
            <a:off x="-15552" y="15945"/>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70C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都市公園：ストック効果</a:t>
            </a:r>
          </a:p>
        </p:txBody>
      </p:sp>
      <p:sp>
        <p:nvSpPr>
          <p:cNvPr id="2013" name="Rectangle 2"/>
          <p:cNvSpPr txBox="1">
            <a:spLocks noChangeArrowheads="1"/>
          </p:cNvSpPr>
          <p:nvPr/>
        </p:nvSpPr>
        <p:spPr>
          <a:xfrm>
            <a:off x="381003" y="0"/>
            <a:ext cx="7019925" cy="476250"/>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j-cs"/>
            </a:endParaRPr>
          </a:p>
        </p:txBody>
      </p:sp>
      <p:sp>
        <p:nvSpPr>
          <p:cNvPr id="2014" name="テキスト ボックス 179"/>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015" name="テキスト ボックス 180"/>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016" name="正方形/長方形 181"/>
          <p:cNvSpPr/>
          <p:nvPr/>
        </p:nvSpPr>
        <p:spPr>
          <a:xfrm>
            <a:off x="560784" y="1256111"/>
            <a:ext cx="2448000" cy="360000"/>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03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社会資本の効果</a:t>
            </a:r>
          </a:p>
        </p:txBody>
      </p:sp>
      <p:sp>
        <p:nvSpPr>
          <p:cNvPr id="2017" name="正方形/長方形 182"/>
          <p:cNvSpPr/>
          <p:nvPr/>
        </p:nvSpPr>
        <p:spPr>
          <a:xfrm>
            <a:off x="437860" y="1765257"/>
            <a:ext cx="1728000" cy="360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035"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フロー効果</a:t>
            </a:r>
            <a:endParaRPr kumimoji="1" lang="en-US" altLang="ja-JP" sz="1400"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018" name="正方形/長方形 183"/>
          <p:cNvSpPr/>
          <p:nvPr/>
        </p:nvSpPr>
        <p:spPr>
          <a:xfrm>
            <a:off x="408244" y="3734164"/>
            <a:ext cx="1728000" cy="360000"/>
          </a:xfrm>
          <a:prstGeom prst="rect">
            <a:avLst/>
          </a:prstGeom>
          <a:solidFill>
            <a:srgbClr val="FFFFCC"/>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035"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ストック効果</a:t>
            </a:r>
            <a:endParaRPr kumimoji="1" lang="en-US" altLang="ja-JP" sz="1400"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2019" name="直線矢印コネクタ 184"/>
          <p:cNvCxnSpPr/>
          <p:nvPr/>
        </p:nvCxnSpPr>
        <p:spPr>
          <a:xfrm flipH="1">
            <a:off x="1852273" y="2552467"/>
            <a:ext cx="879" cy="1295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20" name="直線矢印コネクタ 185"/>
          <p:cNvCxnSpPr/>
          <p:nvPr/>
        </p:nvCxnSpPr>
        <p:spPr>
          <a:xfrm>
            <a:off x="1852273" y="2969981"/>
            <a:ext cx="0" cy="144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21" name="正方形/長方形 186"/>
          <p:cNvSpPr/>
          <p:nvPr/>
        </p:nvSpPr>
        <p:spPr>
          <a:xfrm>
            <a:off x="687569" y="2264467"/>
            <a:ext cx="2376000" cy="288000"/>
          </a:xfrm>
          <a:prstGeom prst="rect">
            <a:avLst/>
          </a:prstGeom>
          <a:noFill/>
          <a:ln w="63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03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生産活動の創出</a:t>
            </a:r>
          </a:p>
        </p:txBody>
      </p:sp>
      <p:sp>
        <p:nvSpPr>
          <p:cNvPr id="2022" name="正方形/長方形 187"/>
          <p:cNvSpPr/>
          <p:nvPr/>
        </p:nvSpPr>
        <p:spPr>
          <a:xfrm>
            <a:off x="686690" y="2681981"/>
            <a:ext cx="2376000" cy="288000"/>
          </a:xfrm>
          <a:prstGeom prst="rect">
            <a:avLst/>
          </a:prstGeom>
          <a:noFill/>
          <a:ln w="63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03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雇用の誘発</a:t>
            </a:r>
          </a:p>
        </p:txBody>
      </p:sp>
      <p:sp>
        <p:nvSpPr>
          <p:cNvPr id="2023" name="正方形/長方形 188"/>
          <p:cNvSpPr/>
          <p:nvPr/>
        </p:nvSpPr>
        <p:spPr>
          <a:xfrm>
            <a:off x="707841" y="3112534"/>
            <a:ext cx="2376000" cy="288000"/>
          </a:xfrm>
          <a:prstGeom prst="rect">
            <a:avLst/>
          </a:prstGeom>
          <a:noFill/>
          <a:ln w="63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03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所得増加による消費の拡大</a:t>
            </a:r>
          </a:p>
        </p:txBody>
      </p:sp>
      <p:sp>
        <p:nvSpPr>
          <p:cNvPr id="2024" name="正方形/長方形 191"/>
          <p:cNvSpPr/>
          <p:nvPr/>
        </p:nvSpPr>
        <p:spPr>
          <a:xfrm>
            <a:off x="696402" y="5733352"/>
            <a:ext cx="2160000" cy="864000"/>
          </a:xfrm>
          <a:prstGeom prst="rect">
            <a:avLst/>
          </a:prstGeom>
          <a:solidFill>
            <a:srgbClr val="FFFFCC"/>
          </a:solidFill>
          <a:ln w="6350"/>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03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生産拡大効果</a:t>
            </a:r>
            <a:endPar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03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・移動時間の短縮　</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03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・輸送費の低下</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03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・貨物取扱量の増加　等</a:t>
            </a:r>
          </a:p>
        </p:txBody>
      </p:sp>
      <p:sp>
        <p:nvSpPr>
          <p:cNvPr id="2025" name="正方形/長方形 192"/>
          <p:cNvSpPr/>
          <p:nvPr/>
        </p:nvSpPr>
        <p:spPr>
          <a:xfrm>
            <a:off x="696402" y="4956071"/>
            <a:ext cx="2160000" cy="720000"/>
          </a:xfrm>
          <a:prstGeom prst="rect">
            <a:avLst/>
          </a:prstGeom>
          <a:solidFill>
            <a:srgbClr val="FFFFCC"/>
          </a:solidFill>
          <a:ln w="6350"/>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03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生活の質の向上効果</a:t>
            </a:r>
            <a:endPar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03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・生活環境の改善</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03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・アメニティの向上　等</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026" name="正方形/長方形 193"/>
          <p:cNvSpPr/>
          <p:nvPr/>
        </p:nvSpPr>
        <p:spPr>
          <a:xfrm>
            <a:off x="696402" y="4178790"/>
            <a:ext cx="2160000" cy="720000"/>
          </a:xfrm>
          <a:prstGeom prst="rect">
            <a:avLst/>
          </a:prstGeom>
          <a:solidFill>
            <a:srgbClr val="FFFFCC"/>
          </a:solidFill>
          <a:ln w="6350"/>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03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安全・安心効果</a:t>
            </a:r>
            <a:endPar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03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・耐震性の向上</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03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・水害リスクの低減　等</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2027" name="直線コネクタ 195"/>
          <p:cNvCxnSpPr/>
          <p:nvPr/>
        </p:nvCxnSpPr>
        <p:spPr>
          <a:xfrm>
            <a:off x="579944" y="2140534"/>
            <a:ext cx="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8" name="直線コネクタ 196"/>
          <p:cNvCxnSpPr/>
          <p:nvPr/>
        </p:nvCxnSpPr>
        <p:spPr>
          <a:xfrm rot="16200000">
            <a:off x="631860" y="2359246"/>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9" name="直線コネクタ 199"/>
          <p:cNvCxnSpPr/>
          <p:nvPr/>
        </p:nvCxnSpPr>
        <p:spPr>
          <a:xfrm>
            <a:off x="579944" y="4098460"/>
            <a:ext cx="0" cy="19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0" name="直線コネクタ 200"/>
          <p:cNvCxnSpPr/>
          <p:nvPr/>
        </p:nvCxnSpPr>
        <p:spPr>
          <a:xfrm rot="16200000">
            <a:off x="633944" y="4484830"/>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1" name="直線コネクタ 201"/>
          <p:cNvCxnSpPr/>
          <p:nvPr/>
        </p:nvCxnSpPr>
        <p:spPr>
          <a:xfrm rot="16200000">
            <a:off x="633944" y="5977948"/>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2" name="直線コネクタ 202"/>
          <p:cNvCxnSpPr/>
          <p:nvPr/>
        </p:nvCxnSpPr>
        <p:spPr>
          <a:xfrm rot="16200000">
            <a:off x="633944" y="5276918"/>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33" name="角丸四角形 203"/>
          <p:cNvSpPr/>
          <p:nvPr/>
        </p:nvSpPr>
        <p:spPr>
          <a:xfrm>
            <a:off x="249260" y="3617180"/>
            <a:ext cx="2952000" cy="3124188"/>
          </a:xfrm>
          <a:prstGeom prst="roundRect">
            <a:avLst>
              <a:gd name="adj" fmla="val 8295"/>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2034" name="角丸四角形 206"/>
          <p:cNvSpPr/>
          <p:nvPr/>
        </p:nvSpPr>
        <p:spPr>
          <a:xfrm>
            <a:off x="56456" y="476672"/>
            <a:ext cx="9663105" cy="5620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609" marR="0" lvl="0" indent="-180609" algn="l" defTabSz="914400" rtl="0" eaLnBrk="1" fontAlgn="auto" latinLnBrk="0" hangingPunct="1">
              <a:lnSpc>
                <a:spcPts val="1920"/>
              </a:lnSpc>
              <a:spcBef>
                <a:spcPts val="0"/>
              </a:spcBef>
              <a:spcAft>
                <a:spcPts val="0"/>
              </a:spcAft>
              <a:buClrTx/>
              <a:buSzTx/>
              <a:buFontTx/>
              <a:buNone/>
              <a:tabLst/>
              <a:defRPr/>
            </a:pPr>
            <a:r>
              <a:rPr kumimoji="1" lang="ja-JP" altLang="en-US" sz="1600" b="0" i="0" u="none" strike="noStrike" kern="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・社会資本整備による効果には、フロー効果とストック効果があり、本来の役割であるストック効果を最大限発揮できるようにすべき</a:t>
            </a:r>
            <a:r>
              <a:rPr kumimoji="1" lang="ja-JP" altLang="en-US"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。都市公園のストック効果の主なものは、以下のとおり。</a:t>
            </a:r>
            <a:endParaRPr kumimoji="1" lang="ja-JP" altLang="ja-JP" sz="1600" b="0" i="0" u="none" strike="noStrike" kern="1200" cap="none" spc="0" normalizeH="0" baseline="3000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035" name="スライド番号プレースホルダ 2"/>
          <p:cNvSpPr>
            <a:spLocks noGrp="1"/>
          </p:cNvSpPr>
          <p:nvPr>
            <p:ph type="sldNum" sz="quarter" idx="12"/>
          </p:nvPr>
        </p:nvSpPr>
        <p:spPr>
          <a:xfrm>
            <a:off x="7617296" y="6592267"/>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B58EE-C279-4BFF-87F2-36714E626360}"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93823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 name="テキスト ボックス 177"/>
          <p:cNvSpPr txBox="1"/>
          <p:nvPr/>
        </p:nvSpPr>
        <p:spPr>
          <a:xfrm>
            <a:off x="-15552" y="15945"/>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70C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都市公園：ストック効果</a:t>
            </a:r>
          </a:p>
        </p:txBody>
      </p:sp>
      <p:sp>
        <p:nvSpPr>
          <p:cNvPr id="2038" name="Rectangle 2"/>
          <p:cNvSpPr txBox="1">
            <a:spLocks noChangeArrowheads="1"/>
          </p:cNvSpPr>
          <p:nvPr/>
        </p:nvSpPr>
        <p:spPr>
          <a:xfrm>
            <a:off x="381003" y="0"/>
            <a:ext cx="7019925" cy="476250"/>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j-cs"/>
            </a:endParaRPr>
          </a:p>
        </p:txBody>
      </p:sp>
      <p:sp>
        <p:nvSpPr>
          <p:cNvPr id="2041" name="角丸四角形 206"/>
          <p:cNvSpPr/>
          <p:nvPr/>
        </p:nvSpPr>
        <p:spPr>
          <a:xfrm>
            <a:off x="56456" y="476671"/>
            <a:ext cx="9663105" cy="140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609" marR="0" lvl="0" indent="-180609" algn="l" defTabSz="914400" rtl="0" eaLnBrk="1" fontAlgn="auto" latinLnBrk="0" hangingPunct="1">
              <a:lnSpc>
                <a:spcPts val="1920"/>
              </a:lnSpc>
              <a:spcBef>
                <a:spcPts val="0"/>
              </a:spcBef>
              <a:spcAft>
                <a:spcPts val="0"/>
              </a:spcAft>
              <a:buClrTx/>
              <a:buSzTx/>
              <a:buFontTx/>
              <a:buNone/>
              <a:tabLst/>
              <a:defRPr/>
            </a:pPr>
            <a:r>
              <a:rPr kumimoji="1" lang="ja-JP" altLang="en-US" sz="1600" b="0" i="0" u="none" strike="noStrike" kern="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・地震災害発生時の避難地・避難路、自衛隊等の防災活動の拠点等として活用されることで都市の安全性を向上させる効果を有する</a:t>
            </a:r>
            <a:endParaRPr kumimoji="1" lang="en-US" altLang="ja-JP" sz="1600" b="0" i="0" u="none" strike="noStrike" kern="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180609" marR="0" lvl="0" indent="-180609" algn="l" defTabSz="914400" rtl="0" eaLnBrk="1" fontAlgn="auto" latinLnBrk="0" hangingPunct="1">
              <a:lnSpc>
                <a:spcPts val="1920"/>
              </a:lnSpc>
              <a:spcBef>
                <a:spcPts val="0"/>
              </a:spcBef>
              <a:spcAft>
                <a:spcPts val="0"/>
              </a:spcAft>
              <a:buClrTx/>
              <a:buSzTx/>
              <a:buFontTx/>
              <a:buNone/>
              <a:tabLst/>
              <a:defRPr/>
            </a:pPr>
            <a:r>
              <a:rPr kumimoji="1" lang="ja-JP" altLang="en-US" sz="1600" b="0" i="0" u="none" strike="noStrike" kern="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・緑とオープンスペースにより火災発生時の延焼遮断効果を有する。</a:t>
            </a:r>
            <a:endParaRPr kumimoji="1" lang="en-US" altLang="ja-JP" sz="1600" b="0" i="0" u="none" strike="noStrike" kern="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180609" marR="0" lvl="0" indent="-180609" algn="l" defTabSz="914400" rtl="0" eaLnBrk="1" fontAlgn="auto" latinLnBrk="0" hangingPunct="1">
              <a:lnSpc>
                <a:spcPts val="1920"/>
              </a:lnSpc>
              <a:spcBef>
                <a:spcPts val="0"/>
              </a:spcBef>
              <a:spcAft>
                <a:spcPts val="0"/>
              </a:spcAft>
              <a:buClrTx/>
              <a:buSzTx/>
              <a:buFontTx/>
              <a:buNone/>
              <a:tabLst/>
              <a:defRPr/>
            </a:pPr>
            <a:r>
              <a:rPr kumimoji="1" lang="ja-JP" altLang="en-US" sz="1600" b="0" i="0" u="none" strike="noStrike" kern="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・大雨の一時的な雨水貯留等を想定した計画に基づいて整備を行うことにより、水害を防止、軽減する効果を有する。</a:t>
            </a:r>
            <a:endParaRPr kumimoji="1" lang="ja-JP" altLang="ja-JP" sz="1600" b="0" i="0" u="none" strike="noStrike" kern="1200" cap="none" spc="0" normalizeH="0" baseline="3000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042" name="スライド番号プレースホルダ 2"/>
          <p:cNvSpPr>
            <a:spLocks noGrp="1"/>
          </p:cNvSpPr>
          <p:nvPr>
            <p:ph type="sldNum" sz="quarter" idx="12"/>
          </p:nvPr>
        </p:nvSpPr>
        <p:spPr>
          <a:xfrm>
            <a:off x="7594737" y="6494537"/>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B58EE-C279-4BFF-87F2-36714E626360}"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2043" name="図 73"/>
          <p:cNvPicPr>
            <a:picLocks noChangeAspect="1"/>
          </p:cNvPicPr>
          <p:nvPr/>
        </p:nvPicPr>
        <p:blipFill>
          <a:blip r:embed="rId2"/>
          <a:srcRect r="19603"/>
          <a:stretch>
            <a:fillRect/>
          </a:stretch>
        </p:blipFill>
        <p:spPr>
          <a:xfrm>
            <a:off x="8200482" y="2231398"/>
            <a:ext cx="1471339" cy="1219298"/>
          </a:xfrm>
          <a:prstGeom prst="rect">
            <a:avLst/>
          </a:prstGeom>
        </p:spPr>
      </p:pic>
      <p:pic>
        <p:nvPicPr>
          <p:cNvPr id="2044" name="図 74"/>
          <p:cNvPicPr>
            <a:picLocks noChangeAspect="1"/>
          </p:cNvPicPr>
          <p:nvPr/>
        </p:nvPicPr>
        <p:blipFill>
          <a:blip r:embed="rId3"/>
          <a:srcRect t="2" b="6668"/>
          <a:stretch>
            <a:fillRect/>
          </a:stretch>
        </p:blipFill>
        <p:spPr>
          <a:xfrm>
            <a:off x="5105208" y="1983836"/>
            <a:ext cx="2935706" cy="1887732"/>
          </a:xfrm>
          <a:prstGeom prst="rect">
            <a:avLst/>
          </a:prstGeom>
        </p:spPr>
      </p:pic>
      <p:pic>
        <p:nvPicPr>
          <p:cNvPr id="2045" name="Picture 3"/>
          <p:cNvPicPr>
            <a:picLocks noChangeAspect="1" noChangeArrowheads="1"/>
          </p:cNvPicPr>
          <p:nvPr/>
        </p:nvPicPr>
        <p:blipFill>
          <a:blip r:embed="rId4"/>
          <a:srcRect l="6081" t="13878" r="18117"/>
          <a:stretch>
            <a:fillRect/>
          </a:stretch>
        </p:blipFill>
        <p:spPr>
          <a:xfrm>
            <a:off x="5070887" y="4580404"/>
            <a:ext cx="2080342" cy="1791308"/>
          </a:xfrm>
          <a:prstGeom prst="rect">
            <a:avLst/>
          </a:prstGeom>
          <a:noFill/>
          <a:ln>
            <a:noFill/>
          </a:ln>
        </p:spPr>
      </p:pic>
      <p:pic>
        <p:nvPicPr>
          <p:cNvPr id="2046" name="図 76"/>
          <p:cNvPicPr>
            <a:picLocks noChangeAspect="1"/>
          </p:cNvPicPr>
          <p:nvPr/>
        </p:nvPicPr>
        <p:blipFill>
          <a:blip r:embed="rId5"/>
          <a:stretch>
            <a:fillRect/>
          </a:stretch>
        </p:blipFill>
        <p:spPr>
          <a:xfrm>
            <a:off x="3473095" y="4727624"/>
            <a:ext cx="1367733" cy="1025798"/>
          </a:xfrm>
          <a:prstGeom prst="rect">
            <a:avLst/>
          </a:prstGeom>
          <a:noFill/>
          <a:ln w="25400">
            <a:solidFill>
              <a:schemeClr val="bg1"/>
            </a:solidFill>
          </a:ln>
        </p:spPr>
      </p:pic>
      <p:pic>
        <p:nvPicPr>
          <p:cNvPr id="2047" name="図 77"/>
          <p:cNvPicPr>
            <a:picLocks noChangeAspect="1"/>
          </p:cNvPicPr>
          <p:nvPr/>
        </p:nvPicPr>
        <p:blipFill>
          <a:blip r:embed="rId6"/>
          <a:srcRect t="3288" b="11926"/>
          <a:stretch>
            <a:fillRect/>
          </a:stretch>
        </p:blipFill>
        <p:spPr>
          <a:xfrm>
            <a:off x="264686" y="4580404"/>
            <a:ext cx="2967437" cy="1751783"/>
          </a:xfrm>
          <a:prstGeom prst="rect">
            <a:avLst/>
          </a:prstGeom>
          <a:noFill/>
          <a:ln>
            <a:noFill/>
          </a:ln>
        </p:spPr>
      </p:pic>
      <p:sp>
        <p:nvSpPr>
          <p:cNvPr id="3072" name="テキスト ボックス 78"/>
          <p:cNvSpPr txBox="1"/>
          <p:nvPr/>
        </p:nvSpPr>
        <p:spPr>
          <a:xfrm>
            <a:off x="290286" y="3901639"/>
            <a:ext cx="44413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阪神・淡路大震災の際に、市街地の延焼を防ぐ焼け止まり、住民の避難場所として機能</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73" name="テキスト ボックス 79"/>
          <p:cNvSpPr txBox="1"/>
          <p:nvPr/>
        </p:nvSpPr>
        <p:spPr>
          <a:xfrm>
            <a:off x="254889" y="4411127"/>
            <a:ext cx="4585939" cy="338554"/>
          </a:xfrm>
          <a:prstGeom prst="rect">
            <a:avLst/>
          </a:prstGeom>
          <a:solidFill>
            <a:srgbClr val="002060"/>
          </a:solid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rPr>
              <a:t>地震発生時の防災拠点</a:t>
            </a:r>
            <a:endParaRPr kumimoji="1" lang="en-US" altLang="ja-JP"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074" name="テキスト ボックス 80"/>
          <p:cNvSpPr txBox="1"/>
          <p:nvPr/>
        </p:nvSpPr>
        <p:spPr>
          <a:xfrm>
            <a:off x="3377016" y="6071127"/>
            <a:ext cx="1728192" cy="276999"/>
          </a:xfrm>
          <a:prstGeom prst="rect">
            <a:avLst/>
          </a:prstGeom>
          <a:noFill/>
          <a:ln>
            <a:noFill/>
          </a:ln>
        </p:spPr>
        <p:txBody>
          <a:bodyPr wrap="square" numCol="1" rtlCol="0">
            <a:spAutoFit/>
          </a:bodyPr>
          <a:lstStyle/>
          <a:p>
            <a:pPr marL="0" marR="0" lvl="0" indent="0" algn="l"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国営越後丘陵公園</a:t>
            </a:r>
            <a:endParaRPr kumimoji="1" lang="en-US" altLang="ja-JP"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pic>
        <p:nvPicPr>
          <p:cNvPr id="3075" name="図 81"/>
          <p:cNvPicPr>
            <a:picLocks noChangeAspect="1"/>
          </p:cNvPicPr>
          <p:nvPr/>
        </p:nvPicPr>
        <p:blipFill>
          <a:blip r:embed="rId7"/>
          <a:srcRect l="13594" t="2797" r="15103" b="-1363"/>
          <a:stretch>
            <a:fillRect/>
          </a:stretch>
        </p:blipFill>
        <p:spPr>
          <a:xfrm>
            <a:off x="3486407" y="2132075"/>
            <a:ext cx="1378224" cy="1342561"/>
          </a:xfrm>
          <a:prstGeom prst="rect">
            <a:avLst/>
          </a:prstGeom>
          <a:ln w="19050">
            <a:solidFill>
              <a:schemeClr val="bg1"/>
            </a:solidFill>
          </a:ln>
        </p:spPr>
      </p:pic>
      <p:pic>
        <p:nvPicPr>
          <p:cNvPr id="3076" name="Picture 2"/>
          <p:cNvPicPr>
            <a:picLocks noChangeAspect="1" noChangeArrowheads="1"/>
          </p:cNvPicPr>
          <p:nvPr/>
        </p:nvPicPr>
        <p:blipFill>
          <a:blip r:embed="rId8"/>
          <a:stretch>
            <a:fillRect/>
          </a:stretch>
        </p:blipFill>
        <p:spPr>
          <a:xfrm>
            <a:off x="254888" y="2070107"/>
            <a:ext cx="2967437" cy="1801461"/>
          </a:xfrm>
          <a:prstGeom prst="rect">
            <a:avLst/>
          </a:prstGeom>
          <a:noFill/>
          <a:ln>
            <a:noFill/>
          </a:ln>
        </p:spPr>
      </p:pic>
      <p:sp>
        <p:nvSpPr>
          <p:cNvPr id="3077" name="テキスト ボックス 83"/>
          <p:cNvSpPr txBox="1"/>
          <p:nvPr/>
        </p:nvSpPr>
        <p:spPr>
          <a:xfrm>
            <a:off x="254889" y="1916783"/>
            <a:ext cx="4609742" cy="338554"/>
          </a:xfrm>
          <a:prstGeom prst="rect">
            <a:avLst/>
          </a:prstGeom>
          <a:solidFill>
            <a:srgbClr val="002060"/>
          </a:solid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rPr>
              <a:t>火災の延焼防止、避難場所</a:t>
            </a:r>
            <a:endParaRPr kumimoji="1" lang="en-US" altLang="ja-JP"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078" name="テキスト ボックス 84"/>
          <p:cNvSpPr txBox="1"/>
          <p:nvPr/>
        </p:nvSpPr>
        <p:spPr>
          <a:xfrm>
            <a:off x="5093073" y="1916783"/>
            <a:ext cx="4593187" cy="338554"/>
          </a:xfrm>
          <a:prstGeom prst="rect">
            <a:avLst/>
          </a:prstGeom>
          <a:solidFill>
            <a:srgbClr val="002060"/>
          </a:solidFill>
          <a:ln>
            <a:noFill/>
          </a:ln>
        </p:spPr>
        <p:txBody>
          <a:bodyPr wrap="square" numCol="1" rtlCol="0">
            <a:spAutoFit/>
          </a:bodyPr>
          <a:lstStyle/>
          <a:p>
            <a:pPr marL="0" marR="0" lvl="0" indent="0" algn="ctr" defTabSz="914400" rtl="0" eaLnBrk="1" fontAlgn="ctr" latinLnBrk="0" hangingPunct="1">
              <a:lnSpc>
                <a:spcPct val="100000"/>
              </a:lnSpc>
              <a:spcBef>
                <a:spcPct val="0"/>
              </a:spcBef>
              <a:spcAft>
                <a:spcPct val="0"/>
              </a:spcAft>
              <a:buClrTx/>
              <a:buSzTx/>
              <a:buFontTx/>
              <a:buNone/>
              <a:tabLst>
                <a:tab pos="88900" algn="l"/>
              </a:tabLst>
              <a:defRPr/>
            </a:pPr>
            <a:r>
              <a:rPr kumimoji="1" lang="ja-JP" altLang="en-US" sz="1600" b="0" i="0" u="none" strike="noStrike" kern="1200" cap="none" spc="0" normalizeH="0" baseline="0" noProof="0">
                <a:ln>
                  <a:noFill/>
                </a:ln>
                <a:solidFill>
                  <a:srgbClr val="FFFFFF"/>
                </a:solidFill>
                <a:effectLst/>
                <a:uLnTx/>
                <a:uFillTx/>
                <a:latin typeface="HGS創英角ｺﾞｼｯｸUB" panose="020B0900000000000000" pitchFamily="50" charset="-128"/>
                <a:ea typeface="HGS創英角ｺﾞｼｯｸUB" panose="020B0900000000000000" pitchFamily="50" charset="-128"/>
                <a:cs typeface="+mn-cs"/>
              </a:rPr>
              <a:t>地震発生時の後方支援拠点</a:t>
            </a:r>
            <a:endParaRPr kumimoji="1" lang="en-US" altLang="ja-JP" sz="1600" b="0" i="0" u="none" strike="noStrike" kern="1200" cap="none" spc="0" normalizeH="0" baseline="0" noProof="0">
              <a:ln>
                <a:noFill/>
              </a:ln>
              <a:solidFill>
                <a:srgbClr val="FFFFFF"/>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079" name="テキスト ボックス 85"/>
          <p:cNvSpPr txBox="1"/>
          <p:nvPr/>
        </p:nvSpPr>
        <p:spPr>
          <a:xfrm>
            <a:off x="3403515" y="3587327"/>
            <a:ext cx="1047139" cy="276999"/>
          </a:xfrm>
          <a:prstGeom prst="rect">
            <a:avLst/>
          </a:prstGeom>
          <a:noFill/>
          <a:ln>
            <a:noFill/>
          </a:ln>
        </p:spPr>
        <p:txBody>
          <a:bodyPr wrap="square" numCol="1" rtlCol="0">
            <a:spAutoFit/>
          </a:bodyPr>
          <a:lstStyle/>
          <a:p>
            <a:pPr marL="0" marR="0" lvl="0" indent="0" algn="l"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大国公園</a:t>
            </a:r>
            <a:endParaRPr kumimoji="1" lang="en-US" altLang="ja-JP"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080" name="テキスト ボックス 86"/>
          <p:cNvSpPr txBox="1"/>
          <p:nvPr/>
        </p:nvSpPr>
        <p:spPr>
          <a:xfrm>
            <a:off x="8113858" y="3587327"/>
            <a:ext cx="1441495" cy="276999"/>
          </a:xfrm>
          <a:prstGeom prst="rect">
            <a:avLst/>
          </a:prstGeom>
          <a:noFill/>
          <a:ln>
            <a:noFill/>
          </a:ln>
        </p:spPr>
        <p:txBody>
          <a:bodyPr wrap="square" numCol="1" rtlCol="0">
            <a:spAutoFit/>
          </a:bodyPr>
          <a:lstStyle/>
          <a:p>
            <a:pPr marL="0" marR="0" lvl="0" indent="0" algn="l" defTabSz="914400" rtl="0" eaLnBrk="1" fontAlgn="ctr" latinLnBrk="0" hangingPunct="1">
              <a:lnSpc>
                <a:spcPct val="100000"/>
              </a:lnSpc>
              <a:spcBef>
                <a:spcPct val="0"/>
              </a:spcBef>
              <a:spcAft>
                <a:spcPct val="0"/>
              </a:spcAft>
              <a:buClrTx/>
              <a:buSzTx/>
              <a:buFontTx/>
              <a:buNone/>
              <a:tabLst>
                <a:tab pos="88900" algn="l"/>
              </a:tabLst>
              <a:defRPr/>
            </a:pPr>
            <a:r>
              <a:rPr kumimoji="1" lang="ja-JP" altLang="en-US" sz="1200" b="0" i="0" u="none" strike="noStrike" kern="1200" cap="none" spc="0" normalizeH="0" baseline="0" noProof="0">
                <a:ln>
                  <a:noFill/>
                </a:ln>
                <a:solidFill>
                  <a:srgbClr val="000000"/>
                </a:solidFill>
                <a:effectLst/>
                <a:uLnTx/>
                <a:uFillTx/>
                <a:latin typeface="HGS創英角ｺﾞｼｯｸUB" panose="020B0900000000000000" pitchFamily="50" charset="-128"/>
                <a:ea typeface="HGS創英角ｺﾞｼｯｸUB" panose="020B0900000000000000" pitchFamily="50" charset="-128"/>
                <a:cs typeface="+mn-cs"/>
              </a:rPr>
              <a:t>遠野運動公園</a:t>
            </a:r>
            <a:endParaRPr kumimoji="1" lang="en-US" altLang="ja-JP" sz="1200" b="0" i="0" u="none" strike="noStrike" kern="1200" cap="none" spc="0" normalizeH="0" baseline="0" noProof="0">
              <a:ln>
                <a:noFill/>
              </a:ln>
              <a:solidFill>
                <a:srgbClr val="000000"/>
              </a:solidFill>
              <a:effectLst/>
              <a:uLnTx/>
              <a:uFillTx/>
              <a:latin typeface="HGS創英角ｺﾞｼｯｸUB" panose="020B0900000000000000" pitchFamily="50" charset="-128"/>
              <a:ea typeface="HGS創英角ｺﾞｼｯｸUB" panose="020B0900000000000000" pitchFamily="50" charset="-128"/>
              <a:cs typeface="+mn-cs"/>
            </a:endParaRPr>
          </a:p>
        </p:txBody>
      </p:sp>
      <p:pic>
        <p:nvPicPr>
          <p:cNvPr id="3081" name="Picture 4"/>
          <p:cNvPicPr>
            <a:picLocks noChangeAspect="1" noChangeArrowheads="1"/>
          </p:cNvPicPr>
          <p:nvPr/>
        </p:nvPicPr>
        <p:blipFill>
          <a:blip r:embed="rId9"/>
          <a:srcRect l="7372" r="4630"/>
          <a:stretch>
            <a:fillRect/>
          </a:stretch>
        </p:blipFill>
        <p:spPr>
          <a:xfrm>
            <a:off x="7562214" y="4577182"/>
            <a:ext cx="2107440" cy="1794530"/>
          </a:xfrm>
          <a:prstGeom prst="rect">
            <a:avLst/>
          </a:prstGeom>
          <a:noFill/>
          <a:ln>
            <a:noFill/>
          </a:ln>
        </p:spPr>
      </p:pic>
      <p:sp>
        <p:nvSpPr>
          <p:cNvPr id="3082" name="テキスト ボックス 88"/>
          <p:cNvSpPr txBox="1"/>
          <p:nvPr/>
        </p:nvSpPr>
        <p:spPr>
          <a:xfrm>
            <a:off x="8033184" y="6416718"/>
            <a:ext cx="17323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出典：国土交通省関東地方整備局</a:t>
            </a:r>
          </a:p>
        </p:txBody>
      </p:sp>
      <p:sp>
        <p:nvSpPr>
          <p:cNvPr id="3083" name="テキスト ボックス 89"/>
          <p:cNvSpPr txBox="1"/>
          <p:nvPr/>
        </p:nvSpPr>
        <p:spPr>
          <a:xfrm>
            <a:off x="5093072" y="4411127"/>
            <a:ext cx="4593187" cy="338554"/>
          </a:xfrm>
          <a:prstGeom prst="rect">
            <a:avLst/>
          </a:prstGeom>
          <a:solidFill>
            <a:srgbClr val="002060"/>
          </a:solid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rPr>
              <a:t>雨水貯留による浸水被害の軽減</a:t>
            </a:r>
            <a:endParaRPr kumimoji="1" lang="en-US" altLang="ja-JP"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grpSp>
        <p:nvGrpSpPr>
          <p:cNvPr id="3084" name="グループ化 90"/>
          <p:cNvGrpSpPr/>
          <p:nvPr/>
        </p:nvGrpSpPr>
        <p:grpSpPr>
          <a:xfrm>
            <a:off x="5212102" y="4695089"/>
            <a:ext cx="1441851" cy="338554"/>
            <a:chOff x="749807" y="2060913"/>
            <a:chExt cx="1441851" cy="338554"/>
          </a:xfrm>
        </p:grpSpPr>
        <p:sp>
          <p:nvSpPr>
            <p:cNvPr id="3085" name="テキスト ボックス 91"/>
            <p:cNvSpPr txBox="1"/>
            <p:nvPr/>
          </p:nvSpPr>
          <p:spPr>
            <a:xfrm>
              <a:off x="1102772" y="2060913"/>
              <a:ext cx="10888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6FDA6F"/>
                  </a:solidFill>
                  <a:effectLst>
                    <a:outerShdw blurRad="50800" dist="50800" dir="2700000" algn="tl" rotWithShape="0">
                      <a:prstClr val="black">
                        <a:alpha val="85000"/>
                      </a:prstClr>
                    </a:outerShdw>
                  </a:effectLst>
                  <a:uLnTx/>
                  <a:uFillTx/>
                  <a:latin typeface="Berlin Sans FB" panose="020E0602020502020306" pitchFamily="34" charset="0"/>
                  <a:ea typeface="AR Pゴシック体S" panose="020B0A00000000000000" pitchFamily="50" charset="-128"/>
                  <a:cs typeface="+mn-cs"/>
                </a:rPr>
                <a:t>Everyday</a:t>
              </a:r>
              <a:endParaRPr kumimoji="1" lang="ja-JP" altLang="en-US" sz="1600" b="0" i="0" u="none" strike="noStrike" kern="1200" cap="none" spc="0" normalizeH="0" baseline="0" noProof="0">
                <a:ln>
                  <a:noFill/>
                </a:ln>
                <a:solidFill>
                  <a:srgbClr val="6FDA6F"/>
                </a:solidFill>
                <a:effectLst>
                  <a:outerShdw blurRad="50800" dist="50800" dir="2700000" algn="tl" rotWithShape="0">
                    <a:prstClr val="black">
                      <a:alpha val="85000"/>
                    </a:prstClr>
                  </a:outerShdw>
                </a:effectLst>
                <a:uLnTx/>
                <a:uFillTx/>
                <a:latin typeface="Berlin Sans FB" panose="020E0602020502020306" pitchFamily="34" charset="0"/>
                <a:ea typeface="AR Pゴシック体S" panose="020B0A00000000000000" pitchFamily="50" charset="-128"/>
                <a:cs typeface="+mn-cs"/>
              </a:endParaRPr>
            </a:p>
          </p:txBody>
        </p:sp>
        <p:sp>
          <p:nvSpPr>
            <p:cNvPr id="3086" name="正方形/長方形 92"/>
            <p:cNvSpPr/>
            <p:nvPr/>
          </p:nvSpPr>
          <p:spPr>
            <a:xfrm rot="20700000">
              <a:off x="821184" y="2110802"/>
              <a:ext cx="211703" cy="220765"/>
            </a:xfrm>
            <a:prstGeom prst="rect">
              <a:avLst/>
            </a:prstGeom>
            <a:solidFill>
              <a:srgbClr val="6FDA6F">
                <a:alpha val="70000"/>
              </a:srgb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outerShdw blurRad="50800" dist="50800" dir="2700000" algn="tl" rotWithShape="0">
                    <a:prstClr val="black">
                      <a:alpha val="85000"/>
                    </a:prstClr>
                  </a:outerShdw>
                </a:effectLst>
                <a:uLnTx/>
                <a:uFillTx/>
                <a:latin typeface="Calibri"/>
                <a:ea typeface="ＭＳ Ｐゴシック" panose="020B0600070205080204" pitchFamily="50" charset="-128"/>
                <a:cs typeface="+mn-cs"/>
              </a:endParaRPr>
            </a:p>
          </p:txBody>
        </p:sp>
        <p:sp>
          <p:nvSpPr>
            <p:cNvPr id="3087" name="正方形/長方形 93"/>
            <p:cNvSpPr/>
            <p:nvPr/>
          </p:nvSpPr>
          <p:spPr>
            <a:xfrm rot="20700000">
              <a:off x="749807" y="2171563"/>
              <a:ext cx="211703" cy="220765"/>
            </a:xfrm>
            <a:prstGeom prst="rect">
              <a:avLst/>
            </a:prstGeom>
            <a:solidFill>
              <a:srgbClr val="6FDA6F">
                <a:alpha val="70000"/>
              </a:srgb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outerShdw blurRad="50800" dist="50800" dir="2700000" algn="tl" rotWithShape="0">
                    <a:prstClr val="black">
                      <a:alpha val="85000"/>
                    </a:prstClr>
                  </a:outerShdw>
                </a:effectLst>
                <a:uLnTx/>
                <a:uFillTx/>
                <a:latin typeface="Calibri"/>
                <a:ea typeface="ＭＳ Ｐゴシック" panose="020B0600070205080204" pitchFamily="50" charset="-128"/>
                <a:cs typeface="+mn-cs"/>
              </a:endParaRPr>
            </a:p>
          </p:txBody>
        </p:sp>
      </p:grpSp>
      <p:grpSp>
        <p:nvGrpSpPr>
          <p:cNvPr id="3088" name="グループ化 94"/>
          <p:cNvGrpSpPr/>
          <p:nvPr/>
        </p:nvGrpSpPr>
        <p:grpSpPr>
          <a:xfrm>
            <a:off x="7612047" y="4711586"/>
            <a:ext cx="1811966" cy="338554"/>
            <a:chOff x="3616375" y="2053786"/>
            <a:chExt cx="1811966" cy="338554"/>
          </a:xfrm>
        </p:grpSpPr>
        <p:sp>
          <p:nvSpPr>
            <p:cNvPr id="3089" name="テキスト ボックス 95"/>
            <p:cNvSpPr txBox="1"/>
            <p:nvPr/>
          </p:nvSpPr>
          <p:spPr>
            <a:xfrm>
              <a:off x="4037512" y="2053786"/>
              <a:ext cx="13908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6FDA6F"/>
                  </a:solidFill>
                  <a:effectLst>
                    <a:outerShdw blurRad="50800" dist="50800" dir="2700000" algn="tl" rotWithShape="0">
                      <a:prstClr val="black">
                        <a:alpha val="85000"/>
                      </a:prstClr>
                    </a:outerShdw>
                  </a:effectLst>
                  <a:uLnTx/>
                  <a:uFillTx/>
                  <a:latin typeface="Berlin Sans FB" panose="020E0602020502020306" pitchFamily="34" charset="0"/>
                  <a:ea typeface="AR Pゴシック体S" panose="020B0A00000000000000" pitchFamily="50" charset="-128"/>
                  <a:cs typeface="+mn-cs"/>
                </a:rPr>
                <a:t>Emergency</a:t>
              </a:r>
              <a:endParaRPr kumimoji="1" lang="ja-JP" altLang="en-US" sz="1600" b="0" i="0" u="none" strike="noStrike" kern="1200" cap="none" spc="0" normalizeH="0" baseline="0" noProof="0">
                <a:ln>
                  <a:noFill/>
                </a:ln>
                <a:solidFill>
                  <a:srgbClr val="6FDA6F"/>
                </a:solidFill>
                <a:effectLst>
                  <a:outerShdw blurRad="50800" dist="50800" dir="2700000" algn="tl" rotWithShape="0">
                    <a:prstClr val="black">
                      <a:alpha val="85000"/>
                    </a:prstClr>
                  </a:outerShdw>
                </a:effectLst>
                <a:uLnTx/>
                <a:uFillTx/>
                <a:latin typeface="Berlin Sans FB" panose="020E0602020502020306" pitchFamily="34" charset="0"/>
                <a:ea typeface="AR Pゴシック体S" panose="020B0A00000000000000" pitchFamily="50" charset="-128"/>
                <a:cs typeface="+mn-cs"/>
              </a:endParaRPr>
            </a:p>
          </p:txBody>
        </p:sp>
        <p:sp>
          <p:nvSpPr>
            <p:cNvPr id="3090" name="正方形/長方形 96"/>
            <p:cNvSpPr/>
            <p:nvPr/>
          </p:nvSpPr>
          <p:spPr>
            <a:xfrm rot="20700000">
              <a:off x="3687752" y="2103545"/>
              <a:ext cx="211703" cy="220765"/>
            </a:xfrm>
            <a:prstGeom prst="rect">
              <a:avLst/>
            </a:prstGeom>
            <a:solidFill>
              <a:srgbClr val="6FDA6F">
                <a:alpha val="70000"/>
              </a:srgb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outerShdw blurRad="50800" dist="50800" dir="2700000" algn="tl" rotWithShape="0">
                    <a:prstClr val="black">
                      <a:alpha val="85000"/>
                    </a:prstClr>
                  </a:outerShdw>
                </a:effectLst>
                <a:uLnTx/>
                <a:uFillTx/>
                <a:latin typeface="Calibri"/>
                <a:ea typeface="ＭＳ Ｐゴシック" panose="020B0600070205080204" pitchFamily="50" charset="-128"/>
                <a:cs typeface="+mn-cs"/>
              </a:endParaRPr>
            </a:p>
          </p:txBody>
        </p:sp>
        <p:sp>
          <p:nvSpPr>
            <p:cNvPr id="3091" name="正方形/長方形 97"/>
            <p:cNvSpPr/>
            <p:nvPr/>
          </p:nvSpPr>
          <p:spPr>
            <a:xfrm rot="20700000">
              <a:off x="3616375" y="2164306"/>
              <a:ext cx="211703" cy="220765"/>
            </a:xfrm>
            <a:prstGeom prst="rect">
              <a:avLst/>
            </a:prstGeom>
            <a:solidFill>
              <a:srgbClr val="FFFF00">
                <a:alpha val="70000"/>
              </a:srgb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outerShdw blurRad="50800" dist="50800" dir="2700000" algn="tl" rotWithShape="0">
                    <a:prstClr val="black">
                      <a:alpha val="85000"/>
                    </a:prstClr>
                  </a:outerShdw>
                </a:effectLst>
                <a:uLnTx/>
                <a:uFillTx/>
                <a:latin typeface="Calibri"/>
                <a:ea typeface="ＭＳ Ｐゴシック" panose="020B0600070205080204" pitchFamily="50" charset="-128"/>
                <a:cs typeface="+mn-cs"/>
              </a:endParaRPr>
            </a:p>
          </p:txBody>
        </p:sp>
      </p:grpSp>
      <p:grpSp>
        <p:nvGrpSpPr>
          <p:cNvPr id="3092" name="グループ化 98"/>
          <p:cNvGrpSpPr/>
          <p:nvPr/>
        </p:nvGrpSpPr>
        <p:grpSpPr>
          <a:xfrm>
            <a:off x="6720083" y="4803352"/>
            <a:ext cx="669583" cy="171442"/>
            <a:chOff x="2792923" y="18222292"/>
            <a:chExt cx="634080" cy="162352"/>
          </a:xfrm>
          <a:effectLst>
            <a:outerShdw blurRad="50800" dist="38100" dir="5400000" algn="t" rotWithShape="0">
              <a:prstClr val="black">
                <a:alpha val="40000"/>
              </a:prstClr>
            </a:outerShdw>
          </a:effectLst>
        </p:grpSpPr>
        <p:sp>
          <p:nvSpPr>
            <p:cNvPr id="3093" name="二等辺三角形 99"/>
            <p:cNvSpPr/>
            <p:nvPr/>
          </p:nvSpPr>
          <p:spPr>
            <a:xfrm rot="5400000">
              <a:off x="2771617" y="18243598"/>
              <a:ext cx="157515" cy="114903"/>
            </a:xfrm>
            <a:prstGeom prst="triangle">
              <a:avLst/>
            </a:prstGeom>
            <a:solidFill>
              <a:srgbClr val="6FD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094" name="二等辺三角形 100"/>
            <p:cNvSpPr/>
            <p:nvPr/>
          </p:nvSpPr>
          <p:spPr>
            <a:xfrm rot="5400000">
              <a:off x="3032796" y="18246921"/>
              <a:ext cx="157515" cy="114903"/>
            </a:xfrm>
            <a:prstGeom prst="triangle">
              <a:avLst/>
            </a:prstGeom>
            <a:solidFill>
              <a:srgbClr val="6FD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095" name="二等辺三角形 101"/>
            <p:cNvSpPr/>
            <p:nvPr/>
          </p:nvSpPr>
          <p:spPr>
            <a:xfrm rot="5400000">
              <a:off x="3290794" y="18248435"/>
              <a:ext cx="157515" cy="114903"/>
            </a:xfrm>
            <a:prstGeom prst="triangle">
              <a:avLst/>
            </a:prstGeom>
            <a:solidFill>
              <a:srgbClr val="6FD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3096" name="テキスト ボックス 102"/>
          <p:cNvSpPr txBox="1"/>
          <p:nvPr/>
        </p:nvSpPr>
        <p:spPr>
          <a:xfrm>
            <a:off x="6846713" y="6383478"/>
            <a:ext cx="1239452" cy="276999"/>
          </a:xfrm>
          <a:prstGeom prst="rect">
            <a:avLst/>
          </a:prstGeom>
          <a:no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新横浜公園</a:t>
            </a:r>
            <a:endParaRPr kumimoji="1" lang="en-US" altLang="ja-JP"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097" name="テキスト ボックス 103"/>
          <p:cNvSpPr txBox="1"/>
          <p:nvPr/>
        </p:nvSpPr>
        <p:spPr>
          <a:xfrm>
            <a:off x="188686" y="6400937"/>
            <a:ext cx="442685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新潟県中越地震の際に、自衛隊がベースキャンプを設営し、被災地支援や復旧の拠点として機能</a:t>
            </a:r>
            <a:r>
              <a:rPr kumimoji="1" lang="en-US" altLang="ja-JP"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3098" name="テキスト ボックス 104"/>
          <p:cNvSpPr txBox="1"/>
          <p:nvPr/>
        </p:nvSpPr>
        <p:spPr>
          <a:xfrm>
            <a:off x="5065486" y="3901639"/>
            <a:ext cx="452845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東日本大震災の際に、事前の訓練通り、自衛隊、消防隊が集結し、沿岸の被災地へと展開する拠点として機能</a:t>
            </a:r>
            <a:r>
              <a:rPr kumimoji="1" lang="en-US" altLang="ja-JP"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3099" name="テキスト ボックス 105"/>
          <p:cNvSpPr txBox="1"/>
          <p:nvPr/>
        </p:nvSpPr>
        <p:spPr>
          <a:xfrm>
            <a:off x="5352144" y="6585603"/>
            <a:ext cx="442685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河川の増水時に雨水の貯留地となって洪水被害を軽減</a:t>
            </a:r>
            <a:r>
              <a:rPr kumimoji="1" lang="en-US" altLang="ja-JP"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41" name="テキスト ボックス 179"/>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2" name="テキスト ボックス 180"/>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35904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1" name="テキスト ボックス 177"/>
          <p:cNvSpPr txBox="1"/>
          <p:nvPr/>
        </p:nvSpPr>
        <p:spPr>
          <a:xfrm>
            <a:off x="-15552" y="15945"/>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70C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都市公園：ストック効果</a:t>
            </a:r>
          </a:p>
        </p:txBody>
      </p:sp>
      <p:sp>
        <p:nvSpPr>
          <p:cNvPr id="3102" name="Rectangle 2"/>
          <p:cNvSpPr txBox="1">
            <a:spLocks noChangeArrowheads="1"/>
          </p:cNvSpPr>
          <p:nvPr/>
        </p:nvSpPr>
        <p:spPr>
          <a:xfrm>
            <a:off x="381003" y="0"/>
            <a:ext cx="7019925" cy="476250"/>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j-cs"/>
            </a:endParaRPr>
          </a:p>
        </p:txBody>
      </p:sp>
      <p:sp>
        <p:nvSpPr>
          <p:cNvPr id="3105" name="角丸四角形 206"/>
          <p:cNvSpPr/>
          <p:nvPr/>
        </p:nvSpPr>
        <p:spPr>
          <a:xfrm>
            <a:off x="56456" y="476671"/>
            <a:ext cx="9663105" cy="115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609" marR="0" lvl="0" indent="-180609" algn="l" defTabSz="914400" rtl="0" eaLnBrk="1" fontAlgn="auto" latinLnBrk="0" hangingPunct="1">
              <a:lnSpc>
                <a:spcPts val="1920"/>
              </a:lnSpc>
              <a:spcBef>
                <a:spcPts val="0"/>
              </a:spcBef>
              <a:spcAft>
                <a:spcPts val="0"/>
              </a:spcAft>
              <a:buClrTx/>
              <a:buSzTx/>
              <a:buFontTx/>
              <a:buNone/>
              <a:tabLst/>
              <a:defRPr/>
            </a:pPr>
            <a:r>
              <a:rPr kumimoji="1" lang="ja-JP" altLang="en-US" sz="1600" b="0" i="0" u="none" strike="noStrike" kern="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・公園内の緑地等により、地域固有の動植物種や生態系の保全・再生などにより都市の生物多様性向上に資する効果を有する。</a:t>
            </a:r>
            <a:endParaRPr kumimoji="1" lang="en-US" altLang="ja-JP" sz="1600" b="0" i="0" u="none" strike="noStrike" kern="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180609" marR="0" lvl="0" indent="-180609" algn="l" defTabSz="914400" rtl="0" eaLnBrk="1" fontAlgn="auto" latinLnBrk="0" hangingPunct="1">
              <a:lnSpc>
                <a:spcPts val="1920"/>
              </a:lnSpc>
              <a:spcBef>
                <a:spcPts val="0"/>
              </a:spcBef>
              <a:spcAft>
                <a:spcPts val="0"/>
              </a:spcAft>
              <a:buClrTx/>
              <a:buSzTx/>
              <a:buFontTx/>
              <a:buNone/>
              <a:tabLst/>
              <a:defRPr/>
            </a:pPr>
            <a:r>
              <a:rPr kumimoji="1" lang="ja-JP" altLang="en-US" sz="1600" b="0" i="0" u="none" strike="noStrike" kern="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・緑の蒸発散効果等によるヒートアイランド現象の緩和、グリーンベルト等として市街地の拡散防止などにより、都市環境を改善する効果を有する。</a:t>
            </a:r>
          </a:p>
        </p:txBody>
      </p:sp>
      <p:sp>
        <p:nvSpPr>
          <p:cNvPr id="3106" name="スライド番号プレースホルダ 2"/>
          <p:cNvSpPr>
            <a:spLocks noGrp="1"/>
          </p:cNvSpPr>
          <p:nvPr>
            <p:ph type="sldNum" sz="quarter" idx="12"/>
          </p:nvPr>
        </p:nvSpPr>
        <p:spPr>
          <a:xfrm>
            <a:off x="7594600" y="6495374"/>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B58EE-C279-4BFF-87F2-36714E626360}"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3107" name="Picture 4"/>
          <p:cNvPicPr>
            <a:picLocks noChangeAspect="1" noChangeArrowheads="1"/>
          </p:cNvPicPr>
          <p:nvPr/>
        </p:nvPicPr>
        <p:blipFill>
          <a:blip r:embed="rId2"/>
          <a:srcRect t="3859" b="14432"/>
          <a:stretch>
            <a:fillRect/>
          </a:stretch>
        </p:blipFill>
        <p:spPr>
          <a:xfrm>
            <a:off x="4926609" y="2121613"/>
            <a:ext cx="2406947" cy="1760999"/>
          </a:xfrm>
          <a:prstGeom prst="rect">
            <a:avLst/>
          </a:prstGeom>
          <a:noFill/>
          <a:ln>
            <a:noFill/>
          </a:ln>
        </p:spPr>
      </p:pic>
      <p:sp>
        <p:nvSpPr>
          <p:cNvPr id="3108" name="テキスト ボックス 41"/>
          <p:cNvSpPr txBox="1"/>
          <p:nvPr/>
        </p:nvSpPr>
        <p:spPr>
          <a:xfrm>
            <a:off x="3328950" y="3555580"/>
            <a:ext cx="1470247" cy="276999"/>
          </a:xfrm>
          <a:prstGeom prst="rect">
            <a:avLst/>
          </a:prstGeom>
          <a:noFill/>
          <a:ln>
            <a:noFill/>
          </a:ln>
        </p:spPr>
        <p:txBody>
          <a:bodyPr wrap="square" numCol="1" rtlCol="0">
            <a:spAutoFit/>
          </a:bodyPr>
          <a:lstStyle/>
          <a:p>
            <a:pPr marL="0" marR="0" lvl="0" indent="0" algn="l"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国営昭和記念公園</a:t>
            </a:r>
            <a:endParaRPr kumimoji="1" lang="en-US" altLang="ja-JP"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109" name="テキスト ボックス 42"/>
          <p:cNvSpPr txBox="1"/>
          <p:nvPr/>
        </p:nvSpPr>
        <p:spPr>
          <a:xfrm>
            <a:off x="7653290" y="3702969"/>
            <a:ext cx="2107440" cy="276999"/>
          </a:xfrm>
          <a:prstGeom prst="rect">
            <a:avLst/>
          </a:prstGeom>
          <a:no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岡山県総合グラウンド</a:t>
            </a:r>
            <a:endParaRPr kumimoji="1" lang="en-US" altLang="ja-JP"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110" name="テキスト ボックス 43"/>
          <p:cNvSpPr txBox="1"/>
          <p:nvPr/>
        </p:nvSpPr>
        <p:spPr>
          <a:xfrm>
            <a:off x="7653290" y="6109816"/>
            <a:ext cx="1808544" cy="276999"/>
          </a:xfrm>
          <a:prstGeom prst="rect">
            <a:avLst/>
          </a:prstGeom>
          <a:no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帯広の森</a:t>
            </a:r>
            <a:endParaRPr kumimoji="1" lang="en-US" altLang="ja-JP"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111" name="テキスト ボックス 44"/>
          <p:cNvSpPr txBox="1"/>
          <p:nvPr/>
        </p:nvSpPr>
        <p:spPr>
          <a:xfrm>
            <a:off x="290286" y="3825066"/>
            <a:ext cx="44413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公園整備により</a:t>
            </a:r>
            <a:r>
              <a:rPr kumimoji="1" lang="ja-JP" altLang="en-US" sz="12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一度は失われた自然を再生。平成</a:t>
            </a:r>
            <a:r>
              <a:rPr kumimoji="1" lang="en-US" altLang="ja-JP"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27</a:t>
            </a:r>
            <a:r>
              <a:rPr kumimoji="1" lang="ja-JP" altLang="en-US"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年にはオオタカの営巣も確認されるなど生物多様性の確保に寄与</a:t>
            </a:r>
            <a:r>
              <a:rPr kumimoji="1" lang="en-US" altLang="ja-JP"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3112" name="テキスト ボックス 45"/>
          <p:cNvSpPr txBox="1"/>
          <p:nvPr/>
        </p:nvSpPr>
        <p:spPr>
          <a:xfrm>
            <a:off x="188685" y="6365610"/>
            <a:ext cx="46717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地域住民等の協力による下草刈りやデッキ整備を実施することで、市内最大規模のスズランの群生地の保全に寄与</a:t>
            </a:r>
            <a:r>
              <a:rPr kumimoji="1" lang="en-US" altLang="ja-JP"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3113" name="テキスト ボックス 46"/>
          <p:cNvSpPr txBox="1"/>
          <p:nvPr/>
        </p:nvSpPr>
        <p:spPr>
          <a:xfrm>
            <a:off x="5147374" y="3882612"/>
            <a:ext cx="45284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公園内は植物の蒸散効果等により一日を通して市街地より気温が低く、にじみ出し現象で市街地に冷気を伝えている</a:t>
            </a:r>
            <a:r>
              <a:rPr kumimoji="1" lang="en-US" altLang="ja-JP"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14" name="テキスト ボックス 47"/>
          <p:cNvSpPr txBox="1"/>
          <p:nvPr/>
        </p:nvSpPr>
        <p:spPr>
          <a:xfrm>
            <a:off x="5120128" y="6384140"/>
            <a:ext cx="44268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帯広の森がグリーンベルトとなり、市街地の拡大を防ぐとともに、都市部と農村部を区分する役割を担っている</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p>
        </p:txBody>
      </p:sp>
      <p:pic>
        <p:nvPicPr>
          <p:cNvPr id="3115" name="Picture 4" descr="K:\8999_share\11_共有資料\H27年度\150703オオタカ繁殖成功\利用画像\オオタカ画像１.JPG"/>
          <p:cNvPicPr>
            <a:picLocks noChangeAspect="1" noChangeArrowheads="1"/>
          </p:cNvPicPr>
          <p:nvPr/>
        </p:nvPicPr>
        <p:blipFill>
          <a:blip r:embed="rId3"/>
          <a:srcRect l="35127" t="14549" r="10075" b="17978"/>
          <a:stretch>
            <a:fillRect/>
          </a:stretch>
        </p:blipFill>
        <p:spPr>
          <a:xfrm>
            <a:off x="3224806" y="2127252"/>
            <a:ext cx="1626787" cy="1332000"/>
          </a:xfrm>
          <a:prstGeom prst="rect">
            <a:avLst/>
          </a:prstGeom>
          <a:noFill/>
        </p:spPr>
      </p:pic>
      <p:pic>
        <p:nvPicPr>
          <p:cNvPr id="3116" name="Picture 2"/>
          <p:cNvPicPr>
            <a:picLocks noChangeAspect="1" noChangeArrowheads="1"/>
          </p:cNvPicPr>
          <p:nvPr/>
        </p:nvPicPr>
        <p:blipFill>
          <a:blip r:embed="rId4"/>
          <a:srcRect b="8900"/>
          <a:stretch>
            <a:fillRect/>
          </a:stretch>
        </p:blipFill>
        <p:spPr>
          <a:xfrm>
            <a:off x="7653290" y="2244552"/>
            <a:ext cx="1974551" cy="1446997"/>
          </a:xfrm>
          <a:prstGeom prst="rect">
            <a:avLst/>
          </a:prstGeom>
          <a:noFill/>
          <a:ln>
            <a:noFill/>
          </a:ln>
        </p:spPr>
      </p:pic>
      <p:pic>
        <p:nvPicPr>
          <p:cNvPr id="3117" name="Picture 2" descr="I:\企画係\04 調査もの（外部）\20151221　（国交省調査）都市公園のストック効果に関する事例の提供依頼\02.回答作成\スライド素材\富丘西\整備後 - コピー2.jpg"/>
          <p:cNvPicPr>
            <a:picLocks noChangeAspect="1" noChangeArrowheads="1"/>
          </p:cNvPicPr>
          <p:nvPr/>
        </p:nvPicPr>
        <p:blipFill>
          <a:blip r:embed="rId5"/>
          <a:stretch>
            <a:fillRect/>
          </a:stretch>
        </p:blipFill>
        <p:spPr>
          <a:xfrm>
            <a:off x="2554926" y="4666364"/>
            <a:ext cx="2285902" cy="1603022"/>
          </a:xfrm>
          <a:prstGeom prst="rect">
            <a:avLst/>
          </a:prstGeom>
          <a:noFill/>
        </p:spPr>
      </p:pic>
      <p:pic>
        <p:nvPicPr>
          <p:cNvPr id="3118" name="Picture 3" descr="940907富丘西1"/>
          <p:cNvPicPr>
            <a:picLocks noChangeAspect="1" noChangeArrowheads="1"/>
          </p:cNvPicPr>
          <p:nvPr/>
        </p:nvPicPr>
        <p:blipFill>
          <a:blip r:embed="rId6"/>
          <a:stretch>
            <a:fillRect/>
          </a:stretch>
        </p:blipFill>
        <p:spPr>
          <a:xfrm>
            <a:off x="254889" y="4670640"/>
            <a:ext cx="1993061" cy="1495834"/>
          </a:xfrm>
          <a:prstGeom prst="rect">
            <a:avLst/>
          </a:prstGeom>
          <a:ln>
            <a:noFill/>
          </a:ln>
          <a:effectLst/>
        </p:spPr>
      </p:pic>
      <p:sp>
        <p:nvSpPr>
          <p:cNvPr id="3119" name="テキスト ボックス 52"/>
          <p:cNvSpPr txBox="1"/>
          <p:nvPr/>
        </p:nvSpPr>
        <p:spPr>
          <a:xfrm>
            <a:off x="118714" y="6150683"/>
            <a:ext cx="1239452" cy="276999"/>
          </a:xfrm>
          <a:prstGeom prst="rect">
            <a:avLst/>
          </a:prstGeom>
          <a:no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富丘西公園</a:t>
            </a:r>
            <a:endParaRPr kumimoji="1" lang="en-US" altLang="ja-JP"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pic>
        <p:nvPicPr>
          <p:cNvPr id="3120" name="Picture 2" descr="C:\Users\s-yoneduka\Desktop\Resized\03_帯広の森近景（平成27年5月撮影）2.jpg"/>
          <p:cNvPicPr>
            <a:picLocks noChangeAspect="1" noChangeArrowheads="1"/>
          </p:cNvPicPr>
          <p:nvPr/>
        </p:nvPicPr>
        <p:blipFill>
          <a:blip r:embed="rId7"/>
          <a:srcRect l="12254" r="11530"/>
          <a:stretch>
            <a:fillRect/>
          </a:stretch>
        </p:blipFill>
        <p:spPr>
          <a:xfrm>
            <a:off x="8229276" y="4674661"/>
            <a:ext cx="1456983" cy="1433757"/>
          </a:xfrm>
          <a:prstGeom prst="rect">
            <a:avLst/>
          </a:prstGeom>
          <a:noFill/>
        </p:spPr>
      </p:pic>
      <p:pic>
        <p:nvPicPr>
          <p:cNvPr id="3121" name="Picture 3"/>
          <p:cNvPicPr>
            <a:picLocks noChangeAspect="1" noChangeArrowheads="1"/>
          </p:cNvPicPr>
          <p:nvPr/>
        </p:nvPicPr>
        <p:blipFill>
          <a:blip r:embed="rId8"/>
          <a:srcRect l="4346" r="13737" b="23990"/>
          <a:stretch>
            <a:fillRect/>
          </a:stretch>
        </p:blipFill>
        <p:spPr>
          <a:xfrm>
            <a:off x="5093072" y="4660698"/>
            <a:ext cx="2911429" cy="1614883"/>
          </a:xfrm>
          <a:prstGeom prst="rect">
            <a:avLst/>
          </a:prstGeom>
          <a:noFill/>
          <a:ln>
            <a:noFill/>
          </a:ln>
        </p:spPr>
      </p:pic>
      <p:sp>
        <p:nvSpPr>
          <p:cNvPr id="3122" name="フリーフォーム 55"/>
          <p:cNvSpPr/>
          <p:nvPr/>
        </p:nvSpPr>
        <p:spPr>
          <a:xfrm>
            <a:off x="5923467" y="4661936"/>
            <a:ext cx="2036969" cy="988704"/>
          </a:xfrm>
          <a:custGeom>
            <a:avLst/>
            <a:gdLst>
              <a:gd name="connsiteX0" fmla="*/ 0 w 1628775"/>
              <a:gd name="connsiteY0" fmla="*/ 0 h 790575"/>
              <a:gd name="connsiteX1" fmla="*/ 42862 w 1628775"/>
              <a:gd name="connsiteY1" fmla="*/ 309563 h 790575"/>
              <a:gd name="connsiteX2" fmla="*/ 581025 w 1628775"/>
              <a:gd name="connsiteY2" fmla="*/ 242888 h 790575"/>
              <a:gd name="connsiteX3" fmla="*/ 928687 w 1628775"/>
              <a:gd name="connsiteY3" fmla="*/ 523875 h 790575"/>
              <a:gd name="connsiteX4" fmla="*/ 1071562 w 1628775"/>
              <a:gd name="connsiteY4" fmla="*/ 509588 h 790575"/>
              <a:gd name="connsiteX5" fmla="*/ 1081087 w 1628775"/>
              <a:gd name="connsiteY5" fmla="*/ 790575 h 790575"/>
              <a:gd name="connsiteX6" fmla="*/ 1466850 w 1628775"/>
              <a:gd name="connsiteY6" fmla="*/ 752475 h 790575"/>
              <a:gd name="connsiteX7" fmla="*/ 1423987 w 1628775"/>
              <a:gd name="connsiteY7" fmla="*/ 595313 h 790575"/>
              <a:gd name="connsiteX8" fmla="*/ 1628775 w 1628775"/>
              <a:gd name="connsiteY8" fmla="*/ 576263 h 790575"/>
              <a:gd name="connsiteX9" fmla="*/ 1624012 w 1628775"/>
              <a:gd name="connsiteY9" fmla="*/ 14288 h 790575"/>
              <a:gd name="connsiteX10" fmla="*/ 0 w 1628775"/>
              <a:gd name="connsiteY10" fmla="*/ 0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8775" h="790575">
                <a:moveTo>
                  <a:pt x="0" y="0"/>
                </a:moveTo>
                <a:lnTo>
                  <a:pt x="42862" y="309563"/>
                </a:lnTo>
                <a:lnTo>
                  <a:pt x="581025" y="242888"/>
                </a:lnTo>
                <a:lnTo>
                  <a:pt x="928687" y="523875"/>
                </a:lnTo>
                <a:lnTo>
                  <a:pt x="1071562" y="509588"/>
                </a:lnTo>
                <a:lnTo>
                  <a:pt x="1081087" y="790575"/>
                </a:lnTo>
                <a:lnTo>
                  <a:pt x="1466850" y="752475"/>
                </a:lnTo>
                <a:lnTo>
                  <a:pt x="1423987" y="595313"/>
                </a:lnTo>
                <a:lnTo>
                  <a:pt x="1628775" y="576263"/>
                </a:lnTo>
                <a:cubicBezTo>
                  <a:pt x="1627187" y="388938"/>
                  <a:pt x="1625600" y="201613"/>
                  <a:pt x="1624012" y="14288"/>
                </a:cubicBezTo>
                <a:lnTo>
                  <a:pt x="0" y="0"/>
                </a:lnTo>
                <a:close/>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23" name="テキスト ボックス 56"/>
          <p:cNvSpPr txBox="1"/>
          <p:nvPr/>
        </p:nvSpPr>
        <p:spPr>
          <a:xfrm>
            <a:off x="5093072" y="4325063"/>
            <a:ext cx="4593187" cy="338554"/>
          </a:xfrm>
          <a:prstGeom prst="rect">
            <a:avLst/>
          </a:prstGeom>
          <a:solidFill>
            <a:srgbClr val="002060"/>
          </a:solid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rPr>
              <a:t>市街地の無秩序な拡大を防止</a:t>
            </a:r>
            <a:endParaRPr kumimoji="1" lang="en-US" altLang="ja-JP"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124" name="テキスト ボックス 57"/>
          <p:cNvSpPr txBox="1"/>
          <p:nvPr/>
        </p:nvSpPr>
        <p:spPr>
          <a:xfrm>
            <a:off x="254889" y="1799346"/>
            <a:ext cx="4609742" cy="338554"/>
          </a:xfrm>
          <a:prstGeom prst="rect">
            <a:avLst/>
          </a:prstGeom>
          <a:solidFill>
            <a:srgbClr val="002060"/>
          </a:solid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rPr>
              <a:t>生物多様性の確保</a:t>
            </a:r>
            <a:endParaRPr kumimoji="1" lang="en-US" altLang="ja-JP"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125" name="テキスト ボックス 58"/>
          <p:cNvSpPr txBox="1"/>
          <p:nvPr/>
        </p:nvSpPr>
        <p:spPr>
          <a:xfrm>
            <a:off x="5093072" y="1810097"/>
            <a:ext cx="4593187" cy="338554"/>
          </a:xfrm>
          <a:prstGeom prst="rect">
            <a:avLst/>
          </a:prstGeom>
          <a:solidFill>
            <a:srgbClr val="002060"/>
          </a:solid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600" b="0" i="0" u="none" strike="noStrike" kern="1200" cap="none" spc="0" normalizeH="0" baseline="0" noProof="0">
                <a:ln>
                  <a:noFill/>
                </a:ln>
                <a:solidFill>
                  <a:srgbClr val="FFFFFF"/>
                </a:solidFill>
                <a:effectLst/>
                <a:uLnTx/>
                <a:uFillTx/>
                <a:latin typeface="HGS創英角ｺﾞｼｯｸUB" panose="020B0900000000000000" pitchFamily="50" charset="-128"/>
                <a:ea typeface="HGS創英角ｺﾞｼｯｸUB" panose="020B0900000000000000" pitchFamily="50" charset="-128"/>
                <a:cs typeface="+mn-cs"/>
              </a:rPr>
              <a:t>ヒートアイランド現象の緩和</a:t>
            </a:r>
            <a:endParaRPr kumimoji="1" lang="en-US" altLang="ja-JP" sz="1600" b="0" i="0" u="none" strike="noStrike" kern="1200" cap="none" spc="0" normalizeH="0" baseline="0" noProof="0">
              <a:ln>
                <a:noFill/>
              </a:ln>
              <a:solidFill>
                <a:srgbClr val="FFFFFF"/>
              </a:solidFill>
              <a:effectLst/>
              <a:uLnTx/>
              <a:uFillTx/>
              <a:latin typeface="HGS創英角ｺﾞｼｯｸUB" panose="020B0900000000000000" pitchFamily="50" charset="-128"/>
              <a:ea typeface="HGS創英角ｺﾞｼｯｸUB" panose="020B0900000000000000" pitchFamily="50" charset="-128"/>
              <a:cs typeface="+mn-cs"/>
            </a:endParaRPr>
          </a:p>
        </p:txBody>
      </p:sp>
      <p:grpSp>
        <p:nvGrpSpPr>
          <p:cNvPr id="3126" name="グループ化 59"/>
          <p:cNvGrpSpPr/>
          <p:nvPr/>
        </p:nvGrpSpPr>
        <p:grpSpPr>
          <a:xfrm>
            <a:off x="1938406" y="6193527"/>
            <a:ext cx="572565" cy="146600"/>
            <a:chOff x="2792923" y="18222292"/>
            <a:chExt cx="634080" cy="162352"/>
          </a:xfrm>
          <a:effectLst>
            <a:outerShdw blurRad="50800" dist="38100" dir="5400000" algn="t" rotWithShape="0">
              <a:prstClr val="black">
                <a:alpha val="40000"/>
              </a:prstClr>
            </a:outerShdw>
          </a:effectLst>
        </p:grpSpPr>
        <p:sp>
          <p:nvSpPr>
            <p:cNvPr id="3127" name="二等辺三角形 60"/>
            <p:cNvSpPr/>
            <p:nvPr/>
          </p:nvSpPr>
          <p:spPr>
            <a:xfrm rot="5400000">
              <a:off x="2771617" y="18243598"/>
              <a:ext cx="157515" cy="114903"/>
            </a:xfrm>
            <a:prstGeom prst="triangle">
              <a:avLst/>
            </a:prstGeom>
            <a:solidFill>
              <a:srgbClr val="6FD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28" name="二等辺三角形 61"/>
            <p:cNvSpPr/>
            <p:nvPr/>
          </p:nvSpPr>
          <p:spPr>
            <a:xfrm rot="5400000">
              <a:off x="3032796" y="18246921"/>
              <a:ext cx="157515" cy="114903"/>
            </a:xfrm>
            <a:prstGeom prst="triangle">
              <a:avLst/>
            </a:prstGeom>
            <a:solidFill>
              <a:srgbClr val="6FD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29" name="二等辺三角形 62"/>
            <p:cNvSpPr/>
            <p:nvPr/>
          </p:nvSpPr>
          <p:spPr>
            <a:xfrm rot="5400000">
              <a:off x="3290794" y="18248435"/>
              <a:ext cx="157515" cy="114903"/>
            </a:xfrm>
            <a:prstGeom prst="triangle">
              <a:avLst/>
            </a:prstGeom>
            <a:solidFill>
              <a:srgbClr val="6FD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3130" name="テキスト ボックス 63"/>
          <p:cNvSpPr txBox="1"/>
          <p:nvPr/>
        </p:nvSpPr>
        <p:spPr>
          <a:xfrm>
            <a:off x="254889" y="4325063"/>
            <a:ext cx="4585939" cy="338554"/>
          </a:xfrm>
          <a:prstGeom prst="rect">
            <a:avLst/>
          </a:prstGeom>
          <a:solidFill>
            <a:srgbClr val="002060"/>
          </a:solid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rPr>
              <a:t>地域固有種の保全</a:t>
            </a:r>
            <a:endParaRPr kumimoji="1" lang="en-US" altLang="ja-JP"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131" name="Text Box 23"/>
          <p:cNvSpPr txBox="1">
            <a:spLocks noChangeArrowheads="1"/>
          </p:cNvSpPr>
          <p:nvPr/>
        </p:nvSpPr>
        <p:spPr>
          <a:xfrm>
            <a:off x="7333555" y="2244552"/>
            <a:ext cx="2342275" cy="259045"/>
          </a:xfrm>
          <a:prstGeom prst="rect">
            <a:avLst/>
          </a:prstGeom>
          <a:solidFill>
            <a:schemeClr val="bg1"/>
          </a:solidFill>
          <a:ln w="9525">
            <a:noFill/>
            <a:miter lim="800000"/>
            <a:headEnd/>
            <a:tailEnd/>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1300"/>
              </a:lnSpc>
              <a:spcBef>
                <a:spcPct val="0"/>
              </a:spcBef>
              <a:spcAft>
                <a:spcPts val="0"/>
              </a:spcAft>
              <a:buClrTx/>
              <a:buSzTx/>
              <a:buFontTx/>
              <a:buNone/>
              <a:tabLst/>
              <a:defRPr/>
            </a:pPr>
            <a:r>
              <a:rPr kumimoji="1" lang="ja-JP" altLang="en-US" sz="1000" b="0" i="0" u="none" strike="noStrike" kern="1200" cap="none" spc="0" normalizeH="0" baseline="0" noProof="0">
                <a:ln>
                  <a:noFill/>
                </a:ln>
                <a:solidFill>
                  <a:srgbClr val="FF0000"/>
                </a:solidFill>
                <a:effectLst/>
                <a:uLnTx/>
                <a:uFillTx/>
                <a:latin typeface="Times New Roman" pitchFamily="18" charset="0"/>
                <a:ea typeface="ＭＳ ゴシック" pitchFamily="49" charset="-128"/>
                <a:cs typeface="+mn-cs"/>
              </a:rPr>
              <a:t>中心部と市街地の気温差は最大</a:t>
            </a:r>
            <a:r>
              <a:rPr kumimoji="1" lang="en-US" altLang="ja-JP" sz="1000" b="0" i="0" u="none" strike="noStrike" kern="1200" cap="none" spc="0" normalizeH="0" baseline="0" noProof="0">
                <a:ln>
                  <a:noFill/>
                </a:ln>
                <a:solidFill>
                  <a:srgbClr val="FF0000"/>
                </a:solidFill>
                <a:effectLst/>
                <a:uLnTx/>
                <a:uFillTx/>
                <a:latin typeface="Times New Roman" pitchFamily="18" charset="0"/>
                <a:ea typeface="ＭＳ ゴシック" pitchFamily="49" charset="-128"/>
                <a:cs typeface="+mn-cs"/>
              </a:rPr>
              <a:t>1.5℃</a:t>
            </a:r>
            <a:endParaRPr kumimoji="1" lang="ja-JP" altLang="en-US" sz="1000" b="0" i="0" u="none" strike="noStrike" kern="1200" cap="none" spc="0" normalizeH="0" baseline="0" noProof="0">
              <a:ln>
                <a:noFill/>
              </a:ln>
              <a:solidFill>
                <a:srgbClr val="FF0000"/>
              </a:solidFill>
              <a:effectLst/>
              <a:uLnTx/>
              <a:uFillTx/>
              <a:latin typeface="Times New Roman" pitchFamily="18" charset="0"/>
              <a:ea typeface="ＭＳ ゴシック" pitchFamily="49" charset="-128"/>
              <a:cs typeface="+mn-cs"/>
            </a:endParaRPr>
          </a:p>
        </p:txBody>
      </p:sp>
      <p:pic>
        <p:nvPicPr>
          <p:cNvPr id="3132" name="Picture 2" descr="\\Teine-doboku-sv\080公園緑化係\共有ファイル\すずらん水芭蕉\01富丘西公園\H22富丘西の状況\22.6.2 すずらん\IMG_9862.JPG"/>
          <p:cNvPicPr>
            <a:picLocks noChangeAspect="1" noChangeArrowheads="1"/>
          </p:cNvPicPr>
          <p:nvPr/>
        </p:nvPicPr>
        <p:blipFill>
          <a:blip r:embed="rId9"/>
          <a:stretch>
            <a:fillRect/>
          </a:stretch>
        </p:blipFill>
        <p:spPr>
          <a:xfrm>
            <a:off x="3798968" y="4666884"/>
            <a:ext cx="1127641" cy="845731"/>
          </a:xfrm>
          <a:prstGeom prst="ellipse">
            <a:avLst/>
          </a:prstGeom>
          <a:ln w="19050" cap="rnd">
            <a:solidFill>
              <a:schemeClr val="bg1"/>
            </a:solidFill>
          </a:ln>
          <a:effectLst/>
          <a:scene3d>
            <a:camera prst="orthographicFront"/>
            <a:lightRig rig="contrasting" dir="t">
              <a:rot lat="0" lon="0" rev="3000000"/>
            </a:lightRig>
          </a:scene3d>
          <a:sp3d contourW="7620">
            <a:contourClr>
              <a:srgbClr val="333333"/>
            </a:contourClr>
          </a:sp3d>
        </p:spPr>
      </p:pic>
      <p:sp>
        <p:nvSpPr>
          <p:cNvPr id="3133" name="Text Box 23"/>
          <p:cNvSpPr txBox="1">
            <a:spLocks noChangeArrowheads="1"/>
          </p:cNvSpPr>
          <p:nvPr/>
        </p:nvSpPr>
        <p:spPr>
          <a:xfrm>
            <a:off x="7333302" y="4688157"/>
            <a:ext cx="627134" cy="259045"/>
          </a:xfrm>
          <a:prstGeom prst="rect">
            <a:avLst/>
          </a:prstGeom>
          <a:noFill/>
          <a:ln w="9525">
            <a:noFill/>
            <a:miter lim="800000"/>
            <a:headEnd/>
            <a:tailEnd/>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1300"/>
              </a:lnSpc>
              <a:spcBef>
                <a:spcPct val="0"/>
              </a:spcBef>
              <a:spcAft>
                <a:spcPts val="0"/>
              </a:spcAft>
              <a:buClrTx/>
              <a:buSzTx/>
              <a:buFontTx/>
              <a:buNone/>
              <a:tabLst/>
              <a:defRPr/>
            </a:pPr>
            <a:r>
              <a:rPr kumimoji="1" lang="ja-JP" altLang="en-US" sz="1000" b="0" i="0" u="none" strike="noStrike" kern="1200" cap="none" spc="0" normalizeH="0" baseline="0" noProof="0">
                <a:ln>
                  <a:noFill/>
                </a:ln>
                <a:solidFill>
                  <a:srgbClr val="FF0000"/>
                </a:solidFill>
                <a:effectLst/>
                <a:uLnTx/>
                <a:uFillTx/>
                <a:latin typeface="Times New Roman" pitchFamily="18" charset="0"/>
                <a:ea typeface="ＭＳ ゴシック" pitchFamily="49" charset="-128"/>
                <a:cs typeface="+mn-cs"/>
              </a:rPr>
              <a:t>市街地</a:t>
            </a:r>
          </a:p>
        </p:txBody>
      </p:sp>
      <p:sp>
        <p:nvSpPr>
          <p:cNvPr id="3134" name="Text Box 23"/>
          <p:cNvSpPr txBox="1">
            <a:spLocks noChangeArrowheads="1"/>
          </p:cNvSpPr>
          <p:nvPr/>
        </p:nvSpPr>
        <p:spPr>
          <a:xfrm>
            <a:off x="5997067" y="5026765"/>
            <a:ext cx="900062" cy="259045"/>
          </a:xfrm>
          <a:prstGeom prst="rect">
            <a:avLst/>
          </a:prstGeom>
          <a:noFill/>
          <a:ln w="9525">
            <a:noFill/>
            <a:miter lim="800000"/>
            <a:headEnd/>
            <a:tailEnd/>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1300"/>
              </a:lnSpc>
              <a:spcBef>
                <a:spcPct val="0"/>
              </a:spcBef>
              <a:spcAft>
                <a:spcPts val="0"/>
              </a:spcAft>
              <a:buClrTx/>
              <a:buSzTx/>
              <a:buFontTx/>
              <a:buNone/>
              <a:tabLst/>
              <a:defRPr/>
            </a:pPr>
            <a:r>
              <a:rPr kumimoji="1" lang="ja-JP" altLang="en-US" sz="1000" b="0" i="0" u="none" strike="noStrike" kern="1200" cap="none" spc="0" normalizeH="0" baseline="0" noProof="0">
                <a:ln>
                  <a:noFill/>
                </a:ln>
                <a:solidFill>
                  <a:srgbClr val="FFFF00"/>
                </a:solidFill>
                <a:effectLst/>
                <a:uLnTx/>
                <a:uFillTx/>
                <a:latin typeface="Times New Roman" pitchFamily="18" charset="0"/>
                <a:ea typeface="ＭＳ ゴシック" pitchFamily="49" charset="-128"/>
                <a:cs typeface="+mn-cs"/>
              </a:rPr>
              <a:t>帯広の森</a:t>
            </a:r>
          </a:p>
        </p:txBody>
      </p:sp>
      <p:sp>
        <p:nvSpPr>
          <p:cNvPr id="3135" name="Text Box 23"/>
          <p:cNvSpPr txBox="1">
            <a:spLocks noChangeArrowheads="1"/>
          </p:cNvSpPr>
          <p:nvPr/>
        </p:nvSpPr>
        <p:spPr>
          <a:xfrm>
            <a:off x="6107346" y="5770124"/>
            <a:ext cx="679504" cy="245901"/>
          </a:xfrm>
          <a:prstGeom prst="rect">
            <a:avLst/>
          </a:prstGeom>
          <a:noFill/>
          <a:ln w="9525">
            <a:noFill/>
            <a:miter lim="800000"/>
            <a:headEnd/>
            <a:tailEnd/>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1300"/>
              </a:lnSpc>
              <a:spcBef>
                <a:spcPct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Times New Roman" pitchFamily="18" charset="0"/>
                <a:ea typeface="ＭＳ ゴシック" pitchFamily="49" charset="-128"/>
                <a:cs typeface="+mn-cs"/>
              </a:rPr>
              <a:t>農地</a:t>
            </a:r>
          </a:p>
        </p:txBody>
      </p:sp>
      <p:graphicFrame>
        <p:nvGraphicFramePr>
          <p:cNvPr id="3136" name="オブジェクト 868"/>
          <p:cNvGraphicFramePr/>
          <p:nvPr/>
        </p:nvGraphicFramePr>
        <p:xfrm>
          <a:off x="254889" y="2152283"/>
          <a:ext cx="2918366" cy="1590553"/>
        </p:xfrm>
        <a:graphic>
          <a:graphicData uri="http://schemas.openxmlformats.org/presentationml/2006/ole">
            <mc:AlternateContent xmlns:mc="http://schemas.openxmlformats.org/markup-compatibility/2006">
              <mc:Choice xmlns:v="urn:schemas-microsoft-com:vml" Requires="v">
                <p:oleObj name="Photo Editor Photo" r:id="rId10" imgW="6725589" imgH="3666667" progId="">
                  <p:embed/>
                </p:oleObj>
              </mc:Choice>
              <mc:Fallback>
                <p:oleObj name="Photo Editor Photo" r:id="rId10" imgW="6725589" imgH="3666667" progId="">
                  <p:embed/>
                  <p:pic>
                    <p:nvPicPr>
                      <p:cNvPr id="3136" name="オブジェクト 868"/>
                      <p:cNvPicPr>
                        <a:picLocks noChangeAspect="1" noChangeArrowheads="1"/>
                      </p:cNvPicPr>
                      <p:nvPr/>
                    </p:nvPicPr>
                    <p:blipFill>
                      <a:blip r:embed="rId11"/>
                      <a:stretch>
                        <a:fillRect/>
                      </a:stretch>
                    </p:blipFill>
                    <p:spPr>
                      <a:xfrm>
                        <a:off x="254889" y="2152283"/>
                        <a:ext cx="2918366" cy="1590553"/>
                      </a:xfrm>
                      <a:prstGeom prst="rect">
                        <a:avLst/>
                      </a:prstGeom>
                      <a:noFill/>
                      <a:ln w="9525">
                        <a:solidFill>
                          <a:srgbClr val="FFFFFF"/>
                        </a:solidFill>
                        <a:miter lim="800000"/>
                        <a:headEnd/>
                        <a:tailEnd/>
                      </a:ln>
                    </p:spPr>
                  </p:pic>
                </p:oleObj>
              </mc:Fallback>
            </mc:AlternateContent>
          </a:graphicData>
        </a:graphic>
      </p:graphicFrame>
      <p:sp>
        <p:nvSpPr>
          <p:cNvPr id="38" name="テキスト ボックス 179"/>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 name="テキスト ボックス 180"/>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70608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8" name="テキスト ボックス 177"/>
          <p:cNvSpPr txBox="1"/>
          <p:nvPr/>
        </p:nvSpPr>
        <p:spPr>
          <a:xfrm>
            <a:off x="-15552" y="15945"/>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70C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都市公園：ストック効果</a:t>
            </a:r>
          </a:p>
        </p:txBody>
      </p:sp>
      <p:sp>
        <p:nvSpPr>
          <p:cNvPr id="3139" name="Rectangle 2"/>
          <p:cNvSpPr txBox="1">
            <a:spLocks noChangeArrowheads="1"/>
          </p:cNvSpPr>
          <p:nvPr/>
        </p:nvSpPr>
        <p:spPr>
          <a:xfrm>
            <a:off x="381003" y="0"/>
            <a:ext cx="7019925" cy="476250"/>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j-cs"/>
            </a:endParaRPr>
          </a:p>
        </p:txBody>
      </p:sp>
      <p:sp>
        <p:nvSpPr>
          <p:cNvPr id="3142" name="角丸四角形 206"/>
          <p:cNvSpPr/>
          <p:nvPr/>
        </p:nvSpPr>
        <p:spPr>
          <a:xfrm>
            <a:off x="51698" y="404792"/>
            <a:ext cx="4829294" cy="115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609" marR="0" lvl="0" indent="-180609" algn="l" defTabSz="914400" rtl="0" eaLnBrk="1" fontAlgn="auto" latinLnBrk="0" hangingPunct="1">
              <a:lnSpc>
                <a:spcPts val="1920"/>
              </a:lnSpc>
              <a:spcBef>
                <a:spcPts val="0"/>
              </a:spcBef>
              <a:spcAft>
                <a:spcPts val="0"/>
              </a:spcAft>
              <a:buClrTx/>
              <a:buSzTx/>
              <a:buFontTx/>
              <a:buNone/>
              <a:tabLst/>
              <a:defRPr/>
            </a:pPr>
            <a:r>
              <a:rPr kumimoji="1" lang="ja-JP" altLang="en-US" sz="1600" b="0" i="0" u="none" strike="noStrike" kern="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・地域の資源や文化と一体となった観光資源として、物販・飲食・宿泊等観光消費の拡大や、他の観光関連施設への波及効果などにより地域の観光振興に寄与する効果を有する。</a:t>
            </a:r>
          </a:p>
        </p:txBody>
      </p:sp>
      <p:sp>
        <p:nvSpPr>
          <p:cNvPr id="3143" name="スライド番号プレースホルダ 2"/>
          <p:cNvSpPr>
            <a:spLocks noGrp="1"/>
          </p:cNvSpPr>
          <p:nvPr>
            <p:ph type="sldNum" sz="quarter" idx="12"/>
          </p:nvPr>
        </p:nvSpPr>
        <p:spPr>
          <a:xfrm>
            <a:off x="7593013" y="6495293"/>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B58EE-C279-4BFF-87F2-36714E626360}"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144" name="テキスト ボックス 37"/>
          <p:cNvSpPr txBox="1"/>
          <p:nvPr/>
        </p:nvSpPr>
        <p:spPr>
          <a:xfrm>
            <a:off x="1756161" y="3441478"/>
            <a:ext cx="1609145" cy="276999"/>
          </a:xfrm>
          <a:prstGeom prst="rect">
            <a:avLst/>
          </a:prstGeom>
          <a:noFill/>
          <a:ln>
            <a:noFill/>
          </a:ln>
        </p:spPr>
        <p:txBody>
          <a:bodyPr wrap="square" numCol="1" rtlCol="0">
            <a:spAutoFit/>
          </a:bodyPr>
          <a:lstStyle/>
          <a:p>
            <a:pPr marL="0" marR="0" lvl="0" indent="0" algn="l"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国営ひたち海浜公園</a:t>
            </a:r>
            <a:endParaRPr kumimoji="1" lang="en-US" altLang="ja-JP"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145" name="テキスト ボックス 38"/>
          <p:cNvSpPr txBox="1"/>
          <p:nvPr/>
        </p:nvSpPr>
        <p:spPr>
          <a:xfrm>
            <a:off x="254889" y="1630551"/>
            <a:ext cx="4609742" cy="338554"/>
          </a:xfrm>
          <a:prstGeom prst="rect">
            <a:avLst/>
          </a:prstGeom>
          <a:solidFill>
            <a:srgbClr val="002060"/>
          </a:solid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rPr>
              <a:t>花修景による観光スポットの創出</a:t>
            </a:r>
            <a:endParaRPr kumimoji="1" lang="en-US" altLang="ja-JP"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pic>
        <p:nvPicPr>
          <p:cNvPr id="3146" name="図 39"/>
          <p:cNvPicPr>
            <a:picLocks noChangeAspect="1"/>
          </p:cNvPicPr>
          <p:nvPr/>
        </p:nvPicPr>
        <p:blipFill>
          <a:blip r:embed="rId2"/>
          <a:stretch>
            <a:fillRect/>
          </a:stretch>
        </p:blipFill>
        <p:spPr>
          <a:xfrm>
            <a:off x="254889" y="1967780"/>
            <a:ext cx="2267468" cy="1501312"/>
          </a:xfrm>
          <a:prstGeom prst="rect">
            <a:avLst/>
          </a:prstGeom>
        </p:spPr>
      </p:pic>
      <p:pic>
        <p:nvPicPr>
          <p:cNvPr id="3147" name="図 70"/>
          <p:cNvPicPr>
            <a:picLocks noChangeAspect="1"/>
          </p:cNvPicPr>
          <p:nvPr/>
        </p:nvPicPr>
        <p:blipFill>
          <a:blip r:embed="rId3"/>
          <a:stretch>
            <a:fillRect/>
          </a:stretch>
        </p:blipFill>
        <p:spPr>
          <a:xfrm>
            <a:off x="2580832" y="1959197"/>
            <a:ext cx="2283799" cy="1509895"/>
          </a:xfrm>
          <a:prstGeom prst="rect">
            <a:avLst/>
          </a:prstGeom>
        </p:spPr>
      </p:pic>
      <p:sp>
        <p:nvSpPr>
          <p:cNvPr id="3148" name="テキスト ボックス 71"/>
          <p:cNvSpPr txBox="1"/>
          <p:nvPr/>
        </p:nvSpPr>
        <p:spPr>
          <a:xfrm>
            <a:off x="254889" y="3615407"/>
            <a:ext cx="4585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公園の大規模花修景が、市を訪れる年間観光客の半数を超える約</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230</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万人が訪れる地域の観光振興拠点となり地域の活性化に寄与</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49" name="テキスト ボックス 72"/>
          <p:cNvSpPr txBox="1"/>
          <p:nvPr/>
        </p:nvSpPr>
        <p:spPr>
          <a:xfrm>
            <a:off x="211050" y="6176266"/>
            <a:ext cx="2567249" cy="276999"/>
          </a:xfrm>
          <a:prstGeom prst="rect">
            <a:avLst/>
          </a:prstGeom>
          <a:no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zh-TW" altLang="en-US"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蓮沼海浜公園</a:t>
            </a:r>
            <a:endParaRPr kumimoji="1" lang="en-US" altLang="ja-JP"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pic>
        <p:nvPicPr>
          <p:cNvPr id="3150" name="図 73" descr="スライダー３つ全景晴れ.jpg"/>
          <p:cNvPicPr>
            <a:picLocks noChangeAspect="1"/>
          </p:cNvPicPr>
          <p:nvPr/>
        </p:nvPicPr>
        <p:blipFill>
          <a:blip r:embed="rId4"/>
          <a:stretch>
            <a:fillRect/>
          </a:stretch>
        </p:blipFill>
        <p:spPr>
          <a:xfrm>
            <a:off x="220903" y="4483877"/>
            <a:ext cx="2938484" cy="1691506"/>
          </a:xfrm>
          <a:prstGeom prst="rect">
            <a:avLst/>
          </a:prstGeom>
        </p:spPr>
      </p:pic>
      <p:graphicFrame>
        <p:nvGraphicFramePr>
          <p:cNvPr id="3151" name="グラフ 74"/>
          <p:cNvGraphicFramePr/>
          <p:nvPr/>
        </p:nvGraphicFramePr>
        <p:xfrm>
          <a:off x="3129772" y="4577990"/>
          <a:ext cx="1755978" cy="1736775"/>
        </p:xfrm>
        <a:graphic>
          <a:graphicData uri="http://schemas.openxmlformats.org/drawingml/2006/chart">
            <c:chart xmlns:c="http://schemas.openxmlformats.org/drawingml/2006/chart" xmlns:r="http://schemas.openxmlformats.org/officeDocument/2006/relationships" r:id="rId5"/>
          </a:graphicData>
        </a:graphic>
      </p:graphicFrame>
      <p:sp>
        <p:nvSpPr>
          <p:cNvPr id="3152" name="テキスト ボックス 99"/>
          <p:cNvSpPr txBox="1"/>
          <p:nvPr/>
        </p:nvSpPr>
        <p:spPr>
          <a:xfrm>
            <a:off x="3296548" y="4546958"/>
            <a:ext cx="492488" cy="215442"/>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horz" wrap="square" lIns="45719" tIns="45719" rIns="45719" bIns="45719" numCol="1" spcCol="3810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1" hangingPunct="0">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a:t>
            </a:r>
            <a:r>
              <a:rPr kumimoji="0" lang="ja-JP" altLang="en-US" sz="800" b="0" i="0" u="none" strike="noStrike" kern="1200" cap="none" spc="0" normalizeH="0" baseline="0" noProof="0">
                <a:ln>
                  <a:noFill/>
                </a:ln>
                <a:solidFill>
                  <a:srgbClr val="000000"/>
                </a:solidFill>
                <a:effectLst/>
                <a:uLnTx/>
                <a:uFillTx/>
                <a:latin typeface="Calibri"/>
                <a:ea typeface="Calibri"/>
                <a:cs typeface="Calibri"/>
                <a:sym typeface="Calibri"/>
              </a:rPr>
              <a:t>万人</a:t>
            </a:r>
            <a:r>
              <a:rPr kumimoji="1" lang="ja-JP" altLang="en-US" sz="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a:t>
            </a:r>
            <a:endParaRPr kumimoji="0" lang="ja-JP" altLang="en-US"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53" name="正方形/長方形 76"/>
          <p:cNvSpPr/>
          <p:nvPr/>
        </p:nvSpPr>
        <p:spPr>
          <a:xfrm>
            <a:off x="2696965" y="6169360"/>
            <a:ext cx="2165689" cy="369332"/>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ＭＳ ゴシック" pitchFamily="49" charset="-128"/>
                <a:ea typeface="ＭＳ ゴシック" pitchFamily="49" charset="-128"/>
                <a:cs typeface="+mn-cs"/>
              </a:rPr>
              <a:t>入込客数（述べ人数）の推移</a:t>
            </a:r>
            <a:endParaRPr kumimoji="1" lang="en-US" altLang="ja-JP" sz="900" b="0" i="0" u="none" strike="noStrike" kern="1200" cap="none" spc="0" normalizeH="0" baseline="0" noProof="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srgbClr val="000000"/>
                </a:solidFill>
                <a:effectLst/>
                <a:uLnTx/>
                <a:uFillTx/>
                <a:latin typeface="Calibri"/>
                <a:ea typeface="Calibri"/>
                <a:cs typeface="Calibri"/>
                <a:sym typeface="Calibri"/>
              </a:rPr>
              <a:t>（出典）千葉県観光入込調査報告書</a:t>
            </a:r>
          </a:p>
        </p:txBody>
      </p:sp>
      <p:sp>
        <p:nvSpPr>
          <p:cNvPr id="3154" name="角丸四角形吹き出し 77"/>
          <p:cNvSpPr/>
          <p:nvPr/>
        </p:nvSpPr>
        <p:spPr>
          <a:xfrm>
            <a:off x="3719655" y="4580675"/>
            <a:ext cx="717090" cy="255389"/>
          </a:xfrm>
          <a:prstGeom prst="wedgeRoundRectCallout">
            <a:avLst>
              <a:gd name="adj1" fmla="val 64831"/>
              <a:gd name="adj2" fmla="val 46034"/>
              <a:gd name="adj3" fmla="val 16667"/>
            </a:avLst>
          </a:prstGeom>
          <a:solidFill>
            <a:schemeClr val="bg1"/>
          </a:solidFill>
          <a:ln w="12700" cap="flat">
            <a:solidFill>
              <a:srgbClr val="000066"/>
            </a:solidFill>
            <a:prstDash val="solid"/>
            <a:bevel/>
          </a:ln>
          <a:effectLst>
            <a:outerShdw blurRad="50800" dist="38100" dir="2700000" algn="tl" rotWithShape="0">
              <a:prstClr val="black">
                <a:alpha val="40000"/>
              </a:prstClr>
            </a:outerShdw>
          </a:effectLst>
        </p:spPr>
        <p:style>
          <a:lnRef idx="0">
            <a:srgbClr val="000000"/>
          </a:lnRef>
          <a:fillRef idx="0">
            <a:srgbClr val="000000"/>
          </a:fillRef>
          <a:effectRef idx="0">
            <a:srgbClr val="000000"/>
          </a:effectRef>
          <a:fontRef idx="none"/>
        </p:style>
        <p:txBody>
          <a:bodyPr rot="0" spcFirstLastPara="1" vert="horz" wrap="square" lIns="0" tIns="0" rIns="0" bIns="0" numCol="1" spcCol="38100"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1" hangingPunct="0">
              <a:lnSpc>
                <a:spcPts val="9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000066"/>
                </a:solidFill>
                <a:effectLst/>
                <a:uLnTx/>
                <a:uFillTx/>
                <a:latin typeface="ＭＳ Ｐゴシック" panose="020B0600070205080204" pitchFamily="50" charset="-128"/>
                <a:ea typeface="ＭＳ Ｐゴシック" panose="020B0600070205080204" pitchFamily="50" charset="-128"/>
                <a:cs typeface="HGS創英角ﾎﾟｯﾌﾟ体"/>
                <a:sym typeface="HGS創英角ﾎﾟｯﾌﾟ体"/>
              </a:rPr>
              <a:t>ｳｫｰﾀｰｽﾗｲﾀﾞｰ</a:t>
            </a:r>
            <a:endParaRPr kumimoji="1" lang="en-US" altLang="ja-JP" sz="800" b="0" i="0" u="none" strike="noStrike" kern="1200" cap="none" spc="0" normalizeH="0" baseline="0" noProof="0">
              <a:ln>
                <a:noFill/>
              </a:ln>
              <a:solidFill>
                <a:srgbClr val="000066"/>
              </a:solidFill>
              <a:effectLst/>
              <a:uLnTx/>
              <a:uFillTx/>
              <a:latin typeface="ＭＳ Ｐゴシック" panose="020B0600070205080204" pitchFamily="50" charset="-128"/>
              <a:ea typeface="ＭＳ Ｐゴシック" panose="020B0600070205080204" pitchFamily="50" charset="-128"/>
              <a:cs typeface="HGS創英角ﾎﾟｯﾌﾟ体"/>
              <a:sym typeface="HGS創英角ﾎﾟｯﾌﾟ体"/>
            </a:endParaRPr>
          </a:p>
          <a:p>
            <a:pPr marL="0" marR="0" lvl="0" indent="0" algn="ctr" defTabSz="914400" rtl="0" eaLnBrk="1" fontAlgn="auto" latinLnBrk="1" hangingPunct="0">
              <a:lnSpc>
                <a:spcPts val="9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000066"/>
                </a:solidFill>
                <a:effectLst/>
                <a:uLnTx/>
                <a:uFillTx/>
                <a:latin typeface="ＭＳ Ｐゴシック" panose="020B0600070205080204" pitchFamily="50" charset="-128"/>
                <a:ea typeface="ＭＳ Ｐゴシック" panose="020B0600070205080204" pitchFamily="50" charset="-128"/>
                <a:cs typeface="HGS創英角ﾎﾟｯﾌﾟ体"/>
                <a:sym typeface="HGS創英角ﾎﾟｯﾌﾟ体"/>
              </a:rPr>
              <a:t>新規導入</a:t>
            </a:r>
          </a:p>
        </p:txBody>
      </p:sp>
      <p:sp>
        <p:nvSpPr>
          <p:cNvPr id="3155" name="角丸四角形吹き出し 78"/>
          <p:cNvSpPr/>
          <p:nvPr/>
        </p:nvSpPr>
        <p:spPr>
          <a:xfrm>
            <a:off x="4078200" y="5503456"/>
            <a:ext cx="693363" cy="272415"/>
          </a:xfrm>
          <a:prstGeom prst="wedgeRoundRectCallout">
            <a:avLst>
              <a:gd name="adj1" fmla="val -24140"/>
              <a:gd name="adj2" fmla="val -96441"/>
              <a:gd name="adj3" fmla="val 16667"/>
            </a:avLst>
          </a:prstGeom>
          <a:solidFill>
            <a:schemeClr val="bg1"/>
          </a:solidFill>
          <a:ln w="12700" cap="flat">
            <a:solidFill>
              <a:srgbClr val="000066"/>
            </a:solidFill>
            <a:prstDash val="solid"/>
            <a:bevel/>
          </a:ln>
          <a:effectLst>
            <a:outerShdw blurRad="50800" dist="38100" dir="2700000" algn="tl" rotWithShape="0">
              <a:prstClr val="black">
                <a:alpha val="40000"/>
              </a:prstClr>
            </a:outerShdw>
          </a:effectLst>
        </p:spPr>
        <p:style>
          <a:lnRef idx="0">
            <a:srgbClr val="000000"/>
          </a:lnRef>
          <a:fillRef idx="0">
            <a:srgbClr val="000000"/>
          </a:fillRef>
          <a:effectRef idx="0">
            <a:srgbClr val="000000"/>
          </a:effectRef>
          <a:fontRef idx="none"/>
        </p:style>
        <p:txBody>
          <a:bodyPr rot="0" spcFirstLastPara="1" vert="horz" wrap="square" lIns="0" tIns="0" rIns="0" bIns="0" numCol="1" spcCol="38100"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1" hangingPunct="0">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000066"/>
                </a:solidFill>
                <a:effectLst/>
                <a:uLnTx/>
                <a:uFillTx/>
                <a:latin typeface="ＭＳ Ｐゴシック" panose="020B0600070205080204" pitchFamily="50" charset="-128"/>
                <a:ea typeface="ＭＳ Ｐゴシック" panose="020B0600070205080204" pitchFamily="50" charset="-128"/>
                <a:cs typeface="HGS創英角ﾎﾟｯﾌﾟ体"/>
                <a:sym typeface="HGS創英角ﾎﾟｯﾌﾟ体"/>
              </a:rPr>
              <a:t>パークゴルフ場</a:t>
            </a:r>
            <a:endParaRPr kumimoji="1" lang="en-US" altLang="ja-JP" sz="800" b="0" i="0" u="none" strike="noStrike" kern="1200" cap="none" spc="0" normalizeH="0" baseline="0" noProof="0">
              <a:ln>
                <a:noFill/>
              </a:ln>
              <a:solidFill>
                <a:srgbClr val="000066"/>
              </a:solidFill>
              <a:effectLst/>
              <a:uLnTx/>
              <a:uFillTx/>
              <a:latin typeface="ＭＳ Ｐゴシック" panose="020B0600070205080204" pitchFamily="50" charset="-128"/>
              <a:ea typeface="ＭＳ Ｐゴシック" panose="020B0600070205080204" pitchFamily="50" charset="-128"/>
              <a:cs typeface="HGS創英角ﾎﾟｯﾌﾟ体"/>
              <a:sym typeface="HGS創英角ﾎﾟｯﾌﾟ体"/>
            </a:endParaRPr>
          </a:p>
          <a:p>
            <a:pPr marL="0" marR="0" lvl="0" indent="0" algn="ctr" defTabSz="914400" rtl="0" eaLnBrk="1" fontAlgn="auto" latinLnBrk="1" hangingPunct="0">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000066"/>
                </a:solidFill>
                <a:effectLst/>
                <a:uLnTx/>
                <a:uFillTx/>
                <a:latin typeface="ＭＳ Ｐゴシック" panose="020B0600070205080204" pitchFamily="50" charset="-128"/>
                <a:ea typeface="ＭＳ Ｐゴシック" panose="020B0600070205080204" pitchFamily="50" charset="-128"/>
                <a:cs typeface="HGS創英角ﾎﾟｯﾌﾟ体"/>
                <a:sym typeface="HGS創英角ﾎﾟｯﾌﾟ体"/>
              </a:rPr>
              <a:t>開設</a:t>
            </a:r>
          </a:p>
        </p:txBody>
      </p:sp>
      <p:sp>
        <p:nvSpPr>
          <p:cNvPr id="3156" name="角丸四角形吹き出し 79"/>
          <p:cNvSpPr/>
          <p:nvPr/>
        </p:nvSpPr>
        <p:spPr>
          <a:xfrm>
            <a:off x="3361026" y="5503457"/>
            <a:ext cx="650038" cy="272415"/>
          </a:xfrm>
          <a:prstGeom prst="wedgeRoundRectCallout">
            <a:avLst>
              <a:gd name="adj1" fmla="val 40488"/>
              <a:gd name="adj2" fmla="val -79473"/>
              <a:gd name="adj3" fmla="val 16667"/>
            </a:avLst>
          </a:prstGeom>
          <a:solidFill>
            <a:schemeClr val="bg1"/>
          </a:solidFill>
          <a:ln w="12700" cap="flat">
            <a:solidFill>
              <a:srgbClr val="FF0000"/>
            </a:solidFill>
            <a:prstDash val="solid"/>
            <a:bevel/>
          </a:ln>
          <a:effectLst>
            <a:outerShdw blurRad="50800" dist="38100" dir="2700000" algn="tl" rotWithShape="0">
              <a:prstClr val="black">
                <a:alpha val="40000"/>
              </a:prstClr>
            </a:outerShdw>
          </a:effectLst>
        </p:spPr>
        <p:style>
          <a:lnRef idx="0">
            <a:srgbClr val="000000"/>
          </a:lnRef>
          <a:fillRef idx="0">
            <a:srgbClr val="000000"/>
          </a:fillRef>
          <a:effectRef idx="0">
            <a:srgbClr val="000000"/>
          </a:effectRef>
          <a:fontRef idx="none"/>
        </p:style>
        <p:txBody>
          <a:bodyPr rot="0" spcFirstLastPara="1" vert="horz" wrap="square" lIns="0" tIns="0" rIns="0" bIns="0" numCol="1" spcCol="38100"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東日本大震災</a:t>
            </a:r>
            <a:endParaRPr kumimoji="1" lang="en-US" altLang="ja-JP" sz="8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発生</a:t>
            </a:r>
            <a:endParaRPr kumimoji="1" lang="en-US" altLang="ja-JP" sz="8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157" name="テキスト ボックス 80"/>
          <p:cNvSpPr txBox="1"/>
          <p:nvPr/>
        </p:nvSpPr>
        <p:spPr>
          <a:xfrm>
            <a:off x="220903" y="4232629"/>
            <a:ext cx="4593187" cy="338554"/>
          </a:xfrm>
          <a:prstGeom prst="rect">
            <a:avLst/>
          </a:prstGeom>
          <a:solidFill>
            <a:srgbClr val="002060"/>
          </a:solid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rPr>
              <a:t>民間活力導入による賑わい創出</a:t>
            </a:r>
            <a:endParaRPr kumimoji="1" lang="en-US" altLang="ja-JP"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158" name="テキスト ボックス 81"/>
          <p:cNvSpPr txBox="1"/>
          <p:nvPr/>
        </p:nvSpPr>
        <p:spPr>
          <a:xfrm>
            <a:off x="128464" y="6460527"/>
            <a:ext cx="44481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民間事業者による、パークゴルフ場やウォータースライダー等の充実を図ることにより、通年型観光施設として来訪者が増加</a:t>
            </a:r>
            <a:r>
              <a:rPr kumimoji="1" lang="en-US" altLang="ja-JP"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pic>
        <p:nvPicPr>
          <p:cNvPr id="3159" name="Picture 3" descr="C:\Users\s-yoneduka\Desktop\0914simin4.JPG"/>
          <p:cNvPicPr>
            <a:picLocks noChangeAspect="1" noChangeArrowheads="1"/>
          </p:cNvPicPr>
          <p:nvPr/>
        </p:nvPicPr>
        <p:blipFill>
          <a:blip r:embed="rId6"/>
          <a:stretch>
            <a:fillRect/>
          </a:stretch>
        </p:blipFill>
        <p:spPr>
          <a:xfrm>
            <a:off x="8131303" y="1943229"/>
            <a:ext cx="1648472" cy="1351936"/>
          </a:xfrm>
          <a:prstGeom prst="rect">
            <a:avLst/>
          </a:prstGeom>
          <a:noFill/>
        </p:spPr>
      </p:pic>
      <p:sp>
        <p:nvSpPr>
          <p:cNvPr id="3160" name="テキスト ボックス 83"/>
          <p:cNvSpPr txBox="1"/>
          <p:nvPr/>
        </p:nvSpPr>
        <p:spPr>
          <a:xfrm>
            <a:off x="5169024" y="3581243"/>
            <a:ext cx="4610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公園が、祭りの地車が一同に結集する場や市民まつりの会場として、地域の文化芸能の伝承やコミュニティ形成に寄与</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61" name="テキスト ボックス 84"/>
          <p:cNvSpPr txBox="1"/>
          <p:nvPr/>
        </p:nvSpPr>
        <p:spPr>
          <a:xfrm>
            <a:off x="8282783" y="3329331"/>
            <a:ext cx="1266038" cy="276999"/>
          </a:xfrm>
          <a:prstGeom prst="rect">
            <a:avLst/>
          </a:prstGeom>
          <a:noFill/>
          <a:ln>
            <a:noFill/>
          </a:ln>
        </p:spPr>
        <p:txBody>
          <a:bodyPr wrap="square" numCol="1" rtlCol="0">
            <a:spAutoFit/>
          </a:bodyPr>
          <a:lstStyle/>
          <a:p>
            <a:pPr marL="0" marR="0" lvl="0" indent="0" algn="l"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末広公園</a:t>
            </a:r>
            <a:endParaRPr kumimoji="1" lang="en-US" altLang="ja-JP"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pic>
        <p:nvPicPr>
          <p:cNvPr id="3162" name="図 85"/>
          <p:cNvPicPr>
            <a:picLocks noChangeAspect="1"/>
          </p:cNvPicPr>
          <p:nvPr/>
        </p:nvPicPr>
        <p:blipFill>
          <a:blip r:embed="rId7"/>
          <a:stretch>
            <a:fillRect/>
          </a:stretch>
        </p:blipFill>
        <p:spPr>
          <a:xfrm>
            <a:off x="5165396" y="1947560"/>
            <a:ext cx="2951393" cy="1617797"/>
          </a:xfrm>
          <a:prstGeom prst="rect">
            <a:avLst/>
          </a:prstGeom>
        </p:spPr>
      </p:pic>
      <p:sp>
        <p:nvSpPr>
          <p:cNvPr id="3163" name="テキスト ボックス 86"/>
          <p:cNvSpPr txBox="1"/>
          <p:nvPr/>
        </p:nvSpPr>
        <p:spPr>
          <a:xfrm>
            <a:off x="5169024" y="1617348"/>
            <a:ext cx="4609742" cy="338554"/>
          </a:xfrm>
          <a:prstGeom prst="rect">
            <a:avLst/>
          </a:prstGeom>
          <a:solidFill>
            <a:srgbClr val="002060"/>
          </a:solid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rPr>
              <a:t>地域が集まる行催事の場の提供</a:t>
            </a:r>
            <a:endParaRPr kumimoji="1" lang="en-US" altLang="ja-JP"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pic>
        <p:nvPicPr>
          <p:cNvPr id="3164" name="2015_おでかけ.jpg" descr="/Users/eigyou_kikaku1/Documents/仕事フォルダ/2011_07_箕面公園/2015_箕面公園4年目資料/27年度評価委員会対応/提出データ_2015_12_15/2015_おでかけ.jpg"/>
          <p:cNvPicPr>
            <a:picLocks noChangeAspect="1"/>
          </p:cNvPicPr>
          <p:nvPr/>
        </p:nvPicPr>
        <p:blipFill>
          <a:blip r:embed="rId8" r:link="rId9"/>
          <a:stretch>
            <a:fillRect/>
          </a:stretch>
        </p:blipFill>
        <p:spPr>
          <a:xfrm>
            <a:off x="7545288" y="4552099"/>
            <a:ext cx="2130433" cy="1476000"/>
          </a:xfrm>
          <a:prstGeom prst="rect">
            <a:avLst/>
          </a:prstGeom>
        </p:spPr>
      </p:pic>
      <p:sp>
        <p:nvSpPr>
          <p:cNvPr id="3165" name="テキスト ボックス 88"/>
          <p:cNvSpPr txBox="1"/>
          <p:nvPr/>
        </p:nvSpPr>
        <p:spPr>
          <a:xfrm>
            <a:off x="4832126" y="6093296"/>
            <a:ext cx="1273002" cy="276999"/>
          </a:xfrm>
          <a:prstGeom prst="rect">
            <a:avLst/>
          </a:prstGeom>
          <a:no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箕面公園</a:t>
            </a:r>
            <a:endParaRPr kumimoji="1" lang="en-US" altLang="ja-JP" sz="1200" b="0" i="0" u="none" strike="noStrike" kern="1200" cap="none" spc="0" normalizeH="0" baseline="0" noProof="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166" name="テキスト ボックス 89"/>
          <p:cNvSpPr txBox="1"/>
          <p:nvPr/>
        </p:nvSpPr>
        <p:spPr>
          <a:xfrm>
            <a:off x="5093072" y="6398753"/>
            <a:ext cx="46859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豊かな自然環境を活かした多彩なイベントの開催を、</a:t>
            </a:r>
            <a:r>
              <a:rPr kumimoji="1" lang="en-US" altLang="ja-JP"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NPO</a:t>
            </a:r>
            <a:r>
              <a:rPr kumimoji="1" lang="ja-JP" altLang="en-US"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・市民団体による協働のネットワークの構築により実現</a:t>
            </a:r>
            <a:r>
              <a:rPr kumimoji="1" lang="en-US" altLang="ja-JP"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pic>
        <p:nvPicPr>
          <p:cNvPr id="3167" name="2015_まちやまうきうきフェスタ.jpg" descr="/Users/eigyou_kikaku1/Documents/仕事フォルダ/2011_07_箕面公園/2015_箕面公園4年目資料/27年度評価委員会対応/提出データ_2015_12_15/2015_まちやまうきうきフェスタ.jpg"/>
          <p:cNvPicPr>
            <a:picLocks noChangeAspect="1"/>
          </p:cNvPicPr>
          <p:nvPr/>
        </p:nvPicPr>
        <p:blipFill>
          <a:blip r:embed="rId10" r:link="rId11"/>
          <a:stretch>
            <a:fillRect/>
          </a:stretch>
        </p:blipFill>
        <p:spPr>
          <a:xfrm>
            <a:off x="5093072" y="4552099"/>
            <a:ext cx="2348986" cy="1476000"/>
          </a:xfrm>
          <a:prstGeom prst="rect">
            <a:avLst/>
          </a:prstGeom>
        </p:spPr>
      </p:pic>
      <p:sp>
        <p:nvSpPr>
          <p:cNvPr id="3168" name="テキスト ボックス 91"/>
          <p:cNvSpPr txBox="1"/>
          <p:nvPr/>
        </p:nvSpPr>
        <p:spPr>
          <a:xfrm>
            <a:off x="5093072" y="4220526"/>
            <a:ext cx="4593187" cy="338554"/>
          </a:xfrm>
          <a:prstGeom prst="rect">
            <a:avLst/>
          </a:prstGeom>
          <a:solidFill>
            <a:srgbClr val="002060"/>
          </a:solidFill>
          <a:ln>
            <a:noFill/>
          </a:ln>
        </p:spPr>
        <p:txBody>
          <a:bodyPr wrap="square" numCol="1"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tab pos="88900" algn="l"/>
              </a:tabLst>
              <a:defRPr/>
            </a:pPr>
            <a:r>
              <a:rPr kumimoji="1" lang="ja-JP" altLang="en-US"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rPr>
              <a:t>イベントによる交流機会の充実</a:t>
            </a:r>
            <a:endParaRPr kumimoji="1" lang="en-US" altLang="ja-JP" sz="16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169" name="角丸四角形 32"/>
          <p:cNvSpPr/>
          <p:nvPr/>
        </p:nvSpPr>
        <p:spPr>
          <a:xfrm>
            <a:off x="5164266" y="404664"/>
            <a:ext cx="4829294" cy="115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609" marR="0" lvl="0" indent="-180609" algn="l" defTabSz="914400" rtl="0" eaLnBrk="1" fontAlgn="auto" latinLnBrk="0" hangingPunct="1">
              <a:lnSpc>
                <a:spcPts val="1920"/>
              </a:lnSpc>
              <a:spcBef>
                <a:spcPts val="0"/>
              </a:spcBef>
              <a:spcAft>
                <a:spcPts val="0"/>
              </a:spcAft>
              <a:buClrTx/>
              <a:buSzTx/>
              <a:buFontTx/>
              <a:buNone/>
              <a:tabLst/>
              <a:defRPr/>
            </a:pPr>
            <a:r>
              <a:rPr kumimoji="1" lang="ja-JP" altLang="en-US" sz="1600" b="0" i="0" u="none" strike="noStrike" kern="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・多様な行催事の実施等により、高齢世代と子育て世代、古くからの住民と新たに転入してきた住民等、多様な主体の交流・連携の機会を提供し、コミュニティの活性化に寄与する効果を有する。</a:t>
            </a:r>
          </a:p>
        </p:txBody>
      </p:sp>
      <p:sp>
        <p:nvSpPr>
          <p:cNvPr id="34" name="テキスト ボックス 179"/>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5" name="テキスト ボックス 180"/>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22454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3" name="テキスト ボックス 54"/>
          <p:cNvSpPr txBox="1"/>
          <p:nvPr/>
        </p:nvSpPr>
        <p:spPr>
          <a:xfrm>
            <a:off x="-15552" y="15945"/>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70C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都市公園：ストックの現状と老朽化</a:t>
            </a:r>
          </a:p>
        </p:txBody>
      </p:sp>
      <p:sp>
        <p:nvSpPr>
          <p:cNvPr id="3224" name="スライド番号プレースホルダ 2"/>
          <p:cNvSpPr>
            <a:spLocks noGrp="1"/>
          </p:cNvSpPr>
          <p:nvPr>
            <p:ph type="sldNum" sz="quarter" idx="12"/>
          </p:nvPr>
        </p:nvSpPr>
        <p:spPr>
          <a:xfrm>
            <a:off x="7578142" y="6475971"/>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B58EE-C279-4BFF-87F2-36714E626360}"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226" name="Text Box 36"/>
          <p:cNvSpPr txBox="1">
            <a:spLocks noChangeArrowheads="1"/>
          </p:cNvSpPr>
          <p:nvPr/>
        </p:nvSpPr>
        <p:spPr>
          <a:xfrm>
            <a:off x="6737248" y="1914061"/>
            <a:ext cx="2759086" cy="451020"/>
          </a:xfrm>
          <a:prstGeom prst="rect">
            <a:avLst/>
          </a:prstGeom>
          <a:noFill/>
          <a:ln w="9525">
            <a:noFill/>
            <a:miter lim="800000"/>
            <a:headEnd/>
            <a:tailEnd/>
          </a:ln>
        </p:spPr>
        <p:txBody>
          <a:bodyPr wrap="square" lIns="16615" tIns="9969" rIns="16615" bIns="996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都市公園等における</a:t>
            </a:r>
            <a:endPar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遊具の設置経過年数 </a:t>
            </a:r>
          </a:p>
        </p:txBody>
      </p:sp>
      <p:sp>
        <p:nvSpPr>
          <p:cNvPr id="3228" name="Text Box 33"/>
          <p:cNvSpPr txBox="1">
            <a:spLocks noChangeArrowheads="1"/>
          </p:cNvSpPr>
          <p:nvPr/>
        </p:nvSpPr>
        <p:spPr>
          <a:xfrm>
            <a:off x="5116637" y="4768492"/>
            <a:ext cx="2695774" cy="174021"/>
          </a:xfrm>
          <a:prstGeom prst="rect">
            <a:avLst/>
          </a:prstGeom>
          <a:solidFill>
            <a:srgbClr val="CCFFCC"/>
          </a:solidFill>
          <a:ln w="9525">
            <a:solidFill>
              <a:schemeClr val="tx1"/>
            </a:solidFill>
            <a:miter lim="800000"/>
            <a:headEnd/>
            <a:tailEnd/>
          </a:ln>
        </p:spPr>
        <p:txBody>
          <a:bodyPr wrap="square" lIns="16615" tIns="9969" rIns="16615" bIns="9969">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老朽化した公園施設（例） </a:t>
            </a:r>
          </a:p>
        </p:txBody>
      </p:sp>
      <p:sp>
        <p:nvSpPr>
          <p:cNvPr id="3258" name="Text Box 36"/>
          <p:cNvSpPr txBox="1">
            <a:spLocks noChangeArrowheads="1"/>
          </p:cNvSpPr>
          <p:nvPr/>
        </p:nvSpPr>
        <p:spPr>
          <a:xfrm>
            <a:off x="3705438" y="1914061"/>
            <a:ext cx="2759086" cy="434819"/>
          </a:xfrm>
          <a:prstGeom prst="rect">
            <a:avLst/>
          </a:prstGeom>
          <a:noFill/>
          <a:ln w="9525">
            <a:noFill/>
            <a:miter lim="800000"/>
            <a:headEnd/>
            <a:tailEnd/>
          </a:ln>
        </p:spPr>
        <p:txBody>
          <a:bodyPr wrap="square" lIns="16615" tIns="9969" rIns="16615" bIns="9969" anchor="ctr" anchorCtr="0">
            <a:no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都市公園等の設置経過年数</a:t>
            </a:r>
          </a:p>
        </p:txBody>
      </p:sp>
      <p:grpSp>
        <p:nvGrpSpPr>
          <p:cNvPr id="3260" name="グループ化 137"/>
          <p:cNvGrpSpPr/>
          <p:nvPr/>
        </p:nvGrpSpPr>
        <p:grpSpPr>
          <a:xfrm>
            <a:off x="7632508" y="5031102"/>
            <a:ext cx="2937116" cy="1193504"/>
            <a:chOff x="6948182" y="5230558"/>
            <a:chExt cx="1949450" cy="792163"/>
          </a:xfrm>
        </p:grpSpPr>
        <p:pic>
          <p:nvPicPr>
            <p:cNvPr id="3261" name="Picture 77"/>
            <p:cNvPicPr>
              <a:picLocks noChangeAspect="1" noChangeArrowheads="1"/>
            </p:cNvPicPr>
            <p:nvPr/>
          </p:nvPicPr>
          <p:blipFill>
            <a:blip r:embed="rId3"/>
            <a:stretch>
              <a:fillRect/>
            </a:stretch>
          </p:blipFill>
          <p:spPr>
            <a:xfrm>
              <a:off x="7150662" y="5230558"/>
              <a:ext cx="1258888" cy="792163"/>
            </a:xfrm>
            <a:prstGeom prst="rect">
              <a:avLst/>
            </a:prstGeom>
            <a:noFill/>
            <a:ln w="0">
              <a:noFill/>
              <a:miter lim="800000"/>
              <a:headEnd/>
              <a:tailEnd/>
            </a:ln>
          </p:spPr>
        </p:pic>
        <p:sp>
          <p:nvSpPr>
            <p:cNvPr id="3262" name="Text Box 114"/>
            <p:cNvSpPr txBox="1">
              <a:spLocks noChangeArrowheads="1"/>
            </p:cNvSpPr>
            <p:nvPr/>
          </p:nvSpPr>
          <p:spPr>
            <a:xfrm>
              <a:off x="6948182" y="5890971"/>
              <a:ext cx="1949450" cy="112633"/>
            </a:xfrm>
            <a:prstGeom prst="rect">
              <a:avLst/>
            </a:prstGeom>
            <a:noFill/>
            <a:ln w="9525">
              <a:noFill/>
              <a:miter lim="800000"/>
              <a:headEnd/>
              <a:tailEnd/>
            </a:ln>
          </p:spPr>
          <p:txBody>
            <a:bodyPr lIns="16615" tIns="9969" rIns="16615" bIns="9969">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73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遊戯施設（遊具）</a:t>
              </a:r>
            </a:p>
          </p:txBody>
        </p:sp>
      </p:grpSp>
      <p:grpSp>
        <p:nvGrpSpPr>
          <p:cNvPr id="3263" name="グループ化 136"/>
          <p:cNvGrpSpPr/>
          <p:nvPr/>
        </p:nvGrpSpPr>
        <p:grpSpPr>
          <a:xfrm>
            <a:off x="3666882" y="5009574"/>
            <a:ext cx="5102542" cy="1215037"/>
            <a:chOff x="2916670" y="4836394"/>
            <a:chExt cx="3326685" cy="792163"/>
          </a:xfrm>
        </p:grpSpPr>
        <p:pic>
          <p:nvPicPr>
            <p:cNvPr id="3264" name="Picture 34"/>
            <p:cNvPicPr preferRelativeResize="0">
              <a:picLocks noChangeAspect="1" noChangeArrowheads="1"/>
            </p:cNvPicPr>
            <p:nvPr/>
          </p:nvPicPr>
          <p:blipFill>
            <a:blip r:embed="rId4"/>
            <a:stretch>
              <a:fillRect/>
            </a:stretch>
          </p:blipFill>
          <p:spPr>
            <a:xfrm>
              <a:off x="4370107" y="4849091"/>
              <a:ext cx="1271587" cy="779463"/>
            </a:xfrm>
            <a:prstGeom prst="rect">
              <a:avLst/>
            </a:prstGeom>
            <a:noFill/>
            <a:ln w="9525">
              <a:noFill/>
              <a:round/>
              <a:headEnd/>
              <a:tailEnd/>
            </a:ln>
          </p:spPr>
        </p:pic>
        <p:pic>
          <p:nvPicPr>
            <p:cNvPr id="3265" name="Picture 73" descr="PC250006"/>
            <p:cNvPicPr>
              <a:picLocks noChangeAspect="1" noChangeArrowheads="1"/>
            </p:cNvPicPr>
            <p:nvPr/>
          </p:nvPicPr>
          <p:blipFill>
            <a:blip r:embed="rId5"/>
            <a:stretch>
              <a:fillRect/>
            </a:stretch>
          </p:blipFill>
          <p:spPr>
            <a:xfrm>
              <a:off x="3200117" y="4836394"/>
              <a:ext cx="1139825" cy="792163"/>
            </a:xfrm>
            <a:prstGeom prst="rect">
              <a:avLst/>
            </a:prstGeom>
            <a:noFill/>
            <a:ln w="9525">
              <a:noFill/>
              <a:miter lim="800000"/>
              <a:headEnd/>
              <a:tailEnd/>
            </a:ln>
          </p:spPr>
        </p:pic>
        <p:sp>
          <p:nvSpPr>
            <p:cNvPr id="3266" name="Text Box 113"/>
            <p:cNvSpPr txBox="1">
              <a:spLocks noChangeArrowheads="1"/>
            </p:cNvSpPr>
            <p:nvPr/>
          </p:nvSpPr>
          <p:spPr>
            <a:xfrm>
              <a:off x="4292317" y="5496805"/>
              <a:ext cx="1951038" cy="112633"/>
            </a:xfrm>
            <a:prstGeom prst="rect">
              <a:avLst/>
            </a:prstGeom>
            <a:noFill/>
            <a:ln w="9525">
              <a:noFill/>
              <a:miter lim="800000"/>
              <a:headEnd/>
              <a:tailEnd/>
            </a:ln>
          </p:spPr>
          <p:txBody>
            <a:bodyPr lIns="16615" tIns="9969" rIns="16615" bIns="9969">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73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休養施設（四阿）</a:t>
              </a:r>
            </a:p>
          </p:txBody>
        </p:sp>
        <p:sp>
          <p:nvSpPr>
            <p:cNvPr id="3267" name="Text Box 110"/>
            <p:cNvSpPr txBox="1">
              <a:spLocks noChangeArrowheads="1"/>
            </p:cNvSpPr>
            <p:nvPr/>
          </p:nvSpPr>
          <p:spPr>
            <a:xfrm>
              <a:off x="2916670" y="5497960"/>
              <a:ext cx="1951038" cy="112633"/>
            </a:xfrm>
            <a:prstGeom prst="rect">
              <a:avLst/>
            </a:prstGeom>
            <a:noFill/>
            <a:ln w="9525">
              <a:noFill/>
              <a:miter lim="800000"/>
              <a:headEnd/>
              <a:tailEnd/>
            </a:ln>
          </p:spPr>
          <p:txBody>
            <a:bodyPr lIns="16615" tIns="9969" rIns="16615" bIns="9969">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73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園路（ウッドデッキ）</a:t>
              </a:r>
            </a:p>
          </p:txBody>
        </p:sp>
      </p:grpSp>
      <p:sp>
        <p:nvSpPr>
          <p:cNvPr id="3268" name="Text Box 36"/>
          <p:cNvSpPr txBox="1">
            <a:spLocks noChangeArrowheads="1"/>
          </p:cNvSpPr>
          <p:nvPr/>
        </p:nvSpPr>
        <p:spPr>
          <a:xfrm>
            <a:off x="411269" y="1914061"/>
            <a:ext cx="2813539" cy="434819"/>
          </a:xfrm>
          <a:prstGeom prst="rect">
            <a:avLst/>
          </a:prstGeom>
          <a:noFill/>
          <a:ln w="9525">
            <a:noFill/>
            <a:miter lim="800000"/>
            <a:headEnd/>
            <a:tailEnd/>
          </a:ln>
        </p:spPr>
        <p:txBody>
          <a:bodyPr wrap="square" lIns="16615" tIns="9969" rIns="16615" bIns="9969" anchor="ctr" anchorCtr="0">
            <a:no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面積区分毎の都市公園等箇所数</a:t>
            </a:r>
          </a:p>
        </p:txBody>
      </p:sp>
      <p:sp>
        <p:nvSpPr>
          <p:cNvPr id="3270" name="Rectangle 2"/>
          <p:cNvSpPr txBox="1">
            <a:spLocks noChangeArrowheads="1"/>
          </p:cNvSpPr>
          <p:nvPr/>
        </p:nvSpPr>
        <p:spPr>
          <a:xfrm>
            <a:off x="381003" y="0"/>
            <a:ext cx="7019925" cy="476250"/>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j-cs"/>
            </a:endParaRPr>
          </a:p>
        </p:txBody>
      </p:sp>
      <p:sp>
        <p:nvSpPr>
          <p:cNvPr id="3271" name="テキスト ボックス 53"/>
          <p:cNvSpPr txBox="1"/>
          <p:nvPr/>
        </p:nvSpPr>
        <p:spPr>
          <a:xfrm>
            <a:off x="50970" y="519826"/>
            <a:ext cx="9143536" cy="830997"/>
          </a:xfrm>
          <a:prstGeom prst="rect">
            <a:avLst/>
          </a:prstGeom>
          <a:solidFill>
            <a:schemeClr val="bg1"/>
          </a:solidFill>
          <a:ln w="28575">
            <a:noFill/>
          </a:ln>
        </p:spPr>
        <p:txBody>
          <a:bodyPr wrap="square" rtlCol="0">
            <a:spAutoFit/>
          </a:bodyPr>
          <a:lstStyle/>
          <a:p>
            <a:pPr marL="246190" marR="0" lvl="0" indent="-246190" algn="l" defTabSz="914400" rtl="0" eaLnBrk="1" fontAlgn="auto" latinLnBrk="0" hangingPunct="1">
              <a:lnSpc>
                <a:spcPct val="100000"/>
              </a:lnSpc>
              <a:spcBef>
                <a:spcPts val="0"/>
              </a:spcBef>
              <a:spcAft>
                <a:spcPts val="0"/>
              </a:spcAft>
              <a:buClr>
                <a:srgbClr val="4BACC6">
                  <a:lumMod val="50000"/>
                </a:srgbClr>
              </a:buClr>
              <a:buSzTx/>
              <a:buFontTx/>
              <a:buNone/>
              <a:tabLst/>
              <a:defRPr/>
            </a:pPr>
            <a:r>
              <a:rPr kumimoji="1" lang="ja-JP" altLang="en-US"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 都市公園の面積をみると、０．１</a:t>
            </a:r>
            <a:r>
              <a:rPr kumimoji="1" lang="en-US" altLang="ja-JP"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ha</a:t>
            </a:r>
            <a:r>
              <a:rPr kumimoji="1" lang="ja-JP" altLang="en-US"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未満の小規模な都市公園等は約４割を占める。</a:t>
            </a:r>
            <a:endParaRPr kumimoji="1" lang="en-US" altLang="ja-JP"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252051" marR="0" lvl="0" indent="-252051"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 設置から３０年以上経過したものが現時点で約６割を占めている。</a:t>
            </a:r>
            <a:endParaRPr kumimoji="1" lang="en-US" altLang="ja-JP"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252051" marR="0" lvl="0" indent="-252051"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 遊具をみると、設置から２０年以上経過したものが約４割、経過年数「不明」と合わせると約６割に達する。</a:t>
            </a:r>
          </a:p>
        </p:txBody>
      </p:sp>
      <p:sp>
        <p:nvSpPr>
          <p:cNvPr id="53" name="テキスト ボックス 179"/>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4" name="テキスト ボックス 180"/>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65">
            <a:extLst>
              <a:ext uri="{FF2B5EF4-FFF2-40B4-BE49-F238E27FC236}">
                <a16:creationId xmlns:a16="http://schemas.microsoft.com/office/drawing/2014/main" id="{62611CA2-58A0-B2C9-FFCC-30ABC7AF957C}"/>
              </a:ext>
            </a:extLst>
          </p:cNvPr>
          <p:cNvSpPr txBox="1">
            <a:spLocks noChangeArrowheads="1"/>
          </p:cNvSpPr>
          <p:nvPr/>
        </p:nvSpPr>
        <p:spPr>
          <a:xfrm>
            <a:off x="2442190" y="2575751"/>
            <a:ext cx="1259409" cy="376385"/>
          </a:xfrm>
          <a:prstGeom prst="rect">
            <a:avLst/>
          </a:prstGeom>
          <a:noFill/>
          <a:ln w="9525">
            <a:noFill/>
            <a:miter lim="800000"/>
            <a:headEnd/>
            <a:tailEnd/>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令和</a:t>
            </a:r>
            <a:r>
              <a:rPr kumimoji="1" lang="en-US" altLang="ja-JP"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5</a:t>
            </a:r>
            <a:r>
              <a:rPr kumimoji="1" lang="ja-JP" altLang="en-US"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年</a:t>
            </a:r>
            <a:r>
              <a:rPr kumimoji="1" lang="en-US" altLang="ja-JP"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3</a:t>
            </a:r>
            <a:r>
              <a:rPr kumimoji="1" lang="ja-JP" altLang="en-US"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月</a:t>
            </a:r>
            <a:r>
              <a:rPr kumimoji="1" lang="en-US" altLang="ja-JP"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31</a:t>
            </a:r>
            <a:r>
              <a:rPr kumimoji="1" lang="ja-JP" altLang="en-US"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日現在</a:t>
            </a:r>
            <a:endParaRPr kumimoji="1" lang="en-US" altLang="ja-JP"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合計　</a:t>
            </a:r>
            <a:r>
              <a:rPr kumimoji="1" lang="en-US" altLang="ja-JP"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114,707</a:t>
            </a:r>
            <a:r>
              <a:rPr kumimoji="1" lang="ja-JP" altLang="en-US"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箇所</a:t>
            </a:r>
          </a:p>
        </p:txBody>
      </p:sp>
      <p:sp>
        <p:nvSpPr>
          <p:cNvPr id="8" name="左中かっこ 7">
            <a:extLst>
              <a:ext uri="{FF2B5EF4-FFF2-40B4-BE49-F238E27FC236}">
                <a16:creationId xmlns:a16="http://schemas.microsoft.com/office/drawing/2014/main" id="{17DA7897-4669-7E5E-F0AB-ABFF0F652B27}"/>
              </a:ext>
            </a:extLst>
          </p:cNvPr>
          <p:cNvSpPr/>
          <p:nvPr/>
        </p:nvSpPr>
        <p:spPr>
          <a:xfrm rot="5400000">
            <a:off x="860446" y="2588789"/>
            <a:ext cx="173202" cy="50842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9" name="テキスト ボックス 65">
            <a:extLst>
              <a:ext uri="{FF2B5EF4-FFF2-40B4-BE49-F238E27FC236}">
                <a16:creationId xmlns:a16="http://schemas.microsoft.com/office/drawing/2014/main" id="{7B6628FD-351E-21F4-62D3-28BDFF37A75B}"/>
              </a:ext>
            </a:extLst>
          </p:cNvPr>
          <p:cNvSpPr txBox="1">
            <a:spLocks noChangeArrowheads="1"/>
          </p:cNvSpPr>
          <p:nvPr/>
        </p:nvSpPr>
        <p:spPr>
          <a:xfrm>
            <a:off x="193425" y="2387558"/>
            <a:ext cx="1508788" cy="37638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0.1ha</a:t>
            </a:r>
            <a:r>
              <a:rPr kumimoji="1" lang="ja-JP" altLang="en-US"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未満の都市公園等</a:t>
            </a:r>
            <a:endParaRPr kumimoji="1" lang="en-US" altLang="ja-JP"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約</a:t>
            </a:r>
            <a:r>
              <a:rPr kumimoji="1" lang="en-US" altLang="ja-JP"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42</a:t>
            </a:r>
            <a:r>
              <a:rPr kumimoji="1" lang="ja-JP" altLang="en-US"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en-US" altLang="ja-JP"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47,757</a:t>
            </a:r>
            <a:r>
              <a:rPr kumimoji="1" lang="ja-JP" altLang="en-US"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箇所）</a:t>
            </a:r>
          </a:p>
        </p:txBody>
      </p:sp>
      <p:graphicFrame>
        <p:nvGraphicFramePr>
          <p:cNvPr id="10" name="グラフ 9">
            <a:extLst>
              <a:ext uri="{FF2B5EF4-FFF2-40B4-BE49-F238E27FC236}">
                <a16:creationId xmlns:a16="http://schemas.microsoft.com/office/drawing/2014/main" id="{6854DD91-7831-F610-41E6-663F3B9C5BA9}"/>
              </a:ext>
            </a:extLst>
          </p:cNvPr>
          <p:cNvGraphicFramePr>
            <a:graphicFrameLocks/>
          </p:cNvGraphicFramePr>
          <p:nvPr/>
        </p:nvGraphicFramePr>
        <p:xfrm>
          <a:off x="159574" y="2832552"/>
          <a:ext cx="3412662" cy="3392054"/>
        </p:xfrm>
        <a:graphic>
          <a:graphicData uri="http://schemas.openxmlformats.org/drawingml/2006/chart">
            <c:chart xmlns:c="http://schemas.openxmlformats.org/drawingml/2006/chart" xmlns:r="http://schemas.openxmlformats.org/officeDocument/2006/relationships" r:id="rId6"/>
          </a:graphicData>
        </a:graphic>
      </p:graphicFrame>
      <p:pic>
        <p:nvPicPr>
          <p:cNvPr id="22" name="図 21">
            <a:extLst>
              <a:ext uri="{FF2B5EF4-FFF2-40B4-BE49-F238E27FC236}">
                <a16:creationId xmlns:a16="http://schemas.microsoft.com/office/drawing/2014/main" id="{73CCCFBD-ABCA-7BE3-555C-E1FC33534B44}"/>
              </a:ext>
            </a:extLst>
          </p:cNvPr>
          <p:cNvPicPr>
            <a:picLocks noChangeAspect="1"/>
          </p:cNvPicPr>
          <p:nvPr/>
        </p:nvPicPr>
        <p:blipFill>
          <a:blip r:embed="rId7"/>
          <a:stretch>
            <a:fillRect/>
          </a:stretch>
        </p:blipFill>
        <p:spPr>
          <a:xfrm>
            <a:off x="4110329" y="2450603"/>
            <a:ext cx="1949305" cy="2129095"/>
          </a:xfrm>
          <a:prstGeom prst="rect">
            <a:avLst/>
          </a:prstGeom>
        </p:spPr>
      </p:pic>
      <p:pic>
        <p:nvPicPr>
          <p:cNvPr id="5" name="図 4">
            <a:extLst>
              <a:ext uri="{FF2B5EF4-FFF2-40B4-BE49-F238E27FC236}">
                <a16:creationId xmlns:a16="http://schemas.microsoft.com/office/drawing/2014/main" id="{3F0708E2-9019-396E-4CB1-02F1650669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10018" y="2450603"/>
            <a:ext cx="2813547" cy="2127600"/>
          </a:xfrm>
          <a:prstGeom prst="rect">
            <a:avLst/>
          </a:prstGeom>
        </p:spPr>
      </p:pic>
    </p:spTree>
    <p:extLst>
      <p:ext uri="{BB962C8B-B14F-4D97-AF65-F5344CB8AC3E}">
        <p14:creationId xmlns:p14="http://schemas.microsoft.com/office/powerpoint/2010/main" val="1849288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9" name="テキスト ボックス 24"/>
          <p:cNvSpPr txBox="1"/>
          <p:nvPr/>
        </p:nvSpPr>
        <p:spPr>
          <a:xfrm>
            <a:off x="-15552" y="15945"/>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70C0"/>
                </a:solidFill>
                <a:effectLst/>
                <a:uLnTx/>
                <a:uFillTx/>
                <a:latin typeface="Calibri" panose="020F0502020204030204"/>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　都市公園：ストックと整備費・維持管理費の推移</a:t>
            </a:r>
          </a:p>
        </p:txBody>
      </p:sp>
      <p:sp>
        <p:nvSpPr>
          <p:cNvPr id="3281" name="テキスト ボックス 13"/>
          <p:cNvSpPr txBox="1"/>
          <p:nvPr/>
        </p:nvSpPr>
        <p:spPr>
          <a:xfrm>
            <a:off x="57943" y="617500"/>
            <a:ext cx="9143529" cy="584775"/>
          </a:xfrm>
          <a:prstGeom prst="rect">
            <a:avLst/>
          </a:prstGeom>
          <a:noFill/>
          <a:ln w="28575">
            <a:noFill/>
          </a:ln>
        </p:spPr>
        <p:txBody>
          <a:bodyPr wrap="square" lIns="72000" rIns="144000" rtlCol="0">
            <a:spAutoFit/>
          </a:bodyPr>
          <a:lstStyle/>
          <a:p>
            <a:pPr marL="252051" marR="0" lvl="0" indent="-252051" algn="l" defTabSz="914400" rtl="0" eaLnBrk="1" fontAlgn="auto" latinLnBrk="0" hangingPunct="1">
              <a:lnSpc>
                <a:spcPct val="100000"/>
              </a:lnSpc>
              <a:spcBef>
                <a:spcPts val="0"/>
              </a:spcBef>
              <a:spcAft>
                <a:spcPts val="0"/>
              </a:spcAft>
              <a:buClr>
                <a:srgbClr val="4BACC6">
                  <a:lumMod val="50000"/>
                </a:srgbClr>
              </a:buClr>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panose="020F0502020204030204"/>
                <a:ea typeface="ＭＳ Ｐ明朝" panose="02020600040205080304" pitchFamily="18" charset="-128"/>
                <a:cs typeface="+mn-cs"/>
              </a:rPr>
              <a:t>・ 全国の都市公園等整備は、約</a:t>
            </a:r>
            <a:r>
              <a:rPr kumimoji="1" lang="en-US" altLang="ja-JP" sz="1600" b="0" i="0" u="none" strike="noStrike" kern="1200" cap="none" spc="0" normalizeH="0" baseline="0" noProof="0">
                <a:ln>
                  <a:noFill/>
                </a:ln>
                <a:solidFill>
                  <a:prstClr val="black"/>
                </a:solidFill>
                <a:effectLst/>
                <a:uLnTx/>
                <a:uFillTx/>
                <a:latin typeface="Calibri" panose="020F0502020204030204"/>
                <a:ea typeface="ＭＳ Ｐ明朝" panose="02020600040205080304" pitchFamily="18" charset="-128"/>
                <a:cs typeface="+mn-cs"/>
              </a:rPr>
              <a:t>11</a:t>
            </a:r>
            <a:r>
              <a:rPr kumimoji="1" lang="ja-JP" altLang="en-US" sz="1600" b="0" i="0" u="none" strike="noStrike" kern="1200" cap="none" spc="0" normalizeH="0" baseline="0" noProof="0">
                <a:ln>
                  <a:noFill/>
                </a:ln>
                <a:solidFill>
                  <a:prstClr val="black"/>
                </a:solidFill>
                <a:effectLst/>
                <a:uLnTx/>
                <a:uFillTx/>
                <a:latin typeface="Calibri" panose="020F0502020204030204"/>
                <a:ea typeface="ＭＳ Ｐ明朝" panose="02020600040205080304" pitchFamily="18" charset="-128"/>
                <a:cs typeface="+mn-cs"/>
              </a:rPr>
              <a:t>万箇所、約</a:t>
            </a:r>
            <a:r>
              <a:rPr kumimoji="1" lang="en-US" altLang="ja-JP" sz="1600" b="0" i="0" u="none" strike="noStrike" kern="1200" cap="none" spc="0" normalizeH="0" baseline="0" noProof="0">
                <a:ln>
                  <a:noFill/>
                </a:ln>
                <a:solidFill>
                  <a:prstClr val="black"/>
                </a:solidFill>
                <a:effectLst/>
                <a:uLnTx/>
                <a:uFillTx/>
                <a:latin typeface="Calibri" panose="020F0502020204030204"/>
                <a:ea typeface="ＭＳ Ｐ明朝" panose="02020600040205080304" pitchFamily="18" charset="-128"/>
                <a:cs typeface="+mn-cs"/>
              </a:rPr>
              <a:t>13</a:t>
            </a:r>
            <a:r>
              <a:rPr kumimoji="1" lang="ja-JP" altLang="en-US" sz="1600" b="0" i="0" u="none" strike="noStrike" kern="1200" cap="none" spc="0" normalizeH="0" baseline="0" noProof="0">
                <a:ln>
                  <a:noFill/>
                </a:ln>
                <a:solidFill>
                  <a:prstClr val="black"/>
                </a:solidFill>
                <a:effectLst/>
                <a:uLnTx/>
                <a:uFillTx/>
                <a:latin typeface="Calibri" panose="020F0502020204030204"/>
                <a:ea typeface="ＭＳ Ｐ明朝" panose="02020600040205080304" pitchFamily="18" charset="-128"/>
                <a:cs typeface="+mn-cs"/>
              </a:rPr>
              <a:t>万ｈａ、一人当たり公園面積は約</a:t>
            </a:r>
            <a:r>
              <a:rPr kumimoji="1" lang="en-US" altLang="ja-JP" sz="1600" b="0" i="0" u="none" strike="noStrike" kern="1200" cap="none" spc="0" normalizeH="0" baseline="0" noProof="0">
                <a:ln>
                  <a:noFill/>
                </a:ln>
                <a:solidFill>
                  <a:prstClr val="black"/>
                </a:solidFill>
                <a:effectLst/>
                <a:uLnTx/>
                <a:uFillTx/>
                <a:latin typeface="Calibri" panose="020F0502020204030204"/>
                <a:ea typeface="ＭＳ Ｐ明朝" panose="02020600040205080304" pitchFamily="18" charset="-128"/>
                <a:cs typeface="+mn-cs"/>
              </a:rPr>
              <a:t>11</a:t>
            </a:r>
            <a:r>
              <a:rPr kumimoji="1" lang="ja-JP" altLang="en-US" sz="1600" b="0" i="0" u="none" strike="noStrike" kern="1200" cap="none" spc="0" normalizeH="0" baseline="0" noProof="0">
                <a:ln>
                  <a:noFill/>
                </a:ln>
                <a:solidFill>
                  <a:prstClr val="black"/>
                </a:solidFill>
                <a:effectLst/>
                <a:uLnTx/>
                <a:uFillTx/>
                <a:latin typeface="Calibri" panose="020F0502020204030204"/>
                <a:ea typeface="ＭＳ Ｐ明朝" panose="02020600040205080304" pitchFamily="18" charset="-128"/>
                <a:cs typeface="+mn-cs"/>
              </a:rPr>
              <a:t>㎡。</a:t>
            </a:r>
            <a:endParaRPr kumimoji="1" lang="en-US" altLang="ja-JP" sz="1600" b="0" i="0" u="none" strike="noStrike" kern="1200" cap="none" spc="0" normalizeH="0" baseline="0" noProof="0">
              <a:ln>
                <a:noFill/>
              </a:ln>
              <a:solidFill>
                <a:prstClr val="black"/>
              </a:solidFill>
              <a:effectLst/>
              <a:uLnTx/>
              <a:uFillTx/>
              <a:latin typeface="Calibri" panose="020F0502020204030204"/>
              <a:ea typeface="ＭＳ Ｐ明朝" panose="02020600040205080304" pitchFamily="18" charset="-128"/>
              <a:cs typeface="+mn-cs"/>
            </a:endParaRPr>
          </a:p>
          <a:p>
            <a:pPr marL="174624" marR="0" lvl="0" indent="-174624" algn="l" defTabSz="914400" rtl="0" eaLnBrk="1" fontAlgn="auto" latinLnBrk="0" hangingPunct="1">
              <a:lnSpc>
                <a:spcPct val="100000"/>
              </a:lnSpc>
              <a:spcBef>
                <a:spcPts val="0"/>
              </a:spcBef>
              <a:spcAft>
                <a:spcPts val="0"/>
              </a:spcAft>
              <a:buClr>
                <a:srgbClr val="4BACC6">
                  <a:lumMod val="50000"/>
                </a:srgbClr>
              </a:buClr>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panose="020F0502020204030204"/>
                <a:ea typeface="ＭＳ Ｐ明朝" panose="02020600040205080304" pitchFamily="18" charset="-128"/>
                <a:cs typeface="+mn-cs"/>
              </a:rPr>
              <a:t>・ 都市公園の整備費、維持管理費は減少し、特に維持管理単価はピーク時の約</a:t>
            </a:r>
            <a:r>
              <a:rPr kumimoji="1" lang="en-US" altLang="ja-JP" sz="1600" b="0" i="0" u="none" strike="noStrike" kern="1200" cap="none" spc="0" normalizeH="0" baseline="0" noProof="0">
                <a:ln>
                  <a:noFill/>
                </a:ln>
                <a:solidFill>
                  <a:prstClr val="black"/>
                </a:solidFill>
                <a:effectLst/>
                <a:uLnTx/>
                <a:uFillTx/>
                <a:latin typeface="Calibri" panose="020F0502020204030204"/>
                <a:ea typeface="ＭＳ Ｐ明朝" panose="02020600040205080304" pitchFamily="18" charset="-128"/>
                <a:cs typeface="+mn-cs"/>
              </a:rPr>
              <a:t>3</a:t>
            </a:r>
            <a:r>
              <a:rPr kumimoji="1" lang="ja-JP" altLang="en-US" sz="1600" b="0" i="0" u="none" strike="noStrike" kern="1200" cap="none" spc="0" normalizeH="0" baseline="0" noProof="0">
                <a:ln>
                  <a:noFill/>
                </a:ln>
                <a:solidFill>
                  <a:prstClr val="black"/>
                </a:solidFill>
                <a:effectLst/>
                <a:uLnTx/>
                <a:uFillTx/>
                <a:latin typeface="Calibri" panose="020F0502020204030204"/>
                <a:ea typeface="ＭＳ Ｐ明朝" panose="02020600040205080304" pitchFamily="18" charset="-128"/>
                <a:cs typeface="+mn-cs"/>
              </a:rPr>
              <a:t>分の</a:t>
            </a:r>
            <a:r>
              <a:rPr kumimoji="1" lang="en-US" altLang="ja-JP" sz="1600" b="0" i="0" u="none" strike="noStrike" kern="1200" cap="none" spc="0" normalizeH="0" baseline="0" noProof="0">
                <a:ln>
                  <a:noFill/>
                </a:ln>
                <a:solidFill>
                  <a:prstClr val="black"/>
                </a:solidFill>
                <a:effectLst/>
                <a:uLnTx/>
                <a:uFillTx/>
                <a:latin typeface="Calibri" panose="020F0502020204030204"/>
                <a:ea typeface="ＭＳ Ｐ明朝" panose="02020600040205080304" pitchFamily="18" charset="-128"/>
                <a:cs typeface="+mn-cs"/>
              </a:rPr>
              <a:t>2</a:t>
            </a:r>
            <a:r>
              <a:rPr kumimoji="1" lang="ja-JP" altLang="en-US" sz="1600" b="0" i="0" u="none" strike="noStrike" kern="1200" cap="none" spc="0" normalizeH="0" baseline="0" noProof="0" err="1">
                <a:ln>
                  <a:noFill/>
                </a:ln>
                <a:solidFill>
                  <a:prstClr val="black"/>
                </a:solidFill>
                <a:effectLst/>
                <a:uLnTx/>
                <a:uFillTx/>
                <a:latin typeface="Calibri" panose="020F0502020204030204"/>
                <a:ea typeface="ＭＳ Ｐ明朝" panose="02020600040205080304" pitchFamily="18" charset="-128"/>
                <a:cs typeface="+mn-cs"/>
              </a:rPr>
              <a:t>にまで</a:t>
            </a:r>
            <a:r>
              <a:rPr kumimoji="1" lang="ja-JP" altLang="en-US" sz="1600" b="0" i="0" u="none" strike="noStrike" kern="1200" cap="none" spc="0" normalizeH="0" baseline="0" noProof="0">
                <a:ln>
                  <a:noFill/>
                </a:ln>
                <a:solidFill>
                  <a:prstClr val="black"/>
                </a:solidFill>
                <a:effectLst/>
                <a:uLnTx/>
                <a:uFillTx/>
                <a:latin typeface="Calibri" panose="020F0502020204030204"/>
                <a:ea typeface="ＭＳ Ｐ明朝" panose="02020600040205080304" pitchFamily="18" charset="-128"/>
                <a:cs typeface="+mn-cs"/>
              </a:rPr>
              <a:t>減少。</a:t>
            </a:r>
          </a:p>
        </p:txBody>
      </p:sp>
      <p:sp>
        <p:nvSpPr>
          <p:cNvPr id="3286" name="テキスト ボックス 19"/>
          <p:cNvSpPr txBox="1">
            <a:spLocks noChangeArrowheads="1"/>
          </p:cNvSpPr>
          <p:nvPr/>
        </p:nvSpPr>
        <p:spPr>
          <a:xfrm>
            <a:off x="1419201" y="1709246"/>
            <a:ext cx="2271461" cy="33855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Arial" charset="0"/>
                <a:ea typeface="ＭＳ Ｐゴシック" panose="020B0600070205080204" pitchFamily="50" charset="-128"/>
                <a:cs typeface="+mn-cs"/>
              </a:rPr>
              <a:t>都市公園等面積の推移</a:t>
            </a:r>
          </a:p>
        </p:txBody>
      </p:sp>
      <p:sp>
        <p:nvSpPr>
          <p:cNvPr id="3293" name="テキスト ボックス 43"/>
          <p:cNvSpPr txBox="1"/>
          <p:nvPr/>
        </p:nvSpPr>
        <p:spPr>
          <a:xfrm>
            <a:off x="5533490" y="1709246"/>
            <a:ext cx="374501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Arial" charset="0"/>
                <a:ea typeface="ＭＳ Ｐゴシック" panose="020B0600070205080204" pitchFamily="50" charset="-128"/>
                <a:cs typeface="+mn-cs"/>
              </a:rPr>
              <a:t>都市公園等の維持管理費の推移</a:t>
            </a:r>
          </a:p>
        </p:txBody>
      </p:sp>
      <p:sp>
        <p:nvSpPr>
          <p:cNvPr id="3294" name="テキスト ボックス 44"/>
          <p:cNvSpPr txBox="1"/>
          <p:nvPr/>
        </p:nvSpPr>
        <p:spPr>
          <a:xfrm>
            <a:off x="4952206" y="6217477"/>
            <a:ext cx="4622073" cy="2308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Arial" charset="0"/>
                <a:ea typeface="ＭＳ Ｐゴシック" panose="020B0600070205080204" pitchFamily="50" charset="-128"/>
                <a:cs typeface="+mn-cs"/>
              </a:rPr>
              <a:t>出典：令和４年度末都市公園等整備現況調査（国土交通省）より作成</a:t>
            </a:r>
          </a:p>
        </p:txBody>
      </p:sp>
      <p:sp>
        <p:nvSpPr>
          <p:cNvPr id="18" name="テキスト ボックス 179"/>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9" name="テキスト ボックス 180"/>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2" name="図 21">
            <a:extLst>
              <a:ext uri="{FF2B5EF4-FFF2-40B4-BE49-F238E27FC236}">
                <a16:creationId xmlns:a16="http://schemas.microsoft.com/office/drawing/2014/main" id="{EA822522-78C6-FEEB-1D0F-13293F8A429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59433" y="2432051"/>
            <a:ext cx="4943088" cy="3159124"/>
          </a:xfrm>
          <a:prstGeom prst="rect">
            <a:avLst/>
          </a:prstGeom>
        </p:spPr>
      </p:pic>
      <p:pic>
        <p:nvPicPr>
          <p:cNvPr id="26" name="図 25">
            <a:extLst>
              <a:ext uri="{FF2B5EF4-FFF2-40B4-BE49-F238E27FC236}">
                <a16:creationId xmlns:a16="http://schemas.microsoft.com/office/drawing/2014/main" id="{E4B8EB1D-8D67-6913-232B-A5E571ABF50B}"/>
              </a:ext>
            </a:extLst>
          </p:cNvPr>
          <p:cNvPicPr>
            <a:picLocks noChangeAspect="1"/>
          </p:cNvPicPr>
          <p:nvPr/>
        </p:nvPicPr>
        <p:blipFill>
          <a:blip r:embed="rId5"/>
          <a:stretch>
            <a:fillRect/>
          </a:stretch>
        </p:blipFill>
        <p:spPr>
          <a:xfrm>
            <a:off x="4275138" y="2351150"/>
            <a:ext cx="5504974" cy="3405214"/>
          </a:xfrm>
          <a:prstGeom prst="rect">
            <a:avLst/>
          </a:prstGeom>
        </p:spPr>
      </p:pic>
      <p:sp>
        <p:nvSpPr>
          <p:cNvPr id="2" name="スライド番号プレースホルダー 2">
            <a:extLst>
              <a:ext uri="{FF2B5EF4-FFF2-40B4-BE49-F238E27FC236}">
                <a16:creationId xmlns:a16="http://schemas.microsoft.com/office/drawing/2014/main" id="{88F4ECCA-AEFF-7831-7B28-32213E49B09A}"/>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59933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 name="下矢印 21"/>
          <p:cNvSpPr/>
          <p:nvPr/>
        </p:nvSpPr>
        <p:spPr>
          <a:xfrm>
            <a:off x="4332377" y="533542"/>
            <a:ext cx="1080000" cy="6187938"/>
          </a:xfrm>
          <a:prstGeom prst="downArrow">
            <a:avLst>
              <a:gd name="adj1" fmla="val 50000"/>
              <a:gd name="adj2" fmla="val 65116"/>
            </a:avLst>
          </a:prstGeom>
          <a:gradFill flip="none" rotWithShape="1">
            <a:gsLst>
              <a:gs pos="0">
                <a:schemeClr val="bg1"/>
              </a:gs>
              <a:gs pos="18000">
                <a:schemeClr val="tx2">
                  <a:lumMod val="20000"/>
                  <a:lumOff val="80000"/>
                </a:schemeClr>
              </a:gs>
              <a:gs pos="100000">
                <a:srgbClr val="0070C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48" name="下矢印 20"/>
          <p:cNvSpPr/>
          <p:nvPr/>
        </p:nvSpPr>
        <p:spPr>
          <a:xfrm>
            <a:off x="-15552" y="679996"/>
            <a:ext cx="1080000" cy="6041484"/>
          </a:xfrm>
          <a:prstGeom prst="downArrow">
            <a:avLst>
              <a:gd name="adj1" fmla="val 50000"/>
              <a:gd name="adj2" fmla="val 64612"/>
            </a:avLst>
          </a:prstGeom>
          <a:gradFill flip="none" rotWithShape="1">
            <a:gsLst>
              <a:gs pos="11000">
                <a:schemeClr val="accent1">
                  <a:lumMod val="0"/>
                  <a:lumOff val="100000"/>
                </a:schemeClr>
              </a:gs>
              <a:gs pos="100000">
                <a:schemeClr val="tx2">
                  <a:lumMod val="40000"/>
                  <a:lumOff val="6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49" name="テキスト ボックス 3"/>
          <p:cNvSpPr txBox="1"/>
          <p:nvPr/>
        </p:nvSpPr>
        <p:spPr>
          <a:xfrm>
            <a:off x="200896" y="476672"/>
            <a:ext cx="3816000" cy="6042680"/>
          </a:xfrm>
          <a:prstGeom prst="rect">
            <a:avLst/>
          </a:prstGeom>
          <a:noFill/>
        </p:spPr>
        <p:txBody>
          <a:bodyPr wrap="square" rtlCol="0">
            <a:spAutoFit/>
          </a:bodyPr>
          <a:lstStyle/>
          <a:p>
            <a:pPr marL="719996" marR="0" lvl="0" indent="-719996" algn="l" defTabSz="914400" rtl="0" eaLnBrk="1" fontAlgn="auto" latinLnBrk="0" hangingPunct="1">
              <a:lnSpc>
                <a:spcPts val="1800"/>
              </a:lnSpc>
              <a:spcBef>
                <a:spcPts val="8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1873	</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太政官布達第</a:t>
            </a: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16</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号　（旧来の名所旧跡等を行楽地として開園）</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19996" marR="0" lvl="0" indent="-719996" algn="l" defTabSz="914400" rtl="0" eaLnBrk="1" fontAlgn="auto" latinLnBrk="0" hangingPunct="1">
              <a:lnSpc>
                <a:spcPts val="1800"/>
              </a:lnSpc>
              <a:spcBef>
                <a:spcPts val="800"/>
              </a:spcBef>
              <a:spcAft>
                <a:spcPts val="0"/>
              </a:spcAft>
              <a:buClrTx/>
              <a:buSzTx/>
              <a:buFontTx/>
              <a:buAutoNum type="arabicPlain" startAt="1903"/>
              <a:tabLst/>
              <a:defRPr/>
            </a:pP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日比谷公園開園　（東京市区改正条例に基づく日本初の欧風公園）</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19996" marR="0" lvl="0" indent="-719996" algn="l" defTabSz="914400" rtl="0" eaLnBrk="1" fontAlgn="auto" latinLnBrk="0" hangingPunct="1">
              <a:lnSpc>
                <a:spcPts val="1800"/>
              </a:lnSpc>
              <a:spcBef>
                <a:spcPts val="8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1919	</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旧都市計画法　（都市計画施設として公園を位置付け、風致地区）</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19996" marR="0" lvl="0" indent="-719996" algn="l" defTabSz="914400" rtl="0" eaLnBrk="1" fontAlgn="auto" latinLnBrk="0" hangingPunct="1">
              <a:lnSpc>
                <a:spcPts val="1800"/>
              </a:lnSpc>
              <a:spcBef>
                <a:spcPts val="800"/>
              </a:spcBef>
              <a:spcAft>
                <a:spcPts val="0"/>
              </a:spcAft>
              <a:buClrTx/>
              <a:buSzTx/>
              <a:buFontTx/>
              <a:buAutoNum type="arabicPlain" startAt="1939"/>
              <a:tabLst/>
              <a:defRPr/>
            </a:pP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東京緑地計画</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19996" marR="0" lvl="0" indent="-719996" algn="l" defTabSz="914400" rtl="0" eaLnBrk="1" fontAlgn="auto" latinLnBrk="0" hangingPunct="1">
              <a:lnSpc>
                <a:spcPts val="1800"/>
              </a:lnSpc>
              <a:spcBef>
                <a:spcPts val="8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1946	</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特別都市計画法（緑地地域）</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19996" marR="0" lvl="0" indent="-719996" algn="l" defTabSz="914400" rtl="0" eaLnBrk="1" fontAlgn="auto" latinLnBrk="0" hangingPunct="1">
              <a:lnSpc>
                <a:spcPts val="1800"/>
              </a:lnSpc>
              <a:spcBef>
                <a:spcPts val="8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1946</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a:t>
            </a: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	</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農地改革</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19996" marR="0" lvl="0" indent="-719996" algn="l" defTabSz="914400" rtl="0" eaLnBrk="1" fontAlgn="auto" latinLnBrk="0" hangingPunct="1">
              <a:lnSpc>
                <a:spcPts val="1800"/>
              </a:lnSpc>
              <a:spcBef>
                <a:spcPts val="8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1956	</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都市公園法</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19996" marR="0" lvl="0" indent="-719996" algn="l" defTabSz="914400" rtl="0" eaLnBrk="1" fontAlgn="auto" latinLnBrk="0" hangingPunct="1">
              <a:lnSpc>
                <a:spcPts val="1800"/>
              </a:lnSpc>
              <a:spcBef>
                <a:spcPts val="800"/>
              </a:spcBef>
              <a:spcAft>
                <a:spcPts val="0"/>
              </a:spcAft>
              <a:buClrTx/>
              <a:buSzTx/>
              <a:buFontTx/>
              <a:buAutoNum type="arabicPlain" startAt="1966"/>
              <a:tabLst/>
              <a:defRPr/>
            </a:pP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古都における歴史的風土の保全に関する特別措置法</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19996" marR="0" lvl="0" indent="-719996" algn="l" defTabSz="914400" rtl="0" eaLnBrk="1" fontAlgn="auto" latinLnBrk="0" hangingPunct="1">
              <a:lnSpc>
                <a:spcPts val="1800"/>
              </a:lnSpc>
              <a:spcBef>
                <a:spcPts val="8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	</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首都圏近郊緑地保全法</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19996" marR="0" lvl="0" indent="-719996" algn="l" defTabSz="914400" rtl="0" eaLnBrk="1" fontAlgn="auto" latinLnBrk="0" hangingPunct="1">
              <a:lnSpc>
                <a:spcPts val="1800"/>
              </a:lnSpc>
              <a:spcBef>
                <a:spcPts val="800"/>
              </a:spcBef>
              <a:spcAft>
                <a:spcPts val="0"/>
              </a:spcAft>
              <a:buClrTx/>
              <a:buSzTx/>
              <a:buFontTx/>
              <a:buAutoNum type="arabicPlain" startAt="1968"/>
              <a:tabLst/>
              <a:defRPr/>
            </a:pP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新都市計画法</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19996" marR="0" lvl="0" indent="-719996" algn="l" defTabSz="914400" rtl="0" eaLnBrk="1" fontAlgn="auto" latinLnBrk="0" hangingPunct="1">
              <a:lnSpc>
                <a:spcPts val="1800"/>
              </a:lnSpc>
              <a:spcBef>
                <a:spcPts val="800"/>
              </a:spcBef>
              <a:spcAft>
                <a:spcPts val="0"/>
              </a:spcAft>
              <a:buClrTx/>
              <a:buSzTx/>
              <a:buFont typeface="+mj-ea"/>
              <a:buAutoNum type="circleNumDbPlain" startAt="1972"/>
              <a:tabLst/>
              <a:defRPr/>
            </a:pP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都市公園等整備緊急措置法</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19996" marR="0" lvl="0" indent="-719996" algn="l" defTabSz="914400" rtl="0" eaLnBrk="1" fontAlgn="auto" latinLnBrk="0" hangingPunct="1">
              <a:lnSpc>
                <a:spcPts val="1800"/>
              </a:lnSpc>
              <a:spcBef>
                <a:spcPts val="800"/>
              </a:spcBef>
              <a:spcAft>
                <a:spcPts val="0"/>
              </a:spcAft>
              <a:buClrTx/>
              <a:buSzTx/>
              <a:buFontTx/>
              <a:buAutoNum type="arabicPlain" startAt="1973"/>
              <a:tabLst/>
              <a:defRPr/>
            </a:pP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都市緑地保全法　（緑地保全地区制度、緑化協定制度）</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19996" marR="0" lvl="0" indent="-719996" algn="l" defTabSz="914400" rtl="0" eaLnBrk="1" fontAlgn="auto" latinLnBrk="0" hangingPunct="1">
              <a:lnSpc>
                <a:spcPts val="1800"/>
              </a:lnSpc>
              <a:spcBef>
                <a:spcPts val="800"/>
              </a:spcBef>
              <a:spcAft>
                <a:spcPts val="0"/>
              </a:spcAft>
              <a:buClrTx/>
              <a:buSzTx/>
              <a:buFontTx/>
              <a:buAutoNum type="arabicPlain" startAt="1973"/>
              <a:tabLst/>
              <a:defRPr/>
            </a:pP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生産緑地法</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19996" marR="0" lvl="0" indent="-719996" algn="l" defTabSz="914400" rtl="0" eaLnBrk="1" fontAlgn="auto" latinLnBrk="0" hangingPunct="1">
              <a:lnSpc>
                <a:spcPts val="1800"/>
              </a:lnSpc>
              <a:spcBef>
                <a:spcPts val="8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1977	</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緑のマスタープラン策定要綱　（建設省通達）</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p:txBody>
      </p:sp>
      <p:sp>
        <p:nvSpPr>
          <p:cNvPr id="1250" name="テキスト ボックス 4"/>
          <p:cNvSpPr txBox="1"/>
          <p:nvPr/>
        </p:nvSpPr>
        <p:spPr>
          <a:xfrm>
            <a:off x="4556760" y="898461"/>
            <a:ext cx="5400000" cy="5904180"/>
          </a:xfrm>
          <a:prstGeom prst="rect">
            <a:avLst/>
          </a:prstGeom>
          <a:noFill/>
        </p:spPr>
        <p:txBody>
          <a:bodyPr wrap="square" rtlCol="0">
            <a:spAutoFit/>
          </a:bodyPr>
          <a:lstStyle/>
          <a:p>
            <a:pPr marL="791996" marR="0" lvl="0" indent="-791996" algn="l" defTabSz="914400" rtl="0" eaLnBrk="1" fontAlgn="auto" latinLnBrk="0" hangingPunct="1">
              <a:lnSpc>
                <a:spcPts val="1800"/>
              </a:lnSpc>
              <a:spcBef>
                <a:spcPts val="8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1991	</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生産緑地法改正</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91996" marR="0" lvl="0" indent="-791996" algn="l" defTabSz="914400" rtl="0" eaLnBrk="1" fontAlgn="auto" latinLnBrk="0" hangingPunct="1">
              <a:lnSpc>
                <a:spcPts val="1800"/>
              </a:lnSpc>
              <a:spcBef>
                <a:spcPts val="8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1994	</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都市緑地保全法改正　（緑の基本計画制度）</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91996" marR="0" lvl="0" indent="-791996" algn="l" defTabSz="914400" rtl="0" eaLnBrk="1" fontAlgn="auto" latinLnBrk="0" hangingPunct="1">
              <a:lnSpc>
                <a:spcPts val="1800"/>
              </a:lnSpc>
              <a:spcBef>
                <a:spcPts val="800"/>
              </a:spcBef>
              <a:spcAft>
                <a:spcPts val="0"/>
              </a:spcAft>
              <a:buClrTx/>
              <a:buSzTx/>
              <a:buFontTx/>
              <a:buAutoNum type="arabicPlain" startAt="1995"/>
              <a:tabLst/>
              <a:defRPr/>
            </a:pP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都市緑地保全法改正　（市民緑地制度、緑地管理機構制度）</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91996" marR="0" lvl="0" indent="-791996" algn="l" defTabSz="914400" rtl="0" eaLnBrk="1" fontAlgn="auto" latinLnBrk="0" hangingPunct="1">
              <a:lnSpc>
                <a:spcPts val="1800"/>
              </a:lnSpc>
              <a:spcBef>
                <a:spcPts val="8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2001	</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都市緑地保全法改正（管理協定制度）</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91996" marR="0" lvl="0" indent="-791996" algn="l" defTabSz="914400" rtl="0" eaLnBrk="1" fontAlgn="auto" latinLnBrk="0" hangingPunct="1">
              <a:lnSpc>
                <a:spcPts val="1800"/>
              </a:lnSpc>
              <a:spcBef>
                <a:spcPts val="8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2004	</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景観法</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91996" marR="0" lvl="0" indent="-791996" algn="l" defTabSz="914400" rtl="0" eaLnBrk="1" fontAlgn="auto" latinLnBrk="0" hangingPunct="1">
              <a:lnSpc>
                <a:spcPts val="1800"/>
              </a:lnSpc>
              <a:spcBef>
                <a:spcPts val="8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	</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都市緑地保全法の改正（都市緑地法に名称を改正、緑の基本計画の充実、緑地保全地域制度、緑化地域制度）</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91996" marR="0" lvl="0" indent="-791996" algn="l" defTabSz="914400" rtl="0" eaLnBrk="1" fontAlgn="auto" latinLnBrk="0" hangingPunct="1">
              <a:lnSpc>
                <a:spcPts val="1800"/>
              </a:lnSpc>
              <a:spcBef>
                <a:spcPts val="8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	</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都市公園法の改正（立体公園制度）</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91996" marR="0" lvl="0" indent="-791996" algn="l" defTabSz="914400" rtl="0" eaLnBrk="1" fontAlgn="auto" latinLnBrk="0" hangingPunct="1">
              <a:lnSpc>
                <a:spcPts val="1800"/>
              </a:lnSpc>
              <a:spcBef>
                <a:spcPts val="8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2012	</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都市の低炭素化の促進に関する法律</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91996" marR="0" lvl="0" indent="-791996" algn="l" defTabSz="914400" rtl="0" eaLnBrk="1" fontAlgn="auto" latinLnBrk="0" hangingPunct="1">
              <a:lnSpc>
                <a:spcPts val="1800"/>
              </a:lnSpc>
              <a:spcBef>
                <a:spcPts val="800"/>
              </a:spcBef>
              <a:spcAft>
                <a:spcPts val="0"/>
              </a:spcAft>
              <a:buClrTx/>
              <a:buSzTx/>
              <a:buFontTx/>
              <a:buAutoNum type="arabicPlain" startAt="2014"/>
              <a:tabLst/>
              <a:defRPr/>
            </a:pP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都市再生特別措置法改正（立地適正化計画制度）</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91996" marR="0" lvl="0" indent="-791996" algn="l" defTabSz="914400" rtl="0" eaLnBrk="1" fontAlgn="auto" latinLnBrk="0" hangingPunct="1">
              <a:lnSpc>
                <a:spcPts val="1800"/>
              </a:lnSpc>
              <a:spcBef>
                <a:spcPts val="800"/>
              </a:spcBef>
              <a:spcAft>
                <a:spcPts val="0"/>
              </a:spcAft>
              <a:buClrTx/>
              <a:buSzTx/>
              <a:buFontTx/>
              <a:buAutoNum type="arabicPlain" startAt="2014"/>
              <a:tabLst/>
              <a:defRPr/>
            </a:pP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都市農業振興基本法</a:t>
            </a: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91996" marR="0" lvl="0" indent="-791996" algn="l" defTabSz="914400" rtl="0" eaLnBrk="1" fontAlgn="auto" latinLnBrk="0" hangingPunct="1">
              <a:lnSpc>
                <a:spcPts val="1800"/>
              </a:lnSpc>
              <a:spcBef>
                <a:spcPts val="800"/>
              </a:spcBef>
              <a:spcAft>
                <a:spcPts val="0"/>
              </a:spcAft>
              <a:buClrTx/>
              <a:buSzTx/>
              <a:buFontTx/>
              <a:buAutoNum type="arabicPlain" startAt="2017"/>
              <a:tabLst/>
              <a:defRPr/>
            </a:pP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都市緑地法・都市公園法・生産緑地法・都市計画法等の改正</a:t>
            </a:r>
            <a:b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b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a:t>
            </a:r>
            <a:r>
              <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rPr>
              <a:t>Park-PFI</a:t>
            </a:r>
            <a:r>
              <a:rPr kumimoji="1" lang="ja-JP" altLang="en-US" sz="1600" b="0" i="0" u="none" strike="noStrike" kern="1200" cap="none" spc="0" normalizeH="0" baseline="0" noProof="0">
                <a:ln>
                  <a:noFill/>
                </a:ln>
                <a:solidFill>
                  <a:prstClr val="black"/>
                </a:solidFill>
                <a:effectLst/>
                <a:uLnTx/>
                <a:uFillTx/>
                <a:latin typeface="Calibri"/>
                <a:ea typeface="HGPｺﾞｼｯｸM" pitchFamily="50" charset="-128"/>
                <a:cs typeface="+mn-cs"/>
              </a:rPr>
              <a:t>、市民緑地認定制度、特定生産緑地制度、田園住居地域等）</a:t>
            </a:r>
            <a:endParaRPr kumimoji="1" lang="en-US" altLang="ja-JP" sz="8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a:t>
            </a:r>
          </a:p>
          <a:p>
            <a:pPr marL="792000" marR="0" lvl="0" indent="0" algn="l" defTabSz="914400" rtl="0" eaLnBrk="1" fontAlgn="auto" latinLnBrk="0" hangingPunct="1">
              <a:lnSpc>
                <a:spcPts val="1800"/>
              </a:lnSpc>
              <a:spcBef>
                <a:spcPts val="60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a:p>
            <a:pPr marL="792000" marR="0" lvl="0" indent="0" algn="l" defTabSz="914400" rtl="0" eaLnBrk="1" fontAlgn="auto" latinLnBrk="0" hangingPunct="1">
              <a:lnSpc>
                <a:spcPts val="1800"/>
              </a:lnSpc>
              <a:spcBef>
                <a:spcPts val="60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Calibri"/>
              <a:ea typeface="HGPｺﾞｼｯｸM" pitchFamily="50" charset="-128"/>
              <a:cs typeface="+mn-cs"/>
            </a:endParaRPr>
          </a:p>
        </p:txBody>
      </p:sp>
      <p:sp>
        <p:nvSpPr>
          <p:cNvPr id="1251" name="テキスト ボックス 1"/>
          <p:cNvSpPr txBox="1"/>
          <p:nvPr/>
        </p:nvSpPr>
        <p:spPr>
          <a:xfrm>
            <a:off x="0" y="-12082"/>
            <a:ext cx="9144000" cy="400110"/>
          </a:xfrm>
          <a:prstGeom prst="rect">
            <a:avLst/>
          </a:prstGeom>
          <a:solidFill>
            <a:schemeClr val="bg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8064A2"/>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都市の緑化に関する主な制度の経過</a:t>
            </a:r>
          </a:p>
        </p:txBody>
      </p:sp>
      <p:sp>
        <p:nvSpPr>
          <p:cNvPr id="1252" name="スライド番号プレースホルダー 2"/>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1253" name="テキスト ボックス 8"/>
          <p:cNvSpPr txBox="1"/>
          <p:nvPr/>
        </p:nvSpPr>
        <p:spPr>
          <a:xfrm>
            <a:off x="0" y="360000"/>
            <a:ext cx="9904413" cy="2880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54" name="テキスト ボックス 9"/>
          <p:cNvSpPr txBox="1"/>
          <p:nvPr/>
        </p:nvSpPr>
        <p:spPr>
          <a:xfrm>
            <a:off x="0" y="412284"/>
            <a:ext cx="9904413" cy="28800"/>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6E902BD3-E579-BFDE-08F7-F2D22CB611A9}"/>
              </a:ext>
            </a:extLst>
          </p:cNvPr>
          <p:cNvSpPr txBox="1"/>
          <p:nvPr/>
        </p:nvSpPr>
        <p:spPr>
          <a:xfrm>
            <a:off x="4572000" y="5912358"/>
            <a:ext cx="6648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本文"/>
                <a:ea typeface="ＭＳ Ｐゴシック" panose="020B0600070205080204" pitchFamily="50" charset="-128"/>
                <a:cs typeface="+mn-cs"/>
              </a:rPr>
              <a:t>2024</a:t>
            </a:r>
            <a:r>
              <a:rPr kumimoji="1" lang="ja-JP" altLang="en-US" sz="1600" b="0" i="0" u="none" strike="noStrike" kern="1200" cap="none" spc="0" normalizeH="0" baseline="0" noProof="0">
                <a:ln>
                  <a:noFill/>
                </a:ln>
                <a:solidFill>
                  <a:prstClr val="black"/>
                </a:solidFill>
                <a:effectLst/>
                <a:uLnTx/>
                <a:uFillTx/>
                <a:latin typeface="Calibri 本文"/>
                <a:ea typeface="ＭＳ Ｐゴシック" panose="020B0600070205080204" pitchFamily="50" charset="-128"/>
                <a:cs typeface="+mn-cs"/>
              </a:rPr>
              <a:t>　　　</a:t>
            </a:r>
            <a:endParaRPr kumimoji="1" lang="ja-JP" altLang="en-US" sz="16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6" name="テキスト ボックス 5">
            <a:extLst>
              <a:ext uri="{FF2B5EF4-FFF2-40B4-BE49-F238E27FC236}">
                <a16:creationId xmlns:a16="http://schemas.microsoft.com/office/drawing/2014/main" id="{7DF7456D-6AFD-F678-E18C-8FCA188DCE71}"/>
              </a:ext>
            </a:extLst>
          </p:cNvPr>
          <p:cNvSpPr txBox="1"/>
          <p:nvPr/>
        </p:nvSpPr>
        <p:spPr>
          <a:xfrm>
            <a:off x="5216002" y="5907107"/>
            <a:ext cx="4770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ja-JP" altLang="en-US" sz="16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都市緑地法・都市計画法等の改正</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（国基本方針、機能維持増進事業、都市緑化支援</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機構、優良緑地確保計画認定制度等）</a:t>
            </a:r>
          </a:p>
        </p:txBody>
      </p:sp>
    </p:spTree>
    <p:extLst>
      <p:ext uri="{BB962C8B-B14F-4D97-AF65-F5344CB8AC3E}">
        <p14:creationId xmlns:p14="http://schemas.microsoft.com/office/powerpoint/2010/main" val="632527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787682" y="1261614"/>
            <a:ext cx="1188000" cy="540000"/>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社会資本の老朽化</a:t>
            </a:r>
            <a:endPar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正方形/長方形 4"/>
          <p:cNvSpPr/>
          <p:nvPr/>
        </p:nvSpPr>
        <p:spPr>
          <a:xfrm>
            <a:off x="5219423" y="1261614"/>
            <a:ext cx="1368000" cy="540000"/>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財政の悪化</a:t>
            </a:r>
            <a:endParaRPr kumimoji="1" lang="ja-JP"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正方形/長方形 5"/>
          <p:cNvSpPr/>
          <p:nvPr/>
        </p:nvSpPr>
        <p:spPr>
          <a:xfrm>
            <a:off x="2129897" y="644485"/>
            <a:ext cx="1414045" cy="540000"/>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少子高齢化</a:t>
            </a:r>
            <a:endPar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正方形/長方形 6"/>
          <p:cNvSpPr/>
          <p:nvPr/>
        </p:nvSpPr>
        <p:spPr>
          <a:xfrm>
            <a:off x="5219424" y="644485"/>
            <a:ext cx="1368000" cy="540000"/>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良好な景観の喪失</a:t>
            </a:r>
            <a:endParaRPr kumimoji="1" lang="ja-JP"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正方形/長方形 7"/>
          <p:cNvSpPr/>
          <p:nvPr/>
        </p:nvSpPr>
        <p:spPr>
          <a:xfrm>
            <a:off x="8455651" y="644485"/>
            <a:ext cx="1188000" cy="540000"/>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地方経済の衰退</a:t>
            </a:r>
            <a:endPar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正方形/長方形 9"/>
          <p:cNvSpPr/>
          <p:nvPr/>
        </p:nvSpPr>
        <p:spPr>
          <a:xfrm>
            <a:off x="8455651" y="1261614"/>
            <a:ext cx="1188000" cy="540000"/>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価値観の多様化</a:t>
            </a:r>
            <a:endParaRPr kumimoji="1" lang="ja-JP"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正方形/長方形 10"/>
          <p:cNvSpPr/>
          <p:nvPr/>
        </p:nvSpPr>
        <p:spPr>
          <a:xfrm>
            <a:off x="3787683" y="644485"/>
            <a:ext cx="1188000" cy="540000"/>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人口減少</a:t>
            </a:r>
            <a:endPar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正方形/長方形 11"/>
          <p:cNvSpPr/>
          <p:nvPr/>
        </p:nvSpPr>
        <p:spPr>
          <a:xfrm>
            <a:off x="6831165" y="644485"/>
            <a:ext cx="1380746" cy="540000"/>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環境問題</a:t>
            </a:r>
            <a:endParaRPr kumimoji="1" lang="ja-JP"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正方形/長方形 12"/>
          <p:cNvSpPr/>
          <p:nvPr/>
        </p:nvSpPr>
        <p:spPr>
          <a:xfrm>
            <a:off x="2129896" y="1261614"/>
            <a:ext cx="1414045" cy="540000"/>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都市の国際競争の激化</a:t>
            </a:r>
            <a:endPar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 name="正方形/長方形 13"/>
          <p:cNvSpPr/>
          <p:nvPr/>
        </p:nvSpPr>
        <p:spPr>
          <a:xfrm>
            <a:off x="6831164" y="1261614"/>
            <a:ext cx="1380747" cy="540000"/>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公共団体職員の減少</a:t>
            </a:r>
            <a:endParaRPr kumimoji="1" lang="ja-JP"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7" name="テキスト ボックス 3"/>
          <p:cNvSpPr txBox="1"/>
          <p:nvPr/>
        </p:nvSpPr>
        <p:spPr>
          <a:xfrm>
            <a:off x="973183" y="2287398"/>
            <a:ext cx="4572000" cy="707886"/>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117"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235"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353"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47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5588" algn="l" defTabSz="914235" rtl="0" eaLnBrk="1" latinLnBrk="0" hangingPunct="1">
              <a:defRPr kumimoji="1" kern="1200">
                <a:solidFill>
                  <a:schemeClr val="tx1"/>
                </a:solidFill>
                <a:latin typeface="Arial" pitchFamily="34" charset="0"/>
                <a:ea typeface="ＭＳ Ｐゴシック" pitchFamily="50" charset="-128"/>
                <a:cs typeface="+mn-cs"/>
              </a:defRPr>
            </a:lvl6pPr>
            <a:lvl7pPr marL="2742705" algn="l" defTabSz="914235" rtl="0" eaLnBrk="1" latinLnBrk="0" hangingPunct="1">
              <a:defRPr kumimoji="1" kern="1200">
                <a:solidFill>
                  <a:schemeClr val="tx1"/>
                </a:solidFill>
                <a:latin typeface="Arial" pitchFamily="34" charset="0"/>
                <a:ea typeface="ＭＳ Ｐゴシック" pitchFamily="50" charset="-128"/>
                <a:cs typeface="+mn-cs"/>
              </a:defRPr>
            </a:lvl7pPr>
            <a:lvl8pPr marL="3199823" algn="l" defTabSz="914235" rtl="0" eaLnBrk="1" latinLnBrk="0" hangingPunct="1">
              <a:defRPr kumimoji="1" kern="1200">
                <a:solidFill>
                  <a:schemeClr val="tx1"/>
                </a:solidFill>
                <a:latin typeface="Arial" pitchFamily="34" charset="0"/>
                <a:ea typeface="ＭＳ Ｐゴシック" pitchFamily="50" charset="-128"/>
                <a:cs typeface="+mn-cs"/>
              </a:defRPr>
            </a:lvl8pPr>
            <a:lvl9pPr marL="3656940" algn="l" defTabSz="914235" rtl="0" eaLnBrk="1" latinLnBrk="0" hangingPunct="1">
              <a:defRPr kumimoji="1" kern="1200">
                <a:solidFill>
                  <a:schemeClr val="tx1"/>
                </a:solidFill>
                <a:latin typeface="Arial" pitchFamily="34" charset="0"/>
                <a:ea typeface="ＭＳ Ｐゴシック"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HGP創英角ｺﾞｼｯｸUB" pitchFamily="50" charset="-128"/>
                <a:ea typeface="HGP創英角ｺﾞｼｯｸUB" pitchFamily="50" charset="-128"/>
                <a:cs typeface="+mn-cs"/>
              </a:rPr>
              <a:t>我が国の都市が直面している課題の解決に都市公園は如何に貢献すべきか</a:t>
            </a:r>
            <a:endParaRPr kumimoji="1" lang="en-US" altLang="ja-JP" sz="2000" b="0" i="0" u="none" strike="noStrike" kern="1200" cap="none" spc="0" normalizeH="0" baseline="0" noProof="0">
              <a:ln>
                <a:noFill/>
              </a:ln>
              <a:solidFill>
                <a:prstClr val="black"/>
              </a:solidFill>
              <a:effectLst/>
              <a:uLnTx/>
              <a:uFillTx/>
              <a:latin typeface="HGP創英角ｺﾞｼｯｸUB" pitchFamily="50" charset="-128"/>
              <a:ea typeface="HGP創英角ｺﾞｼｯｸUB" pitchFamily="50" charset="-128"/>
              <a:cs typeface="+mn-cs"/>
            </a:endParaRPr>
          </a:p>
        </p:txBody>
      </p:sp>
      <p:sp>
        <p:nvSpPr>
          <p:cNvPr id="18" name="テキスト ボックス 12"/>
          <p:cNvSpPr txBox="1"/>
          <p:nvPr/>
        </p:nvSpPr>
        <p:spPr>
          <a:xfrm>
            <a:off x="5625150" y="2361676"/>
            <a:ext cx="4104000" cy="523220"/>
          </a:xfrm>
          <a:prstGeom prst="rect">
            <a:avLst/>
          </a:prstGeom>
          <a:noFill/>
          <a:ln w="6350">
            <a:solidFill>
              <a:schemeClr val="tx1"/>
            </a:solidFill>
          </a:ln>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117"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235"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353"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47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5588" algn="l" defTabSz="914235" rtl="0" eaLnBrk="1" latinLnBrk="0" hangingPunct="1">
              <a:defRPr kumimoji="1" kern="1200">
                <a:solidFill>
                  <a:schemeClr val="tx1"/>
                </a:solidFill>
                <a:latin typeface="Arial" pitchFamily="34" charset="0"/>
                <a:ea typeface="ＭＳ Ｐゴシック" pitchFamily="50" charset="-128"/>
                <a:cs typeface="+mn-cs"/>
              </a:defRPr>
            </a:lvl6pPr>
            <a:lvl7pPr marL="2742705" algn="l" defTabSz="914235" rtl="0" eaLnBrk="1" latinLnBrk="0" hangingPunct="1">
              <a:defRPr kumimoji="1" kern="1200">
                <a:solidFill>
                  <a:schemeClr val="tx1"/>
                </a:solidFill>
                <a:latin typeface="Arial" pitchFamily="34" charset="0"/>
                <a:ea typeface="ＭＳ Ｐゴシック" pitchFamily="50" charset="-128"/>
                <a:cs typeface="+mn-cs"/>
              </a:defRPr>
            </a:lvl7pPr>
            <a:lvl8pPr marL="3199823" algn="l" defTabSz="914235" rtl="0" eaLnBrk="1" latinLnBrk="0" hangingPunct="1">
              <a:defRPr kumimoji="1" kern="1200">
                <a:solidFill>
                  <a:schemeClr val="tx1"/>
                </a:solidFill>
                <a:latin typeface="Arial" pitchFamily="34" charset="0"/>
                <a:ea typeface="ＭＳ Ｐゴシック" pitchFamily="50" charset="-128"/>
                <a:cs typeface="+mn-cs"/>
              </a:defRPr>
            </a:lvl8pPr>
            <a:lvl9pPr marL="3656940" algn="l" defTabSz="914235" rtl="0" eaLnBrk="1" latinLnBrk="0" hangingPunct="1">
              <a:defRPr kumimoji="1" kern="1200">
                <a:solidFill>
                  <a:schemeClr val="tx1"/>
                </a:solidFill>
                <a:latin typeface="Arial" pitchFamily="34" charset="0"/>
                <a:ea typeface="ＭＳ Ｐゴシック"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都市公園が都市の再構築にどう貢献すべきか？ </a:t>
            </a:r>
            <a:endParaRPr kumimoji="1" lang="en-US" altLang="ja-JP" sz="14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都市公園が核となってまちを元気にするためには？</a:t>
            </a:r>
          </a:p>
        </p:txBody>
      </p:sp>
      <p:sp>
        <p:nvSpPr>
          <p:cNvPr id="19" name="テキスト ボックス 14"/>
          <p:cNvSpPr txBox="1"/>
          <p:nvPr/>
        </p:nvSpPr>
        <p:spPr>
          <a:xfrm>
            <a:off x="140599" y="2299644"/>
            <a:ext cx="792000" cy="648000"/>
          </a:xfrm>
          <a:prstGeom prst="rect">
            <a:avLst/>
          </a:prstGeom>
          <a:solidFill>
            <a:schemeClr val="tx1"/>
          </a:solidFill>
          <a:ln>
            <a:solidFill>
              <a:schemeClr val="tx1">
                <a:lumMod val="65000"/>
                <a:lumOff val="35000"/>
              </a:schemeClr>
            </a:solidFill>
          </a:ln>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117" algn="l" rtl="0" fontAlgn="base">
              <a:spcBef>
                <a:spcPct val="0"/>
              </a:spcBef>
              <a:spcAft>
                <a:spcPct val="0"/>
              </a:spcAft>
              <a:defRPr kumimoji="1" kern="1200">
                <a:solidFill>
                  <a:schemeClr val="lt1"/>
                </a:solidFill>
                <a:latin typeface="+mn-lt"/>
                <a:ea typeface="+mn-ea"/>
                <a:cs typeface="+mn-cs"/>
              </a:defRPr>
            </a:lvl2pPr>
            <a:lvl3pPr marL="914235" algn="l" rtl="0" fontAlgn="base">
              <a:spcBef>
                <a:spcPct val="0"/>
              </a:spcBef>
              <a:spcAft>
                <a:spcPct val="0"/>
              </a:spcAft>
              <a:defRPr kumimoji="1" kern="1200">
                <a:solidFill>
                  <a:schemeClr val="lt1"/>
                </a:solidFill>
                <a:latin typeface="+mn-lt"/>
                <a:ea typeface="+mn-ea"/>
                <a:cs typeface="+mn-cs"/>
              </a:defRPr>
            </a:lvl3pPr>
            <a:lvl4pPr marL="1371353" algn="l" rtl="0" fontAlgn="base">
              <a:spcBef>
                <a:spcPct val="0"/>
              </a:spcBef>
              <a:spcAft>
                <a:spcPct val="0"/>
              </a:spcAft>
              <a:defRPr kumimoji="1" kern="1200">
                <a:solidFill>
                  <a:schemeClr val="lt1"/>
                </a:solidFill>
                <a:latin typeface="+mn-lt"/>
                <a:ea typeface="+mn-ea"/>
                <a:cs typeface="+mn-cs"/>
              </a:defRPr>
            </a:lvl4pPr>
            <a:lvl5pPr marL="1828470" algn="l" rtl="0" fontAlgn="base">
              <a:spcBef>
                <a:spcPct val="0"/>
              </a:spcBef>
              <a:spcAft>
                <a:spcPct val="0"/>
              </a:spcAft>
              <a:defRPr kumimoji="1" kern="1200">
                <a:solidFill>
                  <a:schemeClr val="lt1"/>
                </a:solidFill>
                <a:latin typeface="+mn-lt"/>
                <a:ea typeface="+mn-ea"/>
                <a:cs typeface="+mn-cs"/>
              </a:defRPr>
            </a:lvl5pPr>
            <a:lvl6pPr marL="2285588" algn="l" defTabSz="914235" rtl="0" eaLnBrk="1" latinLnBrk="0" hangingPunct="1">
              <a:defRPr kumimoji="1" kern="1200">
                <a:solidFill>
                  <a:schemeClr val="lt1"/>
                </a:solidFill>
                <a:latin typeface="+mn-lt"/>
                <a:ea typeface="+mn-ea"/>
                <a:cs typeface="+mn-cs"/>
              </a:defRPr>
            </a:lvl6pPr>
            <a:lvl7pPr marL="2742705" algn="l" defTabSz="914235" rtl="0" eaLnBrk="1" latinLnBrk="0" hangingPunct="1">
              <a:defRPr kumimoji="1" kern="1200">
                <a:solidFill>
                  <a:schemeClr val="lt1"/>
                </a:solidFill>
                <a:latin typeface="+mn-lt"/>
                <a:ea typeface="+mn-ea"/>
                <a:cs typeface="+mn-cs"/>
              </a:defRPr>
            </a:lvl7pPr>
            <a:lvl8pPr marL="3199823" algn="l" defTabSz="914235" rtl="0" eaLnBrk="1" latinLnBrk="0" hangingPunct="1">
              <a:defRPr kumimoji="1" kern="1200">
                <a:solidFill>
                  <a:schemeClr val="lt1"/>
                </a:solidFill>
                <a:latin typeface="+mn-lt"/>
                <a:ea typeface="+mn-ea"/>
                <a:cs typeface="+mn-cs"/>
              </a:defRPr>
            </a:lvl8pPr>
            <a:lvl9pPr marL="3656940" algn="l" defTabSz="914235"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rPr>
              <a:t>問題</a:t>
            </a:r>
            <a:endParaRPr kumimoji="1" lang="en-US" altLang="ja-JP"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rPr>
              <a:t>意識</a:t>
            </a:r>
            <a:endParaRPr kumimoji="1" lang="en-US" altLang="ja-JP"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下矢印 20"/>
          <p:cNvSpPr/>
          <p:nvPr/>
        </p:nvSpPr>
        <p:spPr>
          <a:xfrm>
            <a:off x="4090495" y="1955665"/>
            <a:ext cx="1728000" cy="252000"/>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117" algn="l" rtl="0" fontAlgn="base">
              <a:spcBef>
                <a:spcPct val="0"/>
              </a:spcBef>
              <a:spcAft>
                <a:spcPct val="0"/>
              </a:spcAft>
              <a:defRPr kumimoji="1" kern="1200">
                <a:solidFill>
                  <a:schemeClr val="lt1"/>
                </a:solidFill>
                <a:latin typeface="+mn-lt"/>
                <a:ea typeface="+mn-ea"/>
                <a:cs typeface="+mn-cs"/>
              </a:defRPr>
            </a:lvl2pPr>
            <a:lvl3pPr marL="914235" algn="l" rtl="0" fontAlgn="base">
              <a:spcBef>
                <a:spcPct val="0"/>
              </a:spcBef>
              <a:spcAft>
                <a:spcPct val="0"/>
              </a:spcAft>
              <a:defRPr kumimoji="1" kern="1200">
                <a:solidFill>
                  <a:schemeClr val="lt1"/>
                </a:solidFill>
                <a:latin typeface="+mn-lt"/>
                <a:ea typeface="+mn-ea"/>
                <a:cs typeface="+mn-cs"/>
              </a:defRPr>
            </a:lvl3pPr>
            <a:lvl4pPr marL="1371353" algn="l" rtl="0" fontAlgn="base">
              <a:spcBef>
                <a:spcPct val="0"/>
              </a:spcBef>
              <a:spcAft>
                <a:spcPct val="0"/>
              </a:spcAft>
              <a:defRPr kumimoji="1" kern="1200">
                <a:solidFill>
                  <a:schemeClr val="lt1"/>
                </a:solidFill>
                <a:latin typeface="+mn-lt"/>
                <a:ea typeface="+mn-ea"/>
                <a:cs typeface="+mn-cs"/>
              </a:defRPr>
            </a:lvl4pPr>
            <a:lvl5pPr marL="1828470" algn="l" rtl="0" fontAlgn="base">
              <a:spcBef>
                <a:spcPct val="0"/>
              </a:spcBef>
              <a:spcAft>
                <a:spcPct val="0"/>
              </a:spcAft>
              <a:defRPr kumimoji="1" kern="1200">
                <a:solidFill>
                  <a:schemeClr val="lt1"/>
                </a:solidFill>
                <a:latin typeface="+mn-lt"/>
                <a:ea typeface="+mn-ea"/>
                <a:cs typeface="+mn-cs"/>
              </a:defRPr>
            </a:lvl5pPr>
            <a:lvl6pPr marL="2285588" algn="l" defTabSz="914235" rtl="0" eaLnBrk="1" latinLnBrk="0" hangingPunct="1">
              <a:defRPr kumimoji="1" kern="1200">
                <a:solidFill>
                  <a:schemeClr val="lt1"/>
                </a:solidFill>
                <a:latin typeface="+mn-lt"/>
                <a:ea typeface="+mn-ea"/>
                <a:cs typeface="+mn-cs"/>
              </a:defRPr>
            </a:lvl6pPr>
            <a:lvl7pPr marL="2742705" algn="l" defTabSz="914235" rtl="0" eaLnBrk="1" latinLnBrk="0" hangingPunct="1">
              <a:defRPr kumimoji="1" kern="1200">
                <a:solidFill>
                  <a:schemeClr val="lt1"/>
                </a:solidFill>
                <a:latin typeface="+mn-lt"/>
                <a:ea typeface="+mn-ea"/>
                <a:cs typeface="+mn-cs"/>
              </a:defRPr>
            </a:lvl7pPr>
            <a:lvl8pPr marL="3199823" algn="l" defTabSz="914235" rtl="0" eaLnBrk="1" latinLnBrk="0" hangingPunct="1">
              <a:defRPr kumimoji="1" kern="1200">
                <a:solidFill>
                  <a:schemeClr val="lt1"/>
                </a:solidFill>
                <a:latin typeface="+mn-lt"/>
                <a:ea typeface="+mn-ea"/>
                <a:cs typeface="+mn-cs"/>
              </a:defRPr>
            </a:lvl8pPr>
            <a:lvl9pPr marL="3656940" algn="l" defTabSz="914235"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3" name="テキスト ボックス 22"/>
          <p:cNvSpPr txBox="1"/>
          <p:nvPr/>
        </p:nvSpPr>
        <p:spPr>
          <a:xfrm>
            <a:off x="140599" y="660289"/>
            <a:ext cx="1656000" cy="1080000"/>
          </a:xfrm>
          <a:prstGeom prst="rect">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都市は様々な課題に直面</a:t>
            </a:r>
          </a:p>
        </p:txBody>
      </p:sp>
      <p:sp>
        <p:nvSpPr>
          <p:cNvPr id="24" name="テキスト ボックス 23"/>
          <p:cNvSpPr txBox="1"/>
          <p:nvPr/>
        </p:nvSpPr>
        <p:spPr>
          <a:xfrm>
            <a:off x="-15552" y="15945"/>
            <a:ext cx="9432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70C0"/>
                </a:solidFill>
                <a:effectLst/>
                <a:uLnTx/>
                <a:uFillTx/>
                <a:latin typeface="Calibri" panose="020F0502020204030204"/>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　新たな時代の都市マネジメントに対応した都市公園等のあり方検討会（</a:t>
            </a:r>
            <a:r>
              <a:rPr kumimoji="1" lang="en-US" altLang="ja-JP"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H26.11</a:t>
            </a:r>
            <a:r>
              <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 </a:t>
            </a:r>
          </a:p>
        </p:txBody>
      </p:sp>
      <p:sp>
        <p:nvSpPr>
          <p:cNvPr id="27" name="下矢印 26"/>
          <p:cNvSpPr/>
          <p:nvPr/>
        </p:nvSpPr>
        <p:spPr>
          <a:xfrm>
            <a:off x="4090495" y="3041944"/>
            <a:ext cx="1728000" cy="252000"/>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117" algn="l" rtl="0" fontAlgn="base">
              <a:spcBef>
                <a:spcPct val="0"/>
              </a:spcBef>
              <a:spcAft>
                <a:spcPct val="0"/>
              </a:spcAft>
              <a:defRPr kumimoji="1" kern="1200">
                <a:solidFill>
                  <a:schemeClr val="lt1"/>
                </a:solidFill>
                <a:latin typeface="+mn-lt"/>
                <a:ea typeface="+mn-ea"/>
                <a:cs typeface="+mn-cs"/>
              </a:defRPr>
            </a:lvl2pPr>
            <a:lvl3pPr marL="914235" algn="l" rtl="0" fontAlgn="base">
              <a:spcBef>
                <a:spcPct val="0"/>
              </a:spcBef>
              <a:spcAft>
                <a:spcPct val="0"/>
              </a:spcAft>
              <a:defRPr kumimoji="1" kern="1200">
                <a:solidFill>
                  <a:schemeClr val="lt1"/>
                </a:solidFill>
                <a:latin typeface="+mn-lt"/>
                <a:ea typeface="+mn-ea"/>
                <a:cs typeface="+mn-cs"/>
              </a:defRPr>
            </a:lvl3pPr>
            <a:lvl4pPr marL="1371353" algn="l" rtl="0" fontAlgn="base">
              <a:spcBef>
                <a:spcPct val="0"/>
              </a:spcBef>
              <a:spcAft>
                <a:spcPct val="0"/>
              </a:spcAft>
              <a:defRPr kumimoji="1" kern="1200">
                <a:solidFill>
                  <a:schemeClr val="lt1"/>
                </a:solidFill>
                <a:latin typeface="+mn-lt"/>
                <a:ea typeface="+mn-ea"/>
                <a:cs typeface="+mn-cs"/>
              </a:defRPr>
            </a:lvl4pPr>
            <a:lvl5pPr marL="1828470" algn="l" rtl="0" fontAlgn="base">
              <a:spcBef>
                <a:spcPct val="0"/>
              </a:spcBef>
              <a:spcAft>
                <a:spcPct val="0"/>
              </a:spcAft>
              <a:defRPr kumimoji="1" kern="1200">
                <a:solidFill>
                  <a:schemeClr val="lt1"/>
                </a:solidFill>
                <a:latin typeface="+mn-lt"/>
                <a:ea typeface="+mn-ea"/>
                <a:cs typeface="+mn-cs"/>
              </a:defRPr>
            </a:lvl5pPr>
            <a:lvl6pPr marL="2285588" algn="l" defTabSz="914235" rtl="0" eaLnBrk="1" latinLnBrk="0" hangingPunct="1">
              <a:defRPr kumimoji="1" kern="1200">
                <a:solidFill>
                  <a:schemeClr val="lt1"/>
                </a:solidFill>
                <a:latin typeface="+mn-lt"/>
                <a:ea typeface="+mn-ea"/>
                <a:cs typeface="+mn-cs"/>
              </a:defRPr>
            </a:lvl6pPr>
            <a:lvl7pPr marL="2742705" algn="l" defTabSz="914235" rtl="0" eaLnBrk="1" latinLnBrk="0" hangingPunct="1">
              <a:defRPr kumimoji="1" kern="1200">
                <a:solidFill>
                  <a:schemeClr val="lt1"/>
                </a:solidFill>
                <a:latin typeface="+mn-lt"/>
                <a:ea typeface="+mn-ea"/>
                <a:cs typeface="+mn-cs"/>
              </a:defRPr>
            </a:lvl7pPr>
            <a:lvl8pPr marL="3199823" algn="l" defTabSz="914235" rtl="0" eaLnBrk="1" latinLnBrk="0" hangingPunct="1">
              <a:defRPr kumimoji="1" kern="1200">
                <a:solidFill>
                  <a:schemeClr val="lt1"/>
                </a:solidFill>
                <a:latin typeface="+mn-lt"/>
                <a:ea typeface="+mn-ea"/>
                <a:cs typeface="+mn-cs"/>
              </a:defRPr>
            </a:lvl8pPr>
            <a:lvl9pPr marL="3656940" algn="l" defTabSz="914235"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8" name="正方形/長方形 27"/>
          <p:cNvSpPr/>
          <p:nvPr/>
        </p:nvSpPr>
        <p:spPr>
          <a:xfrm>
            <a:off x="220723" y="3478370"/>
            <a:ext cx="4428000" cy="432000"/>
          </a:xfrm>
          <a:prstGeom prst="rect">
            <a:avLst/>
          </a:prstGeom>
          <a:solidFill>
            <a:schemeClr val="accent2">
              <a:lumMod val="75000"/>
            </a:schemeClr>
          </a:solidFill>
          <a:ln w="952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rgbClr val="FFFFFF"/>
                </a:solidFill>
                <a:effectLst/>
                <a:uLnTx/>
                <a:uFillTx/>
                <a:latin typeface="Meiryo UI" pitchFamily="50" charset="-128"/>
                <a:ea typeface="Meiryo UI" pitchFamily="50" charset="-128"/>
                <a:cs typeface="Meiryo UI" pitchFamily="50" charset="-128"/>
              </a:rPr>
              <a:t>観点１：ストック効果をより高める</a:t>
            </a:r>
            <a:endParaRPr kumimoji="0" lang="ja-JP" altLang="en-US" sz="2000" b="0" i="0" u="none" strike="noStrike" kern="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29" name="テキスト ボックス 85"/>
          <p:cNvSpPr txBox="1"/>
          <p:nvPr/>
        </p:nvSpPr>
        <p:spPr>
          <a:xfrm>
            <a:off x="183463" y="3974152"/>
            <a:ext cx="4644000" cy="132343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3529" marR="0" lvl="0" indent="-83529"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都市公園は全国的に見ると一定程度整備されてきた</a:t>
            </a:r>
            <a:endParaRPr kumimoji="1" lang="en-US" altLang="ja-JP"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endParaRPr>
          </a:p>
          <a:p>
            <a:pPr marL="83529" marR="0" lvl="0" indent="-83529"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600" b="0" i="0" u="sng"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今あるものをどう活かすか</a:t>
            </a:r>
            <a:r>
              <a:rPr kumimoji="1" lang="ja-JP" altLang="en-US"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、という視点を重視すべき</a:t>
            </a:r>
            <a:endParaRPr kumimoji="1" lang="en-US" altLang="ja-JP"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endParaRPr>
          </a:p>
          <a:p>
            <a:pPr marL="83529" marR="0" lvl="0" indent="-83529"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600" b="0" i="0" u="sng"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都市公園を活性化する</a:t>
            </a:r>
            <a:r>
              <a:rPr kumimoji="1" lang="ja-JP" altLang="en-US"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、また、必要に応じて</a:t>
            </a:r>
            <a:r>
              <a:rPr kumimoji="1" lang="ja-JP" altLang="en-US" sz="1600" b="0" i="0" u="sng"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再編する</a:t>
            </a:r>
            <a:r>
              <a:rPr kumimoji="1" lang="ja-JP" altLang="en-US"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という考え方が重要</a:t>
            </a:r>
            <a:endParaRPr kumimoji="1" lang="en-US" altLang="ja-JP"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　　　　</a:t>
            </a:r>
            <a:r>
              <a:rPr kumimoji="1" lang="ja-JP" altLang="en-US" sz="1600" b="0" i="1" u="none" strike="noStrike" kern="1200" cap="none" spc="0" normalizeH="0" baseline="0" noProof="0">
                <a:ln>
                  <a:noFill/>
                </a:ln>
                <a:solidFill>
                  <a:srgbClr val="FF0000"/>
                </a:solidFill>
                <a:effectLst/>
                <a:uLnTx/>
                <a:uFillTx/>
                <a:latin typeface="Meiryo UI" pitchFamily="50" charset="-128"/>
                <a:ea typeface="Meiryo UI" pitchFamily="50" charset="-128"/>
                <a:cs typeface="Meiryo UI" pitchFamily="50" charset="-128"/>
              </a:rPr>
              <a:t>⇒公園管理者も資産運用を考える時代へ！</a:t>
            </a:r>
            <a:endParaRPr kumimoji="1" lang="en-US" altLang="ja-JP" sz="1600" b="0" i="1" u="none" strike="noStrike" kern="1200" cap="none" spc="0" normalizeH="0" baseline="0" noProof="0">
              <a:ln>
                <a:noFill/>
              </a:ln>
              <a:solidFill>
                <a:srgbClr val="FF0000"/>
              </a:solidFill>
              <a:effectLst/>
              <a:uLnTx/>
              <a:uFillTx/>
              <a:latin typeface="Meiryo UI" pitchFamily="50" charset="-128"/>
              <a:ea typeface="Meiryo UI" pitchFamily="50" charset="-128"/>
              <a:cs typeface="Meiryo UI" pitchFamily="50" charset="-128"/>
            </a:endParaRPr>
          </a:p>
        </p:txBody>
      </p:sp>
      <p:sp>
        <p:nvSpPr>
          <p:cNvPr id="30" name="正方形/長方形 29"/>
          <p:cNvSpPr/>
          <p:nvPr/>
        </p:nvSpPr>
        <p:spPr>
          <a:xfrm>
            <a:off x="5066510" y="3489936"/>
            <a:ext cx="4597796" cy="432000"/>
          </a:xfrm>
          <a:prstGeom prst="rect">
            <a:avLst/>
          </a:prstGeom>
          <a:solidFill>
            <a:schemeClr val="accent2">
              <a:lumMod val="75000"/>
            </a:schemeClr>
          </a:solidFill>
          <a:ln w="952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rgbClr val="FFFFFF"/>
                </a:solidFill>
                <a:effectLst/>
                <a:uLnTx/>
                <a:uFillTx/>
                <a:latin typeface="Meiryo UI" pitchFamily="50" charset="-128"/>
                <a:ea typeface="Meiryo UI" pitchFamily="50" charset="-128"/>
                <a:cs typeface="Meiryo UI" pitchFamily="50" charset="-128"/>
              </a:rPr>
              <a:t>観点２：民間との連携を加速する</a:t>
            </a:r>
            <a:endParaRPr kumimoji="0" lang="ja-JP" altLang="en-US" sz="2000" b="0" i="0" u="none" strike="noStrike" kern="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31" name="正方形/長方形 30"/>
          <p:cNvSpPr/>
          <p:nvPr/>
        </p:nvSpPr>
        <p:spPr>
          <a:xfrm>
            <a:off x="199490" y="5304395"/>
            <a:ext cx="9273895" cy="432000"/>
          </a:xfrm>
          <a:prstGeom prst="rect">
            <a:avLst/>
          </a:prstGeom>
          <a:solidFill>
            <a:schemeClr val="accent2">
              <a:lumMod val="75000"/>
            </a:schemeClr>
          </a:solidFill>
          <a:ln w="952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rgbClr val="FFFFFF"/>
                </a:solidFill>
                <a:effectLst/>
                <a:uLnTx/>
                <a:uFillTx/>
                <a:latin typeface="Meiryo UI" pitchFamily="50" charset="-128"/>
                <a:ea typeface="Meiryo UI" pitchFamily="50" charset="-128"/>
                <a:cs typeface="Meiryo UI" pitchFamily="50" charset="-128"/>
              </a:rPr>
              <a:t>観点３：都市公園を一層柔軟に使いこなす</a:t>
            </a:r>
            <a:endParaRPr kumimoji="0" lang="ja-JP" altLang="en-US" sz="2000" b="0" i="0" u="none" strike="noStrike" kern="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32" name="テキスト ボックス 85"/>
          <p:cNvSpPr txBox="1"/>
          <p:nvPr/>
        </p:nvSpPr>
        <p:spPr>
          <a:xfrm>
            <a:off x="4954495" y="3974152"/>
            <a:ext cx="4860612" cy="107721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3529" marR="0" lvl="0" indent="-83529"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公共の視点だけでモノをつくらない、発想しない</a:t>
            </a:r>
            <a:endParaRPr kumimoji="1" lang="en-US" altLang="ja-JP"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endParaRPr>
          </a:p>
          <a:p>
            <a:pPr marL="83529" marR="0" lvl="0" indent="-83529"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600" b="0" i="0" u="sng"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民間のビジネスチャンスの拡大</a:t>
            </a:r>
            <a:r>
              <a:rPr kumimoji="1" lang="ja-JP" altLang="en-US"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と</a:t>
            </a:r>
            <a:r>
              <a:rPr kumimoji="1" lang="ja-JP" altLang="en-US" sz="1600" b="0" i="0" u="sng"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都市公園の魅力向上</a:t>
            </a:r>
            <a:r>
              <a:rPr kumimoji="1" lang="ja-JP" altLang="en-US"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を両立させる工夫を</a:t>
            </a:r>
            <a:endParaRPr kumimoji="1" lang="en-US" altLang="ja-JP"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FF0000"/>
                </a:solidFill>
                <a:effectLst/>
                <a:uLnTx/>
                <a:uFillTx/>
                <a:latin typeface="Meiryo UI" pitchFamily="50" charset="-128"/>
                <a:ea typeface="Meiryo UI" pitchFamily="50" charset="-128"/>
                <a:cs typeface="Meiryo UI" pitchFamily="50" charset="-128"/>
              </a:rPr>
              <a:t>　　　　⇒民がつくる、民に任せる公園があってもいい！</a:t>
            </a:r>
            <a:endParaRPr kumimoji="1" lang="en-US" altLang="ja-JP" sz="1600" b="0" i="0" u="none" strike="noStrike" kern="1200" cap="none" spc="0" normalizeH="0" baseline="0" noProof="0">
              <a:ln>
                <a:noFill/>
              </a:ln>
              <a:solidFill>
                <a:srgbClr val="FF0000"/>
              </a:solidFill>
              <a:effectLst/>
              <a:uLnTx/>
              <a:uFillTx/>
              <a:latin typeface="Meiryo UI" pitchFamily="50" charset="-128"/>
              <a:ea typeface="Meiryo UI" pitchFamily="50" charset="-128"/>
              <a:cs typeface="Meiryo UI" pitchFamily="50" charset="-128"/>
            </a:endParaRPr>
          </a:p>
        </p:txBody>
      </p:sp>
      <p:sp>
        <p:nvSpPr>
          <p:cNvPr id="33" name="テキスト ボックス 85"/>
          <p:cNvSpPr txBox="1"/>
          <p:nvPr/>
        </p:nvSpPr>
        <p:spPr>
          <a:xfrm>
            <a:off x="349521" y="5767011"/>
            <a:ext cx="9066927" cy="110799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3529" marR="0" lvl="0" indent="-83529"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画一的な都市公園の整備は</a:t>
            </a:r>
            <a:r>
              <a:rPr kumimoji="1" lang="en-US" altLang="ja-JP"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（とりあえず三種の神器（砂場、滑り台、ブランコ）　等）</a:t>
            </a:r>
            <a:endParaRPr kumimoji="1" lang="en-US" altLang="ja-JP" sz="12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endParaRPr>
          </a:p>
          <a:p>
            <a:pPr marL="83529" marR="0" lvl="0" indent="-83529"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画一的な都市公園の管理は</a:t>
            </a:r>
            <a:r>
              <a:rPr kumimoji="1" lang="en-US" altLang="ja-JP"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（一律でボール遊び禁止　等）</a:t>
            </a:r>
            <a:endParaRPr kumimoji="1" lang="en-US" altLang="ja-JP" sz="12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endParaRPr>
          </a:p>
          <a:p>
            <a:pPr marL="83529" marR="0" lvl="0" indent="-83529"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rPr>
              <a:t>公園の個性を引き出す工夫で、公園はもっと地域に必要とされる財産になる</a:t>
            </a:r>
            <a:endParaRPr kumimoji="1" lang="en-US" altLang="ja-JP" sz="1600" b="0" i="0" u="none" strike="noStrike" kern="1200" cap="none" spc="0" normalizeH="0" baseline="0" noProof="0">
              <a:ln>
                <a:noFill/>
              </a:ln>
              <a:solidFill>
                <a:srgbClr val="000000"/>
              </a:solidFill>
              <a:effectLst/>
              <a:uLnTx/>
              <a:uFillTx/>
              <a:latin typeface="Meiryo UI" pitchFamily="50" charset="-128"/>
              <a:ea typeface="Meiryo UI" pitchFamily="50" charset="-128"/>
              <a:cs typeface="Meiryo UI"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FF0000"/>
                </a:solidFill>
                <a:effectLst/>
                <a:uLnTx/>
                <a:uFillTx/>
                <a:latin typeface="Meiryo UI" pitchFamily="50" charset="-128"/>
                <a:ea typeface="Meiryo UI" pitchFamily="50" charset="-128"/>
                <a:cs typeface="Meiryo UI" pitchFamily="50" charset="-128"/>
              </a:rPr>
              <a:t>　　　　　　　　　　　　　　　　　　⇒公園のポテンシャルを柔軟な発想で引き出す！</a:t>
            </a:r>
            <a:endParaRPr kumimoji="1" lang="en-US" altLang="ja-JP" sz="1600" b="0" i="0" u="none" strike="noStrike" kern="1200" cap="none" spc="0" normalizeH="0" baseline="0" noProof="0">
              <a:ln>
                <a:noFill/>
              </a:ln>
              <a:solidFill>
                <a:srgbClr val="FF0000"/>
              </a:solidFill>
              <a:effectLst/>
              <a:uLnTx/>
              <a:uFillTx/>
              <a:latin typeface="Meiryo UI" pitchFamily="50" charset="-128"/>
              <a:ea typeface="Meiryo UI" pitchFamily="50" charset="-128"/>
              <a:cs typeface="Meiryo UI" pitchFamily="50" charset="-128"/>
            </a:endParaRPr>
          </a:p>
        </p:txBody>
      </p:sp>
      <p:sp>
        <p:nvSpPr>
          <p:cNvPr id="34" name="テキスト ボックス 179"/>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5" name="テキスト ボックス 180"/>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スライド番号プレースホルダー 2">
            <a:extLst>
              <a:ext uri="{FF2B5EF4-FFF2-40B4-BE49-F238E27FC236}">
                <a16:creationId xmlns:a16="http://schemas.microsoft.com/office/drawing/2014/main" id="{B33CC400-2531-46A8-500C-B55FCF1A6160}"/>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94374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6" name="円/楕円 3"/>
          <p:cNvSpPr/>
          <p:nvPr/>
        </p:nvSpPr>
        <p:spPr>
          <a:xfrm>
            <a:off x="2069113" y="5685110"/>
            <a:ext cx="1938830" cy="381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297" name="円/楕円 4"/>
          <p:cNvSpPr/>
          <p:nvPr/>
        </p:nvSpPr>
        <p:spPr>
          <a:xfrm>
            <a:off x="4486493" y="5674601"/>
            <a:ext cx="1938830" cy="381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298" name="円/楕円 5"/>
          <p:cNvSpPr/>
          <p:nvPr/>
        </p:nvSpPr>
        <p:spPr>
          <a:xfrm>
            <a:off x="6975584" y="6311462"/>
            <a:ext cx="2352675"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299" name="円/楕円 6"/>
          <p:cNvSpPr/>
          <p:nvPr/>
        </p:nvSpPr>
        <p:spPr>
          <a:xfrm>
            <a:off x="7093059" y="5711387"/>
            <a:ext cx="1938830" cy="381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3300" name="グループ化 7"/>
          <p:cNvGrpSpPr/>
          <p:nvPr/>
        </p:nvGrpSpPr>
        <p:grpSpPr>
          <a:xfrm rot="5400000">
            <a:off x="8007758" y="6032697"/>
            <a:ext cx="182312" cy="339795"/>
            <a:chOff x="4562029" y="4215865"/>
            <a:chExt cx="586083" cy="312033"/>
          </a:xfrm>
        </p:grpSpPr>
        <p:sp>
          <p:nvSpPr>
            <p:cNvPr id="3301" name="下矢印 8"/>
            <p:cNvSpPr/>
            <p:nvPr/>
          </p:nvSpPr>
          <p:spPr>
            <a:xfrm rot="16200000">
              <a:off x="4525919" y="4290027"/>
              <a:ext cx="235950" cy="163719"/>
            </a:xfrm>
            <a:prstGeom prst="downArrow">
              <a:avLst>
                <a:gd name="adj1" fmla="val 50000"/>
                <a:gd name="adj2"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02" name="下矢印 9"/>
            <p:cNvSpPr>
              <a:spLocks noChangeAspect="1"/>
            </p:cNvSpPr>
            <p:nvPr/>
          </p:nvSpPr>
          <p:spPr>
            <a:xfrm rot="16200000">
              <a:off x="4694114" y="4278514"/>
              <a:ext cx="269121" cy="186735"/>
            </a:xfrm>
            <a:prstGeom prst="downArrow">
              <a:avLst>
                <a:gd name="adj1" fmla="val 50000"/>
                <a:gd name="adj2"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03" name="下矢印 10"/>
            <p:cNvSpPr/>
            <p:nvPr/>
          </p:nvSpPr>
          <p:spPr>
            <a:xfrm rot="16200000">
              <a:off x="4883840" y="4263626"/>
              <a:ext cx="312033" cy="216511"/>
            </a:xfrm>
            <a:prstGeom prst="downArrow">
              <a:avLst>
                <a:gd name="adj1" fmla="val 50000"/>
                <a:gd name="adj2" fmla="val 10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3304" name="円/楕円 11"/>
          <p:cNvSpPr/>
          <p:nvPr/>
        </p:nvSpPr>
        <p:spPr>
          <a:xfrm>
            <a:off x="4333984" y="6301937"/>
            <a:ext cx="2352675"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3305" name="グループ化 12"/>
          <p:cNvGrpSpPr/>
          <p:nvPr/>
        </p:nvGrpSpPr>
        <p:grpSpPr>
          <a:xfrm rot="5400000">
            <a:off x="5366158" y="6023172"/>
            <a:ext cx="182312" cy="339795"/>
            <a:chOff x="4562029" y="4215865"/>
            <a:chExt cx="586083" cy="312033"/>
          </a:xfrm>
        </p:grpSpPr>
        <p:sp>
          <p:nvSpPr>
            <p:cNvPr id="3306" name="下矢印 13"/>
            <p:cNvSpPr/>
            <p:nvPr/>
          </p:nvSpPr>
          <p:spPr>
            <a:xfrm rot="16200000">
              <a:off x="4525919" y="4290027"/>
              <a:ext cx="235950" cy="163719"/>
            </a:xfrm>
            <a:prstGeom prst="downArrow">
              <a:avLst>
                <a:gd name="adj1" fmla="val 50000"/>
                <a:gd name="adj2"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07" name="下矢印 14"/>
            <p:cNvSpPr>
              <a:spLocks noChangeAspect="1"/>
            </p:cNvSpPr>
            <p:nvPr/>
          </p:nvSpPr>
          <p:spPr>
            <a:xfrm rot="16200000">
              <a:off x="4694114" y="4278514"/>
              <a:ext cx="269121" cy="186735"/>
            </a:xfrm>
            <a:prstGeom prst="downArrow">
              <a:avLst>
                <a:gd name="adj1" fmla="val 50000"/>
                <a:gd name="adj2"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08" name="下矢印 15"/>
            <p:cNvSpPr/>
            <p:nvPr/>
          </p:nvSpPr>
          <p:spPr>
            <a:xfrm rot="16200000">
              <a:off x="4883840" y="4263626"/>
              <a:ext cx="312033" cy="216511"/>
            </a:xfrm>
            <a:prstGeom prst="downArrow">
              <a:avLst>
                <a:gd name="adj1" fmla="val 50000"/>
                <a:gd name="adj2" fmla="val 10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3309" name="円/楕円 16"/>
          <p:cNvSpPr/>
          <p:nvPr/>
        </p:nvSpPr>
        <p:spPr>
          <a:xfrm>
            <a:off x="1870184" y="6301937"/>
            <a:ext cx="2352675"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10" name="正方形/長方形 17"/>
          <p:cNvSpPr/>
          <p:nvPr/>
        </p:nvSpPr>
        <p:spPr>
          <a:xfrm>
            <a:off x="85219" y="506798"/>
            <a:ext cx="9757409" cy="1296000"/>
          </a:xfrm>
          <a:prstGeom prst="rect">
            <a:avLst/>
          </a:prstGeom>
          <a:solidFill>
            <a:schemeClr val="bg1"/>
          </a:solidFill>
          <a:ln w="19050">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11" name="テキスト ボックス 18"/>
          <p:cNvSpPr txBox="1"/>
          <p:nvPr/>
        </p:nvSpPr>
        <p:spPr>
          <a:xfrm>
            <a:off x="-299216" y="521561"/>
            <a:ext cx="317912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１．都市を取り巻く社会状況</a:t>
            </a:r>
          </a:p>
        </p:txBody>
      </p:sp>
      <p:sp>
        <p:nvSpPr>
          <p:cNvPr id="3312" name="テキスト ボックス 19"/>
          <p:cNvSpPr txBox="1"/>
          <p:nvPr/>
        </p:nvSpPr>
        <p:spPr>
          <a:xfrm>
            <a:off x="2497641" y="514772"/>
            <a:ext cx="75298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rPr>
              <a:t>○少子高齢化と人口減少　○都市化の進展と国民の環境問題等への関心の高まり　○地方の活性化と大都市のグローバル化</a:t>
            </a:r>
            <a:endParaRPr kumimoji="1" lang="en-US" altLang="ja-JP" sz="10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rPr>
              <a:t>○都市インフラストックの拡大と老朽化の進行　○財政面、人員面の制約の深刻化　○国民の価値観の多様化</a:t>
            </a:r>
          </a:p>
        </p:txBody>
      </p:sp>
      <p:grpSp>
        <p:nvGrpSpPr>
          <p:cNvPr id="3313" name="グループ化 3"/>
          <p:cNvGrpSpPr/>
          <p:nvPr/>
        </p:nvGrpSpPr>
        <p:grpSpPr>
          <a:xfrm>
            <a:off x="213185" y="918925"/>
            <a:ext cx="4307767" cy="947868"/>
            <a:chOff x="5475049" y="756799"/>
            <a:chExt cx="4307767" cy="947868"/>
          </a:xfrm>
        </p:grpSpPr>
        <p:sp>
          <p:nvSpPr>
            <p:cNvPr id="3314" name="正方形/長方形 21"/>
            <p:cNvSpPr/>
            <p:nvPr/>
          </p:nvSpPr>
          <p:spPr>
            <a:xfrm>
              <a:off x="5475049" y="773561"/>
              <a:ext cx="4223237" cy="792000"/>
            </a:xfrm>
            <a:prstGeom prst="rect">
              <a:avLst/>
            </a:prstGeom>
            <a:solidFill>
              <a:schemeClr val="bg1">
                <a:lumMod val="85000"/>
              </a:schemeClr>
            </a:solidFill>
            <a:ln w="952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15" name="テキスト ボックス 22"/>
            <p:cNvSpPr txBox="1"/>
            <p:nvPr/>
          </p:nvSpPr>
          <p:spPr>
            <a:xfrm>
              <a:off x="5925854" y="756799"/>
              <a:ext cx="32968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２．緑とオープンスペースの状況</a:t>
              </a:r>
            </a:p>
          </p:txBody>
        </p:sp>
        <p:sp>
          <p:nvSpPr>
            <p:cNvPr id="3316" name="テキスト ボックス 23"/>
            <p:cNvSpPr txBox="1"/>
            <p:nvPr/>
          </p:nvSpPr>
          <p:spPr>
            <a:xfrm>
              <a:off x="5606816" y="996781"/>
              <a:ext cx="4176000" cy="707886"/>
            </a:xfrm>
            <a:prstGeom prst="rect">
              <a:avLst/>
            </a:prstGeom>
            <a:noFill/>
          </p:spPr>
          <p:txBody>
            <a:bodyPr wrap="square" rtlCol="0">
              <a:spAutoFit/>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rPr>
                <a:t>○都市公園ストックの一定の蓄積（１０万箇所、１２万</a:t>
              </a:r>
              <a:r>
                <a:rPr kumimoji="1" lang="en-US" altLang="ja-JP" sz="10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rPr>
                <a:t>ha</a:t>
              </a:r>
              <a:r>
                <a:rPr kumimoji="1" lang="ja-JP" altLang="en-US" sz="10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rPr>
                <a:t>）</a:t>
              </a:r>
              <a:endParaRPr kumimoji="1" lang="en-US" altLang="ja-JP" sz="10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rPr>
                <a:t>○施設の老朽化と計画的かつ適切な維持管理</a:t>
              </a:r>
              <a:endParaRPr kumimoji="1" lang="en-US" altLang="ja-JP" sz="10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rPr>
                <a:t>○財政制約が深刻化する中での戦略的なストックマネジメント　　等</a:t>
              </a:r>
              <a:endParaRPr kumimoji="1" lang="en-US" altLang="ja-JP" sz="1000"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3317" name="テキスト ボックス 24"/>
          <p:cNvSpPr txBox="1"/>
          <p:nvPr/>
        </p:nvSpPr>
        <p:spPr>
          <a:xfrm>
            <a:off x="-5690" y="1"/>
            <a:ext cx="9906000" cy="360000"/>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100" normalizeH="0" baseline="0" noProof="0">
                <a:ln>
                  <a:noFill/>
                </a:ln>
                <a:solidFill>
                  <a:prstClr val="white"/>
                </a:solidFill>
                <a:effectLst/>
                <a:uLnTx/>
                <a:uFillTx/>
                <a:latin typeface="Meiryo UI" pitchFamily="50" charset="-128"/>
                <a:ea typeface="Meiryo UI" pitchFamily="50" charset="-128"/>
                <a:cs typeface="Meiryo UI" pitchFamily="50" charset="-128"/>
              </a:rPr>
              <a:t>新たな時代の都市マネジメントに対応した都市公園等のあり方検討会 最終とりまとめ　概要</a:t>
            </a:r>
          </a:p>
        </p:txBody>
      </p:sp>
      <p:grpSp>
        <p:nvGrpSpPr>
          <p:cNvPr id="3318" name="グループ化 2"/>
          <p:cNvGrpSpPr/>
          <p:nvPr/>
        </p:nvGrpSpPr>
        <p:grpSpPr>
          <a:xfrm>
            <a:off x="5476652" y="906752"/>
            <a:ext cx="4356000" cy="947868"/>
            <a:chOff x="199836" y="756799"/>
            <a:chExt cx="4356000" cy="947868"/>
          </a:xfrm>
        </p:grpSpPr>
        <p:sp>
          <p:nvSpPr>
            <p:cNvPr id="3319" name="正方形/長方形 26"/>
            <p:cNvSpPr/>
            <p:nvPr/>
          </p:nvSpPr>
          <p:spPr>
            <a:xfrm>
              <a:off x="202741" y="773561"/>
              <a:ext cx="4205184" cy="792000"/>
            </a:xfrm>
            <a:prstGeom prst="rect">
              <a:avLst/>
            </a:prstGeom>
            <a:solidFill>
              <a:schemeClr val="bg1">
                <a:lumMod val="85000"/>
              </a:schemeClr>
            </a:solidFill>
            <a:ln w="952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20" name="テキスト ボックス 27"/>
            <p:cNvSpPr txBox="1"/>
            <p:nvPr/>
          </p:nvSpPr>
          <p:spPr>
            <a:xfrm>
              <a:off x="696652" y="756799"/>
              <a:ext cx="322303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３．今後の都市の方向性</a:t>
              </a:r>
            </a:p>
          </p:txBody>
        </p:sp>
        <p:sp>
          <p:nvSpPr>
            <p:cNvPr id="3321" name="テキスト ボックス 28"/>
            <p:cNvSpPr txBox="1"/>
            <p:nvPr/>
          </p:nvSpPr>
          <p:spPr>
            <a:xfrm>
              <a:off x="199836" y="996781"/>
              <a:ext cx="4356000" cy="707886"/>
            </a:xfrm>
            <a:prstGeom prst="rect">
              <a:avLst/>
            </a:prstGeom>
            <a:noFill/>
          </p:spPr>
          <p:txBody>
            <a:bodyPr wrap="square" rtlCol="0">
              <a:spAutoFit/>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○集約型都市構造化、都市と緑・農の共生が実現された都市</a:t>
              </a:r>
              <a:endParaRPr kumimoji="1" lang="en-US" altLang="ja-JP" sz="1000"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○大規模地震等の災害に対してレジリエントな都市</a:t>
              </a:r>
              <a:endParaRPr kumimoji="1" lang="en-US" altLang="ja-JP" sz="1000"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○グローバルな都市、水や緑あふれ、歴史・文化が薫る美しいまち　等</a:t>
              </a:r>
              <a:endParaRPr kumimoji="1" lang="en-US" altLang="ja-JP" sz="1000"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3322" name="テキスト ボックス 29"/>
          <p:cNvSpPr txBox="1"/>
          <p:nvPr/>
        </p:nvSpPr>
        <p:spPr>
          <a:xfrm>
            <a:off x="145284" y="2351630"/>
            <a:ext cx="9648000" cy="246080"/>
          </a:xfrm>
          <a:prstGeom prst="rect">
            <a:avLst/>
          </a:prstGeom>
          <a:solidFill>
            <a:srgbClr val="FF6600"/>
          </a:solidFill>
          <a:ln w="19050">
            <a:solidFill>
              <a:srgbClr val="FF6600"/>
            </a:solidFill>
          </a:ln>
          <a:effectLst/>
        </p:spPr>
        <p:style>
          <a:lnRef idx="1">
            <a:schemeClr val="accent3"/>
          </a:lnRef>
          <a:fillRef idx="2">
            <a:schemeClr val="accent3"/>
          </a:fillRef>
          <a:effectRef idx="1">
            <a:schemeClr val="accent3"/>
          </a:effectRef>
          <a:fontRef idx="minor">
            <a:schemeClr val="dk1"/>
          </a:fontRef>
        </p:style>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5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緑とオープンスペースの政策は　</a:t>
            </a:r>
            <a:r>
              <a:rPr kumimoji="1" lang="ja-JP" altLang="en-US" sz="1600" b="0"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　</a:t>
            </a:r>
            <a:r>
              <a:rPr kumimoji="1" lang="en-US" altLang="ja-JP" sz="16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a:t>
            </a:r>
            <a:r>
              <a:rPr kumimoji="1" lang="ja-JP" altLang="en-US" sz="16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新たなステージ</a:t>
            </a:r>
            <a:r>
              <a:rPr kumimoji="1" lang="en-US" altLang="ja-JP" sz="16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a:t>
            </a:r>
            <a:r>
              <a:rPr kumimoji="1" lang="ja-JP" altLang="en-US" sz="16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　へ移行すべき</a:t>
            </a:r>
          </a:p>
        </p:txBody>
      </p:sp>
      <p:sp>
        <p:nvSpPr>
          <p:cNvPr id="3323" name="下矢印 30"/>
          <p:cNvSpPr/>
          <p:nvPr/>
        </p:nvSpPr>
        <p:spPr>
          <a:xfrm>
            <a:off x="4547825" y="961848"/>
            <a:ext cx="831902" cy="916884"/>
          </a:xfrm>
          <a:prstGeom prst="downArrow">
            <a:avLst>
              <a:gd name="adj1" fmla="val 50000"/>
              <a:gd name="adj2" fmla="val 38985"/>
            </a:avLst>
          </a:pr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24" name="下矢印 31"/>
          <p:cNvSpPr/>
          <p:nvPr/>
        </p:nvSpPr>
        <p:spPr>
          <a:xfrm rot="16200000">
            <a:off x="4418952" y="1078882"/>
            <a:ext cx="324000" cy="288000"/>
          </a:xfrm>
          <a:prstGeom prst="downArrow">
            <a:avLst/>
          </a:prstGeom>
          <a:solidFill>
            <a:schemeClr val="bg1">
              <a:lumMod val="8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25" name="下矢印 32"/>
          <p:cNvSpPr/>
          <p:nvPr/>
        </p:nvSpPr>
        <p:spPr>
          <a:xfrm rot="5400000">
            <a:off x="5169058" y="1078882"/>
            <a:ext cx="324000" cy="288000"/>
          </a:xfrm>
          <a:prstGeom prst="downArrow">
            <a:avLst/>
          </a:prstGeom>
          <a:solidFill>
            <a:schemeClr val="bg1">
              <a:lumMod val="8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26" name="正方形/長方形 34"/>
          <p:cNvSpPr/>
          <p:nvPr/>
        </p:nvSpPr>
        <p:spPr>
          <a:xfrm>
            <a:off x="74950" y="1943580"/>
            <a:ext cx="9757410" cy="4794104"/>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27" name="正方形/長方形 35"/>
          <p:cNvSpPr/>
          <p:nvPr/>
        </p:nvSpPr>
        <p:spPr>
          <a:xfrm>
            <a:off x="85725" y="1937446"/>
            <a:ext cx="9744075" cy="369332"/>
          </a:xfrm>
          <a:prstGeom prst="rect">
            <a:avLst/>
          </a:prstGeom>
          <a:solidFill>
            <a:srgbClr val="008000"/>
          </a:solidFill>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新たな時代の都市をつくる緑とオープンスペースの基本的考え方</a:t>
            </a:r>
          </a:p>
        </p:txBody>
      </p:sp>
      <p:sp>
        <p:nvSpPr>
          <p:cNvPr id="3328" name="テキスト ボックス 36"/>
          <p:cNvSpPr txBox="1"/>
          <p:nvPr/>
        </p:nvSpPr>
        <p:spPr>
          <a:xfrm>
            <a:off x="0" y="3054975"/>
            <a:ext cx="990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70" normalizeH="0" baseline="0" noProof="0">
                <a:ln>
                  <a:noFill/>
                </a:ln>
                <a:solidFill>
                  <a:prstClr val="black"/>
                </a:solidFill>
                <a:effectLst/>
                <a:uLnTx/>
                <a:uFillTx/>
                <a:latin typeface="Meiryo UI" pitchFamily="50" charset="-128"/>
                <a:ea typeface="Meiryo UI" pitchFamily="50" charset="-128"/>
                <a:cs typeface="Meiryo UI" pitchFamily="50" charset="-128"/>
              </a:rPr>
              <a:t>社会が成熟化し、市民の価値観も多様化する中、都市基盤も一定程度整備されたステージにおいて、緑とオープンスペース政策は、</a:t>
            </a:r>
            <a:endParaRPr kumimoji="1" lang="en-US" altLang="ja-JP" sz="1200" b="1" i="0" u="none" strike="noStrike" kern="1200" cap="none" spc="-70" normalizeH="0" baseline="0" noProof="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70" normalizeH="0" baseline="0" noProof="0">
                <a:ln>
                  <a:noFill/>
                </a:ln>
                <a:solidFill>
                  <a:prstClr val="black"/>
                </a:solidFill>
                <a:effectLst/>
                <a:uLnTx/>
                <a:uFillTx/>
                <a:latin typeface="Meiryo UI" pitchFamily="50" charset="-128"/>
                <a:ea typeface="Meiryo UI" pitchFamily="50" charset="-128"/>
                <a:cs typeface="Meiryo UI" pitchFamily="50" charset="-128"/>
              </a:rPr>
              <a:t>緑とオープンスペースが持つ</a:t>
            </a:r>
            <a:r>
              <a:rPr kumimoji="1" lang="ja-JP" altLang="en-US" sz="1200" b="1" i="0" u="none" strike="noStrike" kern="1200" cap="none" spc="-70" normalizeH="0" baseline="0" noProof="0">
                <a:ln>
                  <a:noFill/>
                </a:ln>
                <a:solidFill>
                  <a:srgbClr val="FF0000"/>
                </a:solidFill>
                <a:effectLst/>
                <a:uLnTx/>
                <a:uFillTx/>
                <a:latin typeface="Meiryo UI" pitchFamily="50" charset="-128"/>
                <a:ea typeface="Meiryo UI" pitchFamily="50" charset="-128"/>
                <a:cs typeface="Meiryo UI" pitchFamily="50" charset="-128"/>
              </a:rPr>
              <a:t>多機能性</a:t>
            </a:r>
            <a:r>
              <a:rPr kumimoji="1" lang="ja-JP" altLang="en-US" sz="1200" b="1" i="0" u="none" strike="noStrike" kern="1200" cap="none" spc="-70" normalizeH="0" baseline="0" noProof="0">
                <a:ln>
                  <a:noFill/>
                </a:ln>
                <a:solidFill>
                  <a:prstClr val="black"/>
                </a:solidFill>
                <a:effectLst/>
                <a:uLnTx/>
                <a:uFillTx/>
                <a:latin typeface="Meiryo UI" pitchFamily="50" charset="-128"/>
                <a:ea typeface="Meiryo UI" pitchFamily="50" charset="-128"/>
                <a:cs typeface="Meiryo UI" pitchFamily="50" charset="-128"/>
              </a:rPr>
              <a:t>を</a:t>
            </a:r>
            <a:r>
              <a:rPr kumimoji="1" lang="ja-JP" altLang="en-US" sz="1200" b="1" i="0" u="none" strike="noStrike" kern="1200" cap="none" spc="-70" normalizeH="0" baseline="0" noProof="0">
                <a:ln>
                  <a:noFill/>
                </a:ln>
                <a:solidFill>
                  <a:srgbClr val="FF0000"/>
                </a:solidFill>
                <a:effectLst/>
                <a:uLnTx/>
                <a:uFillTx/>
                <a:latin typeface="Meiryo UI" pitchFamily="50" charset="-128"/>
                <a:ea typeface="Meiryo UI" pitchFamily="50" charset="-128"/>
                <a:cs typeface="Meiryo UI" pitchFamily="50" charset="-128"/>
              </a:rPr>
              <a:t>都市のため</a:t>
            </a:r>
            <a:r>
              <a:rPr kumimoji="1" lang="ja-JP" altLang="en-US" sz="1200" b="1" i="0" u="none" strike="noStrike" kern="1200" cap="none" spc="-70" normalizeH="0" baseline="0" noProof="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1" i="0" u="none" strike="noStrike" kern="1200" cap="none" spc="-70" normalizeH="0" baseline="0" noProof="0">
                <a:ln>
                  <a:noFill/>
                </a:ln>
                <a:solidFill>
                  <a:srgbClr val="FF0000"/>
                </a:solidFill>
                <a:effectLst/>
                <a:uLnTx/>
                <a:uFillTx/>
                <a:latin typeface="Meiryo UI" pitchFamily="50" charset="-128"/>
                <a:ea typeface="Meiryo UI" pitchFamily="50" charset="-128"/>
                <a:cs typeface="Meiryo UI" pitchFamily="50" charset="-128"/>
              </a:rPr>
              <a:t>地域のため</a:t>
            </a:r>
            <a:r>
              <a:rPr kumimoji="1" lang="ja-JP" altLang="en-US" sz="1200" b="1" i="0" u="none" strike="noStrike" kern="1200" cap="none" spc="-70" normalizeH="0" baseline="0" noProof="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1" i="0" u="none" strike="noStrike" kern="1200" cap="none" spc="-70" normalizeH="0" baseline="0" noProof="0">
                <a:ln>
                  <a:noFill/>
                </a:ln>
                <a:solidFill>
                  <a:srgbClr val="FF0000"/>
                </a:solidFill>
                <a:effectLst/>
                <a:uLnTx/>
                <a:uFillTx/>
                <a:latin typeface="Meiryo UI" pitchFamily="50" charset="-128"/>
                <a:ea typeface="Meiryo UI" pitchFamily="50" charset="-128"/>
                <a:cs typeface="Meiryo UI" pitchFamily="50" charset="-128"/>
              </a:rPr>
              <a:t>市民のために発揮</a:t>
            </a:r>
            <a:r>
              <a:rPr kumimoji="1" lang="ja-JP" altLang="en-US" sz="1200" b="1" i="0" u="none" strike="noStrike" kern="1200" cap="none" spc="-70" normalizeH="0" baseline="0" noProof="0">
                <a:ln>
                  <a:noFill/>
                </a:ln>
                <a:solidFill>
                  <a:prstClr val="black"/>
                </a:solidFill>
                <a:effectLst/>
                <a:uLnTx/>
                <a:uFillTx/>
                <a:latin typeface="Meiryo UI" pitchFamily="50" charset="-128"/>
                <a:ea typeface="Meiryo UI" pitchFamily="50" charset="-128"/>
                <a:cs typeface="Meiryo UI" pitchFamily="50" charset="-128"/>
              </a:rPr>
              <a:t>すべく、その</a:t>
            </a:r>
            <a:r>
              <a:rPr kumimoji="1" lang="ja-JP" altLang="en-US" sz="1200" b="1" i="0" u="none" strike="noStrike" kern="1200" cap="none" spc="-70" normalizeH="0" baseline="0" noProof="0">
                <a:ln>
                  <a:noFill/>
                </a:ln>
                <a:solidFill>
                  <a:srgbClr val="FF0000"/>
                </a:solidFill>
                <a:effectLst/>
                <a:uLnTx/>
                <a:uFillTx/>
                <a:latin typeface="Meiryo UI" pitchFamily="50" charset="-128"/>
                <a:ea typeface="Meiryo UI" pitchFamily="50" charset="-128"/>
                <a:cs typeface="Meiryo UI" pitchFamily="50" charset="-128"/>
              </a:rPr>
              <a:t>ポテンシャルを最大限発揮させるための</a:t>
            </a:r>
            <a:r>
              <a:rPr kumimoji="1" lang="ja-JP" altLang="en-US" sz="1200" b="1" i="0" u="none" strike="noStrike" kern="1200" cap="none" spc="-70" normalizeH="0" baseline="0" noProof="0">
                <a:ln>
                  <a:noFill/>
                </a:ln>
                <a:solidFill>
                  <a:prstClr val="black"/>
                </a:solidFill>
                <a:effectLst/>
                <a:uLnTx/>
                <a:uFillTx/>
                <a:latin typeface="Meiryo UI" pitchFamily="50" charset="-128"/>
                <a:ea typeface="Meiryo UI" pitchFamily="50" charset="-128"/>
                <a:cs typeface="Meiryo UI" pitchFamily="50" charset="-128"/>
              </a:rPr>
              <a:t>政策へ移行すべき</a:t>
            </a:r>
          </a:p>
        </p:txBody>
      </p:sp>
      <p:sp>
        <p:nvSpPr>
          <p:cNvPr id="3329" name="テキスト ボックス 85"/>
          <p:cNvSpPr txBox="1"/>
          <p:nvPr/>
        </p:nvSpPr>
        <p:spPr>
          <a:xfrm>
            <a:off x="2127359" y="5676286"/>
            <a:ext cx="2108033"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0488" marR="0" lvl="0" indent="-90488"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つくること、規制することを重視</a:t>
            </a:r>
            <a:endParaRPr kumimoji="1" lang="en-US" altLang="ja-JP"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a:p>
            <a:pPr marL="90488" marR="0" lvl="0" indent="-90488"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都市公園の中だけでの発想</a:t>
            </a:r>
            <a:endParaRPr kumimoji="1" lang="en-US" altLang="ja-JP"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3330" name="正方形/長方形 38"/>
          <p:cNvSpPr/>
          <p:nvPr/>
        </p:nvSpPr>
        <p:spPr>
          <a:xfrm>
            <a:off x="368968" y="2823951"/>
            <a:ext cx="9031706" cy="1969965"/>
          </a:xfrm>
          <a:prstGeom prst="rect">
            <a:avLst/>
          </a:prstGeom>
          <a:no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31" name="正方形/長方形 39"/>
          <p:cNvSpPr/>
          <p:nvPr/>
        </p:nvSpPr>
        <p:spPr>
          <a:xfrm>
            <a:off x="7093423" y="5693451"/>
            <a:ext cx="2050586" cy="438582"/>
          </a:xfrm>
          <a:prstGeom prst="rect">
            <a:avLst/>
          </a:prstGeom>
        </p:spPr>
        <p:txBody>
          <a:bodyPr wrap="square">
            <a:spAutoFit/>
          </a:bodyPr>
          <a:lstStyle/>
          <a:p>
            <a:pPr marL="90488" marR="0" lvl="0" indent="-90488" algn="l" defTabSz="914400" rtl="0" eaLnBrk="1" fontAlgn="auto" latinLnBrk="0" hangingPunct="1">
              <a:lnSpc>
                <a:spcPct val="100000"/>
              </a:lnSpc>
              <a:spcBef>
                <a:spcPts val="0"/>
              </a:spcBef>
              <a:spcAft>
                <a:spcPts val="300"/>
              </a:spcAft>
              <a:buClrTx/>
              <a:buSzTx/>
              <a:buFont typeface="Wingdings" pitchFamily="2" charset="2"/>
              <a:buChar char="l"/>
              <a:tabLst/>
              <a:defRPr/>
            </a:pP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硬直的な都市公園の管理</a:t>
            </a:r>
            <a:endParaRPr kumimoji="1" lang="en-US" altLang="ja-JP"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a:p>
            <a:pPr marL="90488" marR="0" lvl="0" indent="-90488" algn="l" defTabSz="914400" rtl="0" eaLnBrk="1" fontAlgn="auto" latinLnBrk="0" hangingPunct="1">
              <a:lnSpc>
                <a:spcPct val="100000"/>
              </a:lnSpc>
              <a:spcBef>
                <a:spcPts val="0"/>
              </a:spcBef>
              <a:spcAft>
                <a:spcPts val="300"/>
              </a:spcAft>
              <a:buClrTx/>
              <a:buSzTx/>
              <a:buFont typeface="Wingdings" pitchFamily="2" charset="2"/>
              <a:buChar char="l"/>
              <a:tabLst/>
              <a:defRPr/>
            </a:pP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維持管理の延長での公園運営</a:t>
            </a:r>
            <a:endParaRPr kumimoji="1" lang="en-US" altLang="ja-JP"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3332" name="正方形/長方形 40"/>
          <p:cNvSpPr/>
          <p:nvPr/>
        </p:nvSpPr>
        <p:spPr>
          <a:xfrm>
            <a:off x="4524266" y="5744751"/>
            <a:ext cx="1938252" cy="253916"/>
          </a:xfrm>
          <a:prstGeom prst="rect">
            <a:avLst/>
          </a:prstGeom>
        </p:spPr>
        <p:txBody>
          <a:bodyPr wrap="square">
            <a:spAutoFit/>
          </a:bodyPr>
          <a:lstStyle/>
          <a:p>
            <a:pPr marL="90488" marR="0" lvl="0" indent="-90488" algn="l" defTabSz="914400" rtl="0" eaLnBrk="1" fontAlgn="auto" latinLnBrk="0" hangingPunct="1">
              <a:lnSpc>
                <a:spcPct val="100000"/>
              </a:lnSpc>
              <a:spcBef>
                <a:spcPts val="0"/>
              </a:spcBef>
              <a:spcAft>
                <a:spcPts val="300"/>
              </a:spcAft>
              <a:buClrTx/>
              <a:buSzTx/>
              <a:buFont typeface="Wingdings" pitchFamily="2" charset="2"/>
              <a:buChar char="l"/>
              <a:tabLst/>
              <a:defRPr/>
            </a:pP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行政主体の整備、維持管理</a:t>
            </a:r>
            <a:endParaRPr kumimoji="1" lang="en-US" altLang="ja-JP"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3333" name="テキスト ボックス 85"/>
          <p:cNvSpPr txBox="1"/>
          <p:nvPr/>
        </p:nvSpPr>
        <p:spPr>
          <a:xfrm>
            <a:off x="1822560" y="6251938"/>
            <a:ext cx="2556596" cy="43858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0488" marR="0" lvl="0" indent="-90488" algn="l" defTabSz="914400" rtl="0" eaLnBrk="1" fontAlgn="auto" latinLnBrk="0" hangingPunct="1">
              <a:lnSpc>
                <a:spcPct val="100000"/>
              </a:lnSpc>
              <a:spcBef>
                <a:spcPts val="0"/>
              </a:spcBef>
              <a:spcAft>
                <a:spcPts val="300"/>
              </a:spcAft>
              <a:buClrTx/>
              <a:buSzTx/>
              <a:buFont typeface="Wingdings" pitchFamily="2" charset="2"/>
              <a:buChar char="l"/>
              <a:tabLst/>
              <a:defRPr/>
            </a:pP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使うこと、活かすことを重視</a:t>
            </a:r>
            <a:endParaRPr kumimoji="1" lang="en-US" altLang="ja-JP"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a:p>
            <a:pPr marL="90488" marR="0" lvl="0" indent="-90488" algn="l" defTabSz="914400" rtl="0" eaLnBrk="1" fontAlgn="auto" latinLnBrk="0" hangingPunct="1">
              <a:lnSpc>
                <a:spcPct val="100000"/>
              </a:lnSpc>
              <a:spcBef>
                <a:spcPts val="0"/>
              </a:spcBef>
              <a:spcAft>
                <a:spcPts val="300"/>
              </a:spcAft>
              <a:buClrTx/>
              <a:buSzTx/>
              <a:buFont typeface="Wingdings" pitchFamily="2" charset="2"/>
              <a:buChar char="l"/>
              <a:tabLst/>
              <a:defRPr/>
            </a:pP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都市全体、まちづくり全体の視野での発想</a:t>
            </a:r>
            <a:endParaRPr kumimoji="1" lang="en-US" altLang="ja-JP"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3334" name="テキスト ボックス 85"/>
          <p:cNvSpPr txBox="1"/>
          <p:nvPr/>
        </p:nvSpPr>
        <p:spPr>
          <a:xfrm>
            <a:off x="4445109" y="6290120"/>
            <a:ext cx="2558214" cy="43858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0488" marR="0" lvl="0" indent="-90488" algn="l" defTabSz="914400" rtl="0" eaLnBrk="1" fontAlgn="auto" latinLnBrk="0" hangingPunct="1">
              <a:lnSpc>
                <a:spcPct val="100000"/>
              </a:lnSpc>
              <a:spcBef>
                <a:spcPts val="0"/>
              </a:spcBef>
              <a:spcAft>
                <a:spcPts val="300"/>
              </a:spcAft>
              <a:buClrTx/>
              <a:buSzTx/>
              <a:buFont typeface="Wingdings" pitchFamily="2" charset="2"/>
              <a:buChar char="l"/>
              <a:tabLst/>
              <a:defRPr/>
            </a:pP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市民や</a:t>
            </a:r>
            <a:r>
              <a:rPr kumimoji="1" lang="en-US" altLang="ja-JP"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NPO</a:t>
            </a: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等の主体的な活動を支援</a:t>
            </a:r>
            <a:endParaRPr kumimoji="1" lang="en-US" altLang="ja-JP"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a:p>
            <a:pPr marL="90488" marR="0" lvl="0" indent="-90488" algn="l" defTabSz="914400" rtl="0" eaLnBrk="1" fontAlgn="auto" latinLnBrk="0" hangingPunct="1">
              <a:lnSpc>
                <a:spcPct val="100000"/>
              </a:lnSpc>
              <a:spcBef>
                <a:spcPts val="0"/>
              </a:spcBef>
              <a:spcAft>
                <a:spcPts val="300"/>
              </a:spcAft>
              <a:buClrTx/>
              <a:buSzTx/>
              <a:buFont typeface="Wingdings" pitchFamily="2" charset="2"/>
              <a:buChar char="l"/>
              <a:tabLst/>
              <a:defRPr/>
            </a:pP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民間施設との積極的な連携</a:t>
            </a:r>
            <a:endParaRPr kumimoji="1" lang="en-US" altLang="ja-JP"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3335" name="テキスト ボックス 85"/>
          <p:cNvSpPr txBox="1"/>
          <p:nvPr/>
        </p:nvSpPr>
        <p:spPr>
          <a:xfrm>
            <a:off x="7105956" y="6302533"/>
            <a:ext cx="2535625" cy="43858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0488" marR="0" lvl="0" indent="-90488" algn="l" defTabSz="914400" rtl="0" eaLnBrk="1" fontAlgn="auto" latinLnBrk="0" hangingPunct="1">
              <a:lnSpc>
                <a:spcPct val="100000"/>
              </a:lnSpc>
              <a:spcBef>
                <a:spcPts val="0"/>
              </a:spcBef>
              <a:spcAft>
                <a:spcPts val="300"/>
              </a:spcAft>
              <a:buClrTx/>
              <a:buSzTx/>
              <a:buFont typeface="Wingdings" pitchFamily="2" charset="2"/>
              <a:buChar char="l"/>
              <a:tabLst/>
              <a:defRPr/>
            </a:pP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地域との合意に基づく弾力的な運用</a:t>
            </a:r>
            <a:endParaRPr kumimoji="1" lang="en-US" altLang="ja-JP"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a:p>
            <a:pPr marL="90488" marR="0" lvl="0" indent="-90488" algn="l" defTabSz="914400" rtl="0" eaLnBrk="1" fontAlgn="auto" latinLnBrk="0" hangingPunct="1">
              <a:lnSpc>
                <a:spcPct val="100000"/>
              </a:lnSpc>
              <a:spcBef>
                <a:spcPts val="0"/>
              </a:spcBef>
              <a:spcAft>
                <a:spcPts val="300"/>
              </a:spcAft>
              <a:buClrTx/>
              <a:buSzTx/>
              <a:buFont typeface="Wingdings" pitchFamily="2" charset="2"/>
              <a:buChar char="l"/>
              <a:tabLst/>
              <a:defRPr/>
            </a:pP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まちづくりの一環としてのマネジメント</a:t>
            </a:r>
            <a:endParaRPr kumimoji="1" lang="en-US" altLang="ja-JP"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3336" name="角丸四角形 44"/>
          <p:cNvSpPr/>
          <p:nvPr/>
        </p:nvSpPr>
        <p:spPr>
          <a:xfrm>
            <a:off x="365234" y="5911412"/>
            <a:ext cx="1362075" cy="561975"/>
          </a:xfrm>
          <a:prstGeom prst="roundRect">
            <a:avLst>
              <a:gd name="adj" fmla="val 8592"/>
            </a:avLst>
          </a:prstGeom>
          <a:solidFill>
            <a:srgbClr val="FF99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3337" name="グループ化 45"/>
          <p:cNvGrpSpPr/>
          <p:nvPr/>
        </p:nvGrpSpPr>
        <p:grpSpPr>
          <a:xfrm>
            <a:off x="381944" y="5104519"/>
            <a:ext cx="8993025" cy="499022"/>
            <a:chOff x="521110" y="2839251"/>
            <a:chExt cx="8993025" cy="499022"/>
          </a:xfrm>
        </p:grpSpPr>
        <p:sp>
          <p:nvSpPr>
            <p:cNvPr id="3338" name="テキスト ボックス 46"/>
            <p:cNvSpPr txBox="1"/>
            <p:nvPr/>
          </p:nvSpPr>
          <p:spPr>
            <a:xfrm>
              <a:off x="521110" y="2839251"/>
              <a:ext cx="1339073" cy="499022"/>
            </a:xfrm>
            <a:prstGeom prst="rect">
              <a:avLst/>
            </a:prstGeom>
            <a:solidFill>
              <a:srgbClr val="FF6600"/>
            </a:solidFill>
            <a:ln w="9525">
              <a:solidFill>
                <a:srgbClr val="FF6600"/>
              </a:solidFill>
            </a:ln>
            <a:effectLst/>
          </p:spPr>
          <p:style>
            <a:lnRef idx="1">
              <a:schemeClr val="accent3"/>
            </a:lnRef>
            <a:fillRef idx="2">
              <a:schemeClr val="accent3"/>
            </a:fillRef>
            <a:effectRef idx="1">
              <a:schemeClr val="accent3"/>
            </a:effectRef>
            <a:fontRef idx="minor">
              <a:schemeClr val="dk1"/>
            </a:fontRef>
          </p:style>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80" normalizeH="0" baseline="0" noProof="0">
                  <a:ln>
                    <a:noFill/>
                  </a:ln>
                  <a:solidFill>
                    <a:prstClr val="white"/>
                  </a:solidFill>
                  <a:effectLst/>
                  <a:uLnTx/>
                  <a:uFillTx/>
                  <a:latin typeface="Meiryo UI" pitchFamily="50" charset="-128"/>
                  <a:ea typeface="Meiryo UI" pitchFamily="50" charset="-128"/>
                  <a:cs typeface="Meiryo UI" pitchFamily="50" charset="-128"/>
                </a:rPr>
                <a:t>新たなステージで</a:t>
              </a:r>
              <a:endParaRPr kumimoji="1" lang="en-US" altLang="ja-JP" sz="1200" b="1" i="0" u="none" strike="noStrike" kern="1200" cap="none" spc="-80" normalizeH="0" baseline="0" noProof="0">
                <a:ln>
                  <a:noFill/>
                </a:ln>
                <a:solidFill>
                  <a:prstClr val="white"/>
                </a:solidFill>
                <a:effectLst/>
                <a:uLnTx/>
                <a:uFillTx/>
                <a:latin typeface="Meiryo UI" pitchFamily="50" charset="-128"/>
                <a:ea typeface="Meiryo UI" pitchFamily="50" charset="-128"/>
                <a:cs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80" normalizeH="0" baseline="0" noProof="0">
                  <a:ln>
                    <a:noFill/>
                  </a:ln>
                  <a:solidFill>
                    <a:prstClr val="white"/>
                  </a:solidFill>
                  <a:effectLst/>
                  <a:uLnTx/>
                  <a:uFillTx/>
                  <a:latin typeface="Meiryo UI" pitchFamily="50" charset="-128"/>
                  <a:ea typeface="Meiryo UI" pitchFamily="50" charset="-128"/>
                  <a:cs typeface="Meiryo UI" pitchFamily="50" charset="-128"/>
                </a:rPr>
                <a:t>重視すべき観点</a:t>
              </a:r>
            </a:p>
          </p:txBody>
        </p:sp>
        <p:sp>
          <p:nvSpPr>
            <p:cNvPr id="3339" name="正方形/長方形 47"/>
            <p:cNvSpPr/>
            <p:nvPr/>
          </p:nvSpPr>
          <p:spPr>
            <a:xfrm>
              <a:off x="1869708" y="2839251"/>
              <a:ext cx="2554803" cy="499021"/>
            </a:xfrm>
            <a:prstGeom prst="rect">
              <a:avLst/>
            </a:prstGeom>
            <a:solidFill>
              <a:schemeClr val="accent6">
                <a:lumMod val="20000"/>
                <a:lumOff val="8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ストック効果をより高める</a:t>
              </a:r>
              <a:endPar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40" name="正方形/長方形 48"/>
            <p:cNvSpPr/>
            <p:nvPr/>
          </p:nvSpPr>
          <p:spPr>
            <a:xfrm>
              <a:off x="4379572" y="2839251"/>
              <a:ext cx="2554803" cy="499021"/>
            </a:xfrm>
            <a:prstGeom prst="rect">
              <a:avLst/>
            </a:prstGeom>
            <a:solidFill>
              <a:schemeClr val="accent6">
                <a:lumMod val="20000"/>
                <a:lumOff val="8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　民との連携を加速する</a:t>
              </a:r>
              <a:endPar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41" name="正方形/長方形 49"/>
            <p:cNvSpPr/>
            <p:nvPr/>
          </p:nvSpPr>
          <p:spPr>
            <a:xfrm>
              <a:off x="6927483" y="2839251"/>
              <a:ext cx="2586652" cy="499021"/>
            </a:xfrm>
            <a:prstGeom prst="rect">
              <a:avLst/>
            </a:prstGeom>
            <a:solidFill>
              <a:schemeClr val="accent6">
                <a:lumMod val="20000"/>
                <a:lumOff val="8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都市公園を一層柔軟に</a:t>
              </a:r>
              <a:endParaRPr kumimoji="1" lang="en-US" altLang="ja-JP" sz="14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使いこなす</a:t>
              </a:r>
              <a:endPar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3342" name="テキスト ボックス 72"/>
          <p:cNvSpPr/>
          <p:nvPr/>
        </p:nvSpPr>
        <p:spPr>
          <a:xfrm>
            <a:off x="577517" y="3719095"/>
            <a:ext cx="8665410" cy="1020278"/>
          </a:xfrm>
          <a:prstGeom prst="roundRect">
            <a:avLst>
              <a:gd name="adj" fmla="val 11555"/>
            </a:avLst>
          </a:prstGeom>
          <a:noFill/>
          <a:ln w="9525">
            <a:solidFill>
              <a:srgbClr val="008000"/>
            </a:solidFill>
          </a:ln>
        </p:spPr>
        <p:style>
          <a:lnRef idx="2">
            <a:schemeClr val="accent3"/>
          </a:lnRef>
          <a:fillRef idx="1">
            <a:schemeClr val="lt1"/>
          </a:fillRef>
          <a:effectRef idx="0">
            <a:schemeClr val="accent3"/>
          </a:effectRef>
          <a:fontRef idx="minor">
            <a:schemeClr val="dk1"/>
          </a:fontRef>
        </p:style>
        <p:txBody>
          <a:bodyPr wrap="square" bIns="0" rtlCol="0" anchor="ctr" anchorCtr="0">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2"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3343" name="正方形/長方形 51"/>
          <p:cNvSpPr/>
          <p:nvPr/>
        </p:nvSpPr>
        <p:spPr>
          <a:xfrm>
            <a:off x="984652" y="4269607"/>
            <a:ext cx="807913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○地方創生が課題となっている都市において、</a:t>
            </a:r>
            <a:r>
              <a:rPr kumimoji="1" lang="ja-JP" altLang="en-US" sz="1000" b="0" i="0" u="sng" strike="noStrike" kern="1200" cap="none" spc="0" normalizeH="0" baseline="0" noProof="0">
                <a:ln>
                  <a:noFill/>
                </a:ln>
                <a:solidFill>
                  <a:srgbClr val="FF0000"/>
                </a:solidFill>
                <a:effectLst/>
                <a:uLnTx/>
                <a:uFillTx/>
                <a:latin typeface="Meiryo UI" pitchFamily="50" charset="-128"/>
                <a:ea typeface="Meiryo UI" pitchFamily="50" charset="-128"/>
                <a:cs typeface="Meiryo UI" pitchFamily="50" charset="-128"/>
              </a:rPr>
              <a:t>地域の資源を活かした個性豊かな緑とオープンスペース</a:t>
            </a:r>
            <a:r>
              <a:rPr kumimoji="1" lang="ja-JP" altLang="en-US" sz="1000" b="0" i="0" u="sng"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が、個性と活力のある都市づくりを実現</a:t>
            </a:r>
          </a:p>
        </p:txBody>
      </p:sp>
      <p:sp>
        <p:nvSpPr>
          <p:cNvPr id="3344" name="正方形/長方形 52"/>
          <p:cNvSpPr/>
          <p:nvPr/>
        </p:nvSpPr>
        <p:spPr>
          <a:xfrm>
            <a:off x="987926" y="3836471"/>
            <a:ext cx="857316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○集約型都市構造化が課題となっている都市において、</a:t>
            </a:r>
            <a:r>
              <a:rPr kumimoji="1" lang="ja-JP" altLang="en-US" sz="1000" b="0" i="0" u="sng" strike="noStrike" kern="1200" cap="none" spc="0" normalizeH="0" baseline="0" noProof="0">
                <a:ln>
                  <a:noFill/>
                </a:ln>
                <a:solidFill>
                  <a:srgbClr val="FF0000"/>
                </a:solidFill>
                <a:effectLst/>
                <a:uLnTx/>
                <a:uFillTx/>
                <a:latin typeface="Meiryo UI" pitchFamily="50" charset="-128"/>
                <a:ea typeface="Meiryo UI" pitchFamily="50" charset="-128"/>
                <a:cs typeface="Meiryo UI" pitchFamily="50" charset="-128"/>
              </a:rPr>
              <a:t>都市の再構築にあわせた緑とオープンスペースの再構築</a:t>
            </a:r>
            <a:r>
              <a:rPr kumimoji="1" lang="ja-JP" altLang="en-US" sz="1000" b="0" i="0" u="sng"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により、緑豊かでゆとりある都市生活を実現</a:t>
            </a:r>
          </a:p>
        </p:txBody>
      </p:sp>
      <p:sp>
        <p:nvSpPr>
          <p:cNvPr id="3345" name="正方形/長方形 53"/>
          <p:cNvSpPr/>
          <p:nvPr/>
        </p:nvSpPr>
        <p:spPr>
          <a:xfrm>
            <a:off x="987926" y="4045017"/>
            <a:ext cx="826836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○国際競争力強化が課題となっている都市において、</a:t>
            </a:r>
            <a:r>
              <a:rPr kumimoji="1" lang="ja-JP" altLang="en-US" sz="1000" b="0" i="0" u="sng" strike="noStrike" kern="1200" cap="none" spc="0" normalizeH="0" baseline="0" noProof="0">
                <a:ln>
                  <a:noFill/>
                </a:ln>
                <a:solidFill>
                  <a:srgbClr val="FF0000"/>
                </a:solidFill>
                <a:effectLst/>
                <a:uLnTx/>
                <a:uFillTx/>
                <a:latin typeface="Meiryo UI" pitchFamily="50" charset="-128"/>
                <a:ea typeface="Meiryo UI" pitchFamily="50" charset="-128"/>
                <a:cs typeface="Meiryo UI" pitchFamily="50" charset="-128"/>
              </a:rPr>
              <a:t>都市のブランドとなる緑とオープンスペース</a:t>
            </a:r>
            <a:r>
              <a:rPr kumimoji="1" lang="ja-JP" altLang="en-US" sz="1000" b="0" i="0" u="sng"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が、生物多様性に富んだ美しく風格ある都市を形成</a:t>
            </a:r>
          </a:p>
        </p:txBody>
      </p:sp>
      <p:sp>
        <p:nvSpPr>
          <p:cNvPr id="3346" name="正方形/長方形 54"/>
          <p:cNvSpPr/>
          <p:nvPr/>
        </p:nvSpPr>
        <p:spPr>
          <a:xfrm>
            <a:off x="1335504" y="2655348"/>
            <a:ext cx="7230980" cy="338554"/>
          </a:xfrm>
          <a:prstGeom prst="rect">
            <a:avLst/>
          </a:prstGeom>
          <a:solidFill>
            <a:srgbClr val="FFFFCC"/>
          </a:solidFill>
          <a:ln>
            <a:solidFill>
              <a:srgbClr val="FF66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70" normalizeH="0" baseline="0" noProof="0">
                <a:ln>
                  <a:noFill/>
                </a:ln>
                <a:solidFill>
                  <a:prstClr val="black"/>
                </a:solidFill>
                <a:effectLst/>
                <a:uLnTx/>
                <a:uFillTx/>
                <a:latin typeface="Meiryo UI" pitchFamily="50" charset="-128"/>
                <a:ea typeface="Meiryo UI" pitchFamily="50" charset="-128"/>
                <a:cs typeface="Meiryo UI" pitchFamily="50" charset="-128"/>
              </a:rPr>
              <a:t>緑とオープンスペースの多機能性の再認識と都市の特性に応じた発揮</a:t>
            </a:r>
          </a:p>
        </p:txBody>
      </p:sp>
      <p:sp>
        <p:nvSpPr>
          <p:cNvPr id="3347" name="角丸四角形 55"/>
          <p:cNvSpPr/>
          <p:nvPr/>
        </p:nvSpPr>
        <p:spPr>
          <a:xfrm>
            <a:off x="780717" y="3565192"/>
            <a:ext cx="4081379" cy="266198"/>
          </a:xfrm>
          <a:prstGeom prst="roundRect">
            <a:avLst>
              <a:gd name="adj" fmla="val 50000"/>
            </a:avLst>
          </a:prstGeom>
          <a:solidFill>
            <a:srgbClr val="BEE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48" name="正方形/長方形 56"/>
          <p:cNvSpPr/>
          <p:nvPr/>
        </p:nvSpPr>
        <p:spPr>
          <a:xfrm>
            <a:off x="298559" y="6044532"/>
            <a:ext cx="147637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70" normalizeH="0" baseline="0" noProof="0">
                <a:ln>
                  <a:noFill/>
                </a:ln>
                <a:solidFill>
                  <a:prstClr val="white"/>
                </a:solidFill>
                <a:effectLst/>
                <a:uLnTx/>
                <a:uFillTx/>
                <a:latin typeface="Meiryo UI" pitchFamily="50" charset="-128"/>
                <a:ea typeface="Meiryo UI" pitchFamily="50" charset="-128"/>
                <a:cs typeface="Meiryo UI" pitchFamily="50" charset="-128"/>
              </a:rPr>
              <a:t>パラダイムのシフト</a:t>
            </a:r>
          </a:p>
        </p:txBody>
      </p:sp>
      <p:sp>
        <p:nvSpPr>
          <p:cNvPr id="3349" name="テキスト ボックス 57"/>
          <p:cNvSpPr txBox="1"/>
          <p:nvPr/>
        </p:nvSpPr>
        <p:spPr>
          <a:xfrm>
            <a:off x="842545" y="3570940"/>
            <a:ext cx="454342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5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緑とオープンスペースの多機能性の発揮により実現できる都市像の例</a:t>
            </a:r>
            <a:r>
              <a:rPr kumimoji="1" lang="en-US" altLang="ja-JP" sz="105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a:t>
            </a:r>
            <a:endParaRPr kumimoji="1" lang="ja-JP" altLang="en-US" sz="105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3350" name="下矢印 58"/>
          <p:cNvSpPr/>
          <p:nvPr/>
        </p:nvSpPr>
        <p:spPr>
          <a:xfrm>
            <a:off x="513348" y="4856227"/>
            <a:ext cx="8887326" cy="194361"/>
          </a:xfrm>
          <a:prstGeom prst="downArrow">
            <a:avLst>
              <a:gd name="adj1" fmla="val 50000"/>
              <a:gd name="adj2" fmla="val 10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51" name="正方形/長方形 59"/>
          <p:cNvSpPr/>
          <p:nvPr/>
        </p:nvSpPr>
        <p:spPr>
          <a:xfrm>
            <a:off x="984652" y="4481362"/>
            <a:ext cx="807913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○地域コミュニティの希薄化が課題となっている都市において、</a:t>
            </a:r>
            <a:r>
              <a:rPr kumimoji="1" lang="ja-JP" altLang="en-US" sz="1000" b="0" i="0" u="sng" strike="noStrike" kern="1200" cap="none" spc="0" normalizeH="0" baseline="0" noProof="0">
                <a:ln>
                  <a:noFill/>
                </a:ln>
                <a:solidFill>
                  <a:srgbClr val="FF0000"/>
                </a:solidFill>
                <a:effectLst/>
                <a:uLnTx/>
                <a:uFillTx/>
                <a:latin typeface="Meiryo UI" pitchFamily="50" charset="-128"/>
                <a:ea typeface="Meiryo UI" pitchFamily="50" charset="-128"/>
                <a:cs typeface="Meiryo UI" pitchFamily="50" charset="-128"/>
              </a:rPr>
              <a:t>地域住民が自律的に運営する緑とオープンスペース</a:t>
            </a:r>
            <a:r>
              <a:rPr kumimoji="1" lang="ja-JP" altLang="en-US" sz="1000" b="0" i="0" u="sng"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が、やすらぎを実感できる暮らしを実現</a:t>
            </a:r>
          </a:p>
        </p:txBody>
      </p:sp>
      <p:grpSp>
        <p:nvGrpSpPr>
          <p:cNvPr id="3352" name="グループ化 60"/>
          <p:cNvGrpSpPr/>
          <p:nvPr/>
        </p:nvGrpSpPr>
        <p:grpSpPr>
          <a:xfrm rot="5400000">
            <a:off x="2902358" y="6023172"/>
            <a:ext cx="182312" cy="339795"/>
            <a:chOff x="4562029" y="4215865"/>
            <a:chExt cx="586083" cy="312033"/>
          </a:xfrm>
        </p:grpSpPr>
        <p:sp>
          <p:nvSpPr>
            <p:cNvPr id="3353" name="下矢印 61"/>
            <p:cNvSpPr/>
            <p:nvPr/>
          </p:nvSpPr>
          <p:spPr>
            <a:xfrm rot="16200000">
              <a:off x="4525919" y="4290027"/>
              <a:ext cx="235950" cy="163719"/>
            </a:xfrm>
            <a:prstGeom prst="downArrow">
              <a:avLst>
                <a:gd name="adj1" fmla="val 50000"/>
                <a:gd name="adj2"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54" name="下矢印 62"/>
            <p:cNvSpPr>
              <a:spLocks noChangeAspect="1"/>
            </p:cNvSpPr>
            <p:nvPr/>
          </p:nvSpPr>
          <p:spPr>
            <a:xfrm rot="16200000">
              <a:off x="4694114" y="4278514"/>
              <a:ext cx="269121" cy="186735"/>
            </a:xfrm>
            <a:prstGeom prst="downArrow">
              <a:avLst>
                <a:gd name="adj1" fmla="val 50000"/>
                <a:gd name="adj2"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55" name="下矢印 63"/>
            <p:cNvSpPr/>
            <p:nvPr/>
          </p:nvSpPr>
          <p:spPr>
            <a:xfrm rot="16200000">
              <a:off x="4883840" y="4263626"/>
              <a:ext cx="312033" cy="216511"/>
            </a:xfrm>
            <a:prstGeom prst="downArrow">
              <a:avLst>
                <a:gd name="adj1" fmla="val 50000"/>
                <a:gd name="adj2" fmla="val 10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3356" name="スライド番号プレースホルダ 2"/>
          <p:cNvSpPr>
            <a:spLocks noGrp="1"/>
          </p:cNvSpPr>
          <p:nvPr>
            <p:ph type="sldNum" sz="quarter" idx="12"/>
          </p:nvPr>
        </p:nvSpPr>
        <p:spPr>
          <a:xfrm>
            <a:off x="7787952" y="645333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B58EE-C279-4BFF-87F2-36714E626360}"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4982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 name="テキスト ボックス 3"/>
          <p:cNvSpPr txBox="1"/>
          <p:nvPr/>
        </p:nvSpPr>
        <p:spPr>
          <a:xfrm>
            <a:off x="-4673" y="-4478"/>
            <a:ext cx="9906000" cy="360000"/>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新たなステージに向けた重点的な戦略</a:t>
            </a:r>
          </a:p>
        </p:txBody>
      </p:sp>
      <p:sp>
        <p:nvSpPr>
          <p:cNvPr id="3359" name="正方形/長方形 4"/>
          <p:cNvSpPr/>
          <p:nvPr/>
        </p:nvSpPr>
        <p:spPr>
          <a:xfrm>
            <a:off x="122129" y="819889"/>
            <a:ext cx="4768184" cy="3976964"/>
          </a:xfrm>
          <a:prstGeom prst="rect">
            <a:avLst/>
          </a:prstGeom>
          <a:solidFill>
            <a:schemeClr val="bg1">
              <a:alpha val="5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60" name="正方形/長方形 5"/>
          <p:cNvSpPr/>
          <p:nvPr/>
        </p:nvSpPr>
        <p:spPr>
          <a:xfrm>
            <a:off x="5008650" y="961293"/>
            <a:ext cx="4708185" cy="3847520"/>
          </a:xfrm>
          <a:prstGeom prst="rect">
            <a:avLst/>
          </a:prstGeom>
          <a:solidFill>
            <a:schemeClr val="bg1">
              <a:alpha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61" name="テキスト ボックス 6"/>
          <p:cNvSpPr txBox="1"/>
          <p:nvPr/>
        </p:nvSpPr>
        <p:spPr>
          <a:xfrm>
            <a:off x="112102" y="461639"/>
            <a:ext cx="4797064" cy="584775"/>
          </a:xfrm>
          <a:prstGeom prst="rect">
            <a:avLst/>
          </a:prstGeom>
          <a:solidFill>
            <a:srgbClr val="008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１．緑とオープンスペースによる都市の</a:t>
            </a:r>
            <a:endParaRPr kumimoji="1" lang="en-US" altLang="ja-JP" sz="16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リノベーションの推進</a:t>
            </a:r>
            <a:endParaRPr kumimoji="1" lang="ja-JP" altLang="en-US" sz="12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endParaRPr>
          </a:p>
        </p:txBody>
      </p:sp>
      <p:sp>
        <p:nvSpPr>
          <p:cNvPr id="3362" name="テキスト ボックス 7"/>
          <p:cNvSpPr txBox="1"/>
          <p:nvPr/>
        </p:nvSpPr>
        <p:spPr>
          <a:xfrm>
            <a:off x="5003433" y="464676"/>
            <a:ext cx="4732256" cy="584775"/>
          </a:xfrm>
          <a:prstGeom prst="rect">
            <a:avLst/>
          </a:prstGeom>
          <a:solidFill>
            <a:schemeClr val="tx2"/>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２．より柔軟に都市公園を使いこなすための</a:t>
            </a:r>
            <a:endParaRPr kumimoji="1" lang="en-US" altLang="ja-JP" sz="16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プランニング・マネジメントの強化</a:t>
            </a:r>
            <a:endParaRPr kumimoji="1" lang="ja-JP" altLang="en-US" sz="12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endParaRPr>
          </a:p>
        </p:txBody>
      </p:sp>
      <p:sp>
        <p:nvSpPr>
          <p:cNvPr id="3363" name="テキスト ボックス 72"/>
          <p:cNvSpPr/>
          <p:nvPr/>
        </p:nvSpPr>
        <p:spPr>
          <a:xfrm>
            <a:off x="266008" y="1558679"/>
            <a:ext cx="4503437" cy="854737"/>
          </a:xfrm>
          <a:prstGeom prst="roundRect">
            <a:avLst>
              <a:gd name="adj" fmla="val 7909"/>
            </a:avLst>
          </a:prstGeom>
          <a:solidFill>
            <a:srgbClr val="DCF0C6"/>
          </a:solidFill>
          <a:ln w="19050">
            <a:solidFill>
              <a:srgbClr val="008000"/>
            </a:solidFill>
          </a:ln>
        </p:spPr>
        <p:style>
          <a:lnRef idx="2">
            <a:schemeClr val="accent3"/>
          </a:lnRef>
          <a:fillRef idx="1">
            <a:schemeClr val="lt1"/>
          </a:fillRef>
          <a:effectRef idx="0">
            <a:schemeClr val="accent3"/>
          </a:effectRef>
          <a:fontRef idx="minor">
            <a:schemeClr val="dk1"/>
          </a:fontRef>
        </p:style>
        <p:txBody>
          <a:bodyPr wrap="square" tIns="36000" bIns="36000" rtlCol="0" anchor="t" anchorCtr="0">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（１）緑の基本計画等による戦略的な都市再構築の推進</a:t>
            </a:r>
          </a:p>
        </p:txBody>
      </p:sp>
      <p:sp>
        <p:nvSpPr>
          <p:cNvPr id="3364" name="テキスト ボックス 72"/>
          <p:cNvSpPr/>
          <p:nvPr/>
        </p:nvSpPr>
        <p:spPr>
          <a:xfrm>
            <a:off x="264248" y="3802710"/>
            <a:ext cx="4502623" cy="919192"/>
          </a:xfrm>
          <a:prstGeom prst="roundRect">
            <a:avLst>
              <a:gd name="adj" fmla="val 9803"/>
            </a:avLst>
          </a:prstGeom>
          <a:solidFill>
            <a:srgbClr val="DCF0C6"/>
          </a:solidFill>
          <a:ln w="19050">
            <a:solidFill>
              <a:srgbClr val="008000"/>
            </a:solidFill>
          </a:ln>
        </p:spPr>
        <p:style>
          <a:lnRef idx="2">
            <a:schemeClr val="accent3"/>
          </a:lnRef>
          <a:fillRef idx="1">
            <a:schemeClr val="lt1"/>
          </a:fillRef>
          <a:effectRef idx="0">
            <a:schemeClr val="accent3"/>
          </a:effectRef>
          <a:fontRef idx="minor">
            <a:schemeClr val="dk1"/>
          </a:fontRef>
        </p:style>
        <p:txBody>
          <a:bodyPr wrap="square" tIns="36000" bIns="36000" rtlCol="0" anchor="t" anchorCtr="0">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（３）都市公園の配置と機能の再編等による都市の活性化</a:t>
            </a:r>
          </a:p>
        </p:txBody>
      </p:sp>
      <p:sp>
        <p:nvSpPr>
          <p:cNvPr id="3365" name="テキスト ボックス 72"/>
          <p:cNvSpPr/>
          <p:nvPr/>
        </p:nvSpPr>
        <p:spPr>
          <a:xfrm>
            <a:off x="264248" y="2473377"/>
            <a:ext cx="4502623" cy="1259173"/>
          </a:xfrm>
          <a:prstGeom prst="roundRect">
            <a:avLst>
              <a:gd name="adj" fmla="val 7561"/>
            </a:avLst>
          </a:prstGeom>
          <a:solidFill>
            <a:srgbClr val="DCF0C6"/>
          </a:solidFill>
          <a:ln w="19050">
            <a:solidFill>
              <a:srgbClr val="008000"/>
            </a:solidFill>
          </a:ln>
        </p:spPr>
        <p:style>
          <a:lnRef idx="2">
            <a:schemeClr val="accent3"/>
          </a:lnRef>
          <a:fillRef idx="1">
            <a:schemeClr val="lt1"/>
          </a:fillRef>
          <a:effectRef idx="0">
            <a:schemeClr val="accent3"/>
          </a:effectRef>
          <a:fontRef idx="minor">
            <a:schemeClr val="dk1"/>
          </a:fontRef>
        </p:style>
        <p:txBody>
          <a:bodyPr wrap="square" tIns="36000" bIns="36000" rtlCol="0" anchor="t" anchorCtr="0">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449263" marR="0" lvl="0" indent="-449263"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（２）民の広場空間等との連携強化による緑の多価値化</a:t>
            </a:r>
          </a:p>
        </p:txBody>
      </p:sp>
      <p:sp>
        <p:nvSpPr>
          <p:cNvPr id="3366" name="テキスト ボックス 72"/>
          <p:cNvSpPr/>
          <p:nvPr/>
        </p:nvSpPr>
        <p:spPr>
          <a:xfrm>
            <a:off x="5082746" y="1572568"/>
            <a:ext cx="4547286" cy="1125662"/>
          </a:xfrm>
          <a:prstGeom prst="roundRect">
            <a:avLst>
              <a:gd name="adj" fmla="val 8718"/>
            </a:avLst>
          </a:prstGeom>
          <a:solidFill>
            <a:schemeClr val="accent1">
              <a:lumMod val="20000"/>
              <a:lumOff val="80000"/>
            </a:schemeClr>
          </a:solidFill>
          <a:ln w="19050">
            <a:solidFill>
              <a:schemeClr val="tx2"/>
            </a:solidFill>
          </a:ln>
        </p:spPr>
        <p:style>
          <a:lnRef idx="2">
            <a:schemeClr val="accent3"/>
          </a:lnRef>
          <a:fillRef idx="1">
            <a:schemeClr val="lt1"/>
          </a:fillRef>
          <a:effectRef idx="0">
            <a:schemeClr val="accent3"/>
          </a:effectRef>
          <a:fontRef idx="minor">
            <a:schemeClr val="dk1"/>
          </a:fontRef>
        </p:style>
        <p:txBody>
          <a:bodyPr wrap="square" tIns="36000" bIns="36000" rtlCol="0" anchor="t" anchorCtr="0">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（１）都市経営の視点からの都市公園マネジメントの推進</a:t>
            </a:r>
          </a:p>
        </p:txBody>
      </p:sp>
      <p:sp>
        <p:nvSpPr>
          <p:cNvPr id="3367" name="テキスト ボックス 72"/>
          <p:cNvSpPr/>
          <p:nvPr/>
        </p:nvSpPr>
        <p:spPr>
          <a:xfrm>
            <a:off x="5090858" y="2724473"/>
            <a:ext cx="4548442" cy="933128"/>
          </a:xfrm>
          <a:prstGeom prst="roundRect">
            <a:avLst>
              <a:gd name="adj" fmla="val 10153"/>
            </a:avLst>
          </a:prstGeom>
          <a:solidFill>
            <a:schemeClr val="accent1">
              <a:lumMod val="20000"/>
              <a:lumOff val="80000"/>
            </a:schemeClr>
          </a:solidFill>
          <a:ln w="19050">
            <a:solidFill>
              <a:schemeClr val="tx2"/>
            </a:solidFill>
          </a:ln>
        </p:spPr>
        <p:style>
          <a:lnRef idx="2">
            <a:schemeClr val="accent3"/>
          </a:lnRef>
          <a:fillRef idx="1">
            <a:schemeClr val="lt1"/>
          </a:fillRef>
          <a:effectRef idx="0">
            <a:schemeClr val="accent3"/>
          </a:effectRef>
          <a:fontRef idx="minor">
            <a:schemeClr val="dk1"/>
          </a:fontRef>
        </p:style>
        <p:txBody>
          <a:bodyPr wrap="square" tIns="36000" bIns="36000" rtlCol="0" anchor="t" anchorCtr="0">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（２）地域の特性やニーズに応じた都市公園の整備の推進</a:t>
            </a:r>
          </a:p>
        </p:txBody>
      </p:sp>
      <p:sp>
        <p:nvSpPr>
          <p:cNvPr id="3368" name="テキスト ボックス 72"/>
          <p:cNvSpPr/>
          <p:nvPr/>
        </p:nvSpPr>
        <p:spPr>
          <a:xfrm>
            <a:off x="5090984" y="3686771"/>
            <a:ext cx="4555524" cy="1065111"/>
          </a:xfrm>
          <a:prstGeom prst="roundRect">
            <a:avLst>
              <a:gd name="adj" fmla="val 11206"/>
            </a:avLst>
          </a:prstGeom>
          <a:solidFill>
            <a:schemeClr val="accent1">
              <a:lumMod val="20000"/>
              <a:lumOff val="80000"/>
            </a:schemeClr>
          </a:solidFill>
          <a:ln w="19050">
            <a:solidFill>
              <a:schemeClr val="tx2"/>
            </a:solidFill>
          </a:ln>
        </p:spPr>
        <p:style>
          <a:lnRef idx="2">
            <a:schemeClr val="accent3"/>
          </a:lnRef>
          <a:fillRef idx="1">
            <a:schemeClr val="lt1"/>
          </a:fillRef>
          <a:effectRef idx="0">
            <a:schemeClr val="accent3"/>
          </a:effectRef>
          <a:fontRef idx="minor">
            <a:schemeClr val="dk1"/>
          </a:fontRef>
        </p:style>
        <p:txBody>
          <a:bodyPr wrap="square" tIns="36000" bIns="36000" rtlCol="0" anchor="t" anchorCtr="0">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449263" marR="0" lvl="0" indent="-449263"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（３）都市公園の特性に応じた多様な主体による公園運営の推進</a:t>
            </a:r>
          </a:p>
        </p:txBody>
      </p:sp>
      <p:sp>
        <p:nvSpPr>
          <p:cNvPr id="3369" name="テキスト ボックス 85"/>
          <p:cNvSpPr txBox="1"/>
          <p:nvPr/>
        </p:nvSpPr>
        <p:spPr>
          <a:xfrm>
            <a:off x="5306518" y="3032248"/>
            <a:ext cx="4062335" cy="400110"/>
          </a:xfrm>
          <a:prstGeom prst="rect">
            <a:avLst/>
          </a:prstGeom>
          <a:solidFill>
            <a:schemeClr val="bg1"/>
          </a:solidFill>
          <a:ln>
            <a:noFill/>
            <a:prstDash val="sys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a:t>
            </a: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eiryo UI" pitchFamily="50" charset="-128"/>
              </a:rPr>
              <a:t>地域の特性やニーズに応じた都市公園の整備、施設の設置を促進</a:t>
            </a: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することで、</a:t>
            </a:r>
            <a:r>
              <a:rPr kumimoji="1" lang="ja-JP" altLang="ja-JP" sz="1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都市公園を活性化、まちを活性化</a:t>
            </a:r>
            <a:endPar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endParaRPr>
          </a:p>
        </p:txBody>
      </p:sp>
      <p:sp>
        <p:nvSpPr>
          <p:cNvPr id="3370" name="正方形/長方形 15"/>
          <p:cNvSpPr/>
          <p:nvPr/>
        </p:nvSpPr>
        <p:spPr>
          <a:xfrm>
            <a:off x="126414" y="4905374"/>
            <a:ext cx="9605914" cy="1920541"/>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71" name="テキスト ボックス 72"/>
          <p:cNvSpPr/>
          <p:nvPr/>
        </p:nvSpPr>
        <p:spPr>
          <a:xfrm>
            <a:off x="6535351" y="5362832"/>
            <a:ext cx="3133310" cy="1375720"/>
          </a:xfrm>
          <a:prstGeom prst="roundRect">
            <a:avLst>
              <a:gd name="adj" fmla="val 6054"/>
            </a:avLst>
          </a:prstGeom>
          <a:solidFill>
            <a:schemeClr val="bg2">
              <a:lumMod val="90000"/>
            </a:schemeClr>
          </a:solidFill>
          <a:ln w="19050">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wrap="square" tIns="36000" bIns="36000" rtlCol="0" anchor="t" anchorCtr="0">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449263" marR="0" lvl="0" indent="-449263"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（３）都市公園等の品質を確保、評価する仕組み</a:t>
            </a:r>
            <a:endParaRPr kumimoji="1" lang="en-US" altLang="ja-JP" sz="12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3372" name="テキスト ボックス 72"/>
          <p:cNvSpPr/>
          <p:nvPr/>
        </p:nvSpPr>
        <p:spPr>
          <a:xfrm>
            <a:off x="3460852" y="5354595"/>
            <a:ext cx="3005737" cy="1368494"/>
          </a:xfrm>
          <a:prstGeom prst="roundRect">
            <a:avLst>
              <a:gd name="adj" fmla="val 6397"/>
            </a:avLst>
          </a:prstGeom>
          <a:solidFill>
            <a:schemeClr val="bg2">
              <a:lumMod val="90000"/>
            </a:schemeClr>
          </a:solidFill>
          <a:ln w="19050">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wrap="square" tIns="36000" bIns="36000" rtlCol="0" anchor="t" anchorCtr="0">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449263" marR="0" lvl="0" indent="-449263"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（２）新たなステージを支える人材の育成、活用</a:t>
            </a:r>
            <a:endParaRPr kumimoji="1" lang="en-US" altLang="ja-JP" sz="12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3373" name="テキスト ボックス 72"/>
          <p:cNvSpPr/>
          <p:nvPr/>
        </p:nvSpPr>
        <p:spPr>
          <a:xfrm>
            <a:off x="207499" y="5362832"/>
            <a:ext cx="3146787" cy="1378960"/>
          </a:xfrm>
          <a:prstGeom prst="roundRect">
            <a:avLst>
              <a:gd name="adj" fmla="val 8354"/>
            </a:avLst>
          </a:prstGeom>
          <a:solidFill>
            <a:schemeClr val="bg2">
              <a:lumMod val="90000"/>
            </a:schemeClr>
          </a:solidFill>
          <a:ln w="19050">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wrap="square" tIns="36000" bIns="36000" rtlCol="0" anchor="t" anchorCtr="0">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447675" marR="0" lvl="0" indent="-447675"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（１）緑とオープンスペースの利活用を活性化するための体制の構築</a:t>
            </a:r>
          </a:p>
        </p:txBody>
      </p:sp>
      <p:sp>
        <p:nvSpPr>
          <p:cNvPr id="3374" name="テキスト ボックス 85"/>
          <p:cNvSpPr txBox="1"/>
          <p:nvPr/>
        </p:nvSpPr>
        <p:spPr>
          <a:xfrm>
            <a:off x="340661" y="6235908"/>
            <a:ext cx="2796840" cy="622092"/>
          </a:xfrm>
          <a:prstGeom prst="rect">
            <a:avLst/>
          </a:prstGeom>
          <a:noFill/>
          <a:ln>
            <a:noFill/>
            <a:prstDash val="sysDash"/>
          </a:ln>
        </p:spPr>
        <p:txBody>
          <a:bodyPr wrap="square" rtlCol="0">
            <a:norm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6838" marR="0" lvl="0" indent="-96838" algn="l" defTabSz="914400" rtl="0" eaLnBrk="1" fontAlgn="auto" latinLnBrk="0" hangingPunct="1">
              <a:lnSpc>
                <a:spcPct val="100000"/>
              </a:lnSpc>
              <a:spcBef>
                <a:spcPts val="0"/>
              </a:spcBef>
              <a:spcAft>
                <a:spcPts val="30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（施策例）</a:t>
            </a:r>
            <a:endParaRPr kumimoji="1" lang="en-US" altLang="ja-JP"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a:p>
            <a:pPr marL="85725" marR="0" lvl="0" indent="-85725" algn="l" defTabSz="914400" rtl="0" eaLnBrk="1" fontAlgn="auto" latinLnBrk="0" hangingPunct="1">
              <a:lnSpc>
                <a:spcPct val="100000"/>
              </a:lnSpc>
              <a:spcBef>
                <a:spcPts val="0"/>
              </a:spcBef>
              <a:spcAft>
                <a:spcPts val="30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・地域のニーズに応じた利活用ルール等を様々なステークホルダー等と合意しながら決めていく協議会の設置</a:t>
            </a:r>
          </a:p>
        </p:txBody>
      </p:sp>
      <p:sp>
        <p:nvSpPr>
          <p:cNvPr id="3375" name="テキスト ボックス 20"/>
          <p:cNvSpPr txBox="1"/>
          <p:nvPr/>
        </p:nvSpPr>
        <p:spPr>
          <a:xfrm>
            <a:off x="110396" y="4848225"/>
            <a:ext cx="9643204" cy="285750"/>
          </a:xfrm>
          <a:prstGeom prst="rect">
            <a:avLst/>
          </a:prstGeom>
          <a:solidFill>
            <a:schemeClr val="bg2">
              <a:lumMod val="25000"/>
            </a:schemeClr>
          </a:solidFill>
        </p:spPr>
        <p:txBody>
          <a:bodyPr wrap="square" tIns="0" bIns="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３．民との効果的な連携のための仕組みの充実</a:t>
            </a:r>
            <a:endParaRPr kumimoji="1" lang="ja-JP" altLang="en-US" sz="12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endParaRPr>
          </a:p>
        </p:txBody>
      </p:sp>
      <p:sp>
        <p:nvSpPr>
          <p:cNvPr id="3376" name="テキスト ボックス 85"/>
          <p:cNvSpPr txBox="1"/>
          <p:nvPr/>
        </p:nvSpPr>
        <p:spPr>
          <a:xfrm>
            <a:off x="6501713" y="2304775"/>
            <a:ext cx="3048000" cy="338554"/>
          </a:xfrm>
          <a:prstGeom prst="rect">
            <a:avLst/>
          </a:prstGeom>
          <a:noFill/>
          <a:ln>
            <a:noFill/>
            <a:prstDash val="sys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542925" marR="0" lvl="0" indent="-542925" algn="l" defTabSz="914400" rtl="0" eaLnBrk="1" fontAlgn="auto" latinLnBrk="0" hangingPunct="1">
              <a:lnSpc>
                <a:spcPct val="100000"/>
              </a:lnSpc>
              <a:spcBef>
                <a:spcPts val="0"/>
              </a:spcBef>
              <a:spcAft>
                <a:spcPts val="30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（施策例）・都市域全体の都市公園の総合的なマネジメント計画や個別公園毎のマネジメント計画の策定推進</a:t>
            </a:r>
          </a:p>
        </p:txBody>
      </p:sp>
      <p:sp>
        <p:nvSpPr>
          <p:cNvPr id="3377" name="テキスト ボックス 85"/>
          <p:cNvSpPr txBox="1"/>
          <p:nvPr/>
        </p:nvSpPr>
        <p:spPr>
          <a:xfrm>
            <a:off x="494676" y="1827941"/>
            <a:ext cx="4077324" cy="553998"/>
          </a:xfrm>
          <a:prstGeom prst="rect">
            <a:avLst/>
          </a:prstGeom>
          <a:solidFill>
            <a:schemeClr val="bg1"/>
          </a:solidFill>
          <a:ln>
            <a:noFill/>
            <a:prstDash val="sys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多様な生物を育み、良好な都市環境を形成する根幹となる緑とオープンスペースを基軸として集約型都市構造化を進める方針など、</a:t>
            </a: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eiryo UI" pitchFamily="50" charset="-128"/>
              </a:rPr>
              <a:t>リノベーション戦略の方針を緑の基本計画で整理</a:t>
            </a: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し、計画的に推進</a:t>
            </a:r>
          </a:p>
        </p:txBody>
      </p:sp>
      <p:sp>
        <p:nvSpPr>
          <p:cNvPr id="3378" name="テキスト ボックス 85"/>
          <p:cNvSpPr txBox="1"/>
          <p:nvPr/>
        </p:nvSpPr>
        <p:spPr>
          <a:xfrm>
            <a:off x="5291528" y="1869342"/>
            <a:ext cx="4092316" cy="400110"/>
          </a:xfrm>
          <a:prstGeom prst="rect">
            <a:avLst/>
          </a:prstGeom>
          <a:solidFill>
            <a:schemeClr val="bg1"/>
          </a:solidFill>
          <a:ln>
            <a:noFill/>
            <a:prstDash val="sys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a:t>
            </a: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eiryo UI" pitchFamily="50" charset="-128"/>
              </a:rPr>
              <a:t>まちの魅力、価値の向上に向けた都市経営の</a:t>
            </a: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視点からの都市公園のポテンシャルを発揮するための計画に基づくマネジメントの推進</a:t>
            </a:r>
          </a:p>
        </p:txBody>
      </p:sp>
      <p:sp>
        <p:nvSpPr>
          <p:cNvPr id="3379" name="テキスト ボックス 85"/>
          <p:cNvSpPr txBox="1"/>
          <p:nvPr/>
        </p:nvSpPr>
        <p:spPr>
          <a:xfrm>
            <a:off x="6486526" y="3435558"/>
            <a:ext cx="3162300" cy="215444"/>
          </a:xfrm>
          <a:prstGeom prst="rect">
            <a:avLst/>
          </a:prstGeom>
          <a:noFill/>
          <a:ln>
            <a:noFill/>
            <a:prstDash val="sys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0975" marR="0" lvl="0" indent="-180975" algn="l" defTabSz="914400" rtl="0" eaLnBrk="1" fontAlgn="auto" latinLnBrk="0" hangingPunct="1">
              <a:lnSpc>
                <a:spcPct val="100000"/>
              </a:lnSpc>
              <a:spcBef>
                <a:spcPts val="0"/>
              </a:spcBef>
              <a:spcAft>
                <a:spcPts val="30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（施策例）・地域ニーズに応じた都市公園に設置できる施設等の拡充</a:t>
            </a:r>
          </a:p>
        </p:txBody>
      </p:sp>
      <p:sp>
        <p:nvSpPr>
          <p:cNvPr id="3380" name="テキスト ボックス 85"/>
          <p:cNvSpPr txBox="1"/>
          <p:nvPr/>
        </p:nvSpPr>
        <p:spPr>
          <a:xfrm>
            <a:off x="5296748" y="4060646"/>
            <a:ext cx="4081873" cy="400110"/>
          </a:xfrm>
          <a:prstGeom prst="rect">
            <a:avLst/>
          </a:prstGeom>
          <a:solidFill>
            <a:schemeClr val="bg1"/>
          </a:solidFill>
          <a:ln>
            <a:noFill/>
            <a:prstDash val="sys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市民参画、民間活力活用を更に進め、</a:t>
            </a: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eiryo UI" pitchFamily="50" charset="-128"/>
              </a:rPr>
              <a:t>地域住民の主体的な運営</a:t>
            </a: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や、</a:t>
            </a: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eiryo UI" pitchFamily="50" charset="-128"/>
              </a:rPr>
              <a:t>施設等の収益をもとにした民間事業者による運営</a:t>
            </a: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等を促進</a:t>
            </a:r>
          </a:p>
        </p:txBody>
      </p:sp>
      <p:sp>
        <p:nvSpPr>
          <p:cNvPr id="3381" name="テキスト ボックス 85"/>
          <p:cNvSpPr txBox="1"/>
          <p:nvPr/>
        </p:nvSpPr>
        <p:spPr>
          <a:xfrm>
            <a:off x="5440181" y="4534955"/>
            <a:ext cx="4171950" cy="218072"/>
          </a:xfrm>
          <a:prstGeom prst="rect">
            <a:avLst/>
          </a:prstGeom>
          <a:noFill/>
          <a:ln>
            <a:noFill/>
            <a:prstDash val="sys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542925" marR="0" lvl="0" indent="-542925" algn="l" defTabSz="914400" rtl="0" eaLnBrk="1" fontAlgn="auto" latinLnBrk="0" hangingPunct="1">
              <a:lnSpc>
                <a:spcPct val="100000"/>
              </a:lnSpc>
              <a:spcBef>
                <a:spcPts val="0"/>
              </a:spcBef>
              <a:spcAft>
                <a:spcPts val="30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（施策例）・市民主体の団体や民間事業者による自律的な公園運営を可能とする制度の充実</a:t>
            </a:r>
          </a:p>
        </p:txBody>
      </p:sp>
      <p:sp>
        <p:nvSpPr>
          <p:cNvPr id="3382" name="テキスト ボックス 85"/>
          <p:cNvSpPr txBox="1"/>
          <p:nvPr/>
        </p:nvSpPr>
        <p:spPr>
          <a:xfrm>
            <a:off x="364953" y="5808868"/>
            <a:ext cx="2823410" cy="400110"/>
          </a:xfrm>
          <a:prstGeom prst="rect">
            <a:avLst/>
          </a:prstGeom>
          <a:solidFill>
            <a:schemeClr val="bg1"/>
          </a:solidFill>
          <a:ln>
            <a:noFill/>
            <a:prstDash val="sys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緑とオープンスペースの</a:t>
            </a: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eiryo UI" pitchFamily="50" charset="-128"/>
              </a:rPr>
              <a:t>利活用の活性化を促進する多様な主体との連携体制</a:t>
            </a: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の構築</a:t>
            </a:r>
          </a:p>
        </p:txBody>
      </p:sp>
      <p:sp>
        <p:nvSpPr>
          <p:cNvPr id="3383" name="テキスト ボックス 85"/>
          <p:cNvSpPr txBox="1"/>
          <p:nvPr/>
        </p:nvSpPr>
        <p:spPr>
          <a:xfrm>
            <a:off x="494676" y="4090800"/>
            <a:ext cx="4067050" cy="400110"/>
          </a:xfrm>
          <a:prstGeom prst="rect">
            <a:avLst/>
          </a:prstGeom>
          <a:solidFill>
            <a:schemeClr val="bg1"/>
          </a:solidFill>
          <a:ln>
            <a:noFill/>
            <a:prstDash val="sys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eiryo UI" pitchFamily="50" charset="-128"/>
              </a:rPr>
              <a:t>　地域に応じた都市公園の配置と機能の再編等を戦略的に進め</a:t>
            </a: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、都市を活性化</a:t>
            </a:r>
          </a:p>
        </p:txBody>
      </p:sp>
      <p:sp>
        <p:nvSpPr>
          <p:cNvPr id="3384" name="テキスト ボックス 85"/>
          <p:cNvSpPr txBox="1"/>
          <p:nvPr/>
        </p:nvSpPr>
        <p:spPr>
          <a:xfrm>
            <a:off x="1247775" y="4505974"/>
            <a:ext cx="3400425" cy="215444"/>
          </a:xfrm>
          <a:prstGeom prst="rect">
            <a:avLst/>
          </a:prstGeom>
          <a:noFill/>
          <a:ln>
            <a:noFill/>
            <a:prstDash val="sys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542925" marR="0" lvl="0" indent="-542925"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（施策例）・都市の活性化、機能向上を目的とした戦略的な都市公園の再編</a:t>
            </a:r>
            <a:endParaRPr kumimoji="1" lang="en-US" altLang="ja-JP"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3385" name="テキスト ボックス 85"/>
          <p:cNvSpPr txBox="1"/>
          <p:nvPr/>
        </p:nvSpPr>
        <p:spPr>
          <a:xfrm>
            <a:off x="1624400" y="3350312"/>
            <a:ext cx="3152774" cy="377026"/>
          </a:xfrm>
          <a:prstGeom prst="rect">
            <a:avLst/>
          </a:prstGeom>
          <a:noFill/>
          <a:ln>
            <a:noFill/>
            <a:prstDash val="sys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0975" marR="0" lvl="0" indent="-180975" algn="l" defTabSz="914400" rtl="0" eaLnBrk="1" fontAlgn="auto" latinLnBrk="0" hangingPunct="1">
              <a:lnSpc>
                <a:spcPct val="100000"/>
              </a:lnSpc>
              <a:spcBef>
                <a:spcPts val="0"/>
              </a:spcBef>
              <a:spcAft>
                <a:spcPts val="30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（施策例）・良質な広場空間等の公共的な価値の適正な評価の検討</a:t>
            </a:r>
            <a:endParaRPr kumimoji="1" lang="en-US" altLang="ja-JP"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a:p>
            <a:pPr marL="714375" marR="0" lvl="0" indent="-180975" algn="l" defTabSz="914400" rtl="0" eaLnBrk="1" fontAlgn="auto" latinLnBrk="0" hangingPunct="1">
              <a:lnSpc>
                <a:spcPct val="100000"/>
              </a:lnSpc>
              <a:spcBef>
                <a:spcPts val="0"/>
              </a:spcBef>
              <a:spcAft>
                <a:spcPts val="30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・広場空間の防災性向上等への公的な支援</a:t>
            </a:r>
          </a:p>
        </p:txBody>
      </p:sp>
      <p:sp>
        <p:nvSpPr>
          <p:cNvPr id="3386" name="テキスト ボックス 85"/>
          <p:cNvSpPr txBox="1"/>
          <p:nvPr/>
        </p:nvSpPr>
        <p:spPr>
          <a:xfrm>
            <a:off x="3544185" y="6178378"/>
            <a:ext cx="2877551" cy="588909"/>
          </a:xfrm>
          <a:prstGeom prst="rect">
            <a:avLst/>
          </a:prstGeom>
          <a:noFill/>
          <a:ln>
            <a:noFill/>
            <a:prstDash val="sysDash"/>
          </a:ln>
        </p:spPr>
        <p:txBody>
          <a:bodyPr wrap="square" rtlCol="0">
            <a:normAutofit fontScale="92500" lnSpcReduction="20000"/>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6838" marR="0" lvl="0" indent="-96838" algn="l" defTabSz="914400" rtl="0" eaLnBrk="1" fontAlgn="auto" latinLnBrk="0" hangingPunct="1">
              <a:lnSpc>
                <a:spcPct val="100000"/>
              </a:lnSpc>
              <a:spcBef>
                <a:spcPts val="0"/>
              </a:spcBef>
              <a:spcAft>
                <a:spcPts val="30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（施策例）</a:t>
            </a:r>
            <a:endParaRPr kumimoji="1" lang="en-US" altLang="ja-JP"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a:p>
            <a:pPr marL="96838" marR="0" lvl="0" indent="-96838" algn="l" defTabSz="914400" rtl="0" eaLnBrk="1" fontAlgn="auto" latinLnBrk="0" hangingPunct="1">
              <a:lnSpc>
                <a:spcPct val="100000"/>
              </a:lnSpc>
              <a:spcBef>
                <a:spcPts val="0"/>
              </a:spcBef>
              <a:spcAft>
                <a:spcPts val="30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・管理運営の質を向上させるための情報交換会等の定期的開催</a:t>
            </a:r>
            <a:endParaRPr kumimoji="1" lang="en-US" altLang="ja-JP"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a:p>
            <a:pPr marL="96838" marR="0" lvl="0" indent="-96838" algn="l" defTabSz="914400" rtl="0" eaLnBrk="1" fontAlgn="auto" latinLnBrk="0" hangingPunct="1">
              <a:lnSpc>
                <a:spcPct val="100000"/>
              </a:lnSpc>
              <a:spcBef>
                <a:spcPts val="0"/>
              </a:spcBef>
              <a:spcAft>
                <a:spcPts val="30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・民間資格の活用、専門人材の派遣等の検討</a:t>
            </a:r>
            <a:endParaRPr kumimoji="1" lang="en-US" altLang="ja-JP"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a:p>
            <a:pPr marL="96838" marR="0" lvl="0" indent="-96838" algn="l" defTabSz="914400" rtl="0" eaLnBrk="1" fontAlgn="auto" latinLnBrk="0" hangingPunct="1">
              <a:lnSpc>
                <a:spcPct val="100000"/>
              </a:lnSpc>
              <a:spcBef>
                <a:spcPts val="0"/>
              </a:spcBef>
              <a:spcAft>
                <a:spcPts val="30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・行政と市民をつなぐコーディネーター、ファシリテーターの育成</a:t>
            </a:r>
          </a:p>
        </p:txBody>
      </p:sp>
      <p:sp>
        <p:nvSpPr>
          <p:cNvPr id="3387" name="テキスト ボックス 85"/>
          <p:cNvSpPr txBox="1"/>
          <p:nvPr/>
        </p:nvSpPr>
        <p:spPr>
          <a:xfrm>
            <a:off x="6693503" y="5795774"/>
            <a:ext cx="2852824" cy="400110"/>
          </a:xfrm>
          <a:prstGeom prst="rect">
            <a:avLst/>
          </a:prstGeom>
          <a:solidFill>
            <a:schemeClr val="bg1"/>
          </a:solidFill>
          <a:ln>
            <a:noFill/>
            <a:prstDash val="sys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維持管理の技術的基準の明確化、都市公園の管理の質</a:t>
            </a: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eiryo UI" pitchFamily="50" charset="-128"/>
              </a:rPr>
              <a:t>を客観的に見える</a:t>
            </a:r>
            <a:r>
              <a:rPr kumimoji="1" lang="ja-JP" altLang="en-US" sz="1000" b="0" i="0" u="none" strike="noStrike" kern="1200" cap="none" spc="0" normalizeH="0" baseline="0" noProof="0" err="1">
                <a:ln>
                  <a:noFill/>
                </a:ln>
                <a:solidFill>
                  <a:srgbClr val="FF0000"/>
                </a:solidFill>
                <a:effectLst/>
                <a:uLnTx/>
                <a:uFillTx/>
                <a:latin typeface="ＭＳ Ｐゴシック" panose="020B0600070205080204" pitchFamily="50" charset="-128"/>
                <a:ea typeface="ＭＳ Ｐゴシック" panose="020B0600070205080204" pitchFamily="50" charset="-128"/>
                <a:cs typeface="Meiryo UI" pitchFamily="50" charset="-128"/>
              </a:rPr>
              <a:t>化</a:t>
            </a:r>
            <a:r>
              <a:rPr kumimoji="1" lang="ja-JP" altLang="en-US" sz="1000" b="0" i="0" u="none" strike="noStrike" kern="1200" cap="none" spc="0" normalizeH="0" baseline="0" noProof="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する</a:t>
            </a: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仕組みの創設</a:t>
            </a:r>
          </a:p>
        </p:txBody>
      </p:sp>
      <p:sp>
        <p:nvSpPr>
          <p:cNvPr id="3388" name="テキスト ボックス 85"/>
          <p:cNvSpPr txBox="1"/>
          <p:nvPr/>
        </p:nvSpPr>
        <p:spPr>
          <a:xfrm>
            <a:off x="6736319" y="6211147"/>
            <a:ext cx="2796840" cy="541922"/>
          </a:xfrm>
          <a:prstGeom prst="rect">
            <a:avLst/>
          </a:prstGeom>
          <a:noFill/>
          <a:ln>
            <a:noFill/>
            <a:prstDash val="sysDash"/>
          </a:ln>
        </p:spPr>
        <p:txBody>
          <a:bodyPr wrap="square" rtlCol="0">
            <a:norm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6838" marR="0" lvl="0" indent="-96838" algn="l" defTabSz="914400" rtl="0" eaLnBrk="1" fontAlgn="auto" latinLnBrk="0" hangingPunct="1">
              <a:lnSpc>
                <a:spcPct val="100000"/>
              </a:lnSpc>
              <a:spcBef>
                <a:spcPts val="0"/>
              </a:spcBef>
              <a:spcAft>
                <a:spcPts val="30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（施策例）</a:t>
            </a:r>
            <a:endParaRPr kumimoji="1" lang="en-US" altLang="ja-JP"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・都市公園や広場空間の管理の質</a:t>
            </a:r>
            <a:r>
              <a:rPr kumimoji="1" lang="ja-JP"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を客観的に評価</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する仕組みの創設</a:t>
            </a:r>
          </a:p>
        </p:txBody>
      </p:sp>
      <p:sp>
        <p:nvSpPr>
          <p:cNvPr id="3389" name="テキスト ボックス 34"/>
          <p:cNvSpPr txBox="1"/>
          <p:nvPr/>
        </p:nvSpPr>
        <p:spPr>
          <a:xfrm>
            <a:off x="209550" y="1057380"/>
            <a:ext cx="44224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70" normalizeH="0" baseline="0" noProof="0">
                <a:ln>
                  <a:noFill/>
                </a:ln>
                <a:solidFill>
                  <a:prstClr val="black"/>
                </a:solidFill>
                <a:effectLst/>
                <a:uLnTx/>
                <a:uFillTx/>
                <a:latin typeface="Meiryo UI" pitchFamily="50" charset="-128"/>
                <a:ea typeface="Meiryo UI" pitchFamily="50" charset="-128"/>
                <a:cs typeface="Meiryo UI" pitchFamily="50" charset="-128"/>
              </a:rPr>
              <a:t>緑とオープンスペースの、</a:t>
            </a:r>
            <a:r>
              <a:rPr kumimoji="1" lang="ja-JP" altLang="en-US" sz="1200" b="1" i="0" u="none" strike="noStrike" kern="1200" cap="none" spc="-70" normalizeH="0" baseline="0" noProof="0">
                <a:ln>
                  <a:noFill/>
                </a:ln>
                <a:solidFill>
                  <a:srgbClr val="FF0000"/>
                </a:solidFill>
                <a:effectLst/>
                <a:uLnTx/>
                <a:uFillTx/>
                <a:latin typeface="Meiryo UI" pitchFamily="50" charset="-128"/>
                <a:ea typeface="Meiryo UI" pitchFamily="50" charset="-128"/>
                <a:cs typeface="Meiryo UI" pitchFamily="50" charset="-128"/>
              </a:rPr>
              <a:t>都市をより美しく、暮らしやすく再構築できる力を最大限発揮</a:t>
            </a:r>
            <a:r>
              <a:rPr kumimoji="1" lang="ja-JP" altLang="en-US" sz="1200" b="1" i="0" u="none" strike="noStrike" kern="1200" cap="none" spc="-70" normalizeH="0" baseline="0" noProof="0">
                <a:ln>
                  <a:noFill/>
                </a:ln>
                <a:solidFill>
                  <a:prstClr val="black"/>
                </a:solidFill>
                <a:effectLst/>
                <a:uLnTx/>
                <a:uFillTx/>
                <a:latin typeface="Meiryo UI" pitchFamily="50" charset="-128"/>
                <a:ea typeface="Meiryo UI" pitchFamily="50" charset="-128"/>
                <a:cs typeface="Meiryo UI" pitchFamily="50" charset="-128"/>
              </a:rPr>
              <a:t>するための以下の施策を実施し、都市のリノベーションを推進</a:t>
            </a:r>
          </a:p>
        </p:txBody>
      </p:sp>
      <p:sp>
        <p:nvSpPr>
          <p:cNvPr id="3390" name="テキスト ボックス 35"/>
          <p:cNvSpPr txBox="1"/>
          <p:nvPr/>
        </p:nvSpPr>
        <p:spPr>
          <a:xfrm>
            <a:off x="4996565" y="1068310"/>
            <a:ext cx="4610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70" normalizeH="0" baseline="0" noProof="0">
                <a:ln>
                  <a:noFill/>
                </a:ln>
                <a:solidFill>
                  <a:prstClr val="black"/>
                </a:solidFill>
                <a:effectLst/>
                <a:uLnTx/>
                <a:uFillTx/>
                <a:latin typeface="Meiryo UI" pitchFamily="50" charset="-128"/>
                <a:ea typeface="Meiryo UI" pitchFamily="50" charset="-128"/>
                <a:cs typeface="Meiryo UI" pitchFamily="50" charset="-128"/>
              </a:rPr>
              <a:t>都市公園をより柔軟に使いこなすことで、</a:t>
            </a:r>
            <a:r>
              <a:rPr kumimoji="1" lang="ja-JP" altLang="en-US" sz="1200" b="1" i="0" u="none" strike="noStrike" kern="1200" cap="none" spc="-70" normalizeH="0" baseline="0" noProof="0">
                <a:ln>
                  <a:noFill/>
                </a:ln>
                <a:solidFill>
                  <a:srgbClr val="FF0000"/>
                </a:solidFill>
                <a:effectLst/>
                <a:uLnTx/>
                <a:uFillTx/>
                <a:latin typeface="Meiryo UI" pitchFamily="50" charset="-128"/>
                <a:ea typeface="Meiryo UI" pitchFamily="50" charset="-128"/>
                <a:cs typeface="Meiryo UI" pitchFamily="50" charset="-128"/>
              </a:rPr>
              <a:t>都市の様々な課題の解決に</a:t>
            </a:r>
            <a:endParaRPr kumimoji="1" lang="en-US" altLang="ja-JP" sz="1200" b="1" i="0" u="none" strike="noStrike" kern="1200" cap="none" spc="-70" normalizeH="0" baseline="0" noProof="0">
              <a:ln>
                <a:noFill/>
              </a:ln>
              <a:solidFill>
                <a:srgbClr val="FF0000"/>
              </a:solidFill>
              <a:effectLst/>
              <a:uLnTx/>
              <a:uFillTx/>
              <a:latin typeface="Meiryo UI" pitchFamily="50" charset="-128"/>
              <a:ea typeface="Meiryo UI" pitchFamily="50" charset="-128"/>
              <a:cs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70" normalizeH="0" baseline="0" noProof="0">
                <a:ln>
                  <a:noFill/>
                </a:ln>
                <a:solidFill>
                  <a:srgbClr val="FF0000"/>
                </a:solidFill>
                <a:effectLst/>
                <a:uLnTx/>
                <a:uFillTx/>
                <a:latin typeface="Meiryo UI" pitchFamily="50" charset="-128"/>
                <a:ea typeface="Meiryo UI" pitchFamily="50" charset="-128"/>
                <a:cs typeface="Meiryo UI" pitchFamily="50" charset="-128"/>
              </a:rPr>
              <a:t>その多機能性を最大限発揮</a:t>
            </a:r>
            <a:r>
              <a:rPr kumimoji="1" lang="ja-JP" altLang="en-US" sz="1200" b="1" i="0" u="none" strike="noStrike" kern="1200" cap="none" spc="-70" normalizeH="0" baseline="0" noProof="0">
                <a:ln>
                  <a:noFill/>
                </a:ln>
                <a:solidFill>
                  <a:prstClr val="black"/>
                </a:solidFill>
                <a:effectLst/>
                <a:uLnTx/>
                <a:uFillTx/>
                <a:latin typeface="Meiryo UI" pitchFamily="50" charset="-128"/>
                <a:ea typeface="Meiryo UI" pitchFamily="50" charset="-128"/>
                <a:cs typeface="Meiryo UI" pitchFamily="50" charset="-128"/>
              </a:rPr>
              <a:t>できるよう、以下の施策を実施</a:t>
            </a:r>
          </a:p>
        </p:txBody>
      </p:sp>
      <p:sp>
        <p:nvSpPr>
          <p:cNvPr id="3391" name="テキスト ボックス 85"/>
          <p:cNvSpPr txBox="1"/>
          <p:nvPr/>
        </p:nvSpPr>
        <p:spPr>
          <a:xfrm>
            <a:off x="3561386" y="5775258"/>
            <a:ext cx="2830930" cy="400110"/>
          </a:xfrm>
          <a:prstGeom prst="rect">
            <a:avLst/>
          </a:prstGeom>
          <a:solidFill>
            <a:schemeClr val="bg1"/>
          </a:solidFill>
          <a:ln>
            <a:noFill/>
            <a:prstDash val="sys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都市のため、市民のための発想で施策を推進できる</a:t>
            </a: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eiryo UI" pitchFamily="50" charset="-128"/>
              </a:rPr>
              <a:t>人材を育て、サポートする仕組み</a:t>
            </a: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を設置</a:t>
            </a:r>
          </a:p>
        </p:txBody>
      </p:sp>
      <p:sp>
        <p:nvSpPr>
          <p:cNvPr id="3392" name="テキスト ボックス 37"/>
          <p:cNvSpPr txBox="1"/>
          <p:nvPr/>
        </p:nvSpPr>
        <p:spPr>
          <a:xfrm>
            <a:off x="299335" y="5105505"/>
            <a:ext cx="93535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70" normalizeH="0" baseline="0" noProof="0">
                <a:ln>
                  <a:noFill/>
                </a:ln>
                <a:solidFill>
                  <a:prstClr val="black"/>
                </a:solidFill>
                <a:effectLst/>
                <a:uLnTx/>
                <a:uFillTx/>
                <a:latin typeface="Meiryo UI" pitchFamily="50" charset="-128"/>
                <a:ea typeface="Meiryo UI" pitchFamily="50" charset="-128"/>
                <a:cs typeface="Meiryo UI" pitchFamily="50" charset="-128"/>
              </a:rPr>
              <a:t>１．２．を</a:t>
            </a:r>
            <a:r>
              <a:rPr kumimoji="1" lang="ja-JP" altLang="en-US" sz="1200" b="1" i="0" u="none" strike="noStrike" kern="1200" cap="none" spc="-70" normalizeH="0" baseline="0" noProof="0">
                <a:ln>
                  <a:noFill/>
                </a:ln>
                <a:solidFill>
                  <a:srgbClr val="FF0000"/>
                </a:solidFill>
                <a:effectLst/>
                <a:uLnTx/>
                <a:uFillTx/>
                <a:latin typeface="Meiryo UI" pitchFamily="50" charset="-128"/>
                <a:ea typeface="Meiryo UI" pitchFamily="50" charset="-128"/>
                <a:cs typeface="Meiryo UI" pitchFamily="50" charset="-128"/>
              </a:rPr>
              <a:t>行政、市民、民間事業者等がそれぞれの役割に応じて推進</a:t>
            </a:r>
            <a:r>
              <a:rPr kumimoji="1" lang="ja-JP" altLang="en-US" sz="1200" b="1" i="0" u="none" strike="noStrike" kern="1200" cap="none" spc="-70" normalizeH="0" baseline="0" noProof="0">
                <a:ln>
                  <a:noFill/>
                </a:ln>
                <a:solidFill>
                  <a:prstClr val="black"/>
                </a:solidFill>
                <a:effectLst/>
                <a:uLnTx/>
                <a:uFillTx/>
                <a:latin typeface="Meiryo UI" pitchFamily="50" charset="-128"/>
                <a:ea typeface="Meiryo UI" pitchFamily="50" charset="-128"/>
                <a:cs typeface="Meiryo UI" pitchFamily="50" charset="-128"/>
              </a:rPr>
              <a:t>するため、効果的な連携の体制や仕組み等の充実を図る</a:t>
            </a:r>
          </a:p>
        </p:txBody>
      </p:sp>
      <p:sp>
        <p:nvSpPr>
          <p:cNvPr id="3393" name="テキスト ボックス 85"/>
          <p:cNvSpPr txBox="1"/>
          <p:nvPr/>
        </p:nvSpPr>
        <p:spPr>
          <a:xfrm>
            <a:off x="494676" y="2859276"/>
            <a:ext cx="4105819" cy="400110"/>
          </a:xfrm>
          <a:prstGeom prst="rect">
            <a:avLst/>
          </a:prstGeom>
          <a:solidFill>
            <a:schemeClr val="bg1"/>
          </a:solidFill>
          <a:ln>
            <a:noFill/>
            <a:prstDash val="sys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eiryo UI" pitchFamily="50" charset="-128"/>
              </a:rPr>
              <a:t>　民の広場空間等との連携を強化</a:t>
            </a: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し、温暖化対策、生物多様性の確保、防災性の向上等、緑の多面的な価値を発揮</a:t>
            </a:r>
          </a:p>
        </p:txBody>
      </p:sp>
      <p:sp>
        <p:nvSpPr>
          <p:cNvPr id="39" name="スライド番号プレースホルダ 2"/>
          <p:cNvSpPr txBox="1">
            <a:spLocks/>
          </p:cNvSpPr>
          <p:nvPr/>
        </p:nvSpPr>
        <p:spPr>
          <a:xfrm>
            <a:off x="7787952" y="6629509"/>
            <a:ext cx="2133600" cy="229241"/>
          </a:xfrm>
          <a:prstGeom prst="rect">
            <a:avLst/>
          </a:prstGeom>
        </p:spPr>
        <p:txBody>
          <a:bodyPr vert="horz" lIns="91440" tIns="45720" rIns="91440" bIns="45720" rtlCol="0" anchor="ctr"/>
          <a:lstStyle>
            <a:defPPr>
              <a:defRPr lang="ja-JP"/>
            </a:defPPr>
            <a:lvl1pPr marL="0" algn="r" defTabSz="914400" rtl="0" eaLnBrk="1" latinLnBrk="0" hangingPunct="1">
              <a:defRPr kumimoji="1" sz="1800" b="1" kern="1200">
                <a:solidFill>
                  <a:schemeClr val="tx1">
                    <a:lumMod val="75000"/>
                    <a:lumOff val="25000"/>
                  </a:schemeClr>
                </a:solidFill>
                <a:latin typeface="HGSｺﾞｼｯｸM" panose="020B0600000000000000" pitchFamily="50" charset="-128"/>
                <a:ea typeface="HGSｺﾞｼｯｸM" panose="020B0600000000000000"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4B58EE-C279-4BFF-87F2-36714E626360}" type="slidenum">
              <a:rPr kumimoji="1" lang="en-US" altLang="ja-JP" sz="1200" b="0" i="0" u="none" strike="noStrike" kern="1200" cap="none" spc="0" normalizeH="0" baseline="0" noProof="0" smtClean="0">
                <a:ln>
                  <a:noFill/>
                </a:ln>
                <a:solidFill>
                  <a:prstClr val="black">
                    <a:lumMod val="75000"/>
                    <a:lumOff val="25000"/>
                  </a:prstClr>
                </a:solidFill>
                <a:effectLst/>
                <a:uLnTx/>
                <a:uFillTx/>
                <a:latin typeface="Calibri 本文"/>
                <a:ea typeface="HGS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en-US" altLang="ja-JP" sz="1800" b="0" i="0" u="none" strike="noStrike" kern="1200" cap="none" spc="0" normalizeH="0" baseline="0" noProof="0">
              <a:ln>
                <a:noFill/>
              </a:ln>
              <a:solidFill>
                <a:prstClr val="black">
                  <a:lumMod val="75000"/>
                  <a:lumOff val="25000"/>
                </a:prstClr>
              </a:solidFill>
              <a:effectLst/>
              <a:uLnTx/>
              <a:uFillTx/>
              <a:latin typeface="Calibri 本文"/>
              <a:ea typeface="HGSｺﾞｼｯｸM" panose="020B0600000000000000" pitchFamily="50" charset="-128"/>
              <a:cs typeface="+mn-cs"/>
            </a:endParaRPr>
          </a:p>
        </p:txBody>
      </p:sp>
    </p:spTree>
    <p:extLst>
      <p:ext uri="{BB962C8B-B14F-4D97-AF65-F5344CB8AC3E}">
        <p14:creationId xmlns:p14="http://schemas.microsoft.com/office/powerpoint/2010/main" val="2501639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正方形/長方形 53"/>
          <p:cNvSpPr/>
          <p:nvPr/>
        </p:nvSpPr>
        <p:spPr>
          <a:xfrm>
            <a:off x="-163325" y="550950"/>
            <a:ext cx="9979270" cy="1200329"/>
          </a:xfrm>
          <a:prstGeom prst="rect">
            <a:avLst/>
          </a:prstGeom>
        </p:spPr>
        <p:txBody>
          <a:bodyPr wrap="square">
            <a:spAutoFit/>
          </a:bodyPr>
          <a:lstStyle/>
          <a:p>
            <a:pPr marL="536575"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○都市公園において飲食店、売店等の公園施設（公募対象公園施設）の設置又は管理を行う民間事業者を、公募により選定する手続き</a:t>
            </a:r>
            <a:endParaRPr kumimoji="1" lang="en-US" altLang="ja-JP"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536575"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○事業者が設置する施設から得られる収益を公園整備に還元することを条件に、事業者には都市公園法の特例措置がインセンティブとして適用される</a:t>
            </a:r>
            <a:endParaRPr kumimoji="1" lang="en-US" altLang="ja-JP"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p:txBody>
      </p:sp>
      <p:sp>
        <p:nvSpPr>
          <p:cNvPr id="43" name="テキスト ボックス 42"/>
          <p:cNvSpPr txBox="1"/>
          <p:nvPr/>
        </p:nvSpPr>
        <p:spPr>
          <a:xfrm>
            <a:off x="-15552" y="15945"/>
            <a:ext cx="9432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70C0"/>
                </a:solidFill>
                <a:effectLst/>
                <a:uLnTx/>
                <a:uFillTx/>
                <a:latin typeface="Calibri" panose="020F0502020204030204"/>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　公募設置管理制度（</a:t>
            </a:r>
            <a:r>
              <a:rPr kumimoji="1" lang="en-US" altLang="ja-JP"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Park-PFI</a:t>
            </a:r>
            <a:r>
              <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a:t>
            </a:r>
          </a:p>
        </p:txBody>
      </p:sp>
      <p:sp>
        <p:nvSpPr>
          <p:cNvPr id="44" name="テキスト ボックス 179"/>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5" name="テキスト ボックス 180"/>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1" name="スライド番号プレースホルダ 2"/>
          <p:cNvSpPr txBox="1">
            <a:spLocks/>
          </p:cNvSpPr>
          <p:nvPr/>
        </p:nvSpPr>
        <p:spPr>
          <a:xfrm>
            <a:off x="7787952" y="6629509"/>
            <a:ext cx="2133600" cy="229241"/>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4B58EE-C279-4BFF-87F2-36714E626360}"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2" name="テキスト ボックス 89"/>
          <p:cNvSpPr txBox="1"/>
          <p:nvPr/>
        </p:nvSpPr>
        <p:spPr>
          <a:xfrm>
            <a:off x="1837444" y="6493424"/>
            <a:ext cx="7914335"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公園の利便性が向上するとともに、公園の周辺も含めたエリアの魅力向上につながる</a:t>
            </a:r>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6" name="テキスト ボックス 46"/>
          <p:cNvSpPr txBox="1"/>
          <p:nvPr/>
        </p:nvSpPr>
        <p:spPr>
          <a:xfrm>
            <a:off x="6942812" y="1916832"/>
            <a:ext cx="2772354" cy="3146274"/>
          </a:xfrm>
          <a:prstGeom prst="rect">
            <a:avLst/>
          </a:prstGeom>
          <a:noFill/>
          <a:ln w="28575">
            <a:solidFill>
              <a:schemeClr val="accent6">
                <a:lumMod val="75000"/>
              </a:schemeClr>
            </a:solidFill>
          </a:ln>
        </p:spPr>
        <p:txBody>
          <a:bodyPr wrap="square" rtlCol="0" anchor="ctr" anchorCtr="0">
            <a:noAutofit/>
          </a:bodyPr>
          <a:lstStyle>
            <a:defPPr>
              <a:defRPr lang="ja-JP"/>
            </a:defPPr>
            <a:lvl1pPr marL="0" marR="0" lvl="0" indent="0" algn="l" defTabSz="914400" eaLnBrk="1" fontAlgn="auto" latinLnBrk="0" hangingPunct="1">
              <a:lnSpc>
                <a:spcPct val="100000"/>
              </a:lnSpc>
              <a:spcBef>
                <a:spcPts val="0"/>
              </a:spcBef>
              <a:spcAft>
                <a:spcPts val="0"/>
              </a:spcAft>
              <a:buClrTx/>
              <a:buSzTx/>
              <a:buFontTx/>
              <a:buNone/>
              <a:tabLst/>
              <a:defRPr sz="1800" b="0" i="1" u="none" strike="noStrike" cap="none" spc="0" normalizeH="0" baseline="0">
                <a:ln>
                  <a:noFill/>
                </a:ln>
                <a:solidFill>
                  <a:prstClr val="white"/>
                </a:solidFill>
                <a:effectLst/>
                <a:uLnTx/>
                <a:uFillTx/>
                <a:latin typeface="メイリオ" pitchFamily="50" charset="-128"/>
                <a:ea typeface="メイリオ" pitchFamily="50" charset="-128"/>
                <a:cs typeface="メイリオ"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1"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47" name="平行四辺形 56"/>
          <p:cNvSpPr/>
          <p:nvPr/>
        </p:nvSpPr>
        <p:spPr>
          <a:xfrm>
            <a:off x="369598" y="2186661"/>
            <a:ext cx="6510843" cy="1177736"/>
          </a:xfrm>
          <a:prstGeom prst="parallelogram">
            <a:avLst>
              <a:gd name="adj" fmla="val 78066"/>
            </a:avLst>
          </a:prstGeom>
          <a:solidFill>
            <a:srgbClr val="CCFF99"/>
          </a:solidFill>
          <a:ln w="190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48" name="正方形/長方形 61"/>
          <p:cNvSpPr/>
          <p:nvPr/>
        </p:nvSpPr>
        <p:spPr>
          <a:xfrm>
            <a:off x="1441628" y="4383540"/>
            <a:ext cx="994679" cy="310068"/>
          </a:xfrm>
          <a:prstGeom prst="rect">
            <a:avLst/>
          </a:prstGeom>
          <a:solidFill>
            <a:srgbClr val="FFE7FF"/>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49" name="正方形/長方形 62"/>
          <p:cNvSpPr/>
          <p:nvPr/>
        </p:nvSpPr>
        <p:spPr>
          <a:xfrm>
            <a:off x="194363" y="4392617"/>
            <a:ext cx="1044000" cy="28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50" name="正方形/長方形 63"/>
          <p:cNvSpPr/>
          <p:nvPr/>
        </p:nvSpPr>
        <p:spPr>
          <a:xfrm>
            <a:off x="206583" y="3963555"/>
            <a:ext cx="1044000" cy="28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51" name="テキスト ボックス 45"/>
          <p:cNvSpPr txBox="1">
            <a:spLocks noChangeArrowheads="1"/>
          </p:cNvSpPr>
          <p:nvPr/>
        </p:nvSpPr>
        <p:spPr>
          <a:xfrm>
            <a:off x="434281" y="3933056"/>
            <a:ext cx="1077634" cy="369566"/>
          </a:xfrm>
          <a:prstGeom prst="rect">
            <a:avLst/>
          </a:prstGeom>
          <a:noFill/>
          <a:ln>
            <a:noFill/>
          </a:ln>
        </p:spPr>
        <p:txBody>
          <a:bodyPr lIns="33231" rIns="3323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従 前</a:t>
            </a:r>
          </a:p>
        </p:txBody>
      </p:sp>
      <p:sp>
        <p:nvSpPr>
          <p:cNvPr id="52" name="テキスト ボックス 45"/>
          <p:cNvSpPr txBox="1">
            <a:spLocks noChangeArrowheads="1"/>
          </p:cNvSpPr>
          <p:nvPr/>
        </p:nvSpPr>
        <p:spPr>
          <a:xfrm>
            <a:off x="364730" y="4390759"/>
            <a:ext cx="816348" cy="322818"/>
          </a:xfrm>
          <a:prstGeom prst="rect">
            <a:avLst/>
          </a:prstGeom>
          <a:noFill/>
          <a:ln>
            <a:noFill/>
          </a:ln>
        </p:spPr>
        <p:txBody>
          <a:bodyPr lIns="33231" rIns="3323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新制度</a:t>
            </a:r>
          </a:p>
        </p:txBody>
      </p:sp>
      <p:sp>
        <p:nvSpPr>
          <p:cNvPr id="53" name="正方形/長方形 66"/>
          <p:cNvSpPr/>
          <p:nvPr/>
        </p:nvSpPr>
        <p:spPr>
          <a:xfrm>
            <a:off x="1441628" y="4431998"/>
            <a:ext cx="994679"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公的資金</a:t>
            </a:r>
          </a:p>
        </p:txBody>
      </p:sp>
      <p:grpSp>
        <p:nvGrpSpPr>
          <p:cNvPr id="58" name="グループ化 12"/>
          <p:cNvGrpSpPr/>
          <p:nvPr/>
        </p:nvGrpSpPr>
        <p:grpSpPr>
          <a:xfrm>
            <a:off x="1404062" y="3440368"/>
            <a:ext cx="2603791" cy="432000"/>
            <a:chOff x="3929064" y="3449540"/>
            <a:chExt cx="2603791" cy="432000"/>
          </a:xfrm>
        </p:grpSpPr>
        <p:sp>
          <p:nvSpPr>
            <p:cNvPr id="59" name="角丸四角形 409"/>
            <p:cNvSpPr>
              <a:spLocks noChangeArrowheads="1"/>
            </p:cNvSpPr>
            <p:nvPr/>
          </p:nvSpPr>
          <p:spPr>
            <a:xfrm>
              <a:off x="3965386" y="3449540"/>
              <a:ext cx="2539302" cy="432000"/>
            </a:xfrm>
            <a:prstGeom prst="roundRect">
              <a:avLst>
                <a:gd name="adj" fmla="val 19183"/>
              </a:avLst>
            </a:prstGeom>
            <a:solidFill>
              <a:srgbClr val="FFE5FF"/>
            </a:solidFill>
            <a:ln w="9525" algn="ctr">
              <a:solidFill>
                <a:srgbClr val="C00000"/>
              </a:solidFill>
              <a:round/>
              <a:headEnd/>
              <a:tailEnd/>
            </a:ln>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0" name="テキスト ボックス 45"/>
            <p:cNvSpPr txBox="1">
              <a:spLocks noChangeArrowheads="1"/>
            </p:cNvSpPr>
            <p:nvPr/>
          </p:nvSpPr>
          <p:spPr>
            <a:xfrm>
              <a:off x="3929064" y="3501008"/>
              <a:ext cx="2603791" cy="350627"/>
            </a:xfrm>
            <a:prstGeom prst="rect">
              <a:avLst/>
            </a:prstGeom>
            <a:noFill/>
            <a:ln>
              <a:noFill/>
            </a:ln>
          </p:spPr>
          <p:txBody>
            <a:bodyPr lIns="33231" rIns="3323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 広場、園路等の公共部分</a:t>
              </a:r>
              <a:endParaRPr kumimoji="1" lang="en-US" altLang="ja-JP"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endParaRPr>
            </a:p>
            <a:p>
              <a:pPr marL="0" marR="0" lvl="0" indent="0" algn="ctr" defTabSz="914400" rtl="0" eaLnBrk="0" fontAlgn="auto" latinLnBrk="0" hangingPunct="0">
                <a:lnSpc>
                  <a:spcPct val="100000"/>
                </a:lnSpc>
                <a:spcBef>
                  <a:spcPct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（特定公園施設）</a:t>
              </a:r>
              <a:endParaRPr kumimoji="1" lang="en-US" altLang="ja-JP"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endParaRPr>
            </a:p>
          </p:txBody>
        </p:sp>
      </p:grpSp>
      <p:sp>
        <p:nvSpPr>
          <p:cNvPr id="61" name="正方形/長方形 70"/>
          <p:cNvSpPr/>
          <p:nvPr/>
        </p:nvSpPr>
        <p:spPr>
          <a:xfrm>
            <a:off x="4020895" y="3948938"/>
            <a:ext cx="2426706" cy="299152"/>
          </a:xfrm>
          <a:prstGeom prst="rect">
            <a:avLst/>
          </a:prstGeom>
          <a:solidFill>
            <a:schemeClr val="accent1">
              <a:lumMod val="20000"/>
              <a:lumOff val="80000"/>
            </a:schemeClr>
          </a:solidFill>
          <a:ln w="1905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93" name="正方形/長方形 71"/>
          <p:cNvSpPr/>
          <p:nvPr/>
        </p:nvSpPr>
        <p:spPr>
          <a:xfrm>
            <a:off x="2498677" y="4390040"/>
            <a:ext cx="3948923" cy="312226"/>
          </a:xfrm>
          <a:prstGeom prst="rect">
            <a:avLst/>
          </a:prstGeom>
          <a:solidFill>
            <a:schemeClr val="accent1">
              <a:lumMod val="20000"/>
              <a:lumOff val="80000"/>
            </a:schemeClr>
          </a:solidFill>
          <a:ln w="1905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94" name="正方形/長方形 72"/>
          <p:cNvSpPr/>
          <p:nvPr/>
        </p:nvSpPr>
        <p:spPr>
          <a:xfrm>
            <a:off x="1447165" y="3947472"/>
            <a:ext cx="2532521" cy="295363"/>
          </a:xfrm>
          <a:prstGeom prst="rect">
            <a:avLst/>
          </a:prstGeom>
          <a:solidFill>
            <a:srgbClr val="FFE7FF"/>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95" name="正方形/長方形 73"/>
          <p:cNvSpPr/>
          <p:nvPr/>
        </p:nvSpPr>
        <p:spPr>
          <a:xfrm>
            <a:off x="4027073" y="3975556"/>
            <a:ext cx="2420527"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民間資金</a:t>
            </a:r>
          </a:p>
        </p:txBody>
      </p:sp>
      <p:sp>
        <p:nvSpPr>
          <p:cNvPr id="96" name="正方形/長方形 74"/>
          <p:cNvSpPr/>
          <p:nvPr/>
        </p:nvSpPr>
        <p:spPr>
          <a:xfrm>
            <a:off x="4044160" y="4422166"/>
            <a:ext cx="2417780"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民間資金</a:t>
            </a:r>
          </a:p>
        </p:txBody>
      </p:sp>
      <p:sp>
        <p:nvSpPr>
          <p:cNvPr id="97" name="正方形/長方形 75"/>
          <p:cNvSpPr/>
          <p:nvPr/>
        </p:nvSpPr>
        <p:spPr>
          <a:xfrm>
            <a:off x="1447166" y="3967161"/>
            <a:ext cx="2532520"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公的資金</a:t>
            </a:r>
          </a:p>
        </p:txBody>
      </p:sp>
      <p:sp>
        <p:nvSpPr>
          <p:cNvPr id="98" name="正方形/長方形 76"/>
          <p:cNvSpPr/>
          <p:nvPr/>
        </p:nvSpPr>
        <p:spPr>
          <a:xfrm>
            <a:off x="2606677" y="4430044"/>
            <a:ext cx="1260000"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1" u="none" strike="noStrike" kern="1200" cap="none" spc="0" normalizeH="0" baseline="0" noProof="0">
                <a:ln>
                  <a:noFill/>
                </a:ln>
                <a:solidFill>
                  <a:srgbClr val="0000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収益を充当</a:t>
            </a:r>
          </a:p>
        </p:txBody>
      </p:sp>
      <p:sp>
        <p:nvSpPr>
          <p:cNvPr id="99" name="正方形/長方形 77"/>
          <p:cNvSpPr/>
          <p:nvPr/>
        </p:nvSpPr>
        <p:spPr>
          <a:xfrm>
            <a:off x="2498677" y="4351029"/>
            <a:ext cx="1476000" cy="360000"/>
          </a:xfrm>
          <a:prstGeom prst="rect">
            <a:avLst/>
          </a:prstGeom>
          <a:noFill/>
          <a:ln w="5715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pic>
        <p:nvPicPr>
          <p:cNvPr id="100" name="図 78" descr="PPFIイラスト（全部のせ）.png"/>
          <p:cNvPicPr>
            <a:picLocks noChangeAspect="1"/>
          </p:cNvPicPr>
          <p:nvPr/>
        </p:nvPicPr>
        <p:blipFill>
          <a:blip r:embed="rId2"/>
          <a:srcRect l="16902" b="15619"/>
          <a:stretch>
            <a:fillRect/>
          </a:stretch>
        </p:blipFill>
        <p:spPr>
          <a:xfrm>
            <a:off x="2063010" y="1755607"/>
            <a:ext cx="4817432" cy="1540654"/>
          </a:xfrm>
          <a:prstGeom prst="rect">
            <a:avLst/>
          </a:prstGeom>
        </p:spPr>
      </p:pic>
      <p:cxnSp>
        <p:nvCxnSpPr>
          <p:cNvPr id="101" name="直線コネクタ 80"/>
          <p:cNvCxnSpPr>
            <a:endCxn id="59" idx="0"/>
          </p:cNvCxnSpPr>
          <p:nvPr/>
        </p:nvCxnSpPr>
        <p:spPr>
          <a:xfrm flipH="1">
            <a:off x="2710035" y="3213724"/>
            <a:ext cx="168382" cy="226644"/>
          </a:xfrm>
          <a:prstGeom prst="line">
            <a:avLst/>
          </a:prstGeom>
          <a:ln>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2" name="平行四辺形 81"/>
          <p:cNvSpPr/>
          <p:nvPr/>
        </p:nvSpPr>
        <p:spPr>
          <a:xfrm>
            <a:off x="2186255" y="2211583"/>
            <a:ext cx="4618858" cy="1002141"/>
          </a:xfrm>
          <a:prstGeom prst="parallelogram">
            <a:avLst>
              <a:gd name="adj" fmla="val 78022"/>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103" name="平行四辺形 82"/>
          <p:cNvSpPr/>
          <p:nvPr/>
        </p:nvSpPr>
        <p:spPr>
          <a:xfrm>
            <a:off x="4816475" y="2238475"/>
            <a:ext cx="1917889" cy="366891"/>
          </a:xfrm>
          <a:prstGeom prst="parallelogram">
            <a:avLst>
              <a:gd name="adj" fmla="val 77356"/>
            </a:avLst>
          </a:prstGeom>
          <a:noFill/>
          <a:ln w="28575">
            <a:solidFill>
              <a:srgbClr val="4133C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pic>
        <p:nvPicPr>
          <p:cNvPr id="104" name="図 83" descr="カフェ建物.png"/>
          <p:cNvPicPr>
            <a:picLocks noChangeAspect="1"/>
          </p:cNvPicPr>
          <p:nvPr/>
        </p:nvPicPr>
        <p:blipFill>
          <a:blip r:embed="rId3"/>
          <a:stretch>
            <a:fillRect/>
          </a:stretch>
        </p:blipFill>
        <p:spPr>
          <a:xfrm>
            <a:off x="5122586" y="1705902"/>
            <a:ext cx="1296290" cy="683591"/>
          </a:xfrm>
          <a:prstGeom prst="rect">
            <a:avLst/>
          </a:prstGeom>
        </p:spPr>
      </p:pic>
      <p:sp>
        <p:nvSpPr>
          <p:cNvPr id="105" name="角丸四角形 31"/>
          <p:cNvSpPr>
            <a:spLocks noChangeArrowheads="1"/>
          </p:cNvSpPr>
          <p:nvPr/>
        </p:nvSpPr>
        <p:spPr>
          <a:xfrm>
            <a:off x="4011583" y="3443438"/>
            <a:ext cx="2450357" cy="432000"/>
          </a:xfrm>
          <a:prstGeom prst="roundRect">
            <a:avLst>
              <a:gd name="adj" fmla="val 26648"/>
            </a:avLst>
          </a:prstGeom>
          <a:solidFill>
            <a:srgbClr val="CCECFF"/>
          </a:solidFill>
          <a:ln w="9525" algn="ctr">
            <a:solidFill>
              <a:srgbClr val="000000"/>
            </a:solidFill>
            <a:round/>
            <a:headEnd/>
            <a:tailEnd/>
          </a:ln>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200"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6" name="テキスト ボックス 45"/>
          <p:cNvSpPr txBox="1">
            <a:spLocks noChangeArrowheads="1"/>
          </p:cNvSpPr>
          <p:nvPr/>
        </p:nvSpPr>
        <p:spPr>
          <a:xfrm>
            <a:off x="3900615" y="3470018"/>
            <a:ext cx="2546985" cy="350627"/>
          </a:xfrm>
          <a:prstGeom prst="rect">
            <a:avLst/>
          </a:prstGeom>
          <a:noFill/>
          <a:ln>
            <a:noFill/>
          </a:ln>
        </p:spPr>
        <p:txBody>
          <a:bodyPr lIns="33231" rIns="3323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 カフェ等の収益施設</a:t>
            </a:r>
            <a:endParaRPr kumimoji="1" lang="en-US" altLang="ja-JP"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endParaRPr>
          </a:p>
          <a:p>
            <a:pPr marL="0" marR="0" lvl="0" indent="0" algn="ctr" defTabSz="914400" rtl="0" eaLnBrk="0" fontAlgn="auto" latinLnBrk="0" hangingPunct="0">
              <a:lnSpc>
                <a:spcPct val="100000"/>
              </a:lnSpc>
              <a:spcBef>
                <a:spcPct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（公募対象公園施設）</a:t>
            </a:r>
            <a:endParaRPr kumimoji="1" lang="en-US" altLang="ja-JP"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endParaRPr>
          </a:p>
        </p:txBody>
      </p:sp>
      <p:pic>
        <p:nvPicPr>
          <p:cNvPr id="107" name="図 86"/>
          <p:cNvPicPr>
            <a:picLocks noChangeAspect="1"/>
          </p:cNvPicPr>
          <p:nvPr/>
        </p:nvPicPr>
        <p:blipFill>
          <a:blip r:embed="rId4"/>
          <a:stretch>
            <a:fillRect/>
          </a:stretch>
        </p:blipFill>
        <p:spPr>
          <a:xfrm>
            <a:off x="6107493" y="1926386"/>
            <a:ext cx="165341" cy="207302"/>
          </a:xfrm>
          <a:prstGeom prst="rect">
            <a:avLst/>
          </a:prstGeom>
        </p:spPr>
      </p:pic>
      <p:sp>
        <p:nvSpPr>
          <p:cNvPr id="108" name="正方形/長方形 87"/>
          <p:cNvSpPr/>
          <p:nvPr/>
        </p:nvSpPr>
        <p:spPr>
          <a:xfrm>
            <a:off x="612377" y="2971005"/>
            <a:ext cx="150568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都市公園</a:t>
            </a:r>
            <a:endParaRPr kumimoji="1" lang="en-US" altLang="ja-JP" sz="1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109" name="図 90" descr="テーブル（老夫婦）.png"/>
          <p:cNvPicPr>
            <a:picLocks noChangeAspect="1"/>
          </p:cNvPicPr>
          <p:nvPr/>
        </p:nvPicPr>
        <p:blipFill>
          <a:blip r:embed="rId5"/>
          <a:stretch>
            <a:fillRect/>
          </a:stretch>
        </p:blipFill>
        <p:spPr>
          <a:xfrm>
            <a:off x="5157787" y="2216309"/>
            <a:ext cx="355785" cy="302204"/>
          </a:xfrm>
          <a:prstGeom prst="rect">
            <a:avLst/>
          </a:prstGeom>
        </p:spPr>
      </p:pic>
      <p:pic>
        <p:nvPicPr>
          <p:cNvPr id="110" name="図 91" descr="テーブル（女子）.png"/>
          <p:cNvPicPr>
            <a:picLocks noChangeAspect="1"/>
          </p:cNvPicPr>
          <p:nvPr/>
        </p:nvPicPr>
        <p:blipFill>
          <a:blip r:embed="rId6"/>
          <a:stretch>
            <a:fillRect/>
          </a:stretch>
        </p:blipFill>
        <p:spPr>
          <a:xfrm>
            <a:off x="5553770" y="2347656"/>
            <a:ext cx="319446" cy="243322"/>
          </a:xfrm>
          <a:prstGeom prst="rect">
            <a:avLst/>
          </a:prstGeom>
        </p:spPr>
      </p:pic>
      <p:sp>
        <p:nvSpPr>
          <p:cNvPr id="111" name="テキスト ボックス 38"/>
          <p:cNvSpPr txBox="1"/>
          <p:nvPr/>
        </p:nvSpPr>
        <p:spPr>
          <a:xfrm>
            <a:off x="7098350" y="2450357"/>
            <a:ext cx="2495035" cy="276999"/>
          </a:xfrm>
          <a:prstGeom prst="rect">
            <a:avLst/>
          </a:prstGeom>
          <a:solidFill>
            <a:schemeClr val="bg2">
              <a:lumMod val="50000"/>
            </a:scheme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①　設置管理許可期間</a:t>
            </a:r>
          </a:p>
        </p:txBody>
      </p:sp>
      <p:sp>
        <p:nvSpPr>
          <p:cNvPr id="112" name="テキスト ボックス 39"/>
          <p:cNvSpPr txBox="1"/>
          <p:nvPr/>
        </p:nvSpPr>
        <p:spPr>
          <a:xfrm>
            <a:off x="7098350" y="3111217"/>
            <a:ext cx="2495036" cy="276999"/>
          </a:xfrm>
          <a:prstGeom prst="rect">
            <a:avLst/>
          </a:prstGeom>
          <a:solidFill>
            <a:schemeClr val="bg2">
              <a:lumMod val="50000"/>
            </a:scheme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②　建</a:t>
            </a:r>
            <a:r>
              <a:rPr kumimoji="1" lang="ja-JP" altLang="en-US" sz="1200" b="1" i="0" u="none" strike="noStrike" kern="1200" cap="none" spc="0" normalizeH="0" baseline="0" noProof="0" err="1">
                <a:ln>
                  <a:noFill/>
                </a:ln>
                <a:solidFill>
                  <a:prstClr val="white"/>
                </a:solidFill>
                <a:effectLst/>
                <a:uLnTx/>
                <a:uFillTx/>
                <a:latin typeface="Meiryo UI" panose="020B0604030504040204" pitchFamily="50" charset="-128"/>
                <a:ea typeface="Meiryo UI" panose="020B0604030504040204" pitchFamily="50" charset="-128"/>
                <a:cs typeface="+mn-cs"/>
              </a:rPr>
              <a:t>ぺい</a:t>
            </a: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率</a:t>
            </a:r>
          </a:p>
        </p:txBody>
      </p:sp>
      <p:sp>
        <p:nvSpPr>
          <p:cNvPr id="113" name="テキスト ボックス 40"/>
          <p:cNvSpPr txBox="1"/>
          <p:nvPr/>
        </p:nvSpPr>
        <p:spPr>
          <a:xfrm>
            <a:off x="7079909" y="4189496"/>
            <a:ext cx="2513476" cy="276999"/>
          </a:xfrm>
          <a:prstGeom prst="rect">
            <a:avLst/>
          </a:prstGeom>
          <a:solidFill>
            <a:schemeClr val="bg2">
              <a:lumMod val="50000"/>
            </a:scheme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③　占用物件</a:t>
            </a:r>
          </a:p>
        </p:txBody>
      </p:sp>
      <p:sp>
        <p:nvSpPr>
          <p:cNvPr id="114" name="テキスト ボックス 41"/>
          <p:cNvSpPr txBox="1"/>
          <p:nvPr/>
        </p:nvSpPr>
        <p:spPr>
          <a:xfrm>
            <a:off x="6942812" y="1916833"/>
            <a:ext cx="2772354" cy="369332"/>
          </a:xfrm>
          <a:prstGeom prst="rect">
            <a:avLst/>
          </a:prstGeom>
          <a:solidFill>
            <a:schemeClr val="accent6">
              <a:lumMod val="75000"/>
            </a:schemeClr>
          </a:solidFill>
          <a:ln w="28575">
            <a:solidFill>
              <a:schemeClr val="accent6">
                <a:lumMod val="75000"/>
              </a:schemeClr>
            </a:solidFill>
          </a:ln>
        </p:spPr>
        <p:txBody>
          <a:bodyPr wrap="square" rtlCol="0" anchor="ctr" anchorCtr="0">
            <a:noAutofit/>
          </a:bodyPr>
          <a:lstStyle>
            <a:defPPr>
              <a:defRPr lang="ja-JP"/>
            </a:defPPr>
            <a:lvl1pPr marL="0" marR="0" lvl="0" indent="0" algn="l" defTabSz="914400" eaLnBrk="1" fontAlgn="auto" latinLnBrk="0" hangingPunct="1">
              <a:lnSpc>
                <a:spcPct val="100000"/>
              </a:lnSpc>
              <a:spcBef>
                <a:spcPts val="0"/>
              </a:spcBef>
              <a:spcAft>
                <a:spcPts val="0"/>
              </a:spcAft>
              <a:buClrTx/>
              <a:buSzTx/>
              <a:buFontTx/>
              <a:buNone/>
              <a:tabLst/>
              <a:defRPr sz="1800" b="0" i="1" u="none" strike="noStrike" cap="none" spc="0" normalizeH="0" baseline="0">
                <a:ln>
                  <a:noFill/>
                </a:ln>
                <a:solidFill>
                  <a:prstClr val="white"/>
                </a:solidFill>
                <a:effectLst/>
                <a:uLnTx/>
                <a:uFillTx/>
                <a:latin typeface="メイリオ" pitchFamily="50" charset="-128"/>
                <a:ea typeface="メイリオ" pitchFamily="50" charset="-128"/>
                <a:cs typeface="メイリオ"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1"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rPr>
              <a:t>都市公園法の特例</a:t>
            </a:r>
          </a:p>
        </p:txBody>
      </p:sp>
      <p:sp>
        <p:nvSpPr>
          <p:cNvPr id="115" name="テキスト ボックス 42"/>
          <p:cNvSpPr txBox="1"/>
          <p:nvPr/>
        </p:nvSpPr>
        <p:spPr>
          <a:xfrm>
            <a:off x="7098350" y="2756116"/>
            <a:ext cx="267918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最長</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年を</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年まで延長可能に</a:t>
            </a:r>
          </a:p>
        </p:txBody>
      </p:sp>
      <p:sp>
        <p:nvSpPr>
          <p:cNvPr id="116" name="テキスト ボックス 43"/>
          <p:cNvSpPr txBox="1"/>
          <p:nvPr/>
        </p:nvSpPr>
        <p:spPr>
          <a:xfrm>
            <a:off x="7079832" y="4539886"/>
            <a:ext cx="251347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自転車駐車場と看板・広告塔を占用可能に</a:t>
            </a:r>
          </a:p>
        </p:txBody>
      </p:sp>
      <p:sp>
        <p:nvSpPr>
          <p:cNvPr id="117" name="テキスト ボックス 44"/>
          <p:cNvSpPr txBox="1"/>
          <p:nvPr/>
        </p:nvSpPr>
        <p:spPr>
          <a:xfrm>
            <a:off x="7079909" y="3422327"/>
            <a:ext cx="251347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公募対象公園施設は</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％を参酌して条例で定めることが可能に　　　　　　　　　　　　　　　（通常</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％を参酌）</a:t>
            </a:r>
          </a:p>
        </p:txBody>
      </p:sp>
      <p:sp>
        <p:nvSpPr>
          <p:cNvPr id="118" name="上矢印吹き出し 1"/>
          <p:cNvSpPr/>
          <p:nvPr/>
        </p:nvSpPr>
        <p:spPr>
          <a:xfrm>
            <a:off x="4365722" y="4728702"/>
            <a:ext cx="1737052" cy="418705"/>
          </a:xfrm>
          <a:prstGeom prst="up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都市開発資金の貸付</a:t>
            </a:r>
          </a:p>
        </p:txBody>
      </p:sp>
      <p:sp>
        <p:nvSpPr>
          <p:cNvPr id="119" name="上矢印吹き出し 47"/>
          <p:cNvSpPr/>
          <p:nvPr/>
        </p:nvSpPr>
        <p:spPr>
          <a:xfrm>
            <a:off x="858064" y="4707245"/>
            <a:ext cx="2161805" cy="426344"/>
          </a:xfrm>
          <a:prstGeom prst="upArrowCallou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交付金による支援（要件あり）</a:t>
            </a:r>
          </a:p>
        </p:txBody>
      </p:sp>
      <p:sp>
        <p:nvSpPr>
          <p:cNvPr id="120" name="角丸四角形吹き出し 4"/>
          <p:cNvSpPr/>
          <p:nvPr/>
        </p:nvSpPr>
        <p:spPr>
          <a:xfrm>
            <a:off x="557324" y="1741552"/>
            <a:ext cx="1369301" cy="863814"/>
          </a:xfrm>
          <a:prstGeom prst="wedgeRoundRectCallout">
            <a:avLst>
              <a:gd name="adj1" fmla="val 99167"/>
              <a:gd name="adj2" fmla="val 61602"/>
              <a:gd name="adj3" fmla="val 16667"/>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sng"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民間が収益施設から得られる収益を活用して、公共部分を一体的に整備</a:t>
            </a:r>
            <a:endParaRPr kumimoji="1" lang="ja-JP" altLang="en-US" sz="10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1" name="テキスト ボックス 10"/>
          <p:cNvSpPr txBox="1"/>
          <p:nvPr/>
        </p:nvSpPr>
        <p:spPr>
          <a:xfrm>
            <a:off x="314945" y="6055368"/>
            <a:ext cx="1485886" cy="307777"/>
          </a:xfrm>
          <a:prstGeom prst="rect">
            <a:avLst/>
          </a:prstGeom>
          <a:solidFill>
            <a:srgbClr val="DE5A4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事業者側</a:t>
            </a:r>
          </a:p>
        </p:txBody>
      </p:sp>
      <p:sp>
        <p:nvSpPr>
          <p:cNvPr id="122" name="テキスト ボックス 11"/>
          <p:cNvSpPr txBox="1"/>
          <p:nvPr/>
        </p:nvSpPr>
        <p:spPr>
          <a:xfrm>
            <a:off x="1800831" y="5975544"/>
            <a:ext cx="7914335"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法律に基づく各種特例措置によって、公園という立地環境を活かしつつ、長期的な戦略をもって安定的な施設運営を行うことが可能となる</a:t>
            </a:r>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23" name="テキスト ボックス 57"/>
          <p:cNvSpPr txBox="1"/>
          <p:nvPr/>
        </p:nvSpPr>
        <p:spPr>
          <a:xfrm>
            <a:off x="314945" y="5608082"/>
            <a:ext cx="1493769" cy="307777"/>
          </a:xfrm>
          <a:prstGeom prst="rect">
            <a:avLst/>
          </a:prstGeom>
          <a:solidFill>
            <a:srgbClr val="DE5A4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公園管理者側</a:t>
            </a:r>
          </a:p>
        </p:txBody>
      </p:sp>
      <p:sp>
        <p:nvSpPr>
          <p:cNvPr id="124" name="テキスト ボックス 59"/>
          <p:cNvSpPr txBox="1"/>
          <p:nvPr/>
        </p:nvSpPr>
        <p:spPr>
          <a:xfrm>
            <a:off x="1800831" y="5517232"/>
            <a:ext cx="7914335"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公共部分の整備に収益を充当させる仕組が法定化され、選定プロセスが明確化になったことで、民間が参入しやすくなり、効果的・効率的な公園の再整備が促進される</a:t>
            </a:r>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cxnSp>
        <p:nvCxnSpPr>
          <p:cNvPr id="125" name="直線コネクタ 79"/>
          <p:cNvCxnSpPr>
            <a:stCxn id="103" idx="4"/>
            <a:endCxn id="105" idx="0"/>
          </p:cNvCxnSpPr>
          <p:nvPr/>
        </p:nvCxnSpPr>
        <p:spPr>
          <a:xfrm flipH="1">
            <a:off x="5236762" y="2605366"/>
            <a:ext cx="538658" cy="838072"/>
          </a:xfrm>
          <a:prstGeom prst="line">
            <a:avLst/>
          </a:prstGeom>
          <a:ln>
            <a:solidFill>
              <a:srgbClr val="4087C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6" name="正方形/長方形 22"/>
          <p:cNvSpPr>
            <a:spLocks noChangeArrowheads="1"/>
          </p:cNvSpPr>
          <p:nvPr/>
        </p:nvSpPr>
        <p:spPr>
          <a:xfrm>
            <a:off x="53781" y="5229200"/>
            <a:ext cx="2916696" cy="307777"/>
          </a:xfrm>
          <a:prstGeom prst="rect">
            <a:avLst/>
          </a:prstGeom>
          <a:solidFill>
            <a:schemeClr val="tx2"/>
          </a:solidFill>
          <a:ln>
            <a:noFill/>
          </a:ln>
        </p:spPr>
        <p:txBody>
          <a:bodyPr wrap="none">
            <a:spAutoFit/>
          </a:bodyPr>
          <a:lstStyle>
            <a:lvl1pPr marL="174625"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4625" marR="0" lvl="0" indent="-174625" algn="l" defTabSz="914400" rtl="0" eaLnBrk="1" fontAlgn="auto" latinLnBrk="0" hangingPunct="1">
              <a:lnSpc>
                <a:spcPct val="100000"/>
              </a:lnSpc>
              <a:spcBef>
                <a:spcPct val="0"/>
              </a:spcBef>
              <a:spcAft>
                <a:spcPts val="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Park-PFI</a:t>
            </a:r>
            <a:r>
              <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の活用によって促される効果</a:t>
            </a:r>
            <a:endParaRPr kumimoji="1" lang="en-US" altLang="ja-JP"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7" name="テキスト ボックス 88"/>
          <p:cNvSpPr txBox="1"/>
          <p:nvPr/>
        </p:nvSpPr>
        <p:spPr>
          <a:xfrm>
            <a:off x="298762" y="6505599"/>
            <a:ext cx="1485886" cy="307777"/>
          </a:xfrm>
          <a:prstGeom prst="rect">
            <a:avLst/>
          </a:prstGeom>
          <a:solidFill>
            <a:srgbClr val="DE5A4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公園利用者側</a:t>
            </a:r>
          </a:p>
        </p:txBody>
      </p:sp>
    </p:spTree>
    <p:extLst>
      <p:ext uri="{BB962C8B-B14F-4D97-AF65-F5344CB8AC3E}">
        <p14:creationId xmlns:p14="http://schemas.microsoft.com/office/powerpoint/2010/main" val="3367433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A307D3FF-D1C5-AB32-CB62-83638D7FA1E5}"/>
              </a:ext>
            </a:extLst>
          </p:cNvPr>
          <p:cNvSpPr txBox="1"/>
          <p:nvPr/>
        </p:nvSpPr>
        <p:spPr>
          <a:xfrm>
            <a:off x="-15552" y="15945"/>
            <a:ext cx="9432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70C0"/>
                </a:solidFill>
                <a:effectLst/>
                <a:uLnTx/>
                <a:uFillTx/>
                <a:latin typeface="Calibri" panose="020F0502020204030204"/>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Park-PFI</a:t>
            </a:r>
            <a:r>
              <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の活用状況（その１）</a:t>
            </a:r>
          </a:p>
        </p:txBody>
      </p:sp>
      <p:sp>
        <p:nvSpPr>
          <p:cNvPr id="13" name="テキスト ボックス 179">
            <a:extLst>
              <a:ext uri="{FF2B5EF4-FFF2-40B4-BE49-F238E27FC236}">
                <a16:creationId xmlns:a16="http://schemas.microsoft.com/office/drawing/2014/main" id="{7282211F-8E80-D091-48CC-710AEE2FABCF}"/>
              </a:ext>
            </a:extLst>
          </p:cNvPr>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4" name="テキスト ボックス 180">
            <a:extLst>
              <a:ext uri="{FF2B5EF4-FFF2-40B4-BE49-F238E27FC236}">
                <a16:creationId xmlns:a16="http://schemas.microsoft.com/office/drawing/2014/main" id="{E62C3347-8472-2C9D-BA49-5AF1B9C31915}"/>
              </a:ext>
            </a:extLst>
          </p:cNvPr>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正方形/長方形 1">
            <a:extLst>
              <a:ext uri="{FF2B5EF4-FFF2-40B4-BE49-F238E27FC236}">
                <a16:creationId xmlns:a16="http://schemas.microsoft.com/office/drawing/2014/main" id="{4FCA2B75-481C-0C78-4C53-F161AFB08C97}"/>
              </a:ext>
            </a:extLst>
          </p:cNvPr>
          <p:cNvSpPr/>
          <p:nvPr/>
        </p:nvSpPr>
        <p:spPr>
          <a:xfrm>
            <a:off x="56456" y="550094"/>
            <a:ext cx="9781209" cy="4202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Wingdings" panose="05000000000000000000" pitchFamily="2" charset="2"/>
              <a:buChar char="l"/>
            </a:pPr>
            <a:r>
              <a:rPr lang="en-US" altLang="ja-JP" sz="1600">
                <a:latin typeface="Meiryo UI" panose="020B0604030504040204" pitchFamily="50" charset="-128"/>
                <a:ea typeface="Meiryo UI" panose="020B0604030504040204" pitchFamily="50" charset="-128"/>
              </a:rPr>
              <a:t>Park-PFI</a:t>
            </a:r>
            <a:r>
              <a:rPr lang="ja-JP" altLang="en-US" sz="1600">
                <a:latin typeface="Meiryo UI" panose="020B0604030504040204" pitchFamily="50" charset="-128"/>
                <a:ea typeface="Meiryo UI" panose="020B0604030504040204" pitchFamily="50" charset="-128"/>
              </a:rPr>
              <a:t>は</a:t>
            </a:r>
            <a:r>
              <a:rPr lang="en-US" altLang="ja-JP" sz="1600">
                <a:latin typeface="Meiryo UI" panose="020B0604030504040204" pitchFamily="50" charset="-128"/>
                <a:ea typeface="Meiryo UI" panose="020B0604030504040204" pitchFamily="50" charset="-128"/>
              </a:rPr>
              <a:t>165</a:t>
            </a:r>
            <a:r>
              <a:rPr lang="ja-JP" altLang="en-US" sz="1600">
                <a:latin typeface="Meiryo UI" panose="020B0604030504040204" pitchFamily="50" charset="-128"/>
                <a:ea typeface="Meiryo UI" panose="020B0604030504040204" pitchFamily="50" charset="-128"/>
              </a:rPr>
              <a:t>箇所で活用されており、そのほか</a:t>
            </a:r>
            <a:r>
              <a:rPr lang="en-US" altLang="ja-JP" sz="1600">
                <a:latin typeface="Meiryo UI" panose="020B0604030504040204" pitchFamily="50" charset="-128"/>
                <a:ea typeface="Meiryo UI" panose="020B0604030504040204" pitchFamily="50" charset="-128"/>
              </a:rPr>
              <a:t>136</a:t>
            </a:r>
            <a:r>
              <a:rPr lang="ja-JP" altLang="en-US" sz="1600">
                <a:latin typeface="Meiryo UI" panose="020B0604030504040204" pitchFamily="50" charset="-128"/>
                <a:ea typeface="Meiryo UI" panose="020B0604030504040204" pitchFamily="50" charset="-128"/>
              </a:rPr>
              <a:t>箇所において活用を検討中（令和</a:t>
            </a:r>
            <a:r>
              <a:rPr lang="en-US" altLang="ja-JP" sz="1600">
                <a:latin typeface="Meiryo UI" panose="020B0604030504040204" pitchFamily="50" charset="-128"/>
                <a:ea typeface="Meiryo UI" panose="020B0604030504040204" pitchFamily="50" charset="-128"/>
              </a:rPr>
              <a:t>5</a:t>
            </a:r>
            <a:r>
              <a:rPr lang="ja-JP" altLang="en-US" sz="1600">
                <a:latin typeface="Meiryo UI" panose="020B0604030504040204" pitchFamily="50" charset="-128"/>
                <a:ea typeface="Meiryo UI" panose="020B0604030504040204" pitchFamily="50" charset="-128"/>
              </a:rPr>
              <a:t>年度末時点）</a:t>
            </a:r>
            <a:endParaRPr lang="en-US" altLang="ja-JP" sz="1600">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AD05B105-1EC6-9564-1D87-BCF3346DE3FB}"/>
              </a:ext>
            </a:extLst>
          </p:cNvPr>
          <p:cNvSpPr/>
          <p:nvPr/>
        </p:nvSpPr>
        <p:spPr>
          <a:xfrm>
            <a:off x="-27963" y="6094705"/>
            <a:ext cx="4880992" cy="553998"/>
          </a:xfrm>
          <a:prstGeom prst="rect">
            <a:avLst/>
          </a:prstGeom>
        </p:spPr>
        <p:txBody>
          <a:bodyPr wrap="square">
            <a:spAutoFit/>
          </a:bodyPr>
          <a:lstStyle/>
          <a:p>
            <a:pPr lvl="0" defTabSz="844083">
              <a:defRPr/>
            </a:pPr>
            <a:r>
              <a:rPr lang="en-US" altLang="ja-JP"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公募設置等指針</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を公表した公園を掲載したものであり、当該指針の公表年度で分類</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赤字</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は公募対象施設が</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供用</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している公園（一部供用も含む）</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【84</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公園</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defTabSz="844083">
              <a:defRPr/>
            </a:pP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年７月</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日時点で不調や事業者の撤退等の事業は掲載していない。</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a:extLst>
              <a:ext uri="{FF2B5EF4-FFF2-40B4-BE49-F238E27FC236}">
                <a16:creationId xmlns:a16="http://schemas.microsoft.com/office/drawing/2014/main" id="{91C0378C-F1D8-4DB2-B7ED-EA741E172A30}"/>
              </a:ext>
            </a:extLst>
          </p:cNvPr>
          <p:cNvSpPr/>
          <p:nvPr/>
        </p:nvSpPr>
        <p:spPr>
          <a:xfrm>
            <a:off x="6753200" y="6364287"/>
            <a:ext cx="2952328" cy="261610"/>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日時点・国土交通省調べ）</a:t>
            </a:r>
            <a:endParaRPr kumimoji="1" lang="ja-JP" altLang="en-US" sz="1050" b="0" i="0" u="none" strike="noStrike" kern="1200" cap="none" spc="0" normalizeH="0" baseline="0" noProof="0">
              <a:ln>
                <a:noFill/>
              </a:ln>
              <a:solidFill>
                <a:prstClr val="black"/>
              </a:solidFill>
              <a:effectLst/>
              <a:uLnTx/>
              <a:uFillTx/>
            </a:endParaRPr>
          </a:p>
        </p:txBody>
      </p:sp>
      <p:graphicFrame>
        <p:nvGraphicFramePr>
          <p:cNvPr id="6" name="表 5">
            <a:extLst>
              <a:ext uri="{FF2B5EF4-FFF2-40B4-BE49-F238E27FC236}">
                <a16:creationId xmlns:a16="http://schemas.microsoft.com/office/drawing/2014/main" id="{DFC93CA5-B929-250A-5EBA-AFC63669E12F}"/>
              </a:ext>
            </a:extLst>
          </p:cNvPr>
          <p:cNvGraphicFramePr>
            <a:graphicFrameLocks noGrp="1"/>
          </p:cNvGraphicFramePr>
          <p:nvPr>
            <p:extLst>
              <p:ext uri="{D42A27DB-BD31-4B8C-83A1-F6EECF244321}">
                <p14:modId xmlns:p14="http://schemas.microsoft.com/office/powerpoint/2010/main" val="434693822"/>
              </p:ext>
            </p:extLst>
          </p:nvPr>
        </p:nvGraphicFramePr>
        <p:xfrm>
          <a:off x="79067" y="951987"/>
          <a:ext cx="3192563" cy="5142711"/>
        </p:xfrm>
        <a:graphic>
          <a:graphicData uri="http://schemas.openxmlformats.org/drawingml/2006/table">
            <a:tbl>
              <a:tblPr/>
              <a:tblGrid>
                <a:gridCol w="830825">
                  <a:extLst>
                    <a:ext uri="{9D8B030D-6E8A-4147-A177-3AD203B41FA5}">
                      <a16:colId xmlns:a16="http://schemas.microsoft.com/office/drawing/2014/main" val="1841531904"/>
                    </a:ext>
                  </a:extLst>
                </a:gridCol>
                <a:gridCol w="784788">
                  <a:extLst>
                    <a:ext uri="{9D8B030D-6E8A-4147-A177-3AD203B41FA5}">
                      <a16:colId xmlns:a16="http://schemas.microsoft.com/office/drawing/2014/main" val="1603830101"/>
                    </a:ext>
                  </a:extLst>
                </a:gridCol>
                <a:gridCol w="1576950">
                  <a:extLst>
                    <a:ext uri="{9D8B030D-6E8A-4147-A177-3AD203B41FA5}">
                      <a16:colId xmlns:a16="http://schemas.microsoft.com/office/drawing/2014/main" val="1328111731"/>
                    </a:ext>
                  </a:extLst>
                </a:gridCol>
              </a:tblGrid>
              <a:tr h="370317">
                <a:tc>
                  <a:txBody>
                    <a:bodyPr/>
                    <a:lstStyle/>
                    <a:p>
                      <a:pPr algn="ctr" fontAlgn="ctr"/>
                      <a:r>
                        <a:rPr lang="zh-TW" altLang="en-US" sz="1050" b="0" i="0" u="none" strike="noStrike">
                          <a:solidFill>
                            <a:srgbClr val="000000"/>
                          </a:solidFill>
                          <a:effectLst/>
                          <a:latin typeface="Meiryo UI" panose="020B0604030504040204" pitchFamily="50" charset="-128"/>
                          <a:ea typeface="Meiryo UI" panose="020B0604030504040204" pitchFamily="50" charset="-128"/>
                        </a:rPr>
                        <a:t>公園所在</a:t>
                      </a:r>
                      <a:br>
                        <a:rPr lang="zh-TW" altLang="en-US" sz="1050" b="0" i="0" u="none" strike="noStrike">
                          <a:solidFill>
                            <a:srgbClr val="000000"/>
                          </a:solidFill>
                          <a:effectLst/>
                          <a:latin typeface="Meiryo UI" panose="020B0604030504040204" pitchFamily="50" charset="-128"/>
                          <a:ea typeface="Meiryo UI" panose="020B0604030504040204" pitchFamily="50" charset="-128"/>
                        </a:rPr>
                      </a:br>
                      <a:r>
                        <a:rPr lang="zh-TW" altLang="en-US" sz="1050" b="0" i="0" u="none" strike="noStrike">
                          <a:solidFill>
                            <a:srgbClr val="000000"/>
                          </a:solidFill>
                          <a:effectLst/>
                          <a:latin typeface="Meiryo UI" panose="020B0604030504040204" pitchFamily="50" charset="-128"/>
                          <a:ea typeface="Meiryo UI" panose="020B0604030504040204" pitchFamily="50" charset="-128"/>
                        </a:rPr>
                        <a:t>都道府県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公園管理者</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公園名</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562786"/>
                  </a:ext>
                </a:extLst>
              </a:tr>
              <a:tr h="185159">
                <a:tc>
                  <a:txBody>
                    <a:bodyPr/>
                    <a:lstStyle/>
                    <a:p>
                      <a:pPr algn="l" fontAlgn="ctr"/>
                      <a:r>
                        <a:rPr lang="ja-JP" altLang="en-US" sz="1050" b="1" i="0" u="none" strike="noStrike">
                          <a:solidFill>
                            <a:schemeClr val="bg1"/>
                          </a:solidFill>
                          <a:effectLst/>
                          <a:latin typeface="Meiryo UI" panose="020B0604030504040204" pitchFamily="50" charset="-128"/>
                          <a:ea typeface="Meiryo UI" panose="020B0604030504040204" pitchFamily="50" charset="-128"/>
                        </a:rPr>
                        <a:t>平成</a:t>
                      </a:r>
                      <a:r>
                        <a:rPr lang="en-US" altLang="ja-JP" sz="1050" b="1" i="0" u="none" strike="noStrike">
                          <a:solidFill>
                            <a:schemeClr val="bg1"/>
                          </a:solidFill>
                          <a:effectLst/>
                          <a:latin typeface="Meiryo UI" panose="020B0604030504040204" pitchFamily="50" charset="-128"/>
                          <a:ea typeface="Meiryo UI" panose="020B0604030504040204" pitchFamily="50" charset="-128"/>
                        </a:rPr>
                        <a:t>29</a:t>
                      </a:r>
                      <a:r>
                        <a:rPr lang="ja-JP" altLang="en-US" sz="1050" b="1" i="0" u="none" strike="noStrike">
                          <a:solidFill>
                            <a:schemeClr val="bg1"/>
                          </a:solidFill>
                          <a:effectLst/>
                          <a:latin typeface="Meiryo UI" panose="020B0604030504040204" pitchFamily="50" charset="-128"/>
                          <a:ea typeface="Meiryo UI" panose="020B0604030504040204" pitchFamily="50" charset="-128"/>
                        </a:rPr>
                        <a:t>年度</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l" fontAlgn="ctr"/>
                      <a:endParaRPr lang="ja-JP" altLang="en-US" sz="1050" b="1" i="0" u="none" strike="noStrike">
                        <a:solidFill>
                          <a:schemeClr val="bg1"/>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r" fontAlgn="ctr"/>
                      <a:r>
                        <a:rPr lang="ja-JP" altLang="en-US" sz="1050" b="1" i="0" u="none" strike="noStrike">
                          <a:solidFill>
                            <a:schemeClr val="bg1"/>
                          </a:solidFill>
                          <a:effectLst/>
                          <a:latin typeface="Meiryo UI" panose="020B0604030504040204" pitchFamily="50" charset="-128"/>
                          <a:ea typeface="Meiryo UI" panose="020B0604030504040204" pitchFamily="50" charset="-128"/>
                        </a:rPr>
                        <a:t>４箇所</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594502749"/>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北九州市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勝山公園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3261764"/>
                  </a:ext>
                </a:extLst>
              </a:tr>
              <a:tr h="370317">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豊島区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としまみどりの防災公園</a:t>
                      </a:r>
                      <a:endParaRPr lang="en-US" altLang="ja-JP" sz="1050" b="0" i="0" u="none" strike="noStrike">
                        <a:solidFill>
                          <a:srgbClr val="FF0000"/>
                        </a:solidFill>
                        <a:effectLst/>
                        <a:latin typeface="Meiryo UI" panose="020B0604030504040204" pitchFamily="50" charset="-128"/>
                        <a:ea typeface="Meiryo UI" panose="020B0604030504040204" pitchFamily="50" charset="-128"/>
                      </a:endParaRPr>
                    </a:p>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（愛称：イケ・サンパーク）</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13747"/>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名古屋市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1050" b="0" i="0" u="none" strike="noStrike">
                          <a:solidFill>
                            <a:srgbClr val="FF0000"/>
                          </a:solidFill>
                          <a:effectLst/>
                          <a:latin typeface="Meiryo UI" panose="020B0604030504040204" pitchFamily="50" charset="-128"/>
                          <a:ea typeface="Meiryo UI" panose="020B0604030504040204" pitchFamily="50" charset="-128"/>
                        </a:rPr>
                        <a:t>久屋大通公園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9006445"/>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岐阜県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岐阜県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ぎふ清流里山公園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2444229"/>
                  </a:ext>
                </a:extLst>
              </a:tr>
              <a:tr h="185159">
                <a:tc>
                  <a:txBody>
                    <a:bodyPr/>
                    <a:lstStyle/>
                    <a:p>
                      <a:pPr algn="l" fontAlgn="ctr"/>
                      <a:r>
                        <a:rPr lang="ja-JP" altLang="en-US" sz="1050" b="1" i="0" u="none" strike="noStrike">
                          <a:solidFill>
                            <a:schemeClr val="bg1"/>
                          </a:solidFill>
                          <a:effectLst/>
                          <a:latin typeface="Meiryo UI" panose="020B0604030504040204" pitchFamily="50" charset="-128"/>
                          <a:ea typeface="Meiryo UI" panose="020B0604030504040204" pitchFamily="50" charset="-128"/>
                        </a:rPr>
                        <a:t>平成</a:t>
                      </a:r>
                      <a:r>
                        <a:rPr lang="en-US" altLang="ja-JP" sz="1050" b="1" i="0" u="none" strike="noStrike">
                          <a:solidFill>
                            <a:schemeClr val="bg1"/>
                          </a:solidFill>
                          <a:effectLst/>
                          <a:latin typeface="Meiryo UI" panose="020B0604030504040204" pitchFamily="50" charset="-128"/>
                          <a:ea typeface="Meiryo UI" panose="020B0604030504040204" pitchFamily="50" charset="-128"/>
                        </a:rPr>
                        <a:t>30</a:t>
                      </a:r>
                      <a:r>
                        <a:rPr lang="ja-JP" altLang="en-US" sz="1050" b="1" i="0" u="none" strike="noStrike">
                          <a:solidFill>
                            <a:schemeClr val="bg1"/>
                          </a:solidFill>
                          <a:effectLst/>
                          <a:latin typeface="Meiryo UI" panose="020B0604030504040204" pitchFamily="50" charset="-128"/>
                          <a:ea typeface="Meiryo UI" panose="020B0604030504040204" pitchFamily="50" charset="-128"/>
                        </a:rPr>
                        <a:t>年度</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l" fontAlgn="ctr"/>
                      <a:endParaRPr lang="ja-JP" altLang="en-US" sz="1050" b="1" i="0" u="none" strike="noStrike">
                        <a:solidFill>
                          <a:schemeClr val="bg1"/>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r" fontAlgn="ctr"/>
                      <a:r>
                        <a:rPr lang="en-US" altLang="ja-JP" sz="1050" b="1" i="0" u="none" strike="noStrike">
                          <a:solidFill>
                            <a:schemeClr val="bg1"/>
                          </a:solidFill>
                          <a:effectLst/>
                          <a:latin typeface="Meiryo UI" panose="020B0604030504040204" pitchFamily="50" charset="-128"/>
                          <a:ea typeface="Meiryo UI" panose="020B0604030504040204" pitchFamily="50" charset="-128"/>
                        </a:rPr>
                        <a:t>1</a:t>
                      </a:r>
                      <a:r>
                        <a:rPr lang="ja-JP" altLang="en-US" sz="1050" b="1" i="0" u="none" strike="noStrike">
                          <a:solidFill>
                            <a:schemeClr val="bg1"/>
                          </a:solidFill>
                          <a:effectLst/>
                          <a:latin typeface="Meiryo UI" panose="020B0604030504040204" pitchFamily="50" charset="-128"/>
                          <a:ea typeface="Meiryo UI" panose="020B0604030504040204" pitchFamily="50" charset="-128"/>
                        </a:rPr>
                        <a:t>７箇所</a:t>
                      </a:r>
                      <a:endParaRPr lang="zh-TW" altLang="en-US" sz="1050" b="1" i="0" u="none" strike="noStrike">
                        <a:solidFill>
                          <a:schemeClr val="bg1"/>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309806956"/>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1050" b="0" i="0" u="none" strike="noStrike">
                          <a:solidFill>
                            <a:srgbClr val="FF0000"/>
                          </a:solidFill>
                          <a:effectLst/>
                          <a:latin typeface="Meiryo UI" panose="020B0604030504040204" pitchFamily="50" charset="-128"/>
                          <a:ea typeface="Meiryo UI" panose="020B0604030504040204" pitchFamily="50" charset="-128"/>
                        </a:rPr>
                        <a:t>天神中央公園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448480"/>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岩手県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盛岡市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木伏緑地</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5768507"/>
                  </a:ext>
                </a:extLst>
              </a:tr>
              <a:tr h="328580">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北海道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恵庭市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1050" b="0" i="0" u="none" strike="noStrike">
                          <a:solidFill>
                            <a:srgbClr val="FF0000"/>
                          </a:solidFill>
                          <a:effectLst/>
                          <a:latin typeface="Meiryo UI" panose="020B0604030504040204" pitchFamily="50" charset="-128"/>
                          <a:ea typeface="Meiryo UI" panose="020B0604030504040204" pitchFamily="50" charset="-128"/>
                        </a:rPr>
                        <a:t>漁川河川緑地</a:t>
                      </a:r>
                      <a:endParaRPr lang="en-US" altLang="zh-TW" sz="1050" b="0" i="0" u="none" strike="noStrike">
                        <a:solidFill>
                          <a:srgbClr val="FF0000"/>
                        </a:solidFill>
                        <a:effectLst/>
                        <a:latin typeface="Meiryo UI" panose="020B0604030504040204" pitchFamily="50" charset="-128"/>
                        <a:ea typeface="Meiryo UI" panose="020B0604030504040204" pitchFamily="50" charset="-128"/>
                      </a:endParaRPr>
                    </a:p>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（花の拠点</a:t>
                      </a:r>
                      <a:r>
                        <a:rPr lang="en-US" altLang="ja-JP" sz="1050" b="0" i="0" u="none" strike="noStrike">
                          <a:solidFill>
                            <a:srgbClr val="FF0000"/>
                          </a:solidFill>
                          <a:effectLst/>
                          <a:latin typeface="Meiryo UI" panose="020B0604030504040204" pitchFamily="50" charset="-128"/>
                          <a:ea typeface="Meiryo UI" panose="020B0604030504040204" pitchFamily="50" charset="-128"/>
                        </a:rPr>
                        <a:t>Ⅰ</a:t>
                      </a:r>
                      <a:r>
                        <a:rPr lang="ja-JP" altLang="en-US" sz="1050" b="0" i="0" u="none" strike="noStrike">
                          <a:solidFill>
                            <a:srgbClr val="FF0000"/>
                          </a:solidFill>
                          <a:effectLst/>
                          <a:latin typeface="Meiryo UI" panose="020B0604030504040204" pitchFamily="50" charset="-128"/>
                          <a:ea typeface="Meiryo UI" panose="020B0604030504040204" pitchFamily="50" charset="-128"/>
                        </a:rPr>
                        <a:t>期）</a:t>
                      </a:r>
                      <a:endParaRPr lang="zh-TW" altLang="en-US" sz="1050" b="0" i="0" u="none" strike="noStrike">
                        <a:solidFill>
                          <a:srgbClr val="FF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958582"/>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新宿区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1050" b="0" i="0" u="none" strike="noStrike">
                          <a:solidFill>
                            <a:srgbClr val="FF0000"/>
                          </a:solidFill>
                          <a:effectLst/>
                          <a:latin typeface="Meiryo UI" panose="020B0604030504040204" pitchFamily="50" charset="-128"/>
                          <a:ea typeface="Meiryo UI" panose="020B0604030504040204" pitchFamily="50" charset="-128"/>
                        </a:rPr>
                        <a:t>新宿中央公園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249960"/>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大分県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別府市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別府公園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2789125"/>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鹿児島県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鹿児島市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加治屋まちの杜公園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3840161"/>
                  </a:ext>
                </a:extLst>
              </a:tr>
              <a:tr h="370317">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兵庫県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国土交通省</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CN" altLang="en-US" sz="1050" b="0" i="0" u="none" strike="noStrike">
                          <a:solidFill>
                            <a:srgbClr val="FF0000"/>
                          </a:solidFill>
                          <a:effectLst/>
                          <a:latin typeface="Meiryo UI" panose="020B0604030504040204" pitchFamily="50" charset="-128"/>
                          <a:ea typeface="Meiryo UI" panose="020B0604030504040204" pitchFamily="50" charset="-128"/>
                        </a:rPr>
                        <a:t>国営明石海峡公園</a:t>
                      </a:r>
                      <a:endParaRPr lang="en-US" altLang="zh-CN" sz="1050" b="0" i="0" u="none" strike="noStrike">
                        <a:solidFill>
                          <a:srgbClr val="FF0000"/>
                        </a:solidFill>
                        <a:effectLst/>
                        <a:latin typeface="Meiryo UI" panose="020B0604030504040204" pitchFamily="50" charset="-128"/>
                        <a:ea typeface="Meiryo UI" panose="020B0604030504040204" pitchFamily="50" charset="-128"/>
                      </a:endParaRPr>
                    </a:p>
                    <a:p>
                      <a:pPr algn="l" fontAlgn="ctr"/>
                      <a:r>
                        <a:rPr lang="zh-CN" altLang="en-US" sz="1050" b="0" i="0" u="none" strike="noStrike">
                          <a:solidFill>
                            <a:srgbClr val="FF0000"/>
                          </a:solidFill>
                          <a:effectLst/>
                          <a:latin typeface="Meiryo UI" panose="020B0604030504040204" pitchFamily="50" charset="-128"/>
                          <a:ea typeface="Meiryo UI" panose="020B0604030504040204" pitchFamily="50" charset="-128"/>
                        </a:rPr>
                        <a:t>（淡路地区）</a:t>
                      </a:r>
                      <a:r>
                        <a:rPr lang="en-US" altLang="ja-JP" sz="1050" b="0" i="0" u="none" strike="noStrike">
                          <a:solidFill>
                            <a:srgbClr val="FF0000"/>
                          </a:solidFill>
                          <a:effectLst/>
                          <a:latin typeface="Meiryo UI" panose="020B0604030504040204" pitchFamily="50" charset="-128"/>
                          <a:ea typeface="Meiryo UI" panose="020B0604030504040204" pitchFamily="50" charset="-128"/>
                        </a:rPr>
                        <a:t>Ⅰ</a:t>
                      </a:r>
                      <a:r>
                        <a:rPr lang="ja-JP" altLang="en-US" sz="1050" b="0" i="0" u="none" strike="noStrike">
                          <a:solidFill>
                            <a:srgbClr val="FF0000"/>
                          </a:solidFill>
                          <a:effectLst/>
                          <a:latin typeface="Meiryo UI" panose="020B0604030504040204" pitchFamily="50" charset="-128"/>
                          <a:ea typeface="Meiryo UI" panose="020B0604030504040204" pitchFamily="50" charset="-128"/>
                        </a:rPr>
                        <a:t>期</a:t>
                      </a:r>
                      <a:endParaRPr lang="zh-CN" altLang="en-US" sz="1050" b="0" i="0" u="none" strike="noStrike">
                        <a:solidFill>
                          <a:srgbClr val="FF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028798"/>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群馬県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群馬県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敷島公園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6542438"/>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横浜市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横浜動物の森公園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6928106"/>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和歌山県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和歌山市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本町公園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6763224"/>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京都府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京都市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1050" b="0" i="0" u="none" strike="noStrike">
                          <a:solidFill>
                            <a:srgbClr val="FF0000"/>
                          </a:solidFill>
                          <a:effectLst/>
                          <a:latin typeface="Meiryo UI" panose="020B0604030504040204" pitchFamily="50" charset="-128"/>
                          <a:ea typeface="Meiryo UI" panose="020B0604030504040204" pitchFamily="50" charset="-128"/>
                        </a:rPr>
                        <a:t>大宮交通公園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657483"/>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青森県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むつ市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おおみなと臨海公園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8437780"/>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大分県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別府市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1050" b="0" i="0" u="none" strike="noStrike">
                          <a:solidFill>
                            <a:srgbClr val="FF0000"/>
                          </a:solidFill>
                          <a:effectLst/>
                          <a:latin typeface="Meiryo UI" panose="020B0604030504040204" pitchFamily="50" charset="-128"/>
                          <a:ea typeface="Meiryo UI" panose="020B0604030504040204" pitchFamily="50" charset="-128"/>
                        </a:rPr>
                        <a:t>鉄輪地獄地帯公園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2214876"/>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岩手県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盛岡市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305741"/>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岩手県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二戸市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1050" b="0" i="0" u="none" strike="noStrike">
                          <a:solidFill>
                            <a:srgbClr val="FF0000"/>
                          </a:solidFill>
                          <a:effectLst/>
                          <a:latin typeface="Meiryo UI" panose="020B0604030504040204" pitchFamily="50" charset="-128"/>
                          <a:ea typeface="Meiryo UI" panose="020B0604030504040204" pitchFamily="50" charset="-128"/>
                        </a:rPr>
                        <a:t>金田一近隣公園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9461241"/>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湯河原町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万葉公園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1347893"/>
                  </a:ext>
                </a:extLst>
              </a:tr>
              <a:tr h="185159">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兵庫県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神戸市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海浜公園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1513757"/>
                  </a:ext>
                </a:extLst>
              </a:tr>
            </a:tbl>
          </a:graphicData>
        </a:graphic>
      </p:graphicFrame>
      <p:graphicFrame>
        <p:nvGraphicFramePr>
          <p:cNvPr id="7" name="表 6">
            <a:extLst>
              <a:ext uri="{FF2B5EF4-FFF2-40B4-BE49-F238E27FC236}">
                <a16:creationId xmlns:a16="http://schemas.microsoft.com/office/drawing/2014/main" id="{2DF0A398-A26E-6C70-B3C8-E984E5143BBA}"/>
              </a:ext>
            </a:extLst>
          </p:cNvPr>
          <p:cNvGraphicFramePr>
            <a:graphicFrameLocks noGrp="1"/>
          </p:cNvGraphicFramePr>
          <p:nvPr>
            <p:extLst>
              <p:ext uri="{D42A27DB-BD31-4B8C-83A1-F6EECF244321}">
                <p14:modId xmlns:p14="http://schemas.microsoft.com/office/powerpoint/2010/main" val="3721224198"/>
              </p:ext>
            </p:extLst>
          </p:nvPr>
        </p:nvGraphicFramePr>
        <p:xfrm>
          <a:off x="3402323" y="951987"/>
          <a:ext cx="3007988" cy="5142717"/>
        </p:xfrm>
        <a:graphic>
          <a:graphicData uri="http://schemas.openxmlformats.org/drawingml/2006/table">
            <a:tbl>
              <a:tblPr/>
              <a:tblGrid>
                <a:gridCol w="783200">
                  <a:extLst>
                    <a:ext uri="{9D8B030D-6E8A-4147-A177-3AD203B41FA5}">
                      <a16:colId xmlns:a16="http://schemas.microsoft.com/office/drawing/2014/main" val="2336947718"/>
                    </a:ext>
                  </a:extLst>
                </a:gridCol>
                <a:gridCol w="784788">
                  <a:extLst>
                    <a:ext uri="{9D8B030D-6E8A-4147-A177-3AD203B41FA5}">
                      <a16:colId xmlns:a16="http://schemas.microsoft.com/office/drawing/2014/main" val="2843596765"/>
                    </a:ext>
                  </a:extLst>
                </a:gridCol>
                <a:gridCol w="1440000">
                  <a:extLst>
                    <a:ext uri="{9D8B030D-6E8A-4147-A177-3AD203B41FA5}">
                      <a16:colId xmlns:a16="http://schemas.microsoft.com/office/drawing/2014/main" val="2568487998"/>
                    </a:ext>
                  </a:extLst>
                </a:gridCol>
              </a:tblGrid>
              <a:tr h="380942">
                <a:tc>
                  <a:txBody>
                    <a:bodyPr/>
                    <a:lstStyle/>
                    <a:p>
                      <a:pPr algn="ctr" fontAlgn="ctr"/>
                      <a:r>
                        <a:rPr lang="zh-TW" altLang="en-US" sz="1050" b="0" i="0" u="none" strike="noStrike">
                          <a:solidFill>
                            <a:srgbClr val="000000"/>
                          </a:solidFill>
                          <a:effectLst/>
                          <a:latin typeface="Meiryo UI" panose="020B0604030504040204" pitchFamily="50" charset="-128"/>
                          <a:ea typeface="Meiryo UI" panose="020B0604030504040204" pitchFamily="50" charset="-128"/>
                        </a:rPr>
                        <a:t>公園所在</a:t>
                      </a:r>
                      <a:br>
                        <a:rPr lang="zh-TW" altLang="en-US" sz="1050" b="0" i="0" u="none" strike="noStrike">
                          <a:solidFill>
                            <a:srgbClr val="000000"/>
                          </a:solidFill>
                          <a:effectLst/>
                          <a:latin typeface="Meiryo UI" panose="020B0604030504040204" pitchFamily="50" charset="-128"/>
                          <a:ea typeface="Meiryo UI" panose="020B0604030504040204" pitchFamily="50" charset="-128"/>
                        </a:rPr>
                      </a:br>
                      <a:r>
                        <a:rPr lang="zh-TW" altLang="en-US" sz="1050" b="0" i="0" u="none" strike="noStrike">
                          <a:solidFill>
                            <a:srgbClr val="000000"/>
                          </a:solidFill>
                          <a:effectLst/>
                          <a:latin typeface="Meiryo UI" panose="020B0604030504040204" pitchFamily="50" charset="-128"/>
                          <a:ea typeface="Meiryo UI" panose="020B0604030504040204" pitchFamily="50" charset="-128"/>
                        </a:rPr>
                        <a:t>都道府県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公園管理者</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公園名</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2606505"/>
                  </a:ext>
                </a:extLst>
              </a:tr>
              <a:tr h="190471">
                <a:tc>
                  <a:txBody>
                    <a:bodyPr/>
                    <a:lstStyle/>
                    <a:p>
                      <a:pPr algn="l" fontAlgn="ctr"/>
                      <a:r>
                        <a:rPr lang="ja-JP" altLang="en-US" sz="1050" b="1" i="0" u="none" strike="noStrike">
                          <a:solidFill>
                            <a:schemeClr val="bg1"/>
                          </a:solidFill>
                          <a:effectLst/>
                          <a:latin typeface="Meiryo UI" panose="020B0604030504040204" pitchFamily="50" charset="-128"/>
                          <a:ea typeface="Meiryo UI" panose="020B0604030504040204" pitchFamily="50" charset="-128"/>
                        </a:rPr>
                        <a:t>令和元年度</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l" fontAlgn="ctr"/>
                      <a:endParaRPr lang="ja-JP" altLang="en-US" sz="1050" b="1" i="0" u="none" strike="noStrike">
                        <a:solidFill>
                          <a:schemeClr val="bg1"/>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r" fontAlgn="ctr"/>
                      <a:r>
                        <a:rPr lang="en-US" altLang="ja-JP" sz="1050" b="1" i="0" u="none" strike="noStrike">
                          <a:solidFill>
                            <a:schemeClr val="bg1"/>
                          </a:solidFill>
                          <a:effectLst/>
                          <a:latin typeface="Meiryo UI" panose="020B0604030504040204" pitchFamily="50" charset="-128"/>
                          <a:ea typeface="Meiryo UI" panose="020B0604030504040204" pitchFamily="50" charset="-128"/>
                        </a:rPr>
                        <a:t>22</a:t>
                      </a:r>
                      <a:r>
                        <a:rPr lang="ja-JP" altLang="en-US" sz="1050" b="1" i="0" u="none" strike="noStrike">
                          <a:solidFill>
                            <a:schemeClr val="bg1"/>
                          </a:solidFill>
                          <a:effectLst/>
                          <a:latin typeface="Meiryo UI" panose="020B0604030504040204" pitchFamily="50" charset="-128"/>
                          <a:ea typeface="Meiryo UI" panose="020B0604030504040204" pitchFamily="50" charset="-128"/>
                        </a:rPr>
                        <a:t>箇所</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012801676"/>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長崎県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平戸市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中瀬草原</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389806"/>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大濠公園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694429"/>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渋谷区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北谷公園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3661710"/>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長崎県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佐世保市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7286400"/>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千葉県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木更津市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1050" b="0" i="0" u="none" strike="noStrike">
                          <a:solidFill>
                            <a:srgbClr val="FF0000"/>
                          </a:solidFill>
                          <a:effectLst/>
                          <a:latin typeface="Meiryo UI" panose="020B0604030504040204" pitchFamily="50" charset="-128"/>
                          <a:ea typeface="Meiryo UI" panose="020B0604030504040204" pitchFamily="50" charset="-128"/>
                        </a:rPr>
                        <a:t>鳥居崎海浜公園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8110539"/>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国土交通省</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海の中道海浜公園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3291477"/>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平塚市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1050" b="0" i="0" u="none" strike="noStrike">
                          <a:solidFill>
                            <a:srgbClr val="000000"/>
                          </a:solidFill>
                          <a:effectLst/>
                          <a:latin typeface="Meiryo UI" panose="020B0604030504040204" pitchFamily="50" charset="-128"/>
                          <a:ea typeface="Meiryo UI" panose="020B0604030504040204" pitchFamily="50" charset="-128"/>
                        </a:rPr>
                        <a:t>湘南海岸公園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374304"/>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兵庫県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神戸市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東遊園地</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791338"/>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小幡緑地</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2356186"/>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埼玉県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所沢市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東所沢公園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9133335"/>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岐阜県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各務原市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学びの森</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8664143"/>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群馬県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群馬県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観音山ファミリーパーク</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3953768"/>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山梨県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富士川町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大法師公園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4001742"/>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東大阪市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1050" b="0" i="0" u="none" strike="noStrike">
                          <a:solidFill>
                            <a:srgbClr val="FF0000"/>
                          </a:solidFill>
                          <a:effectLst/>
                          <a:latin typeface="Meiryo UI" panose="020B0604030504040204" pitchFamily="50" charset="-128"/>
                          <a:ea typeface="Meiryo UI" panose="020B0604030504040204" pitchFamily="50" charset="-128"/>
                        </a:rPr>
                        <a:t>花園中央公園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3015016"/>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広島県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福山市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3730132"/>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観音崎公園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1200270"/>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三重県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四日市市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中央緑地</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1529710"/>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豊田市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鞍ケ池公園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6404388"/>
                  </a:ext>
                </a:extLst>
              </a:tr>
              <a:tr h="380942">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堺市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大仙公園</a:t>
                      </a:r>
                      <a:endParaRPr lang="en-US" altLang="ja-JP" sz="1050" b="0" i="0" u="none" strike="noStrike">
                        <a:solidFill>
                          <a:srgbClr val="FF0000"/>
                        </a:solidFill>
                        <a:effectLst/>
                        <a:latin typeface="Meiryo UI" panose="020B0604030504040204" pitchFamily="50" charset="-128"/>
                        <a:ea typeface="Meiryo UI" panose="020B0604030504040204" pitchFamily="50" charset="-128"/>
                      </a:endParaRPr>
                    </a:p>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（いこいの広場）</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3794829"/>
                  </a:ext>
                </a:extLst>
              </a:tr>
              <a:tr h="380942">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堺市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大仙公園</a:t>
                      </a:r>
                      <a:endParaRPr lang="en-US" altLang="ja-JP" sz="1050" b="0" i="0" u="none" strike="noStrike">
                        <a:solidFill>
                          <a:srgbClr val="FF0000"/>
                        </a:solidFill>
                        <a:effectLst/>
                        <a:latin typeface="Meiryo UI" panose="020B0604030504040204" pitchFamily="50" charset="-128"/>
                        <a:ea typeface="Meiryo UI" panose="020B0604030504040204" pitchFamily="50" charset="-128"/>
                      </a:endParaRPr>
                    </a:p>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（現大仙公園事務所）</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818427"/>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青森県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むつ市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代官山公園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2886918"/>
                  </a:ext>
                </a:extLst>
              </a:tr>
              <a:tr h="190471">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山形県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山形市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050" b="0" i="0" u="none" strike="noStrike">
                          <a:solidFill>
                            <a:srgbClr val="FF0000"/>
                          </a:solidFill>
                          <a:effectLst/>
                          <a:latin typeface="Meiryo UI" panose="020B0604030504040204" pitchFamily="50" charset="-128"/>
                          <a:ea typeface="Meiryo UI" panose="020B0604030504040204" pitchFamily="50" charset="-128"/>
                        </a:rPr>
                        <a:t>ひばり公園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0947954"/>
                  </a:ext>
                </a:extLst>
              </a:tr>
            </a:tbl>
          </a:graphicData>
        </a:graphic>
      </p:graphicFrame>
      <p:graphicFrame>
        <p:nvGraphicFramePr>
          <p:cNvPr id="8" name="表 7">
            <a:extLst>
              <a:ext uri="{FF2B5EF4-FFF2-40B4-BE49-F238E27FC236}">
                <a16:creationId xmlns:a16="http://schemas.microsoft.com/office/drawing/2014/main" id="{0A856017-932E-9620-45B1-7679A8278B92}"/>
              </a:ext>
            </a:extLst>
          </p:cNvPr>
          <p:cNvGraphicFramePr>
            <a:graphicFrameLocks noGrp="1"/>
          </p:cNvGraphicFramePr>
          <p:nvPr>
            <p:extLst>
              <p:ext uri="{D42A27DB-BD31-4B8C-83A1-F6EECF244321}">
                <p14:modId xmlns:p14="http://schemas.microsoft.com/office/powerpoint/2010/main" val="259262112"/>
              </p:ext>
            </p:extLst>
          </p:nvPr>
        </p:nvGraphicFramePr>
        <p:xfrm>
          <a:off x="6525509" y="951986"/>
          <a:ext cx="3295987" cy="5142716"/>
        </p:xfrm>
        <a:graphic>
          <a:graphicData uri="http://schemas.openxmlformats.org/drawingml/2006/table">
            <a:tbl>
              <a:tblPr/>
              <a:tblGrid>
                <a:gridCol w="819200">
                  <a:extLst>
                    <a:ext uri="{9D8B030D-6E8A-4147-A177-3AD203B41FA5}">
                      <a16:colId xmlns:a16="http://schemas.microsoft.com/office/drawing/2014/main" val="1037118733"/>
                    </a:ext>
                  </a:extLst>
                </a:gridCol>
                <a:gridCol w="820787">
                  <a:extLst>
                    <a:ext uri="{9D8B030D-6E8A-4147-A177-3AD203B41FA5}">
                      <a16:colId xmlns:a16="http://schemas.microsoft.com/office/drawing/2014/main" val="2796688861"/>
                    </a:ext>
                  </a:extLst>
                </a:gridCol>
                <a:gridCol w="1656000">
                  <a:extLst>
                    <a:ext uri="{9D8B030D-6E8A-4147-A177-3AD203B41FA5}">
                      <a16:colId xmlns:a16="http://schemas.microsoft.com/office/drawing/2014/main" val="4194185018"/>
                    </a:ext>
                  </a:extLst>
                </a:gridCol>
              </a:tblGrid>
              <a:tr h="340147">
                <a:tc>
                  <a:txBody>
                    <a:bodyPr/>
                    <a:lstStyle/>
                    <a:p>
                      <a:pPr algn="ctr" fontAlgn="ctr"/>
                      <a:r>
                        <a:rPr lang="zh-TW" altLang="en-US" sz="1050" b="0" i="0" u="none" strike="noStrike">
                          <a:solidFill>
                            <a:srgbClr val="000000"/>
                          </a:solidFill>
                          <a:effectLst/>
                          <a:latin typeface="Meiryo UI" panose="020B0604030504040204" pitchFamily="50" charset="-128"/>
                          <a:ea typeface="Meiryo UI" panose="020B0604030504040204" pitchFamily="50" charset="-128"/>
                        </a:rPr>
                        <a:t>公園所在</a:t>
                      </a:r>
                      <a:br>
                        <a:rPr lang="zh-TW" altLang="en-US" sz="1050" b="0" i="0" u="none" strike="noStrike">
                          <a:solidFill>
                            <a:srgbClr val="000000"/>
                          </a:solidFill>
                          <a:effectLst/>
                          <a:latin typeface="Meiryo UI" panose="020B0604030504040204" pitchFamily="50" charset="-128"/>
                          <a:ea typeface="Meiryo UI" panose="020B0604030504040204" pitchFamily="50" charset="-128"/>
                        </a:rPr>
                      </a:br>
                      <a:r>
                        <a:rPr lang="zh-TW" altLang="en-US" sz="1050" b="0" i="0" u="none" strike="noStrike">
                          <a:solidFill>
                            <a:srgbClr val="000000"/>
                          </a:solidFill>
                          <a:effectLst/>
                          <a:latin typeface="Meiryo UI" panose="020B0604030504040204" pitchFamily="50" charset="-128"/>
                          <a:ea typeface="Meiryo UI" panose="020B0604030504040204" pitchFamily="50" charset="-128"/>
                        </a:rPr>
                        <a:t>都道府県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公園管理者</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公園名</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7723148"/>
                  </a:ext>
                </a:extLst>
              </a:tr>
              <a:tr h="170074">
                <a:tc>
                  <a:txBody>
                    <a:bodyPr/>
                    <a:lstStyle/>
                    <a:p>
                      <a:pPr algn="l" fontAlgn="ctr"/>
                      <a:r>
                        <a:rPr lang="ja-JP" altLang="en-US" sz="1050" b="1" i="0" u="none" strike="noStrike">
                          <a:solidFill>
                            <a:schemeClr val="bg1"/>
                          </a:solidFill>
                          <a:effectLst/>
                          <a:latin typeface="Meiryo UI" panose="020B0604030504040204" pitchFamily="50" charset="-128"/>
                          <a:ea typeface="Meiryo UI" panose="020B0604030504040204" pitchFamily="50" charset="-128"/>
                        </a:rPr>
                        <a:t>令和２年度</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l" fontAlgn="ctr"/>
                      <a:endParaRPr lang="ja-JP" altLang="en-US" sz="1050" b="1" i="0" u="none" strike="noStrike">
                        <a:solidFill>
                          <a:schemeClr val="bg1"/>
                        </a:solidFill>
                        <a:effectLst/>
                        <a:latin typeface="Meiryo UI" panose="020B0604030504040204" pitchFamily="50" charset="-128"/>
                        <a:ea typeface="Meiryo UI" panose="020B0604030504040204" pitchFamily="50" charset="-128"/>
                      </a:endParaRP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r" fontAlgn="ctr"/>
                      <a:r>
                        <a:rPr lang="en-US" altLang="ja-JP" sz="1050" b="1" i="0" u="none" strike="noStrike">
                          <a:solidFill>
                            <a:schemeClr val="bg1"/>
                          </a:solidFill>
                          <a:effectLst/>
                          <a:latin typeface="Meiryo UI" panose="020B0604030504040204" pitchFamily="50" charset="-128"/>
                          <a:ea typeface="Meiryo UI" panose="020B0604030504040204" pitchFamily="50" charset="-128"/>
                        </a:rPr>
                        <a:t>23</a:t>
                      </a:r>
                      <a:r>
                        <a:rPr lang="ja-JP" altLang="en-US" sz="1050" b="1" i="0" u="none" strike="noStrike">
                          <a:solidFill>
                            <a:schemeClr val="bg1"/>
                          </a:solidFill>
                          <a:effectLst/>
                          <a:latin typeface="Meiryo UI" panose="020B0604030504040204" pitchFamily="50" charset="-128"/>
                          <a:ea typeface="Meiryo UI" panose="020B0604030504040204" pitchFamily="50" charset="-128"/>
                        </a:rPr>
                        <a:t>箇所</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83456214"/>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福井県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越前市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1100" b="0" i="0" u="none" strike="noStrike">
                          <a:solidFill>
                            <a:srgbClr val="FF0000"/>
                          </a:solidFill>
                          <a:effectLst/>
                          <a:latin typeface="Meiryo UI" panose="020B0604030504040204" pitchFamily="50" charset="-128"/>
                          <a:ea typeface="Meiryo UI" panose="020B0604030504040204" pitchFamily="50" charset="-128"/>
                        </a:rPr>
                        <a:t>武生中央公園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8589793"/>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青森県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青森市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青い森セントラルパーク</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947780"/>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茨城県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茨城県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偕楽園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6336442"/>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堺市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原池公園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5544089"/>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福島県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須賀川市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翠ヶ丘公園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8935738"/>
                  </a:ext>
                </a:extLst>
              </a:tr>
              <a:tr h="356345">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横須賀市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長井海の手公園</a:t>
                      </a:r>
                      <a:endParaRPr lang="en-US" altLang="ja-JP" sz="1100" b="0" i="0" u="none" strike="noStrike">
                        <a:solidFill>
                          <a:srgbClr val="FF0000"/>
                        </a:solidFill>
                        <a:effectLst/>
                        <a:latin typeface="Meiryo UI" panose="020B0604030504040204" pitchFamily="50" charset="-128"/>
                        <a:ea typeface="Meiryo UI" panose="020B0604030504040204" pitchFamily="50" charset="-128"/>
                      </a:endParaRPr>
                    </a:p>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（ソレイユの丘）</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1819330"/>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北区</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飛鳥山公園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9410817"/>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久留米市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中央公園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4624895"/>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名古屋市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徳川園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1484483"/>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沖縄県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沖縄市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コザ運動公園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3704895"/>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千葉県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我孫子市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手賀沼公園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6004010"/>
                  </a:ext>
                </a:extLst>
              </a:tr>
              <a:tr h="356345">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北海道</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恵庭市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1100" b="0" i="0" u="none" strike="noStrike">
                          <a:solidFill>
                            <a:srgbClr val="FF0000"/>
                          </a:solidFill>
                          <a:effectLst/>
                          <a:latin typeface="Meiryo UI" panose="020B0604030504040204" pitchFamily="50" charset="-128"/>
                          <a:ea typeface="Meiryo UI" panose="020B0604030504040204" pitchFamily="50" charset="-128"/>
                        </a:rPr>
                        <a:t>漁川河川緑地</a:t>
                      </a:r>
                      <a:endParaRPr lang="en-US" altLang="zh-TW" sz="1100" b="0" i="0" u="none" strike="noStrike">
                        <a:solidFill>
                          <a:srgbClr val="FF0000"/>
                        </a:solidFill>
                        <a:effectLst/>
                        <a:latin typeface="Meiryo UI" panose="020B0604030504040204" pitchFamily="50" charset="-128"/>
                        <a:ea typeface="Meiryo UI" panose="020B0604030504040204" pitchFamily="50" charset="-128"/>
                      </a:endParaRPr>
                    </a:p>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（花の拠点</a:t>
                      </a:r>
                      <a:r>
                        <a:rPr lang="en-US" altLang="ja-JP" sz="1100" b="0" i="0" u="none" strike="noStrike">
                          <a:solidFill>
                            <a:srgbClr val="FF0000"/>
                          </a:solidFill>
                          <a:effectLst/>
                          <a:latin typeface="Meiryo UI" panose="020B0604030504040204" pitchFamily="50" charset="-128"/>
                          <a:ea typeface="Meiryo UI" panose="020B0604030504040204" pitchFamily="50" charset="-128"/>
                        </a:rPr>
                        <a:t>Ⅱ</a:t>
                      </a:r>
                      <a:r>
                        <a:rPr lang="ja-JP" altLang="en-US" sz="1100" b="0" i="0" u="none" strike="noStrike">
                          <a:solidFill>
                            <a:srgbClr val="FF0000"/>
                          </a:solidFill>
                          <a:effectLst/>
                          <a:latin typeface="Meiryo UI" panose="020B0604030504040204" pitchFamily="50" charset="-128"/>
                          <a:ea typeface="Meiryo UI" panose="020B0604030504040204" pitchFamily="50" charset="-128"/>
                        </a:rPr>
                        <a:t>期）</a:t>
                      </a:r>
                      <a:endParaRPr lang="zh-TW" altLang="en-US" sz="1100" b="0" i="0" u="none" strike="noStrike">
                        <a:solidFill>
                          <a:srgbClr val="FF0000"/>
                        </a:solidFill>
                        <a:effectLst/>
                        <a:latin typeface="Meiryo UI" panose="020B0604030504040204" pitchFamily="50" charset="-128"/>
                        <a:ea typeface="Meiryo UI" panose="020B0604030504040204" pitchFamily="50" charset="-128"/>
                      </a:endParaRP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300997"/>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静岡県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静岡市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城北公園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0975139"/>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静岡県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浜松市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1100" b="0" i="0" u="none" strike="noStrike">
                          <a:solidFill>
                            <a:srgbClr val="FF0000"/>
                          </a:solidFill>
                          <a:effectLst/>
                          <a:latin typeface="Meiryo UI" panose="020B0604030504040204" pitchFamily="50" charset="-128"/>
                          <a:ea typeface="Meiryo UI" panose="020B0604030504040204" pitchFamily="50" charset="-128"/>
                        </a:rPr>
                        <a:t>万斛庄屋公園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8092769"/>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石川県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加賀市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山代スマートパーク</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2103993"/>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渋谷区</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恵比寿南一公園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1109921"/>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豊川市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赤塚山公園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7821342"/>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三重県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津市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中勢グリーンパーク</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2334091"/>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多摩市　</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1100" b="0" i="0" u="none" strike="noStrike">
                          <a:solidFill>
                            <a:srgbClr val="000000"/>
                          </a:solidFill>
                          <a:effectLst/>
                          <a:latin typeface="Meiryo UI" panose="020B0604030504040204" pitchFamily="50" charset="-128"/>
                          <a:ea typeface="Meiryo UI" panose="020B0604030504040204" pitchFamily="50" charset="-128"/>
                        </a:rPr>
                        <a:t>多摩中央公園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1260181"/>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埼玉県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志木市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いろは親水公園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3277999"/>
                  </a:ext>
                </a:extLst>
              </a:tr>
              <a:tr h="356345">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広島県</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広島市</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中央公園</a:t>
                      </a:r>
                      <a:endParaRPr lang="en-US" altLang="ja-JP" sz="1100" b="0" i="0" u="none" strike="noStrike">
                        <a:solidFill>
                          <a:srgbClr val="FF0000"/>
                        </a:solidFill>
                        <a:effectLst/>
                        <a:latin typeface="Meiryo UI" panose="020B0604030504040204" pitchFamily="50" charset="-128"/>
                        <a:ea typeface="Meiryo UI" panose="020B0604030504040204" pitchFamily="50" charset="-128"/>
                      </a:endParaRPr>
                    </a:p>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a:t>
                      </a:r>
                      <a:r>
                        <a:rPr lang="zh-TW" altLang="en-US" sz="1100" b="0" i="0" u="none" strike="noStrike">
                          <a:solidFill>
                            <a:srgbClr val="FF0000"/>
                          </a:solidFill>
                          <a:effectLst/>
                          <a:latin typeface="Meiryo UI" panose="020B0604030504040204" pitchFamily="50" charset="-128"/>
                          <a:ea typeface="Meiryo UI" panose="020B0604030504040204" pitchFamily="50" charset="-128"/>
                        </a:rPr>
                        <a:t>旧広島市民球場跡地</a:t>
                      </a:r>
                      <a:r>
                        <a:rPr lang="ja-JP" altLang="en-US" sz="1100" b="0" i="0" u="none" strike="noStrike">
                          <a:solidFill>
                            <a:srgbClr val="FF0000"/>
                          </a:solidFill>
                          <a:effectLst/>
                          <a:latin typeface="Meiryo UI" panose="020B0604030504040204" pitchFamily="50" charset="-128"/>
                          <a:ea typeface="Meiryo UI" panose="020B0604030504040204" pitchFamily="50" charset="-128"/>
                        </a:rPr>
                        <a:t>）</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2428489"/>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FF0000"/>
                          </a:solidFill>
                          <a:effectLst/>
                          <a:latin typeface="Meiryo UI" panose="020B0604030504040204" pitchFamily="50" charset="-128"/>
                          <a:ea typeface="Meiryo UI" panose="020B0604030504040204" pitchFamily="50" charset="-128"/>
                        </a:rPr>
                        <a:t>明治公園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6119490"/>
                  </a:ext>
                </a:extLst>
              </a:tr>
              <a:tr h="178173">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代々木公園</a:t>
                      </a:r>
                    </a:p>
                  </a:txBody>
                  <a:tcPr marL="36000" marR="72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1734156"/>
                  </a:ext>
                </a:extLst>
              </a:tr>
            </a:tbl>
          </a:graphicData>
        </a:graphic>
      </p:graphicFrame>
      <p:sp>
        <p:nvSpPr>
          <p:cNvPr id="9" name="スライド番号プレースホルダー 2">
            <a:extLst>
              <a:ext uri="{FF2B5EF4-FFF2-40B4-BE49-F238E27FC236}">
                <a16:creationId xmlns:a16="http://schemas.microsoft.com/office/drawing/2014/main" id="{550F8718-0EE8-340E-FFB5-7377D881E227}"/>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16479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197FCD3-B8C6-90ED-3634-CF16DF6A47AB}"/>
              </a:ext>
            </a:extLst>
          </p:cNvPr>
          <p:cNvSpPr txBox="1"/>
          <p:nvPr/>
        </p:nvSpPr>
        <p:spPr>
          <a:xfrm>
            <a:off x="-15552" y="15945"/>
            <a:ext cx="9432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70C0"/>
                </a:solidFill>
                <a:effectLst/>
                <a:uLnTx/>
                <a:uFillTx/>
                <a:latin typeface="Calibri" panose="020F0502020204030204"/>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Park-PFI</a:t>
            </a:r>
            <a:r>
              <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の活用状況（その２）</a:t>
            </a:r>
          </a:p>
        </p:txBody>
      </p:sp>
      <p:sp>
        <p:nvSpPr>
          <p:cNvPr id="6" name="テキスト ボックス 179">
            <a:extLst>
              <a:ext uri="{FF2B5EF4-FFF2-40B4-BE49-F238E27FC236}">
                <a16:creationId xmlns:a16="http://schemas.microsoft.com/office/drawing/2014/main" id="{B99976A9-3ED2-5C62-D05D-F3FDB2E40AB1}"/>
              </a:ext>
            </a:extLst>
          </p:cNvPr>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テキスト ボックス 180">
            <a:extLst>
              <a:ext uri="{FF2B5EF4-FFF2-40B4-BE49-F238E27FC236}">
                <a16:creationId xmlns:a16="http://schemas.microsoft.com/office/drawing/2014/main" id="{EC47E1B3-90DC-0F18-0583-E4DC2ED74D19}"/>
              </a:ext>
            </a:extLst>
          </p:cNvPr>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 name="正方形/長方形 7">
            <a:extLst>
              <a:ext uri="{FF2B5EF4-FFF2-40B4-BE49-F238E27FC236}">
                <a16:creationId xmlns:a16="http://schemas.microsoft.com/office/drawing/2014/main" id="{49D60A9F-001E-7F8C-4F98-7DDE91E024D8}"/>
              </a:ext>
            </a:extLst>
          </p:cNvPr>
          <p:cNvSpPr/>
          <p:nvPr/>
        </p:nvSpPr>
        <p:spPr>
          <a:xfrm>
            <a:off x="0" y="6042137"/>
            <a:ext cx="4880992" cy="553998"/>
          </a:xfrm>
          <a:prstGeom prst="rect">
            <a:avLst/>
          </a:prstGeom>
        </p:spPr>
        <p:txBody>
          <a:bodyPr wrap="square">
            <a:spAutoFit/>
          </a:bodyPr>
          <a:lstStyle/>
          <a:p>
            <a:pPr lvl="0" defTabSz="844083">
              <a:defRPr/>
            </a:pPr>
            <a:r>
              <a:rPr lang="en-US" altLang="ja-JP"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公募設置等指針</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を公表した公園を掲載したものであり、当該指針の公表年度で分類</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赤字</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は公募対象施設が</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供用</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している公園（一部供用も含む）</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【84</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公園</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defTabSz="844083">
              <a:defRPr/>
            </a:pP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年７月</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日時点で不調や事業者の撤退等の事業は掲載していない。</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a:extLst>
              <a:ext uri="{FF2B5EF4-FFF2-40B4-BE49-F238E27FC236}">
                <a16:creationId xmlns:a16="http://schemas.microsoft.com/office/drawing/2014/main" id="{E75C9804-7B2E-F707-C14B-32C21C23F85C}"/>
              </a:ext>
            </a:extLst>
          </p:cNvPr>
          <p:cNvSpPr/>
          <p:nvPr/>
        </p:nvSpPr>
        <p:spPr>
          <a:xfrm>
            <a:off x="6609184" y="6289648"/>
            <a:ext cx="2952328" cy="261610"/>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日時点・国土交通省調べ）</a:t>
            </a:r>
            <a:endParaRPr kumimoji="1" lang="ja-JP" altLang="en-US" sz="1050" b="0" i="0" u="none" strike="noStrike" kern="1200" cap="none" spc="0" normalizeH="0" baseline="0" noProof="0">
              <a:ln>
                <a:noFill/>
              </a:ln>
              <a:solidFill>
                <a:prstClr val="black"/>
              </a:solidFill>
              <a:effectLst/>
              <a:uLnTx/>
              <a:uFillTx/>
            </a:endParaRPr>
          </a:p>
        </p:txBody>
      </p:sp>
      <p:graphicFrame>
        <p:nvGraphicFramePr>
          <p:cNvPr id="10" name="表 9">
            <a:extLst>
              <a:ext uri="{FF2B5EF4-FFF2-40B4-BE49-F238E27FC236}">
                <a16:creationId xmlns:a16="http://schemas.microsoft.com/office/drawing/2014/main" id="{D0E33B5D-D4FF-4758-CA19-49A1221411C1}"/>
              </a:ext>
            </a:extLst>
          </p:cNvPr>
          <p:cNvGraphicFramePr>
            <a:graphicFrameLocks noGrp="1"/>
          </p:cNvGraphicFramePr>
          <p:nvPr>
            <p:extLst>
              <p:ext uri="{D42A27DB-BD31-4B8C-83A1-F6EECF244321}">
                <p14:modId xmlns:p14="http://schemas.microsoft.com/office/powerpoint/2010/main" val="4015331155"/>
              </p:ext>
            </p:extLst>
          </p:nvPr>
        </p:nvGraphicFramePr>
        <p:xfrm>
          <a:off x="56456" y="547463"/>
          <a:ext cx="3477800" cy="5494679"/>
        </p:xfrm>
        <a:graphic>
          <a:graphicData uri="http://schemas.openxmlformats.org/drawingml/2006/table">
            <a:tbl>
              <a:tblPr/>
              <a:tblGrid>
                <a:gridCol w="717600">
                  <a:extLst>
                    <a:ext uri="{9D8B030D-6E8A-4147-A177-3AD203B41FA5}">
                      <a16:colId xmlns:a16="http://schemas.microsoft.com/office/drawing/2014/main" val="2321191632"/>
                    </a:ext>
                  </a:extLst>
                </a:gridCol>
                <a:gridCol w="716525">
                  <a:extLst>
                    <a:ext uri="{9D8B030D-6E8A-4147-A177-3AD203B41FA5}">
                      <a16:colId xmlns:a16="http://schemas.microsoft.com/office/drawing/2014/main" val="2126869577"/>
                    </a:ext>
                  </a:extLst>
                </a:gridCol>
                <a:gridCol w="2043675">
                  <a:extLst>
                    <a:ext uri="{9D8B030D-6E8A-4147-A177-3AD203B41FA5}">
                      <a16:colId xmlns:a16="http://schemas.microsoft.com/office/drawing/2014/main" val="2442245124"/>
                    </a:ext>
                  </a:extLst>
                </a:gridCol>
              </a:tblGrid>
              <a:tr h="274734">
                <a:tc>
                  <a:txBody>
                    <a:bodyPr/>
                    <a:lstStyle/>
                    <a:p>
                      <a:pPr algn="ctr"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公園所在</a:t>
                      </a:r>
                      <a:br>
                        <a:rPr lang="zh-TW" altLang="en-US" sz="800" b="0" i="0" u="none" strike="noStrike">
                          <a:solidFill>
                            <a:srgbClr val="000000"/>
                          </a:solidFill>
                          <a:effectLst/>
                          <a:latin typeface="Meiryo UI" panose="020B0604030504040204" pitchFamily="50" charset="-128"/>
                          <a:ea typeface="Meiryo UI" panose="020B0604030504040204" pitchFamily="50" charset="-128"/>
                        </a:rPr>
                      </a:br>
                      <a:r>
                        <a:rPr lang="zh-TW" altLang="en-US" sz="800" b="0" i="0" u="none" strike="noStrike">
                          <a:solidFill>
                            <a:srgbClr val="000000"/>
                          </a:solidFill>
                          <a:effectLst/>
                          <a:latin typeface="Meiryo UI" panose="020B0604030504040204" pitchFamily="50" charset="-128"/>
                          <a:ea typeface="Meiryo UI" panose="020B0604030504040204" pitchFamily="50" charset="-128"/>
                        </a:rPr>
                        <a:t>都道府県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公園管理者</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公園名</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8987690"/>
                  </a:ext>
                </a:extLst>
              </a:tr>
              <a:tr h="137367">
                <a:tc>
                  <a:txBody>
                    <a:bodyPr/>
                    <a:lstStyle/>
                    <a:p>
                      <a:pPr algn="l" fontAlgn="ctr"/>
                      <a:r>
                        <a:rPr lang="ja-JP" altLang="en-US" sz="800" b="1" i="0" u="none" strike="noStrike">
                          <a:solidFill>
                            <a:schemeClr val="bg1"/>
                          </a:solidFill>
                          <a:effectLst/>
                          <a:latin typeface="Meiryo UI" panose="020B0604030504040204" pitchFamily="50" charset="-128"/>
                          <a:ea typeface="Meiryo UI" panose="020B0604030504040204" pitchFamily="50" charset="-128"/>
                        </a:rPr>
                        <a:t>令和３年度</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l" fontAlgn="ctr"/>
                      <a:endParaRPr lang="ja-JP" altLang="en-US" sz="800" b="1" i="0" u="none" strike="noStrike">
                        <a:solidFill>
                          <a:schemeClr val="bg1"/>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r" fontAlgn="ctr"/>
                      <a:r>
                        <a:rPr lang="en-US" altLang="ja-JP" sz="800" b="1" i="0" u="none" strike="noStrike">
                          <a:solidFill>
                            <a:schemeClr val="bg1"/>
                          </a:solidFill>
                          <a:effectLst/>
                          <a:latin typeface="Meiryo UI" panose="020B0604030504040204" pitchFamily="50" charset="-128"/>
                          <a:ea typeface="Meiryo UI" panose="020B0604030504040204" pitchFamily="50" charset="-128"/>
                        </a:rPr>
                        <a:t>34</a:t>
                      </a:r>
                      <a:r>
                        <a:rPr lang="ja-JP" altLang="en-US" sz="800" b="1" i="0" u="none" strike="noStrike">
                          <a:solidFill>
                            <a:schemeClr val="bg1"/>
                          </a:solidFill>
                          <a:effectLst/>
                          <a:latin typeface="Meiryo UI" panose="020B0604030504040204" pitchFamily="50" charset="-128"/>
                          <a:ea typeface="Meiryo UI" panose="020B0604030504040204" pitchFamily="50" charset="-128"/>
                        </a:rPr>
                        <a:t>箇所</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724420826"/>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広島県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広島市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中央公園（広場エリア等）</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9396594"/>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奈良県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国土交通省</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国営飛鳥歴史公園</a:t>
                      </a:r>
                      <a:r>
                        <a:rPr lang="ja-JP" altLang="en-US" sz="800" b="0" i="0" u="none" strike="noStrike">
                          <a:solidFill>
                            <a:srgbClr val="000000"/>
                          </a:solidFill>
                          <a:effectLst/>
                          <a:latin typeface="Meiryo UI" panose="020B0604030504040204" pitchFamily="50" charset="-128"/>
                          <a:ea typeface="Meiryo UI" panose="020B0604030504040204" pitchFamily="50" charset="-128"/>
                        </a:rPr>
                        <a:t>（</a:t>
                      </a:r>
                      <a:r>
                        <a:rPr lang="zh-TW" altLang="en-US" sz="800" b="0" i="0" u="none" strike="noStrike">
                          <a:solidFill>
                            <a:srgbClr val="000000"/>
                          </a:solidFill>
                          <a:effectLst/>
                          <a:latin typeface="Meiryo UI" panose="020B0604030504040204" pitchFamily="50" charset="-128"/>
                          <a:ea typeface="Meiryo UI" panose="020B0604030504040204" pitchFamily="50" charset="-128"/>
                        </a:rPr>
                        <a:t>祝戸地区</a:t>
                      </a:r>
                      <a:r>
                        <a:rPr lang="ja-JP" altLang="en-US" sz="800" b="0" i="0" u="none" strike="noStrike">
                          <a:solidFill>
                            <a:srgbClr val="000000"/>
                          </a:solidFill>
                          <a:effectLst/>
                          <a:latin typeface="Meiryo UI" panose="020B0604030504040204" pitchFamily="50" charset="-128"/>
                          <a:ea typeface="Meiryo UI" panose="020B0604030504040204" pitchFamily="50" charset="-128"/>
                        </a:rPr>
                        <a:t>）</a:t>
                      </a:r>
                      <a:endParaRPr lang="zh-TW"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3735104"/>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名古屋市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鶴舞公園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1683248"/>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長野県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塩尻市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小坂田公園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760504"/>
                  </a:ext>
                </a:extLst>
              </a:tr>
              <a:tr h="412100">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茨城県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常総地方</a:t>
                      </a:r>
                      <a:endParaRPr lang="en-US" altLang="zh-TW" sz="800" b="0" i="0" u="none" strike="noStrike">
                        <a:solidFill>
                          <a:srgbClr val="000000"/>
                        </a:solidFill>
                        <a:effectLst/>
                        <a:latin typeface="Meiryo UI" panose="020B0604030504040204" pitchFamily="50" charset="-128"/>
                        <a:ea typeface="Meiryo UI" panose="020B0604030504040204" pitchFamily="50" charset="-128"/>
                      </a:endParaRPr>
                    </a:p>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広域市町村圏</a:t>
                      </a:r>
                      <a:endParaRPr lang="en-US" altLang="zh-TW" sz="800" b="0" i="0" u="none" strike="noStrike">
                        <a:solidFill>
                          <a:srgbClr val="000000"/>
                        </a:solidFill>
                        <a:effectLst/>
                        <a:latin typeface="Meiryo UI" panose="020B0604030504040204" pitchFamily="50" charset="-128"/>
                        <a:ea typeface="Meiryo UI" panose="020B0604030504040204" pitchFamily="50" charset="-128"/>
                      </a:endParaRPr>
                    </a:p>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事務組合</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FF0000"/>
                          </a:solidFill>
                          <a:effectLst/>
                          <a:latin typeface="Meiryo UI" panose="020B0604030504040204" pitchFamily="50" charset="-128"/>
                          <a:ea typeface="Meiryo UI" panose="020B0604030504040204" pitchFamily="50" charset="-128"/>
                        </a:rPr>
                        <a:t>常総運動公園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843486"/>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藤沢市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鵠沼海浜公園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4750058"/>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新宮町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新宮ふれあいの丘公園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486358"/>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三重県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三重県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ダイセーフォレストパーク（鈴鹿青少年の森）</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3629774"/>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長野県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小諸市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飯綱山公園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0422134"/>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奈良県　</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橿原市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FF0000"/>
                          </a:solidFill>
                          <a:effectLst/>
                          <a:latin typeface="Meiryo UI" panose="020B0604030504040204" pitchFamily="50" charset="-128"/>
                          <a:ea typeface="Meiryo UI" panose="020B0604030504040204" pitchFamily="50" charset="-128"/>
                        </a:rPr>
                        <a:t>新沢千塚古墳群公園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5157706"/>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住吉公園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2770597"/>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京都府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舞鶴市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舞鶴赤れんがパーク</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006482"/>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滋賀県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滋賀県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chemeClr val="tx1"/>
                          </a:solidFill>
                          <a:effectLst/>
                          <a:latin typeface="Meiryo UI" panose="020B0604030504040204" pitchFamily="50" charset="-128"/>
                          <a:ea typeface="Meiryo UI" panose="020B0604030504040204" pitchFamily="50" charset="-128"/>
                        </a:rPr>
                        <a:t>びわこ地球市民の森</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1255109"/>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滋賀県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滋賀県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びわこ文化公園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4946087"/>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福井県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勝山市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長尾山総合公園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4578680"/>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大分県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別府市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春木川公園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1297279"/>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群馬県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前橋市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ココルンシティ公園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668674"/>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千葉県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千葉市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千葉公園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8410797"/>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吹田市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桃山公園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7068942"/>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横浜市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山下公園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1186668"/>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東村山市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萩山公園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0854923"/>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北九州市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到津の森公園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1859989"/>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川崎市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池上新町南緑道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5720981"/>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大分県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別府市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上人ヶ浜公園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0672341"/>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津島市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天王川公園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8930966"/>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吹田市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江坂公園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7531925"/>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北海道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恵庭市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恵庭ふるさと公園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5994133"/>
                  </a:ext>
                </a:extLst>
              </a:tr>
              <a:tr h="274734">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江戸川区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総合レクリエーション公園</a:t>
                      </a:r>
                      <a:br>
                        <a:rPr lang="ja-JP" altLang="en-US" sz="800" b="0" i="0" u="none" strike="noStrike">
                          <a:solidFill>
                            <a:srgbClr val="000000"/>
                          </a:solidFill>
                          <a:effectLst/>
                          <a:latin typeface="Meiryo UI" panose="020B0604030504040204" pitchFamily="50" charset="-128"/>
                          <a:ea typeface="Meiryo UI" panose="020B0604030504040204" pitchFamily="50" charset="-128"/>
                        </a:rPr>
                      </a:br>
                      <a:r>
                        <a:rPr lang="ja-JP" altLang="en-US" sz="800" b="0" i="0" u="none" strike="noStrike">
                          <a:solidFill>
                            <a:srgbClr val="000000"/>
                          </a:solidFill>
                          <a:effectLst/>
                          <a:latin typeface="Meiryo UI" panose="020B0604030504040204" pitchFamily="50" charset="-128"/>
                          <a:ea typeface="Meiryo UI" panose="020B0604030504040204" pitchFamily="50" charset="-128"/>
                        </a:rPr>
                        <a:t>新左近川親水公園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5858124"/>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京都府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京都市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南岩本公園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996907"/>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埼玉県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さいたま市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（仮称）埼玉県立総合教育センター跡地公園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394891"/>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射水市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本開発公園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3887281"/>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大阪市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難波宮跡公園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8795630"/>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川崎市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富士見公園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9928129"/>
                  </a:ext>
                </a:extLst>
              </a:tr>
              <a:tr h="1373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滋賀県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大津市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大津湖岸なぎさ公園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028148"/>
                  </a:ext>
                </a:extLst>
              </a:tr>
            </a:tbl>
          </a:graphicData>
        </a:graphic>
      </p:graphicFrame>
      <p:graphicFrame>
        <p:nvGraphicFramePr>
          <p:cNvPr id="11" name="表 10">
            <a:extLst>
              <a:ext uri="{FF2B5EF4-FFF2-40B4-BE49-F238E27FC236}">
                <a16:creationId xmlns:a16="http://schemas.microsoft.com/office/drawing/2014/main" id="{36E6D55D-93D8-743C-EEAC-A5F66AF66819}"/>
              </a:ext>
            </a:extLst>
          </p:cNvPr>
          <p:cNvGraphicFramePr>
            <a:graphicFrameLocks noGrp="1"/>
          </p:cNvGraphicFramePr>
          <p:nvPr>
            <p:extLst>
              <p:ext uri="{D42A27DB-BD31-4B8C-83A1-F6EECF244321}">
                <p14:modId xmlns:p14="http://schemas.microsoft.com/office/powerpoint/2010/main" val="3009790592"/>
              </p:ext>
            </p:extLst>
          </p:nvPr>
        </p:nvGraphicFramePr>
        <p:xfrm>
          <a:off x="3656856" y="547464"/>
          <a:ext cx="2851251" cy="5494663"/>
        </p:xfrm>
        <a:graphic>
          <a:graphicData uri="http://schemas.openxmlformats.org/drawingml/2006/table">
            <a:tbl>
              <a:tblPr/>
              <a:tblGrid>
                <a:gridCol w="613338">
                  <a:extLst>
                    <a:ext uri="{9D8B030D-6E8A-4147-A177-3AD203B41FA5}">
                      <a16:colId xmlns:a16="http://schemas.microsoft.com/office/drawing/2014/main" val="3831183255"/>
                    </a:ext>
                  </a:extLst>
                </a:gridCol>
                <a:gridCol w="614925">
                  <a:extLst>
                    <a:ext uri="{9D8B030D-6E8A-4147-A177-3AD203B41FA5}">
                      <a16:colId xmlns:a16="http://schemas.microsoft.com/office/drawing/2014/main" val="1042469067"/>
                    </a:ext>
                  </a:extLst>
                </a:gridCol>
                <a:gridCol w="1622988">
                  <a:extLst>
                    <a:ext uri="{9D8B030D-6E8A-4147-A177-3AD203B41FA5}">
                      <a16:colId xmlns:a16="http://schemas.microsoft.com/office/drawing/2014/main" val="2488569731"/>
                    </a:ext>
                  </a:extLst>
                </a:gridCol>
              </a:tblGrid>
              <a:tr h="290681">
                <a:tc>
                  <a:txBody>
                    <a:bodyPr/>
                    <a:lstStyle/>
                    <a:p>
                      <a:pPr algn="ctr"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公園所在</a:t>
                      </a:r>
                      <a:br>
                        <a:rPr lang="zh-TW" altLang="en-US" sz="800" b="0" i="0" u="none" strike="noStrike">
                          <a:solidFill>
                            <a:srgbClr val="000000"/>
                          </a:solidFill>
                          <a:effectLst/>
                          <a:latin typeface="Meiryo UI" panose="020B0604030504040204" pitchFamily="50" charset="-128"/>
                          <a:ea typeface="Meiryo UI" panose="020B0604030504040204" pitchFamily="50" charset="-128"/>
                        </a:rPr>
                      </a:br>
                      <a:r>
                        <a:rPr lang="zh-TW" altLang="en-US" sz="800" b="0" i="0" u="none" strike="noStrike">
                          <a:solidFill>
                            <a:srgbClr val="000000"/>
                          </a:solidFill>
                          <a:effectLst/>
                          <a:latin typeface="Meiryo UI" panose="020B0604030504040204" pitchFamily="50" charset="-128"/>
                          <a:ea typeface="Meiryo UI" panose="020B0604030504040204" pitchFamily="50" charset="-128"/>
                        </a:rPr>
                        <a:t>都道府県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公園管理者</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公園名</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0036504"/>
                  </a:ext>
                </a:extLst>
              </a:tr>
              <a:tr h="166769">
                <a:tc>
                  <a:txBody>
                    <a:bodyPr/>
                    <a:lstStyle/>
                    <a:p>
                      <a:pPr algn="l" fontAlgn="ctr"/>
                      <a:r>
                        <a:rPr lang="ja-JP" altLang="en-US" sz="800" b="1" i="0" u="none" strike="noStrike">
                          <a:solidFill>
                            <a:schemeClr val="bg1"/>
                          </a:solidFill>
                          <a:effectLst/>
                          <a:latin typeface="Meiryo UI" panose="020B0604030504040204" pitchFamily="50" charset="-128"/>
                          <a:ea typeface="Meiryo UI" panose="020B0604030504040204" pitchFamily="50" charset="-128"/>
                        </a:rPr>
                        <a:t>令和４年度</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l" fontAlgn="ctr"/>
                      <a:endParaRPr lang="ja-JP" altLang="en-US" sz="800" b="1" i="0" u="none" strike="noStrike">
                        <a:solidFill>
                          <a:schemeClr val="bg1"/>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r" fontAlgn="ctr"/>
                      <a:r>
                        <a:rPr lang="en-US" altLang="ja-JP" sz="800" b="1" i="0" u="none" strike="noStrike">
                          <a:solidFill>
                            <a:schemeClr val="bg1"/>
                          </a:solidFill>
                          <a:effectLst/>
                          <a:latin typeface="Meiryo UI" panose="020B0604030504040204" pitchFamily="50" charset="-128"/>
                          <a:ea typeface="Meiryo UI" panose="020B0604030504040204" pitchFamily="50" charset="-128"/>
                        </a:rPr>
                        <a:t>30</a:t>
                      </a:r>
                      <a:r>
                        <a:rPr lang="ja-JP" altLang="en-US" sz="800" b="1" i="0" u="none" strike="noStrike">
                          <a:solidFill>
                            <a:schemeClr val="bg1"/>
                          </a:solidFill>
                          <a:effectLst/>
                          <a:latin typeface="Meiryo UI" panose="020B0604030504040204" pitchFamily="50" charset="-128"/>
                          <a:ea typeface="Meiryo UI" panose="020B0604030504040204" pitchFamily="50" charset="-128"/>
                        </a:rPr>
                        <a:t>箇所</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50794879"/>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石川県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加賀市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（仮称）萬松園公園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7957736"/>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宮崎県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延岡市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城山公園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224345"/>
                  </a:ext>
                </a:extLst>
              </a:tr>
              <a:tr h="200912">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福島県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郡山市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開成山公園等</a:t>
                      </a: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182326"/>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茨城県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水戸市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千波公園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9919272"/>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千葉県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千葉県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柏の葉公園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8749201"/>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静岡県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湖西市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FF0000"/>
                          </a:solidFill>
                          <a:effectLst/>
                          <a:latin typeface="Meiryo UI" panose="020B0604030504040204" pitchFamily="50" charset="-128"/>
                          <a:ea typeface="Meiryo UI" panose="020B0604030504040204" pitchFamily="50" charset="-128"/>
                        </a:rPr>
                        <a:t>新居弁天公園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3002346"/>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岡山県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岡山市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北長瀬未来ふれあい総合公園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3216060"/>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静岡県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伊豆の国市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FF0000"/>
                          </a:solidFill>
                          <a:effectLst/>
                          <a:latin typeface="Meiryo UI" panose="020B0604030504040204" pitchFamily="50" charset="-128"/>
                          <a:ea typeface="Meiryo UI" panose="020B0604030504040204" pitchFamily="50" charset="-128"/>
                        </a:rPr>
                        <a:t>狩野川神島公園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8633148"/>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広島県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広島市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中央公園（広島城三の丸）</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6658697"/>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枚方市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王仁公園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4592673"/>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和歌山県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和歌山市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四季の郷公園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1013180"/>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埼玉県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さいたま市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与野公園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2233104"/>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岐阜県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各務原市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木曽川前渡南公園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5853232"/>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京都府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京田辺市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田辺公園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1697051"/>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刈谷市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猿渡公園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5699998"/>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北海道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厚真町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大沼フィッシングパーク</a:t>
                      </a:r>
                      <a:r>
                        <a:rPr lang="en-US" altLang="ja-JP" sz="800" b="0" i="0" u="none" strike="noStrike">
                          <a:solidFill>
                            <a:srgbClr val="000000"/>
                          </a:solidFill>
                          <a:effectLst/>
                          <a:latin typeface="Meiryo UI" panose="020B0604030504040204" pitchFamily="50" charset="-128"/>
                          <a:ea typeface="Meiryo UI" panose="020B0604030504040204" pitchFamily="50" charset="-128"/>
                        </a:rPr>
                        <a:t>(</a:t>
                      </a:r>
                      <a:r>
                        <a:rPr lang="ja-JP" altLang="en-US" sz="800" b="0" i="0" u="none" strike="noStrike">
                          <a:solidFill>
                            <a:srgbClr val="000000"/>
                          </a:solidFill>
                          <a:effectLst/>
                          <a:latin typeface="Meiryo UI" panose="020B0604030504040204" pitchFamily="50" charset="-128"/>
                          <a:ea typeface="Meiryo UI" panose="020B0604030504040204" pitchFamily="50" charset="-128"/>
                        </a:rPr>
                        <a:t>大沼野営場）</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1319664"/>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川崎市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橘公園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50603"/>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高知県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高知県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五台山公園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5072445"/>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沖縄県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浦添市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経塚公園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1098129"/>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佐賀県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佐賀県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吉野ヶ里歴史公園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3450705"/>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栃木県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足利市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本町緑地</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638879"/>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香川県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高松市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5568205"/>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群馬県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館林市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つつじが岡公園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5441848"/>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群馬県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前橋市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FF0000"/>
                          </a:solidFill>
                          <a:effectLst/>
                          <a:latin typeface="Meiryo UI" panose="020B0604030504040204" pitchFamily="50" charset="-128"/>
                          <a:ea typeface="Meiryo UI" panose="020B0604030504040204" pitchFamily="50" charset="-128"/>
                        </a:rPr>
                        <a:t>荻窪公園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586605"/>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山形県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山形市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駅前公園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8313370"/>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沖縄県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糸満市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南浜公園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8593063"/>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福岡市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東平尾公園（大谷広場）</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0309393"/>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福岡市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清流公園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5702715"/>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福岡市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明治公園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9659349"/>
                  </a:ext>
                </a:extLst>
              </a:tr>
              <a:tr h="166769">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栃木県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宇都宮市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東部総合公園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9150261"/>
                  </a:ext>
                </a:extLst>
              </a:tr>
            </a:tbl>
          </a:graphicData>
        </a:graphic>
      </p:graphicFrame>
      <p:graphicFrame>
        <p:nvGraphicFramePr>
          <p:cNvPr id="12" name="表 11">
            <a:extLst>
              <a:ext uri="{FF2B5EF4-FFF2-40B4-BE49-F238E27FC236}">
                <a16:creationId xmlns:a16="http://schemas.microsoft.com/office/drawing/2014/main" id="{8CFEB34A-3E27-161F-EE7A-635DC4BAFF48}"/>
              </a:ext>
            </a:extLst>
          </p:cNvPr>
          <p:cNvGraphicFramePr>
            <a:graphicFrameLocks noGrp="1"/>
          </p:cNvGraphicFramePr>
          <p:nvPr>
            <p:extLst>
              <p:ext uri="{D42A27DB-BD31-4B8C-83A1-F6EECF244321}">
                <p14:modId xmlns:p14="http://schemas.microsoft.com/office/powerpoint/2010/main" val="551428025"/>
              </p:ext>
            </p:extLst>
          </p:nvPr>
        </p:nvGraphicFramePr>
        <p:xfrm>
          <a:off x="6646886" y="547463"/>
          <a:ext cx="3130650" cy="5494679"/>
        </p:xfrm>
        <a:graphic>
          <a:graphicData uri="http://schemas.openxmlformats.org/drawingml/2006/table">
            <a:tbl>
              <a:tblPr/>
              <a:tblGrid>
                <a:gridCol w="580000">
                  <a:extLst>
                    <a:ext uri="{9D8B030D-6E8A-4147-A177-3AD203B41FA5}">
                      <a16:colId xmlns:a16="http://schemas.microsoft.com/office/drawing/2014/main" val="2113332579"/>
                    </a:ext>
                  </a:extLst>
                </a:gridCol>
                <a:gridCol w="614925">
                  <a:extLst>
                    <a:ext uri="{9D8B030D-6E8A-4147-A177-3AD203B41FA5}">
                      <a16:colId xmlns:a16="http://schemas.microsoft.com/office/drawing/2014/main" val="776868462"/>
                    </a:ext>
                  </a:extLst>
                </a:gridCol>
                <a:gridCol w="1935725">
                  <a:extLst>
                    <a:ext uri="{9D8B030D-6E8A-4147-A177-3AD203B41FA5}">
                      <a16:colId xmlns:a16="http://schemas.microsoft.com/office/drawing/2014/main" val="114078809"/>
                    </a:ext>
                  </a:extLst>
                </a:gridCol>
              </a:tblGrid>
              <a:tr h="303733">
                <a:tc>
                  <a:txBody>
                    <a:bodyPr/>
                    <a:lstStyle/>
                    <a:p>
                      <a:pPr algn="ctr"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公園所在</a:t>
                      </a:r>
                      <a:br>
                        <a:rPr lang="zh-TW" altLang="en-US" sz="800" b="0" i="0" u="none" strike="noStrike">
                          <a:solidFill>
                            <a:srgbClr val="000000"/>
                          </a:solidFill>
                          <a:effectLst/>
                          <a:latin typeface="Meiryo UI" panose="020B0604030504040204" pitchFamily="50" charset="-128"/>
                          <a:ea typeface="Meiryo UI" panose="020B0604030504040204" pitchFamily="50" charset="-128"/>
                        </a:rPr>
                      </a:br>
                      <a:r>
                        <a:rPr lang="zh-TW" altLang="en-US" sz="800" b="0" i="0" u="none" strike="noStrike">
                          <a:solidFill>
                            <a:srgbClr val="000000"/>
                          </a:solidFill>
                          <a:effectLst/>
                          <a:latin typeface="Meiryo UI" panose="020B0604030504040204" pitchFamily="50" charset="-128"/>
                          <a:ea typeface="Meiryo UI" panose="020B0604030504040204" pitchFamily="50" charset="-128"/>
                        </a:rPr>
                        <a:t>都道府県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公園管理者</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公園名</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669990"/>
                  </a:ext>
                </a:extLst>
              </a:tr>
              <a:tr h="151867">
                <a:tc>
                  <a:txBody>
                    <a:bodyPr/>
                    <a:lstStyle/>
                    <a:p>
                      <a:pPr algn="l" fontAlgn="ctr"/>
                      <a:r>
                        <a:rPr lang="ja-JP" altLang="en-US" sz="800" b="1" i="0" u="none" strike="noStrike">
                          <a:solidFill>
                            <a:schemeClr val="bg1"/>
                          </a:solidFill>
                          <a:effectLst/>
                          <a:latin typeface="Meiryo UI" panose="020B0604030504040204" pitchFamily="50" charset="-128"/>
                          <a:ea typeface="Meiryo UI" panose="020B0604030504040204" pitchFamily="50" charset="-128"/>
                        </a:rPr>
                        <a:t>令和</a:t>
                      </a:r>
                      <a:r>
                        <a:rPr lang="en-US" altLang="ja-JP" sz="800" b="1" i="0" u="none" strike="noStrike">
                          <a:solidFill>
                            <a:schemeClr val="bg1"/>
                          </a:solidFill>
                          <a:effectLst/>
                          <a:latin typeface="Meiryo UI" panose="020B0604030504040204" pitchFamily="50" charset="-128"/>
                          <a:ea typeface="Meiryo UI" panose="020B0604030504040204" pitchFamily="50" charset="-128"/>
                        </a:rPr>
                        <a:t>5</a:t>
                      </a:r>
                      <a:r>
                        <a:rPr lang="ja-JP" altLang="en-US" sz="800" b="1" i="0" u="none" strike="noStrike">
                          <a:solidFill>
                            <a:schemeClr val="bg1"/>
                          </a:solidFill>
                          <a:effectLst/>
                          <a:latin typeface="Meiryo UI" panose="020B0604030504040204" pitchFamily="50" charset="-128"/>
                          <a:ea typeface="Meiryo UI" panose="020B0604030504040204" pitchFamily="50" charset="-128"/>
                        </a:rPr>
                        <a:t>年度</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l" fontAlgn="ctr"/>
                      <a:endParaRPr lang="ja-JP" altLang="en-US" sz="800" b="1" i="0" u="none" strike="noStrike">
                        <a:solidFill>
                          <a:schemeClr val="bg1"/>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r" fontAlgn="ctr"/>
                      <a:r>
                        <a:rPr lang="en-US" altLang="ja-JP" sz="800" b="1" i="0" u="none" strike="noStrike">
                          <a:solidFill>
                            <a:schemeClr val="bg1"/>
                          </a:solidFill>
                          <a:effectLst/>
                          <a:latin typeface="Meiryo UI" panose="020B0604030504040204" pitchFamily="50" charset="-128"/>
                          <a:ea typeface="Meiryo UI" panose="020B0604030504040204" pitchFamily="50" charset="-128"/>
                        </a:rPr>
                        <a:t>3</a:t>
                      </a:r>
                      <a:r>
                        <a:rPr lang="ja-JP" altLang="en-US" sz="800" b="1" i="0" u="none" strike="noStrike">
                          <a:solidFill>
                            <a:schemeClr val="bg1"/>
                          </a:solidFill>
                          <a:effectLst/>
                          <a:latin typeface="Meiryo UI" panose="020B0604030504040204" pitchFamily="50" charset="-128"/>
                          <a:ea typeface="Meiryo UI" panose="020B0604030504040204" pitchFamily="50" charset="-128"/>
                        </a:rPr>
                        <a:t>３箇所</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595223964"/>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岸和田市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大門公園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1047817"/>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堺市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水賀池公園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3587619"/>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富山市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呉羽山公園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1034406"/>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埼玉県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さいたま市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さぎ山記念公園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1921745"/>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岐阜県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本巣市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もとまるパーク</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2303067"/>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江東区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若洲公園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3770675"/>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埼玉県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さいたま市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（仮称）さいたま市農業交流公園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1372504"/>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茨城県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龍ケ崎市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龍ケ崎市森林公園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0919596"/>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岐阜県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岐阜市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岐阜公園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5534961"/>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北海道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札幌市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百合が原公園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131043"/>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静岡県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静岡市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清水船越堤公園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1703757"/>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沖縄県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与那原町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与那古浜公園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1597552"/>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埼玉県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さいたま市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（仮称）岩槻南部新和西地区近隣公園等</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306189"/>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長野県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長野市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長野駅東口公園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9321304"/>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沖縄県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名護市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21</a:t>
                      </a:r>
                      <a:r>
                        <a:rPr lang="ja-JP" altLang="en-US" sz="800" b="0" i="0" u="none" strike="noStrike">
                          <a:solidFill>
                            <a:srgbClr val="000000"/>
                          </a:solidFill>
                          <a:effectLst/>
                          <a:latin typeface="Meiryo UI" panose="020B0604030504040204" pitchFamily="50" charset="-128"/>
                          <a:ea typeface="Meiryo UI" panose="020B0604030504040204" pitchFamily="50" charset="-128"/>
                        </a:rPr>
                        <a:t>世紀の森</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6676036"/>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小牧市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小牧山東公園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670815"/>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高岡市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高岡おとぎの森公園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1095336"/>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富山県常願寺川公園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9859197"/>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富山県五福公園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2276359"/>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県民公園太閤山ランド</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9551168"/>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広島県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広島県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広島県立びんご運動公園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7384860"/>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沖縄県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那覇市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漫湖公園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7241976"/>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群馬県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伊勢崎市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華蔵寺公園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7080048"/>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宮城県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多賀城市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768425"/>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世田谷区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玉川野毛町公園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6223102"/>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兵庫県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国土交通省</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CN" altLang="en-US" sz="800" b="0" i="0" u="none" strike="noStrike">
                          <a:solidFill>
                            <a:srgbClr val="000000"/>
                          </a:solidFill>
                          <a:effectLst/>
                          <a:latin typeface="Meiryo UI" panose="020B0604030504040204" pitchFamily="50" charset="-128"/>
                          <a:ea typeface="Meiryo UI" panose="020B0604030504040204" pitchFamily="50" charset="-128"/>
                        </a:rPr>
                        <a:t>国営明石海峡公園（淡路地区）</a:t>
                      </a:r>
                      <a:r>
                        <a:rPr kumimoji="1" lang="en-US" altLang="ja-JP" sz="800" b="0" i="0" u="none" strike="noStrike" kern="1200">
                          <a:solidFill>
                            <a:srgbClr val="000000"/>
                          </a:solidFill>
                          <a:effectLst/>
                          <a:latin typeface="Meiryo UI" panose="020B0604030504040204" pitchFamily="50" charset="-128"/>
                          <a:ea typeface="Meiryo UI" panose="020B0604030504040204" pitchFamily="50" charset="-128"/>
                          <a:cs typeface="+mn-cs"/>
                        </a:rPr>
                        <a:t>Ⅱ</a:t>
                      </a:r>
                      <a:r>
                        <a:rPr kumimoji="1" lang="ja-JP" altLang="en-US" sz="800" b="0" i="0" u="none" strike="noStrike" kern="1200">
                          <a:solidFill>
                            <a:srgbClr val="000000"/>
                          </a:solidFill>
                          <a:effectLst/>
                          <a:latin typeface="Meiryo UI" panose="020B0604030504040204" pitchFamily="50" charset="-128"/>
                          <a:ea typeface="Meiryo UI" panose="020B0604030504040204" pitchFamily="50" charset="-128"/>
                          <a:cs typeface="+mn-cs"/>
                        </a:rPr>
                        <a:t>期</a:t>
                      </a:r>
                      <a:endParaRPr kumimoji="1" lang="zh-CN" altLang="en-US" sz="800" b="0" i="0" u="none" strike="noStrike" kern="1200">
                        <a:solidFill>
                          <a:srgbClr val="000000"/>
                        </a:solidFill>
                        <a:effectLst/>
                        <a:latin typeface="Meiryo UI" panose="020B0604030504040204" pitchFamily="50" charset="-128"/>
                        <a:ea typeface="Meiryo UI" panose="020B0604030504040204" pitchFamily="50" charset="-128"/>
                        <a:cs typeface="+mn-cs"/>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9126499"/>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あいち健康の森公園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3827774"/>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豊田市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中央公園（第二期整備）</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109253"/>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福島県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いわき市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21</a:t>
                      </a:r>
                      <a:r>
                        <a:rPr lang="ja-JP" altLang="en-US" sz="800" b="0" i="0" u="none" strike="noStrike">
                          <a:solidFill>
                            <a:srgbClr val="000000"/>
                          </a:solidFill>
                          <a:effectLst/>
                          <a:latin typeface="Meiryo UI" panose="020B0604030504040204" pitchFamily="50" charset="-128"/>
                          <a:ea typeface="Meiryo UI" panose="020B0604030504040204" pitchFamily="50" charset="-128"/>
                        </a:rPr>
                        <a:t>世紀の森公園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119986"/>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川崎市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CN" altLang="en-US" sz="800" b="0" i="0" u="none" strike="noStrike">
                          <a:solidFill>
                            <a:srgbClr val="000000"/>
                          </a:solidFill>
                          <a:effectLst/>
                          <a:latin typeface="Meiryo UI" panose="020B0604030504040204" pitchFamily="50" charset="-128"/>
                          <a:ea typeface="Meiryo UI" panose="020B0604030504040204" pitchFamily="50" charset="-128"/>
                        </a:rPr>
                        <a:t>登戸２号街区公園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9771250"/>
                  </a:ext>
                </a:extLst>
              </a:tr>
              <a:tr h="179335">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埼玉県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埼玉県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上尾運動公園（さいたま水上公園）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6012543"/>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福岡市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長垂海浜公園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578633"/>
                  </a:ext>
                </a:extLst>
              </a:tr>
              <a:tr h="151867">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福岡市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香椎浜北公園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4158360"/>
                  </a:ext>
                </a:extLst>
              </a:tr>
            </a:tbl>
          </a:graphicData>
        </a:graphic>
      </p:graphicFrame>
      <p:sp>
        <p:nvSpPr>
          <p:cNvPr id="2" name="スライド番号プレースホルダー 2">
            <a:extLst>
              <a:ext uri="{FF2B5EF4-FFF2-40B4-BE49-F238E27FC236}">
                <a16:creationId xmlns:a16="http://schemas.microsoft.com/office/drawing/2014/main" id="{EACA5881-C524-687B-7A9A-BD392776F254}"/>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98030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E85F5A5-C2A8-60E0-F769-B086D54A3399}"/>
              </a:ext>
            </a:extLst>
          </p:cNvPr>
          <p:cNvSpPr txBox="1"/>
          <p:nvPr/>
        </p:nvSpPr>
        <p:spPr>
          <a:xfrm>
            <a:off x="0" y="28479"/>
            <a:ext cx="9432000" cy="400110"/>
          </a:xfrm>
          <a:prstGeom prst="rect">
            <a:avLst/>
          </a:prstGeom>
          <a:noFill/>
        </p:spPr>
        <p:txBody>
          <a:bodyPr wrap="square" rtlCol="0" anchor="ctr">
            <a:spAutoFit/>
          </a:bodyPr>
          <a:lstStyle>
            <a:defPPr>
              <a:defRPr lang="ja-JP"/>
            </a:defPPr>
            <a:lvl1pPr lvl="0">
              <a:defRPr sz="2000" b="0" i="0" u="none" strike="noStrike" cap="none" spc="0" normalizeH="0" baseline="0">
                <a:ln>
                  <a:noFill/>
                </a:ln>
                <a:solidFill>
                  <a:srgbClr val="0070C0"/>
                </a:solidFill>
                <a:effectLst/>
                <a:uLnTx/>
                <a:uFillTx/>
                <a:latin typeface="Calibri" panose="020F0502020204030204"/>
                <a:ea typeface="ＭＳ Ｐゴシック" panose="020B060007020508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70C0"/>
                </a:solidFill>
                <a:effectLst/>
                <a:uLnTx/>
                <a:uFillTx/>
                <a:latin typeface="Calibri" panose="020F0502020204030204"/>
                <a:ea typeface="ＭＳ Ｐゴシック" panose="020B0600070205080204" pitchFamily="50" charset="-128"/>
                <a:cs typeface="+mn-cs"/>
              </a:rPr>
              <a:t>●　</a:t>
            </a:r>
            <a:r>
              <a:rPr kumimoji="1" lang="en-US" altLang="ja-JP"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Park-PFI</a:t>
            </a:r>
            <a:r>
              <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の都道府県別活用状況（その１）</a:t>
            </a:r>
          </a:p>
        </p:txBody>
      </p:sp>
      <p:sp>
        <p:nvSpPr>
          <p:cNvPr id="3" name="テキスト ボックス 179">
            <a:extLst>
              <a:ext uri="{FF2B5EF4-FFF2-40B4-BE49-F238E27FC236}">
                <a16:creationId xmlns:a16="http://schemas.microsoft.com/office/drawing/2014/main" id="{92007FBC-2F5B-7A3F-EE82-F9B5273774E0}"/>
              </a:ext>
            </a:extLst>
          </p:cNvPr>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テキスト ボックス 180">
            <a:extLst>
              <a:ext uri="{FF2B5EF4-FFF2-40B4-BE49-F238E27FC236}">
                <a16:creationId xmlns:a16="http://schemas.microsoft.com/office/drawing/2014/main" id="{651E80C3-0737-E0C1-52CB-08C5B2086981}"/>
              </a:ext>
            </a:extLst>
          </p:cNvPr>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正方形/長方形 3">
            <a:extLst>
              <a:ext uri="{FF2B5EF4-FFF2-40B4-BE49-F238E27FC236}">
                <a16:creationId xmlns:a16="http://schemas.microsoft.com/office/drawing/2014/main" id="{DF0DD39F-C109-5DA0-3D8C-1633095B5D9E}"/>
              </a:ext>
            </a:extLst>
          </p:cNvPr>
          <p:cNvSpPr/>
          <p:nvPr/>
        </p:nvSpPr>
        <p:spPr>
          <a:xfrm>
            <a:off x="0" y="6141362"/>
            <a:ext cx="4880992" cy="553998"/>
          </a:xfrm>
          <a:prstGeom prst="rect">
            <a:avLst/>
          </a:prstGeom>
        </p:spPr>
        <p:txBody>
          <a:bodyPr wrap="square">
            <a:spAutoFit/>
          </a:bodyPr>
          <a:lstStyle/>
          <a:p>
            <a:pPr lvl="0" defTabSz="844083">
              <a:defRPr/>
            </a:pPr>
            <a:r>
              <a:rPr lang="en-US" altLang="ja-JP"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公募設置等指針</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を公表した公園を掲載したものであり、当該指針の公表年度で分類</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赤字</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は公募対象施設が</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供用</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している公園（一部供用も含む）</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【84</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公園</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defTabSz="844083">
              <a:defRPr/>
            </a:pP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年７月</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日時点で不調や事業者の撤退等の事業は掲載していない。</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a:extLst>
              <a:ext uri="{FF2B5EF4-FFF2-40B4-BE49-F238E27FC236}">
                <a16:creationId xmlns:a16="http://schemas.microsoft.com/office/drawing/2014/main" id="{A4617A94-10C7-4A17-283D-74EB1F16A2A7}"/>
              </a:ext>
            </a:extLst>
          </p:cNvPr>
          <p:cNvSpPr/>
          <p:nvPr/>
        </p:nvSpPr>
        <p:spPr>
          <a:xfrm>
            <a:off x="6609184" y="6357386"/>
            <a:ext cx="2952328" cy="261610"/>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日時点・国土交通省調べ）</a:t>
            </a:r>
            <a:endParaRPr kumimoji="1" lang="ja-JP" altLang="en-US" sz="1050" b="0" i="0" u="none" strike="noStrike" kern="1200" cap="none" spc="0" normalizeH="0" baseline="0" noProof="0">
              <a:ln>
                <a:noFill/>
              </a:ln>
              <a:solidFill>
                <a:prstClr val="black"/>
              </a:solidFill>
              <a:effectLst/>
              <a:uLnTx/>
              <a:uFillTx/>
            </a:endParaRPr>
          </a:p>
        </p:txBody>
      </p:sp>
      <p:graphicFrame>
        <p:nvGraphicFramePr>
          <p:cNvPr id="14" name="表 13">
            <a:extLst>
              <a:ext uri="{FF2B5EF4-FFF2-40B4-BE49-F238E27FC236}">
                <a16:creationId xmlns:a16="http://schemas.microsoft.com/office/drawing/2014/main" id="{502D0322-35E6-CA38-EEF0-5D796AE722C1}"/>
              </a:ext>
            </a:extLst>
          </p:cNvPr>
          <p:cNvGraphicFramePr>
            <a:graphicFrameLocks noGrp="1"/>
          </p:cNvGraphicFramePr>
          <p:nvPr>
            <p:extLst>
              <p:ext uri="{D42A27DB-BD31-4B8C-83A1-F6EECF244321}">
                <p14:modId xmlns:p14="http://schemas.microsoft.com/office/powerpoint/2010/main" val="2595276548"/>
              </p:ext>
            </p:extLst>
          </p:nvPr>
        </p:nvGraphicFramePr>
        <p:xfrm>
          <a:off x="77911" y="668754"/>
          <a:ext cx="2498825" cy="5400607"/>
        </p:xfrm>
        <a:graphic>
          <a:graphicData uri="http://schemas.openxmlformats.org/drawingml/2006/table">
            <a:tbl>
              <a:tblPr/>
              <a:tblGrid>
                <a:gridCol w="567300">
                  <a:extLst>
                    <a:ext uri="{9D8B030D-6E8A-4147-A177-3AD203B41FA5}">
                      <a16:colId xmlns:a16="http://schemas.microsoft.com/office/drawing/2014/main" val="2762413476"/>
                    </a:ext>
                  </a:extLst>
                </a:gridCol>
                <a:gridCol w="795900">
                  <a:extLst>
                    <a:ext uri="{9D8B030D-6E8A-4147-A177-3AD203B41FA5}">
                      <a16:colId xmlns:a16="http://schemas.microsoft.com/office/drawing/2014/main" val="2553510535"/>
                    </a:ext>
                  </a:extLst>
                </a:gridCol>
                <a:gridCol w="1135625">
                  <a:extLst>
                    <a:ext uri="{9D8B030D-6E8A-4147-A177-3AD203B41FA5}">
                      <a16:colId xmlns:a16="http://schemas.microsoft.com/office/drawing/2014/main" val="308862608"/>
                    </a:ext>
                  </a:extLst>
                </a:gridCol>
              </a:tblGrid>
              <a:tr h="300033">
                <a:tc>
                  <a:txBody>
                    <a:bodyPr/>
                    <a:lstStyle/>
                    <a:p>
                      <a:pPr algn="ctr"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公園所在</a:t>
                      </a:r>
                      <a:br>
                        <a:rPr lang="zh-TW" altLang="en-US" sz="900" b="0" i="0" u="none" strike="noStrike">
                          <a:solidFill>
                            <a:srgbClr val="000000"/>
                          </a:solidFill>
                          <a:effectLst/>
                          <a:latin typeface="Meiryo UI" panose="020B0604030504040204" pitchFamily="50" charset="-128"/>
                          <a:ea typeface="Meiryo UI" panose="020B0604030504040204" pitchFamily="50" charset="-128"/>
                        </a:rPr>
                      </a:br>
                      <a:r>
                        <a:rPr lang="zh-TW" altLang="en-US" sz="900" b="0" i="0" u="none" strike="noStrike">
                          <a:solidFill>
                            <a:srgbClr val="000000"/>
                          </a:solidFill>
                          <a:effectLst/>
                          <a:latin typeface="Meiryo UI" panose="020B0604030504040204" pitchFamily="50" charset="-128"/>
                          <a:ea typeface="Meiryo UI" panose="020B0604030504040204" pitchFamily="50" charset="-128"/>
                        </a:rPr>
                        <a:t>都道府県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公園管理者</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公園名</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892298"/>
                  </a:ext>
                </a:extLst>
              </a:tr>
              <a:tr h="150017">
                <a:tc rowSpan="5">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北海道</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（５）</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札幌市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百合が原公園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595729"/>
                  </a:ext>
                </a:extLst>
              </a:tr>
              <a:tr h="3000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北海道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3">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恵庭市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漁川河川緑地</a:t>
                      </a:r>
                      <a:endParaRPr lang="en-US" altLang="zh-TW" sz="900" b="0" i="0" u="none" strike="noStrike">
                        <a:solidFill>
                          <a:srgbClr val="FF0000"/>
                        </a:solidFill>
                        <a:effectLst/>
                        <a:latin typeface="Meiryo UI" panose="020B0604030504040204" pitchFamily="50" charset="-128"/>
                        <a:ea typeface="Meiryo UI" panose="020B0604030504040204" pitchFamily="50" charset="-128"/>
                      </a:endParaRPr>
                    </a:p>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（花の拠点</a:t>
                      </a:r>
                      <a:r>
                        <a:rPr lang="en-US" altLang="ja-JP" sz="900" b="0" i="0" u="none" strike="noStrike">
                          <a:solidFill>
                            <a:srgbClr val="FF0000"/>
                          </a:solidFill>
                          <a:effectLst/>
                          <a:latin typeface="Meiryo UI" panose="020B0604030504040204" pitchFamily="50" charset="-128"/>
                          <a:ea typeface="Meiryo UI" panose="020B0604030504040204" pitchFamily="50" charset="-128"/>
                        </a:rPr>
                        <a:t>Ⅰ</a:t>
                      </a:r>
                      <a:r>
                        <a:rPr lang="ja-JP" altLang="en-US" sz="900" b="0" i="0" u="none" strike="noStrike">
                          <a:solidFill>
                            <a:srgbClr val="FF0000"/>
                          </a:solidFill>
                          <a:effectLst/>
                          <a:latin typeface="Meiryo UI" panose="020B0604030504040204" pitchFamily="50" charset="-128"/>
                          <a:ea typeface="Meiryo UI" panose="020B0604030504040204" pitchFamily="50" charset="-128"/>
                        </a:rPr>
                        <a:t>期）</a:t>
                      </a:r>
                      <a:endParaRPr lang="zh-TW" altLang="en-US" sz="900" b="0" i="0" u="none" strike="noStrike">
                        <a:solidFill>
                          <a:srgbClr val="FF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070579"/>
                  </a:ext>
                </a:extLst>
              </a:tr>
              <a:tr h="3000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北海道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恵庭市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漁川河川緑地</a:t>
                      </a:r>
                      <a:endParaRPr lang="en-US" altLang="zh-TW" sz="900" b="0" i="0" u="none" strike="noStrike">
                        <a:solidFill>
                          <a:srgbClr val="FF0000"/>
                        </a:solidFill>
                        <a:effectLst/>
                        <a:latin typeface="Meiryo UI" panose="020B0604030504040204" pitchFamily="50" charset="-128"/>
                        <a:ea typeface="Meiryo UI" panose="020B0604030504040204" pitchFamily="50" charset="-128"/>
                      </a:endParaRPr>
                    </a:p>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（花の拠点</a:t>
                      </a:r>
                      <a:r>
                        <a:rPr lang="en-US" altLang="ja-JP" sz="900" b="0" i="0" u="none" strike="noStrike">
                          <a:solidFill>
                            <a:srgbClr val="FF0000"/>
                          </a:solidFill>
                          <a:effectLst/>
                          <a:latin typeface="Meiryo UI" panose="020B0604030504040204" pitchFamily="50" charset="-128"/>
                          <a:ea typeface="Meiryo UI" panose="020B0604030504040204" pitchFamily="50" charset="-128"/>
                        </a:rPr>
                        <a:t>Ⅱ</a:t>
                      </a:r>
                      <a:r>
                        <a:rPr lang="ja-JP" altLang="en-US" sz="900" b="0" i="0" u="none" strike="noStrike">
                          <a:solidFill>
                            <a:srgbClr val="FF0000"/>
                          </a:solidFill>
                          <a:effectLst/>
                          <a:latin typeface="Meiryo UI" panose="020B0604030504040204" pitchFamily="50" charset="-128"/>
                          <a:ea typeface="Meiryo UI" panose="020B0604030504040204" pitchFamily="50" charset="-128"/>
                        </a:rPr>
                        <a:t>期）</a:t>
                      </a:r>
                      <a:endParaRPr lang="zh-TW" altLang="en-US" sz="900" b="0" i="0" u="none" strike="noStrike">
                        <a:solidFill>
                          <a:srgbClr val="FF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8852077"/>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北海道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恵庭市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恵庭ふるさと公園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2432001"/>
                  </a:ext>
                </a:extLst>
              </a:tr>
              <a:tr h="3000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北海道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厚真町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大沼フィッシングパーク</a:t>
                      </a:r>
                      <a:endParaRPr lang="en-US" altLang="ja-JP" sz="900" b="0" i="0" u="none" strike="noStrike">
                        <a:solidFill>
                          <a:srgbClr val="000000"/>
                        </a:solidFill>
                        <a:effectLst/>
                        <a:latin typeface="Meiryo UI" panose="020B0604030504040204" pitchFamily="50" charset="-128"/>
                        <a:ea typeface="Meiryo UI" panose="020B0604030504040204" pitchFamily="50" charset="-128"/>
                      </a:endParaRPr>
                    </a:p>
                    <a:p>
                      <a:pPr algn="l"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r>
                        <a:rPr lang="ja-JP" altLang="en-US" sz="900" b="0" i="0" u="none" strike="noStrike">
                          <a:solidFill>
                            <a:srgbClr val="000000"/>
                          </a:solidFill>
                          <a:effectLst/>
                          <a:latin typeface="Meiryo UI" panose="020B0604030504040204" pitchFamily="50" charset="-128"/>
                          <a:ea typeface="Meiryo UI" panose="020B0604030504040204" pitchFamily="50" charset="-128"/>
                        </a:rPr>
                        <a:t>大沼野営場）</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3531925"/>
                  </a:ext>
                </a:extLst>
              </a:tr>
              <a:tr h="150017">
                <a:tc rowSpan="3">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青森県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青森市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青い森セントラルパーク</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9134387"/>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青森県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むつ市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おおみなと臨海公園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5761683"/>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青森県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むつ市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代官山公園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9180667"/>
                  </a:ext>
                </a:extLst>
              </a:tr>
              <a:tr h="150017">
                <a:tc rowSpan="3">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岩手県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盛岡市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木伏緑地</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9930906"/>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岩手県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盛岡市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078886"/>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岩手県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二戸市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金田一近隣公園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0790411"/>
                  </a:ext>
                </a:extLst>
              </a:tr>
              <a:tr h="150017">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宮城県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多賀城市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4959610"/>
                  </a:ext>
                </a:extLst>
              </a:tr>
              <a:tr h="150017">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山形県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山形市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ひばり公園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1644753"/>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山形県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山形市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駅前公園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9817799"/>
                  </a:ext>
                </a:extLst>
              </a:tr>
              <a:tr h="150017">
                <a:tc rowSpan="3">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福島県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郡山市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開成山公園等</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7815430"/>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福島県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いわき市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a:t>
                      </a:r>
                      <a:r>
                        <a:rPr lang="ja-JP" altLang="en-US" sz="900" b="0" i="0" u="none" strike="noStrike">
                          <a:solidFill>
                            <a:srgbClr val="000000"/>
                          </a:solidFill>
                          <a:effectLst/>
                          <a:latin typeface="Meiryo UI" panose="020B0604030504040204" pitchFamily="50" charset="-128"/>
                          <a:ea typeface="Meiryo UI" panose="020B0604030504040204" pitchFamily="50" charset="-128"/>
                        </a:rPr>
                        <a:t>世紀の森公園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0495772"/>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福島県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須賀川市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翠ヶ丘公園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8844746"/>
                  </a:ext>
                </a:extLst>
              </a:tr>
              <a:tr h="150017">
                <a:tc rowSpan="4">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茨城県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（４）</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茨城県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偕楽園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0799200"/>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茨城県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水戸市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千波公園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9705368"/>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茨城県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龍ケ崎市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龍ケ崎市森林公園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0973216"/>
                  </a:ext>
                </a:extLst>
              </a:tr>
              <a:tr h="450050">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茨城県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常総地方</a:t>
                      </a:r>
                      <a:endParaRPr lang="en-US" altLang="zh-TW" sz="9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広域市町村圏</a:t>
                      </a:r>
                      <a:endParaRPr lang="en-US" altLang="zh-TW" sz="9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事務組合</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常総運動公園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500820"/>
                  </a:ext>
                </a:extLst>
              </a:tr>
              <a:tr h="150017">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栃木県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宇都宮市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東部総合公園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0190932"/>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栃木県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足利市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本町緑地</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0533714"/>
                  </a:ext>
                </a:extLst>
              </a:tr>
              <a:tr h="150017">
                <a:tc rowSpan="6">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群馬県</a:t>
                      </a:r>
                      <a:endParaRPr lang="en-US" altLang="ja-JP" sz="9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（６）</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群馬県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敷島公園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737872"/>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群馬県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群馬県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観音山ファミリーパーク</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6312986"/>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群馬県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前橋市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ココルンシティ公園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9114910"/>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群馬県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前橋市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荻窪公園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8632058"/>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群馬県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伊勢崎市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華蔵寺公園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0470667"/>
                  </a:ext>
                </a:extLst>
              </a:tr>
              <a:tr h="150017">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群馬県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館林市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つつじが岡公園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4079980"/>
                  </a:ext>
                </a:extLst>
              </a:tr>
            </a:tbl>
          </a:graphicData>
        </a:graphic>
      </p:graphicFrame>
      <p:graphicFrame>
        <p:nvGraphicFramePr>
          <p:cNvPr id="15" name="表 14">
            <a:extLst>
              <a:ext uri="{FF2B5EF4-FFF2-40B4-BE49-F238E27FC236}">
                <a16:creationId xmlns:a16="http://schemas.microsoft.com/office/drawing/2014/main" id="{E43693B5-D32B-416F-ABF2-CBCAB62C53C3}"/>
              </a:ext>
            </a:extLst>
          </p:cNvPr>
          <p:cNvGraphicFramePr>
            <a:graphicFrameLocks noGrp="1"/>
          </p:cNvGraphicFramePr>
          <p:nvPr>
            <p:extLst>
              <p:ext uri="{D42A27DB-BD31-4B8C-83A1-F6EECF244321}">
                <p14:modId xmlns:p14="http://schemas.microsoft.com/office/powerpoint/2010/main" val="427876464"/>
              </p:ext>
            </p:extLst>
          </p:nvPr>
        </p:nvGraphicFramePr>
        <p:xfrm>
          <a:off x="2720752" y="668755"/>
          <a:ext cx="3902655" cy="5400612"/>
        </p:xfrm>
        <a:graphic>
          <a:graphicData uri="http://schemas.openxmlformats.org/drawingml/2006/table">
            <a:tbl>
              <a:tblPr/>
              <a:tblGrid>
                <a:gridCol w="758941">
                  <a:extLst>
                    <a:ext uri="{9D8B030D-6E8A-4147-A177-3AD203B41FA5}">
                      <a16:colId xmlns:a16="http://schemas.microsoft.com/office/drawing/2014/main" val="1891145335"/>
                    </a:ext>
                  </a:extLst>
                </a:gridCol>
                <a:gridCol w="747614">
                  <a:extLst>
                    <a:ext uri="{9D8B030D-6E8A-4147-A177-3AD203B41FA5}">
                      <a16:colId xmlns:a16="http://schemas.microsoft.com/office/drawing/2014/main" val="3231045945"/>
                    </a:ext>
                  </a:extLst>
                </a:gridCol>
                <a:gridCol w="2396100">
                  <a:extLst>
                    <a:ext uri="{9D8B030D-6E8A-4147-A177-3AD203B41FA5}">
                      <a16:colId xmlns:a16="http://schemas.microsoft.com/office/drawing/2014/main" val="826009141"/>
                    </a:ext>
                  </a:extLst>
                </a:gridCol>
              </a:tblGrid>
              <a:tr h="385758">
                <a:tc>
                  <a:txBody>
                    <a:bodyPr/>
                    <a:lstStyle/>
                    <a:p>
                      <a:pPr algn="ctr"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公園所在</a:t>
                      </a:r>
                      <a:br>
                        <a:rPr lang="zh-TW" altLang="en-US" sz="900" b="0" i="0" u="none" strike="noStrike">
                          <a:solidFill>
                            <a:srgbClr val="000000"/>
                          </a:solidFill>
                          <a:effectLst/>
                          <a:latin typeface="Meiryo UI" panose="020B0604030504040204" pitchFamily="50" charset="-128"/>
                          <a:ea typeface="Meiryo UI" panose="020B0604030504040204" pitchFamily="50" charset="-128"/>
                        </a:rPr>
                      </a:br>
                      <a:r>
                        <a:rPr lang="zh-TW" altLang="en-US" sz="900" b="0" i="0" u="none" strike="noStrike">
                          <a:solidFill>
                            <a:srgbClr val="000000"/>
                          </a:solidFill>
                          <a:effectLst/>
                          <a:latin typeface="Meiryo UI" panose="020B0604030504040204" pitchFamily="50" charset="-128"/>
                          <a:ea typeface="Meiryo UI" panose="020B0604030504040204" pitchFamily="50" charset="-128"/>
                        </a:rPr>
                        <a:t>都道府県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公園管理者</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公園名</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7661940"/>
                  </a:ext>
                </a:extLst>
              </a:tr>
              <a:tr h="385758">
                <a:tc rowSpan="8">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埼玉県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（８）</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埼玉県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上尾運動公園</a:t>
                      </a:r>
                      <a:br>
                        <a:rPr lang="ja-JP" altLang="en-US" sz="900" b="0" i="0" u="none" strike="noStrike">
                          <a:solidFill>
                            <a:srgbClr val="000000"/>
                          </a:solidFill>
                          <a:effectLst/>
                          <a:latin typeface="Meiryo UI" panose="020B0604030504040204" pitchFamily="50" charset="-128"/>
                          <a:ea typeface="Meiryo UI" panose="020B0604030504040204" pitchFamily="50" charset="-128"/>
                        </a:rPr>
                      </a:br>
                      <a:r>
                        <a:rPr lang="ja-JP" altLang="en-US" sz="900" b="0" i="0" u="none" strike="noStrike">
                          <a:solidFill>
                            <a:srgbClr val="000000"/>
                          </a:solidFill>
                          <a:effectLst/>
                          <a:latin typeface="Meiryo UI" panose="020B0604030504040204" pitchFamily="50" charset="-128"/>
                          <a:ea typeface="Meiryo UI" panose="020B0604030504040204" pitchFamily="50" charset="-128"/>
                        </a:rPr>
                        <a:t>（さいたま水上公園）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2195724"/>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埼玉県</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5">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さいたま市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（５）</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（仮称）埼玉県立総合教育センター跡地公園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3725856"/>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埼玉県</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さいたま市</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与野公園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8395526"/>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埼玉県</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さいたま市</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さぎ山記念公園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1596560"/>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埼玉県</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さいたま市</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（仮称）さいたま市農業交流公園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7365616"/>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埼玉県</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さいたま市</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（仮称）岩槻南部新和西地区近隣公園等</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6291409"/>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埼玉県</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所沢市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東所沢公園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1932314"/>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埼玉県</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志木市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いろは親水公園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1215865"/>
                  </a:ext>
                </a:extLst>
              </a:tr>
              <a:tr h="192879">
                <a:tc rowSpan="4">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千葉県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（４）</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千葉県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柏の葉公園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777220"/>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千葉県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千葉市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千葉公園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7263590"/>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千葉県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木更津市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鳥居崎海浜公園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3328363"/>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千葉県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我孫子市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手賀沼公園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4152803"/>
                  </a:ext>
                </a:extLst>
              </a:tr>
              <a:tr h="192879">
                <a:tc rowSpan="1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東京都</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a:t>
                      </a:r>
                      <a:r>
                        <a:rPr lang="en-US" altLang="ja-JP" sz="900" b="0" i="0" u="none" strike="noStrike">
                          <a:solidFill>
                            <a:srgbClr val="000000"/>
                          </a:solidFill>
                          <a:effectLst/>
                          <a:latin typeface="Meiryo UI" panose="020B0604030504040204" pitchFamily="50" charset="-128"/>
                          <a:ea typeface="Meiryo UI" panose="020B0604030504040204" pitchFamily="50" charset="-128"/>
                        </a:rPr>
                        <a:t>12</a:t>
                      </a:r>
                      <a:r>
                        <a:rPr lang="ja-JP" altLang="en-US" sz="900" b="0" i="0" u="none" strike="noStrike">
                          <a:solidFill>
                            <a:srgbClr val="000000"/>
                          </a:solidFill>
                          <a:effectLst/>
                          <a:latin typeface="Meiryo UI" panose="020B0604030504040204" pitchFamily="50" charset="-128"/>
                          <a:ea typeface="Meiryo UI" panose="020B0604030504040204" pitchFamily="50" charset="-128"/>
                        </a:rPr>
                        <a:t>）</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東京都</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明治公園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6435051"/>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代々木公園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243933"/>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新宿区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新宿中央公園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9236136"/>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江東区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若洲公園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843093"/>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世田谷区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玉川野毛町公園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00492"/>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渋谷区</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北谷公園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6002560"/>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渋谷区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恵比寿南一公園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031697"/>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豊島区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としまみどりの防災公園（愛称：イケ・サンパーク）</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9074622"/>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北区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飛鳥山公園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1135555"/>
                  </a:ext>
                </a:extLst>
              </a:tr>
              <a:tr h="385758">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江戸川区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総合レクリエーション公園</a:t>
                      </a:r>
                      <a:br>
                        <a:rPr lang="ja-JP" altLang="en-US" sz="900" b="0" i="0" u="none" strike="noStrike">
                          <a:solidFill>
                            <a:srgbClr val="000000"/>
                          </a:solidFill>
                          <a:effectLst/>
                          <a:latin typeface="Meiryo UI" panose="020B0604030504040204" pitchFamily="50" charset="-128"/>
                          <a:ea typeface="Meiryo UI" panose="020B0604030504040204" pitchFamily="50" charset="-128"/>
                        </a:rPr>
                      </a:br>
                      <a:r>
                        <a:rPr lang="ja-JP" altLang="en-US" sz="900" b="0" i="0" u="none" strike="noStrike">
                          <a:solidFill>
                            <a:srgbClr val="000000"/>
                          </a:solidFill>
                          <a:effectLst/>
                          <a:latin typeface="Meiryo UI" panose="020B0604030504040204" pitchFamily="50" charset="-128"/>
                          <a:ea typeface="Meiryo UI" panose="020B0604030504040204" pitchFamily="50" charset="-128"/>
                        </a:rPr>
                        <a:t>新左近川親水公園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7712650"/>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東村山市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萩山公園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5819477"/>
                  </a:ext>
                </a:extLst>
              </a:tr>
              <a:tr h="19287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東京都</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多摩市　</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多摩中央公園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1153871"/>
                  </a:ext>
                </a:extLst>
              </a:tr>
            </a:tbl>
          </a:graphicData>
        </a:graphic>
      </p:graphicFrame>
      <p:graphicFrame>
        <p:nvGraphicFramePr>
          <p:cNvPr id="16" name="表 15">
            <a:extLst>
              <a:ext uri="{FF2B5EF4-FFF2-40B4-BE49-F238E27FC236}">
                <a16:creationId xmlns:a16="http://schemas.microsoft.com/office/drawing/2014/main" id="{17927C1A-36B2-3A34-AC7E-D11DA119AA6C}"/>
              </a:ext>
            </a:extLst>
          </p:cNvPr>
          <p:cNvGraphicFramePr>
            <a:graphicFrameLocks noGrp="1"/>
          </p:cNvGraphicFramePr>
          <p:nvPr>
            <p:extLst>
              <p:ext uri="{D42A27DB-BD31-4B8C-83A1-F6EECF244321}">
                <p14:modId xmlns:p14="http://schemas.microsoft.com/office/powerpoint/2010/main" val="2970902678"/>
              </p:ext>
            </p:extLst>
          </p:nvPr>
        </p:nvGraphicFramePr>
        <p:xfrm>
          <a:off x="6753200" y="668756"/>
          <a:ext cx="3050393" cy="5400616"/>
        </p:xfrm>
        <a:graphic>
          <a:graphicData uri="http://schemas.openxmlformats.org/drawingml/2006/table">
            <a:tbl>
              <a:tblPr/>
              <a:tblGrid>
                <a:gridCol w="592088">
                  <a:extLst>
                    <a:ext uri="{9D8B030D-6E8A-4147-A177-3AD203B41FA5}">
                      <a16:colId xmlns:a16="http://schemas.microsoft.com/office/drawing/2014/main" val="1779356802"/>
                    </a:ext>
                  </a:extLst>
                </a:gridCol>
                <a:gridCol w="711382">
                  <a:extLst>
                    <a:ext uri="{9D8B030D-6E8A-4147-A177-3AD203B41FA5}">
                      <a16:colId xmlns:a16="http://schemas.microsoft.com/office/drawing/2014/main" val="1987450135"/>
                    </a:ext>
                  </a:extLst>
                </a:gridCol>
                <a:gridCol w="1746923">
                  <a:extLst>
                    <a:ext uri="{9D8B030D-6E8A-4147-A177-3AD203B41FA5}">
                      <a16:colId xmlns:a16="http://schemas.microsoft.com/office/drawing/2014/main" val="3391895252"/>
                    </a:ext>
                  </a:extLst>
                </a:gridCol>
              </a:tblGrid>
              <a:tr h="308626">
                <a:tc>
                  <a:txBody>
                    <a:bodyPr/>
                    <a:lstStyle/>
                    <a:p>
                      <a:pPr algn="ctr"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公園所在</a:t>
                      </a:r>
                      <a:br>
                        <a:rPr lang="zh-TW" altLang="en-US" sz="900" b="0" i="0" u="none" strike="noStrike">
                          <a:solidFill>
                            <a:srgbClr val="000000"/>
                          </a:solidFill>
                          <a:effectLst/>
                          <a:latin typeface="Meiryo UI" panose="020B0604030504040204" pitchFamily="50" charset="-128"/>
                          <a:ea typeface="Meiryo UI" panose="020B0604030504040204" pitchFamily="50" charset="-128"/>
                        </a:rPr>
                      </a:br>
                      <a:r>
                        <a:rPr lang="zh-TW" altLang="en-US" sz="900" b="0" i="0" u="none" strike="noStrike">
                          <a:solidFill>
                            <a:srgbClr val="000000"/>
                          </a:solidFill>
                          <a:effectLst/>
                          <a:latin typeface="Meiryo UI" panose="020B0604030504040204" pitchFamily="50" charset="-128"/>
                          <a:ea typeface="Meiryo UI" panose="020B0604030504040204" pitchFamily="50" charset="-128"/>
                        </a:rPr>
                        <a:t>都道府県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公園管理者</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公園名</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991179"/>
                  </a:ext>
                </a:extLst>
              </a:tr>
              <a:tr h="169733">
                <a:tc rowSpan="1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神奈川県</a:t>
                      </a:r>
                      <a:endParaRPr lang="en-US" altLang="ja-JP" sz="9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a:t>
                      </a:r>
                      <a:r>
                        <a:rPr lang="en-US" altLang="ja-JP" sz="900" b="0" i="0" u="none" strike="noStrike">
                          <a:solidFill>
                            <a:srgbClr val="000000"/>
                          </a:solidFill>
                          <a:effectLst/>
                          <a:latin typeface="Meiryo UI" panose="020B0604030504040204" pitchFamily="50" charset="-128"/>
                          <a:ea typeface="Meiryo UI" panose="020B0604030504040204" pitchFamily="50" charset="-128"/>
                        </a:rPr>
                        <a:t>11</a:t>
                      </a:r>
                      <a:r>
                        <a:rPr lang="ja-JP" altLang="en-US" sz="900" b="0" i="0" u="none" strike="noStrike">
                          <a:solidFill>
                            <a:srgbClr val="000000"/>
                          </a:solidFill>
                          <a:effectLst/>
                          <a:latin typeface="Meiryo UI" panose="020B0604030504040204" pitchFamily="50" charset="-128"/>
                          <a:ea typeface="Meiryo UI" panose="020B0604030504040204" pitchFamily="50" charset="-128"/>
                        </a:rPr>
                        <a:t>）</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観音崎公園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7962982"/>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横浜市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横浜動物の森公園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343064"/>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横浜市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山下公園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937122"/>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4">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川崎市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（４）</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池上新町南緑道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253834"/>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川崎市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富士見公園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7518749"/>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川崎市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橘公園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4014486"/>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川崎市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CN" altLang="en-US" sz="900" b="0" i="0" u="none" strike="noStrike">
                          <a:solidFill>
                            <a:srgbClr val="000000"/>
                          </a:solidFill>
                          <a:effectLst/>
                          <a:latin typeface="Meiryo UI" panose="020B0604030504040204" pitchFamily="50" charset="-128"/>
                          <a:ea typeface="Meiryo UI" panose="020B0604030504040204" pitchFamily="50" charset="-128"/>
                        </a:rPr>
                        <a:t>登戸２号街区公園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05528"/>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横須賀市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長井海の手公園（ソレイユの丘）</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9836247"/>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平塚市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湘南海岸公園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3654748"/>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藤沢市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鵠沼海浜公園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1262342"/>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神奈川県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湯河原町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万葉公園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876020"/>
                  </a:ext>
                </a:extLst>
              </a:tr>
              <a:tr h="169733">
                <a:tc rowSpan="6">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富山県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（６）</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3">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富山県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富山県常願寺川公園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7011938"/>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富山県五福公園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8429066"/>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県民公園太閤山ランド</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9139412"/>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富山市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呉羽山公園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237440"/>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高岡市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高岡おとぎの森公園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8028225"/>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富山県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射水市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本開発公園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514046"/>
                  </a:ext>
                </a:extLst>
              </a:tr>
              <a:tr h="169733">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石川県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加賀市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山代スマートパーク</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8522655"/>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石川県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加賀市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（仮称）萬松園公園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6035403"/>
                  </a:ext>
                </a:extLst>
              </a:tr>
              <a:tr h="169733">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福井県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勝山市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長尾山総合公園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8564015"/>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福井県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越前市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武生中央公園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6195509"/>
                  </a:ext>
                </a:extLst>
              </a:tr>
              <a:tr h="169733">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山梨県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富士川町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大法師公園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93569"/>
                  </a:ext>
                </a:extLst>
              </a:tr>
              <a:tr h="169733">
                <a:tc rowSpan="3">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長野県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長野市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長野駅東口公園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4885468"/>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長野県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小諸市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飯綱山公園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4519839"/>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長野県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塩尻市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小坂田公園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8461461"/>
                  </a:ext>
                </a:extLst>
              </a:tr>
              <a:tr h="169733">
                <a:tc rowSpan="5">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岐阜県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（５）</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岐阜県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ぎふ清流里山公園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7482107"/>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岐阜県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岐阜市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岐阜公園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1223256"/>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岐阜県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各務原市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学びの森</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3121235"/>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岐阜県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各務原市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木曽川前渡南公園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9287800"/>
                  </a:ext>
                </a:extLst>
              </a:tr>
              <a:tr h="169733">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岐阜県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本巣市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もとまるパーク</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7219247"/>
                  </a:ext>
                </a:extLst>
              </a:tr>
            </a:tbl>
          </a:graphicData>
        </a:graphic>
      </p:graphicFrame>
      <p:sp>
        <p:nvSpPr>
          <p:cNvPr id="6" name="スライド番号プレースホルダー 2">
            <a:extLst>
              <a:ext uri="{FF2B5EF4-FFF2-40B4-BE49-F238E27FC236}">
                <a16:creationId xmlns:a16="http://schemas.microsoft.com/office/drawing/2014/main" id="{B0DF2FF7-3837-5AB9-3ADF-D4C2D27D6310}"/>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02582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E8AE646-6D9B-6E26-EDBF-5E18DC86FC82}"/>
              </a:ext>
            </a:extLst>
          </p:cNvPr>
          <p:cNvSpPr txBox="1"/>
          <p:nvPr/>
        </p:nvSpPr>
        <p:spPr>
          <a:xfrm>
            <a:off x="0" y="28479"/>
            <a:ext cx="9432000" cy="400110"/>
          </a:xfrm>
          <a:prstGeom prst="rect">
            <a:avLst/>
          </a:prstGeom>
          <a:noFill/>
        </p:spPr>
        <p:txBody>
          <a:bodyPr wrap="square" rtlCol="0" anchor="ctr">
            <a:spAutoFit/>
          </a:bodyPr>
          <a:lstStyle>
            <a:defPPr>
              <a:defRPr lang="ja-JP"/>
            </a:defPPr>
            <a:lvl1pPr lvl="0">
              <a:defRPr sz="2000" b="0" i="0" u="none" strike="noStrike" cap="none" spc="0" normalizeH="0" baseline="0">
                <a:ln>
                  <a:noFill/>
                </a:ln>
                <a:solidFill>
                  <a:srgbClr val="0070C0"/>
                </a:solidFill>
                <a:effectLst/>
                <a:uLnTx/>
                <a:uFillTx/>
                <a:latin typeface="Calibri" panose="020F0502020204030204"/>
                <a:ea typeface="ＭＳ Ｐゴシック" panose="020B060007020508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70C0"/>
                </a:solidFill>
                <a:effectLst/>
                <a:uLnTx/>
                <a:uFillTx/>
                <a:latin typeface="Calibri" panose="020F0502020204030204"/>
                <a:ea typeface="ＭＳ Ｐゴシック" panose="020B0600070205080204" pitchFamily="50" charset="-128"/>
                <a:cs typeface="+mn-cs"/>
              </a:rPr>
              <a:t>●　</a:t>
            </a:r>
            <a:r>
              <a:rPr kumimoji="1" lang="en-US" altLang="ja-JP"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Park-PFI</a:t>
            </a:r>
            <a:r>
              <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の都道府県別活用状況（その２）</a:t>
            </a:r>
          </a:p>
        </p:txBody>
      </p:sp>
      <p:sp>
        <p:nvSpPr>
          <p:cNvPr id="6" name="テキスト ボックス 179">
            <a:extLst>
              <a:ext uri="{FF2B5EF4-FFF2-40B4-BE49-F238E27FC236}">
                <a16:creationId xmlns:a16="http://schemas.microsoft.com/office/drawing/2014/main" id="{139BD5FA-5DA2-A2E6-D6F4-AF53BE8047E5}"/>
              </a:ext>
            </a:extLst>
          </p:cNvPr>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テキスト ボックス 180">
            <a:extLst>
              <a:ext uri="{FF2B5EF4-FFF2-40B4-BE49-F238E27FC236}">
                <a16:creationId xmlns:a16="http://schemas.microsoft.com/office/drawing/2014/main" id="{6E8B92F2-3898-42DF-7486-FF12817304CA}"/>
              </a:ext>
            </a:extLst>
          </p:cNvPr>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 name="正方形/長方形 7">
            <a:extLst>
              <a:ext uri="{FF2B5EF4-FFF2-40B4-BE49-F238E27FC236}">
                <a16:creationId xmlns:a16="http://schemas.microsoft.com/office/drawing/2014/main" id="{5F44EB14-01AB-E97F-8BF9-650E278B354C}"/>
              </a:ext>
            </a:extLst>
          </p:cNvPr>
          <p:cNvSpPr/>
          <p:nvPr/>
        </p:nvSpPr>
        <p:spPr>
          <a:xfrm>
            <a:off x="0" y="6029402"/>
            <a:ext cx="4880992" cy="553998"/>
          </a:xfrm>
          <a:prstGeom prst="rect">
            <a:avLst/>
          </a:prstGeom>
        </p:spPr>
        <p:txBody>
          <a:bodyPr wrap="square">
            <a:spAutoFit/>
          </a:bodyPr>
          <a:lstStyle/>
          <a:p>
            <a:pPr lvl="0" defTabSz="844083">
              <a:defRPr/>
            </a:pPr>
            <a:r>
              <a:rPr lang="en-US" altLang="ja-JP"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公募設置等指針</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を公表した公園を掲載したものであり、当該指針の公表年度で分類</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赤字</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は公募対象施設が</a:t>
            </a:r>
            <a:r>
              <a:rPr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供用</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している公園（一部供用も含む）</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【84</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公園</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defTabSz="844083">
              <a:defRPr/>
            </a:pP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年７月</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日時点で不調や事業者の撤退等の事業は掲載していない。</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a:extLst>
              <a:ext uri="{FF2B5EF4-FFF2-40B4-BE49-F238E27FC236}">
                <a16:creationId xmlns:a16="http://schemas.microsoft.com/office/drawing/2014/main" id="{D10936E6-A285-3D0A-4CCE-2ACBD5C98C14}"/>
              </a:ext>
            </a:extLst>
          </p:cNvPr>
          <p:cNvSpPr/>
          <p:nvPr/>
        </p:nvSpPr>
        <p:spPr>
          <a:xfrm>
            <a:off x="6609184" y="6245426"/>
            <a:ext cx="2952328" cy="261610"/>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日時点・国土交通省調べ）</a:t>
            </a:r>
            <a:endParaRPr kumimoji="1" lang="ja-JP" altLang="en-US" sz="1050" b="0" i="0" u="none" strike="noStrike" kern="1200" cap="none" spc="0" normalizeH="0" baseline="0" noProof="0">
              <a:ln>
                <a:noFill/>
              </a:ln>
              <a:solidFill>
                <a:prstClr val="black"/>
              </a:solidFill>
              <a:effectLst/>
              <a:uLnTx/>
              <a:uFillTx/>
            </a:endParaRPr>
          </a:p>
        </p:txBody>
      </p:sp>
      <p:graphicFrame>
        <p:nvGraphicFramePr>
          <p:cNvPr id="10" name="表 9">
            <a:extLst>
              <a:ext uri="{FF2B5EF4-FFF2-40B4-BE49-F238E27FC236}">
                <a16:creationId xmlns:a16="http://schemas.microsoft.com/office/drawing/2014/main" id="{32C5D16D-585C-AE9E-D04E-688EAD2039C7}"/>
              </a:ext>
            </a:extLst>
          </p:cNvPr>
          <p:cNvGraphicFramePr>
            <a:graphicFrameLocks noGrp="1"/>
          </p:cNvGraphicFramePr>
          <p:nvPr>
            <p:extLst>
              <p:ext uri="{D42A27DB-BD31-4B8C-83A1-F6EECF244321}">
                <p14:modId xmlns:p14="http://schemas.microsoft.com/office/powerpoint/2010/main" val="3001204571"/>
              </p:ext>
            </p:extLst>
          </p:nvPr>
        </p:nvGraphicFramePr>
        <p:xfrm>
          <a:off x="128464" y="556795"/>
          <a:ext cx="2944688" cy="5400603"/>
        </p:xfrm>
        <a:graphic>
          <a:graphicData uri="http://schemas.openxmlformats.org/drawingml/2006/table">
            <a:tbl>
              <a:tblPr/>
              <a:tblGrid>
                <a:gridCol w="638505">
                  <a:extLst>
                    <a:ext uri="{9D8B030D-6E8A-4147-A177-3AD203B41FA5}">
                      <a16:colId xmlns:a16="http://schemas.microsoft.com/office/drawing/2014/main" val="496173711"/>
                    </a:ext>
                  </a:extLst>
                </a:gridCol>
                <a:gridCol w="767152">
                  <a:extLst>
                    <a:ext uri="{9D8B030D-6E8A-4147-A177-3AD203B41FA5}">
                      <a16:colId xmlns:a16="http://schemas.microsoft.com/office/drawing/2014/main" val="1911871574"/>
                    </a:ext>
                  </a:extLst>
                </a:gridCol>
                <a:gridCol w="1539031">
                  <a:extLst>
                    <a:ext uri="{9D8B030D-6E8A-4147-A177-3AD203B41FA5}">
                      <a16:colId xmlns:a16="http://schemas.microsoft.com/office/drawing/2014/main" val="2429485277"/>
                    </a:ext>
                  </a:extLst>
                </a:gridCol>
              </a:tblGrid>
              <a:tr h="302314">
                <a:tc>
                  <a:txBody>
                    <a:bodyPr/>
                    <a:lstStyle/>
                    <a:p>
                      <a:pPr algn="ctr"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公園所在</a:t>
                      </a:r>
                      <a:br>
                        <a:rPr lang="zh-TW" altLang="en-US" sz="900" b="0" i="0" u="none" strike="noStrike">
                          <a:solidFill>
                            <a:srgbClr val="000000"/>
                          </a:solidFill>
                          <a:effectLst/>
                          <a:latin typeface="Meiryo UI" panose="020B0604030504040204" pitchFamily="50" charset="-128"/>
                          <a:ea typeface="Meiryo UI" panose="020B0604030504040204" pitchFamily="50" charset="-128"/>
                        </a:rPr>
                      </a:br>
                      <a:r>
                        <a:rPr lang="zh-TW" altLang="en-US" sz="900" b="0" i="0" u="none" strike="noStrike">
                          <a:solidFill>
                            <a:srgbClr val="000000"/>
                          </a:solidFill>
                          <a:effectLst/>
                          <a:latin typeface="Meiryo UI" panose="020B0604030504040204" pitchFamily="50" charset="-128"/>
                          <a:ea typeface="Meiryo UI" panose="020B0604030504040204" pitchFamily="50" charset="-128"/>
                        </a:rPr>
                        <a:t>都道府県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公園管理者</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公園名</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028714"/>
                  </a:ext>
                </a:extLst>
              </a:tr>
              <a:tr h="191839">
                <a:tc rowSpan="5">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静岡県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（５）</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静岡市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城北公園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8598837"/>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静岡県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静岡市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清水船越堤公園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8161833"/>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静岡県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浜松市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万斛庄屋公園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5398191"/>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静岡県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湖西市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新居弁天公園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276692"/>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静岡県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伊豆の国市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狩野川神島公園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1760169"/>
                  </a:ext>
                </a:extLst>
              </a:tr>
              <a:tr h="191839">
                <a:tc rowSpan="1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愛知県</a:t>
                      </a:r>
                      <a:endParaRPr lang="en-US" altLang="ja-JP" sz="9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a:t>
                      </a:r>
                      <a:r>
                        <a:rPr lang="en-US" altLang="ja-JP" sz="900" b="0" i="0" u="none" strike="noStrike">
                          <a:solidFill>
                            <a:srgbClr val="000000"/>
                          </a:solidFill>
                          <a:effectLst/>
                          <a:latin typeface="Meiryo UI" panose="020B0604030504040204" pitchFamily="50" charset="-128"/>
                          <a:ea typeface="Meiryo UI" panose="020B0604030504040204" pitchFamily="50" charset="-128"/>
                        </a:rPr>
                        <a:t>11</a:t>
                      </a:r>
                      <a:r>
                        <a:rPr lang="ja-JP" altLang="en-US" sz="900" b="0" i="0" u="none" strike="noStrike">
                          <a:solidFill>
                            <a:srgbClr val="000000"/>
                          </a:solidFill>
                          <a:effectLst/>
                          <a:latin typeface="Meiryo UI" panose="020B0604030504040204" pitchFamily="50" charset="-128"/>
                          <a:ea typeface="Meiryo UI" panose="020B0604030504040204" pitchFamily="50" charset="-128"/>
                        </a:rPr>
                        <a:t>）</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愛知県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小幡緑地</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9433721"/>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あいち健康の森公園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9795561"/>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3">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名古屋市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久屋大通公園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2109818"/>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名古屋市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徳川園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631411"/>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名古屋市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鶴舞公園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3471706"/>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豊川市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赤塚山公園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33728"/>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津島市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天王川公園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7635659"/>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刈谷市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猿渡公園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3600549"/>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豊田市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鞍ケ池公園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388588"/>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豊田市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中央公園（第二期整備）</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9634349"/>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愛知県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小牧市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小牧山東公園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4961770"/>
                  </a:ext>
                </a:extLst>
              </a:tr>
              <a:tr h="302314">
                <a:tc rowSpan="3">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三重県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三重県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ダイセーフォレストパーク</a:t>
                      </a:r>
                      <a:endParaRPr lang="en-US" altLang="ja-JP" sz="900" b="0" i="0" u="none" strike="noStrike">
                        <a:solidFill>
                          <a:srgbClr val="FF0000"/>
                        </a:solidFill>
                        <a:effectLst/>
                        <a:latin typeface="Meiryo UI" panose="020B0604030504040204" pitchFamily="50" charset="-128"/>
                        <a:ea typeface="Meiryo UI" panose="020B0604030504040204" pitchFamily="50" charset="-128"/>
                      </a:endParaRPr>
                    </a:p>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（鈴鹿青少年の森）</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2879589"/>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三重県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津市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中勢グリーンパーク</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0832904"/>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三重県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四日市市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中央緑地</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821705"/>
                  </a:ext>
                </a:extLst>
              </a:tr>
              <a:tr h="191839">
                <a:tc rowSpan="3">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滋賀県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滋賀県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chemeClr val="tx1"/>
                          </a:solidFill>
                          <a:effectLst/>
                          <a:latin typeface="Meiryo UI" panose="020B0604030504040204" pitchFamily="50" charset="-128"/>
                          <a:ea typeface="Meiryo UI" panose="020B0604030504040204" pitchFamily="50" charset="-128"/>
                        </a:rPr>
                        <a:t>びわこ地球市民の森</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3623046"/>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滋賀県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滋賀県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びわこ文化公園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5134189"/>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滋賀県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大津市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大津湖岸なぎさ公園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313245"/>
                  </a:ext>
                </a:extLst>
              </a:tr>
              <a:tr h="191839">
                <a:tc rowSpan="4">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京都府</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（４）</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京都市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大宮交通公園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5595657"/>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京都府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京都市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南岩本公園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06405"/>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京都府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舞鶴市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舞鶴赤れんがパーク</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5859313"/>
                  </a:ext>
                </a:extLst>
              </a:tr>
              <a:tr h="191839">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京都府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京田辺市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田辺公園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1392214"/>
                  </a:ext>
                </a:extLst>
              </a:tr>
            </a:tbl>
          </a:graphicData>
        </a:graphic>
      </p:graphicFrame>
      <p:graphicFrame>
        <p:nvGraphicFramePr>
          <p:cNvPr id="11" name="表 10">
            <a:extLst>
              <a:ext uri="{FF2B5EF4-FFF2-40B4-BE49-F238E27FC236}">
                <a16:creationId xmlns:a16="http://schemas.microsoft.com/office/drawing/2014/main" id="{C33F2B46-D210-1B51-9497-BE6883E18A73}"/>
              </a:ext>
            </a:extLst>
          </p:cNvPr>
          <p:cNvGraphicFramePr>
            <a:graphicFrameLocks noGrp="1"/>
          </p:cNvGraphicFramePr>
          <p:nvPr>
            <p:extLst>
              <p:ext uri="{D42A27DB-BD31-4B8C-83A1-F6EECF244321}">
                <p14:modId xmlns:p14="http://schemas.microsoft.com/office/powerpoint/2010/main" val="3938228202"/>
              </p:ext>
            </p:extLst>
          </p:nvPr>
        </p:nvGraphicFramePr>
        <p:xfrm>
          <a:off x="3243460" y="556794"/>
          <a:ext cx="3365724" cy="5400596"/>
        </p:xfrm>
        <a:graphic>
          <a:graphicData uri="http://schemas.openxmlformats.org/drawingml/2006/table">
            <a:tbl>
              <a:tblPr/>
              <a:tblGrid>
                <a:gridCol w="606209">
                  <a:extLst>
                    <a:ext uri="{9D8B030D-6E8A-4147-A177-3AD203B41FA5}">
                      <a16:colId xmlns:a16="http://schemas.microsoft.com/office/drawing/2014/main" val="241676394"/>
                    </a:ext>
                  </a:extLst>
                </a:gridCol>
                <a:gridCol w="728348">
                  <a:extLst>
                    <a:ext uri="{9D8B030D-6E8A-4147-A177-3AD203B41FA5}">
                      <a16:colId xmlns:a16="http://schemas.microsoft.com/office/drawing/2014/main" val="2455038309"/>
                    </a:ext>
                  </a:extLst>
                </a:gridCol>
                <a:gridCol w="2031167">
                  <a:extLst>
                    <a:ext uri="{9D8B030D-6E8A-4147-A177-3AD203B41FA5}">
                      <a16:colId xmlns:a16="http://schemas.microsoft.com/office/drawing/2014/main" val="3033309450"/>
                    </a:ext>
                  </a:extLst>
                </a:gridCol>
              </a:tblGrid>
              <a:tr h="326379">
                <a:tc>
                  <a:txBody>
                    <a:bodyPr/>
                    <a:lstStyle/>
                    <a:p>
                      <a:pPr algn="ctr"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公園所在</a:t>
                      </a:r>
                      <a:br>
                        <a:rPr lang="zh-TW" altLang="en-US" sz="900" b="0" i="0" u="none" strike="noStrike">
                          <a:solidFill>
                            <a:srgbClr val="000000"/>
                          </a:solidFill>
                          <a:effectLst/>
                          <a:latin typeface="Meiryo UI" panose="020B0604030504040204" pitchFamily="50" charset="-128"/>
                          <a:ea typeface="Meiryo UI" panose="020B0604030504040204" pitchFamily="50" charset="-128"/>
                        </a:rPr>
                      </a:br>
                      <a:r>
                        <a:rPr lang="zh-TW" altLang="en-US" sz="900" b="0" i="0" u="none" strike="noStrike">
                          <a:solidFill>
                            <a:srgbClr val="000000"/>
                          </a:solidFill>
                          <a:effectLst/>
                          <a:latin typeface="Meiryo UI" panose="020B0604030504040204" pitchFamily="50" charset="-128"/>
                          <a:ea typeface="Meiryo UI" panose="020B0604030504040204" pitchFamily="50" charset="-128"/>
                        </a:rPr>
                        <a:t>都道府県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公園管理者</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公園名</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3911316"/>
                  </a:ext>
                </a:extLst>
              </a:tr>
              <a:tr h="185686">
                <a:tc rowSpan="1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大阪府</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a:t>
                      </a: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r>
                        <a:rPr lang="ja-JP" altLang="en-US" sz="900" b="0" i="0" u="none" strike="noStrike">
                          <a:solidFill>
                            <a:srgbClr val="000000"/>
                          </a:solidFill>
                          <a:effectLst/>
                          <a:latin typeface="Meiryo UI" panose="020B0604030504040204" pitchFamily="50" charset="-128"/>
                          <a:ea typeface="Meiryo UI" panose="020B0604030504040204" pitchFamily="50" charset="-128"/>
                        </a:rPr>
                        <a:t>１）</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住吉公園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7928723"/>
                  </a:ext>
                </a:extLst>
              </a:tr>
              <a:tr h="185686">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大阪市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難波宮跡公園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8600763"/>
                  </a:ext>
                </a:extLst>
              </a:tr>
              <a:tr h="185686">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4">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堺市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（４）</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大仙公園（いこいの広場）</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2645127"/>
                  </a:ext>
                </a:extLst>
              </a:tr>
              <a:tr h="185686">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大仙公園（現大仙公園事務所）</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1193052"/>
                  </a:ext>
                </a:extLst>
              </a:tr>
              <a:tr h="246381">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原池公園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1102753"/>
                  </a:ext>
                </a:extLst>
              </a:tr>
              <a:tr h="185686">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水賀池公園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3036478"/>
                  </a:ext>
                </a:extLst>
              </a:tr>
              <a:tr h="185686">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岸和田市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大門公園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8559396"/>
                  </a:ext>
                </a:extLst>
              </a:tr>
              <a:tr h="185686">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吹田市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桃山公園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7128733"/>
                  </a:ext>
                </a:extLst>
              </a:tr>
              <a:tr h="185686">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江坂公園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7366603"/>
                  </a:ext>
                </a:extLst>
              </a:tr>
              <a:tr h="185686">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枚方市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王仁公園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180461"/>
                  </a:ext>
                </a:extLst>
              </a:tr>
              <a:tr h="185686">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大阪府</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東大阪市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花園中央公園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0762766"/>
                  </a:ext>
                </a:extLst>
              </a:tr>
              <a:tr h="185686">
                <a:tc rowSpan="4">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兵庫県</a:t>
                      </a:r>
                      <a:endParaRPr lang="en-US" altLang="ja-JP" sz="9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（４）</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神戸市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海浜公園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605082"/>
                  </a:ext>
                </a:extLst>
              </a:tr>
              <a:tr h="185686">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東遊園地</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411960"/>
                  </a:ext>
                </a:extLst>
              </a:tr>
              <a:tr h="185686">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兵庫県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国土交通省</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CN" altLang="en-US" sz="900" b="0" i="0" u="none" strike="noStrike">
                          <a:solidFill>
                            <a:srgbClr val="FF0000"/>
                          </a:solidFill>
                          <a:effectLst/>
                          <a:latin typeface="Meiryo UI" panose="020B0604030504040204" pitchFamily="50" charset="-128"/>
                          <a:ea typeface="Meiryo UI" panose="020B0604030504040204" pitchFamily="50" charset="-128"/>
                        </a:rPr>
                        <a:t>国営明石海峡公園（淡路地区）</a:t>
                      </a:r>
                      <a:r>
                        <a:rPr lang="en-US" altLang="ja-JP" sz="900" b="0" i="0" u="none" strike="noStrike">
                          <a:solidFill>
                            <a:srgbClr val="FF0000"/>
                          </a:solidFill>
                          <a:effectLst/>
                          <a:latin typeface="Meiryo UI" panose="020B0604030504040204" pitchFamily="50" charset="-128"/>
                          <a:ea typeface="Meiryo UI" panose="020B0604030504040204" pitchFamily="50" charset="-128"/>
                        </a:rPr>
                        <a:t>Ⅰ</a:t>
                      </a:r>
                      <a:r>
                        <a:rPr lang="ja-JP" altLang="en-US" sz="900" b="0" i="0" u="none" strike="noStrike">
                          <a:solidFill>
                            <a:srgbClr val="FF0000"/>
                          </a:solidFill>
                          <a:effectLst/>
                          <a:latin typeface="Meiryo UI" panose="020B0604030504040204" pitchFamily="50" charset="-128"/>
                          <a:ea typeface="Meiryo UI" panose="020B0604030504040204" pitchFamily="50" charset="-128"/>
                        </a:rPr>
                        <a:t>期</a:t>
                      </a:r>
                      <a:endParaRPr lang="zh-CN" altLang="en-US" sz="900" b="0" i="0" u="none" strike="noStrike">
                        <a:solidFill>
                          <a:srgbClr val="FF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0462827"/>
                  </a:ext>
                </a:extLst>
              </a:tr>
              <a:tr h="185686">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CN" altLang="en-US" sz="900" b="0" i="0" u="none" strike="noStrike">
                          <a:solidFill>
                            <a:srgbClr val="000000"/>
                          </a:solidFill>
                          <a:effectLst/>
                          <a:latin typeface="Meiryo UI" panose="020B0604030504040204" pitchFamily="50" charset="-128"/>
                          <a:ea typeface="Meiryo UI" panose="020B0604030504040204" pitchFamily="50" charset="-128"/>
                        </a:rPr>
                        <a:t>国営明石海峡公園（淡路地区）</a:t>
                      </a:r>
                      <a:r>
                        <a:rPr lang="en-US" altLang="ja-JP" sz="900" b="0" i="0" u="none" strike="noStrike">
                          <a:solidFill>
                            <a:srgbClr val="000000"/>
                          </a:solidFill>
                          <a:effectLst/>
                          <a:latin typeface="Meiryo UI" panose="020B0604030504040204" pitchFamily="50" charset="-128"/>
                          <a:ea typeface="Meiryo UI" panose="020B0604030504040204" pitchFamily="50" charset="-128"/>
                        </a:rPr>
                        <a:t>Ⅱ</a:t>
                      </a:r>
                      <a:r>
                        <a:rPr lang="ja-JP" altLang="en-US" sz="900" b="0" i="0" u="none" strike="noStrike">
                          <a:solidFill>
                            <a:srgbClr val="000000"/>
                          </a:solidFill>
                          <a:effectLst/>
                          <a:latin typeface="Meiryo UI" panose="020B0604030504040204" pitchFamily="50" charset="-128"/>
                          <a:ea typeface="Meiryo UI" panose="020B0604030504040204" pitchFamily="50" charset="-128"/>
                        </a:rPr>
                        <a:t>期</a:t>
                      </a:r>
                      <a:endParaRPr lang="zh-CN"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1205929"/>
                  </a:ext>
                </a:extLst>
              </a:tr>
              <a:tr h="185686">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奈良県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橿原市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新沢千塚古墳群公園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5030787"/>
                  </a:ext>
                </a:extLst>
              </a:tr>
              <a:tr h="185686">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奈良県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国土交通省</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国営飛鳥歴史公園</a:t>
                      </a:r>
                      <a:r>
                        <a:rPr lang="ja-JP" altLang="en-US" sz="900" b="0" i="0" u="none" strike="noStrike">
                          <a:solidFill>
                            <a:srgbClr val="000000"/>
                          </a:solidFill>
                          <a:effectLst/>
                          <a:latin typeface="Meiryo UI" panose="020B0604030504040204" pitchFamily="50" charset="-128"/>
                          <a:ea typeface="Meiryo UI" panose="020B0604030504040204" pitchFamily="50" charset="-128"/>
                        </a:rPr>
                        <a:t>（</a:t>
                      </a:r>
                      <a:r>
                        <a:rPr lang="zh-TW" altLang="en-US" sz="900" b="0" i="0" u="none" strike="noStrike">
                          <a:solidFill>
                            <a:srgbClr val="000000"/>
                          </a:solidFill>
                          <a:effectLst/>
                          <a:latin typeface="Meiryo UI" panose="020B0604030504040204" pitchFamily="50" charset="-128"/>
                          <a:ea typeface="Meiryo UI" panose="020B0604030504040204" pitchFamily="50" charset="-128"/>
                        </a:rPr>
                        <a:t>祝戸地区</a:t>
                      </a:r>
                      <a:r>
                        <a:rPr lang="ja-JP" altLang="en-US" sz="900" b="0" i="0" u="none" strike="noStrike">
                          <a:solidFill>
                            <a:srgbClr val="000000"/>
                          </a:solidFill>
                          <a:effectLst/>
                          <a:latin typeface="Meiryo UI" panose="020B0604030504040204" pitchFamily="50" charset="-128"/>
                          <a:ea typeface="Meiryo UI" panose="020B0604030504040204" pitchFamily="50" charset="-128"/>
                        </a:rPr>
                        <a:t>）</a:t>
                      </a:r>
                      <a:endParaRPr lang="zh-TW"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2585035"/>
                  </a:ext>
                </a:extLst>
              </a:tr>
              <a:tr h="185686">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和歌山県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和歌山市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本町公園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7235156"/>
                  </a:ext>
                </a:extLst>
              </a:tr>
              <a:tr h="185686">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四季の郷公園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915802"/>
                  </a:ext>
                </a:extLst>
              </a:tr>
              <a:tr h="185686">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岡山県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岡山市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北長瀬未来ふれあい総合公園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5783638"/>
                  </a:ext>
                </a:extLst>
              </a:tr>
              <a:tr h="185686">
                <a:tc rowSpan="5">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広島県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（５）</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広島県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広島県立びんご運動公園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4308272"/>
                  </a:ext>
                </a:extLst>
              </a:tr>
              <a:tr h="185686">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広島県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3">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広島市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（３）</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中央公園（</a:t>
                      </a:r>
                      <a:r>
                        <a:rPr lang="zh-TW" altLang="en-US" sz="900" b="0" i="0" u="none" strike="noStrike">
                          <a:solidFill>
                            <a:srgbClr val="FF0000"/>
                          </a:solidFill>
                          <a:effectLst/>
                          <a:latin typeface="Meiryo UI" panose="020B0604030504040204" pitchFamily="50" charset="-128"/>
                          <a:ea typeface="Meiryo UI" panose="020B0604030504040204" pitchFamily="50" charset="-128"/>
                        </a:rPr>
                        <a:t>旧広島市民球場跡地</a:t>
                      </a:r>
                      <a:r>
                        <a:rPr lang="ja-JP" altLang="en-US" sz="900" b="0" i="0" u="none" strike="noStrike">
                          <a:solidFill>
                            <a:srgbClr val="FF0000"/>
                          </a:solidFill>
                          <a:effectLst/>
                          <a:latin typeface="Meiryo UI" panose="020B0604030504040204" pitchFamily="50" charset="-128"/>
                          <a:ea typeface="Meiryo UI" panose="020B0604030504040204" pitchFamily="50" charset="-128"/>
                        </a:rPr>
                        <a:t>）</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6733985"/>
                  </a:ext>
                </a:extLst>
              </a:tr>
              <a:tr h="185686">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中央公園（広場エリア等）</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118595"/>
                  </a:ext>
                </a:extLst>
              </a:tr>
              <a:tr h="185686">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中央公園（広島城三の丸）</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4710598"/>
                  </a:ext>
                </a:extLst>
              </a:tr>
              <a:tr h="185686">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広島県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福山市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0643834"/>
                  </a:ext>
                </a:extLst>
              </a:tr>
              <a:tr h="185686">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香川県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高松市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0709674"/>
                  </a:ext>
                </a:extLst>
              </a:tr>
              <a:tr h="185686">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高知県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高知県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五台山公園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3166062"/>
                  </a:ext>
                </a:extLst>
              </a:tr>
            </a:tbl>
          </a:graphicData>
        </a:graphic>
      </p:graphicFrame>
      <p:graphicFrame>
        <p:nvGraphicFramePr>
          <p:cNvPr id="12" name="表 11">
            <a:extLst>
              <a:ext uri="{FF2B5EF4-FFF2-40B4-BE49-F238E27FC236}">
                <a16:creationId xmlns:a16="http://schemas.microsoft.com/office/drawing/2014/main" id="{9AC9278D-BA8B-F102-D05E-00A7B6284483}"/>
              </a:ext>
            </a:extLst>
          </p:cNvPr>
          <p:cNvGraphicFramePr>
            <a:graphicFrameLocks noGrp="1"/>
          </p:cNvGraphicFramePr>
          <p:nvPr>
            <p:extLst>
              <p:ext uri="{D42A27DB-BD31-4B8C-83A1-F6EECF244321}">
                <p14:modId xmlns:p14="http://schemas.microsoft.com/office/powerpoint/2010/main" val="1064568058"/>
              </p:ext>
            </p:extLst>
          </p:nvPr>
        </p:nvGraphicFramePr>
        <p:xfrm>
          <a:off x="6779492" y="556794"/>
          <a:ext cx="2998045" cy="5400583"/>
        </p:xfrm>
        <a:graphic>
          <a:graphicData uri="http://schemas.openxmlformats.org/drawingml/2006/table">
            <a:tbl>
              <a:tblPr/>
              <a:tblGrid>
                <a:gridCol w="767964">
                  <a:extLst>
                    <a:ext uri="{9D8B030D-6E8A-4147-A177-3AD203B41FA5}">
                      <a16:colId xmlns:a16="http://schemas.microsoft.com/office/drawing/2014/main" val="3530681078"/>
                    </a:ext>
                  </a:extLst>
                </a:gridCol>
                <a:gridCol w="756502">
                  <a:extLst>
                    <a:ext uri="{9D8B030D-6E8A-4147-A177-3AD203B41FA5}">
                      <a16:colId xmlns:a16="http://schemas.microsoft.com/office/drawing/2014/main" val="1923917458"/>
                    </a:ext>
                  </a:extLst>
                </a:gridCol>
                <a:gridCol w="1473579">
                  <a:extLst>
                    <a:ext uri="{9D8B030D-6E8A-4147-A177-3AD203B41FA5}">
                      <a16:colId xmlns:a16="http://schemas.microsoft.com/office/drawing/2014/main" val="3709152057"/>
                    </a:ext>
                  </a:extLst>
                </a:gridCol>
              </a:tblGrid>
              <a:tr h="308626">
                <a:tc>
                  <a:txBody>
                    <a:bodyPr/>
                    <a:lstStyle/>
                    <a:p>
                      <a:pPr algn="ctr"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公園所在</a:t>
                      </a:r>
                      <a:br>
                        <a:rPr lang="zh-TW" altLang="en-US" sz="900" b="0" i="0" u="none" strike="noStrike">
                          <a:solidFill>
                            <a:srgbClr val="000000"/>
                          </a:solidFill>
                          <a:effectLst/>
                          <a:latin typeface="Meiryo UI" panose="020B0604030504040204" pitchFamily="50" charset="-128"/>
                          <a:ea typeface="Meiryo UI" panose="020B0604030504040204" pitchFamily="50" charset="-128"/>
                        </a:rPr>
                      </a:br>
                      <a:r>
                        <a:rPr lang="zh-TW" altLang="en-US" sz="900" b="0" i="0" u="none" strike="noStrike">
                          <a:solidFill>
                            <a:srgbClr val="000000"/>
                          </a:solidFill>
                          <a:effectLst/>
                          <a:latin typeface="Meiryo UI" panose="020B0604030504040204" pitchFamily="50" charset="-128"/>
                          <a:ea typeface="Meiryo UI" panose="020B0604030504040204" pitchFamily="50" charset="-128"/>
                        </a:rPr>
                        <a:t>都道府県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公園管理者</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公園名</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0234353"/>
                  </a:ext>
                </a:extLst>
              </a:tr>
              <a:tr h="188591">
                <a:tc rowSpan="1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a:t>
                      </a:r>
                      <a:r>
                        <a:rPr lang="en-US" altLang="ja-JP" sz="900" b="0" i="0" u="none" strike="noStrike">
                          <a:solidFill>
                            <a:srgbClr val="000000"/>
                          </a:solidFill>
                          <a:effectLst/>
                          <a:latin typeface="Meiryo UI" panose="020B0604030504040204" pitchFamily="50" charset="-128"/>
                          <a:ea typeface="Meiryo UI" panose="020B0604030504040204" pitchFamily="50" charset="-128"/>
                        </a:rPr>
                        <a:t>12</a:t>
                      </a:r>
                      <a:r>
                        <a:rPr lang="ja-JP" altLang="en-US" sz="900" b="0" i="0" u="none" strike="noStrike">
                          <a:solidFill>
                            <a:srgbClr val="000000"/>
                          </a:solidFill>
                          <a:effectLst/>
                          <a:latin typeface="Meiryo UI" panose="020B0604030504040204" pitchFamily="50" charset="-128"/>
                          <a:ea typeface="Meiryo UI" panose="020B0604030504040204" pitchFamily="50" charset="-128"/>
                        </a:rPr>
                        <a:t>）</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天神中央公園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3795539"/>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大濠公園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803152"/>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北九州市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勝山公園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8563717"/>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北九州市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到津の森公園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1747570"/>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5">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（５）</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東平尾公園（大谷広場）</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0908688"/>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清流公園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737698"/>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明治公園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6563941"/>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000000"/>
                          </a:solidFill>
                          <a:effectLst/>
                          <a:latin typeface="Meiryo UI" panose="020B0604030504040204" pitchFamily="50" charset="-128"/>
                          <a:ea typeface="Meiryo UI" panose="020B0604030504040204" pitchFamily="50" charset="-128"/>
                        </a:rPr>
                        <a:t>長垂海浜公園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5553731"/>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香椎浜北公園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3720489"/>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久留米市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7889121"/>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新宮町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新宮ふれあいの丘公園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4196697"/>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福岡県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国土交通省</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海の中道海浜公園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7326693"/>
                  </a:ext>
                </a:extLst>
              </a:tr>
              <a:tr h="188591">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佐賀県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佐賀県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吉野ヶ里歴史公園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0512160"/>
                  </a:ext>
                </a:extLst>
              </a:tr>
              <a:tr h="188591">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長崎県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佐世保市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中央公園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4415446"/>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長崎県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平戸市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中瀬草原</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0521435"/>
                  </a:ext>
                </a:extLst>
              </a:tr>
              <a:tr h="188591">
                <a:tc rowSpan="4">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大分県</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（４）</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4">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別府市</a:t>
                      </a: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（４）</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別府公園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7885113"/>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大分県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別府市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zh-TW" altLang="en-US" sz="900" b="0" i="0" u="none" strike="noStrike">
                          <a:solidFill>
                            <a:srgbClr val="FF0000"/>
                          </a:solidFill>
                          <a:effectLst/>
                          <a:latin typeface="Meiryo UI" panose="020B0604030504040204" pitchFamily="50" charset="-128"/>
                          <a:ea typeface="Meiryo UI" panose="020B0604030504040204" pitchFamily="50" charset="-128"/>
                        </a:rPr>
                        <a:t>鉄輪地獄地帯公園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6958993"/>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大分県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別府市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春木川公園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6801373"/>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大分県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別府市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上人ヶ浜公園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0926324"/>
                  </a:ext>
                </a:extLst>
              </a:tr>
              <a:tr h="188591">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宮崎県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延岡市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城山公園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6187275"/>
                  </a:ext>
                </a:extLst>
              </a:tr>
              <a:tr h="188591">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鹿児島県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鹿児島市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加治屋まちの杜公園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1873469"/>
                  </a:ext>
                </a:extLst>
              </a:tr>
              <a:tr h="188591">
                <a:tc rowSpan="6">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沖縄県</a:t>
                      </a:r>
                      <a:endParaRPr lang="en-US" altLang="ja-JP" sz="9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（６）</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那覇市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漫湖公園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2173102"/>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沖縄県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浦添市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経塚公園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0917460"/>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沖縄県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名護市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a:t>
                      </a:r>
                      <a:r>
                        <a:rPr lang="ja-JP" altLang="en-US" sz="900" b="0" i="0" u="none" strike="noStrike">
                          <a:solidFill>
                            <a:srgbClr val="000000"/>
                          </a:solidFill>
                          <a:effectLst/>
                          <a:latin typeface="Meiryo UI" panose="020B0604030504040204" pitchFamily="50" charset="-128"/>
                          <a:ea typeface="Meiryo UI" panose="020B0604030504040204" pitchFamily="50" charset="-128"/>
                        </a:rPr>
                        <a:t>世紀の森</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0024241"/>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沖縄県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糸満市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南浜公園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951996"/>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沖縄県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沖縄市</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コザ運動公園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4700665"/>
                  </a:ext>
                </a:extLst>
              </a:tr>
              <a:tr h="188591">
                <a:tc v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沖縄県</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与那原町</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与那古浜公園</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5161192"/>
                  </a:ext>
                </a:extLst>
              </a:tr>
            </a:tbl>
          </a:graphicData>
        </a:graphic>
      </p:graphicFrame>
      <p:sp>
        <p:nvSpPr>
          <p:cNvPr id="2" name="スライド番号プレースホルダー 2">
            <a:extLst>
              <a:ext uri="{FF2B5EF4-FFF2-40B4-BE49-F238E27FC236}">
                <a16:creationId xmlns:a16="http://schemas.microsoft.com/office/drawing/2014/main" id="{38548769-C244-83D8-40C0-1AE092DFE129}"/>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94622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561335" y="6539680"/>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15552" y="15945"/>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70C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en-US" altLang="ja-JP"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Park-PFI</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活用事例（岩手県盛岡市・木伏緑地）</a:t>
            </a:r>
          </a:p>
        </p:txBody>
      </p:sp>
      <p:sp>
        <p:nvSpPr>
          <p:cNvPr id="6" name="Rectangle 2"/>
          <p:cNvSpPr txBox="1">
            <a:spLocks noChangeArrowheads="1"/>
          </p:cNvSpPr>
          <p:nvPr/>
        </p:nvSpPr>
        <p:spPr>
          <a:xfrm>
            <a:off x="381003" y="0"/>
            <a:ext cx="7019925" cy="476250"/>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j-cs"/>
            </a:endParaRPr>
          </a:p>
        </p:txBody>
      </p:sp>
      <p:sp>
        <p:nvSpPr>
          <p:cNvPr id="7" name="テキスト ボックス 179"/>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180"/>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9" name="正方形/長方形 12"/>
          <p:cNvSpPr/>
          <p:nvPr/>
        </p:nvSpPr>
        <p:spPr>
          <a:xfrm>
            <a:off x="5867365" y="1684083"/>
            <a:ext cx="3991814" cy="26183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10" name="図 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6204" y="1916832"/>
            <a:ext cx="5624321" cy="3757595"/>
          </a:xfrm>
          <a:prstGeom prst="rect">
            <a:avLst/>
          </a:prstGeom>
        </p:spPr>
      </p:pic>
      <p:sp>
        <p:nvSpPr>
          <p:cNvPr id="11" name="正方形/長方形 41"/>
          <p:cNvSpPr/>
          <p:nvPr/>
        </p:nvSpPr>
        <p:spPr>
          <a:xfrm rot="19542784">
            <a:off x="3210174" y="3457275"/>
            <a:ext cx="97831" cy="100252"/>
          </a:xfrm>
          <a:prstGeom prst="rect">
            <a:avLst/>
          </a:prstGeom>
          <a:solidFill>
            <a:srgbClr val="385D8A"/>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 name="正方形/長方形 42"/>
          <p:cNvSpPr/>
          <p:nvPr/>
        </p:nvSpPr>
        <p:spPr>
          <a:xfrm rot="19542784">
            <a:off x="3408804" y="3377603"/>
            <a:ext cx="97831" cy="100252"/>
          </a:xfrm>
          <a:prstGeom prst="rect">
            <a:avLst/>
          </a:prstGeom>
          <a:solidFill>
            <a:srgbClr val="385D8A"/>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正方形/長方形 43"/>
          <p:cNvSpPr/>
          <p:nvPr/>
        </p:nvSpPr>
        <p:spPr>
          <a:xfrm rot="19542784">
            <a:off x="3562020" y="3274356"/>
            <a:ext cx="97831" cy="100252"/>
          </a:xfrm>
          <a:prstGeom prst="rect">
            <a:avLst/>
          </a:prstGeom>
          <a:solidFill>
            <a:srgbClr val="385D8A"/>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正方形/長方形 51"/>
          <p:cNvSpPr/>
          <p:nvPr/>
        </p:nvSpPr>
        <p:spPr>
          <a:xfrm rot="19542784">
            <a:off x="3443638" y="3535935"/>
            <a:ext cx="186612" cy="58698"/>
          </a:xfrm>
          <a:prstGeom prst="rect">
            <a:avLst/>
          </a:prstGeom>
          <a:solidFill>
            <a:srgbClr val="385D8A"/>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53"/>
          <p:cNvSpPr/>
          <p:nvPr/>
        </p:nvSpPr>
        <p:spPr>
          <a:xfrm rot="19542784">
            <a:off x="2809270" y="3936410"/>
            <a:ext cx="97831" cy="10025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16" name="図 25"/>
          <p:cNvPicPr>
            <a:picLocks noChangeAspect="1"/>
          </p:cNvPicPr>
          <p:nvPr/>
        </p:nvPicPr>
        <p:blipFill>
          <a:blip r:embed="rId3" cstate="print">
            <a:extLst>
              <a:ext uri="{28A0092B-C50C-407E-A947-70E740481C1C}">
                <a14:useLocalDpi xmlns:a14="http://schemas.microsoft.com/office/drawing/2010/main"/>
              </a:ext>
            </a:extLst>
          </a:blip>
          <a:srcRect t="5289"/>
          <a:stretch>
            <a:fillRect/>
          </a:stretch>
        </p:blipFill>
        <p:spPr>
          <a:xfrm>
            <a:off x="2773407" y="4842921"/>
            <a:ext cx="2851939" cy="1908765"/>
          </a:xfrm>
          <a:prstGeom prst="rect">
            <a:avLst/>
          </a:prstGeom>
        </p:spPr>
      </p:pic>
      <p:sp>
        <p:nvSpPr>
          <p:cNvPr id="17" name="正方形/長方形 26"/>
          <p:cNvSpPr/>
          <p:nvPr/>
        </p:nvSpPr>
        <p:spPr>
          <a:xfrm rot="19542784">
            <a:off x="2502448" y="3886869"/>
            <a:ext cx="97831" cy="100252"/>
          </a:xfrm>
          <a:prstGeom prst="rect">
            <a:avLst/>
          </a:prstGeom>
          <a:solidFill>
            <a:srgbClr val="385D8A"/>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 name="正方形/長方形 27"/>
          <p:cNvSpPr/>
          <p:nvPr/>
        </p:nvSpPr>
        <p:spPr>
          <a:xfrm rot="19542784">
            <a:off x="2690400" y="3795121"/>
            <a:ext cx="97831" cy="100252"/>
          </a:xfrm>
          <a:prstGeom prst="rect">
            <a:avLst/>
          </a:prstGeom>
          <a:solidFill>
            <a:srgbClr val="385D8A"/>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正方形/長方形 28"/>
          <p:cNvSpPr/>
          <p:nvPr/>
        </p:nvSpPr>
        <p:spPr>
          <a:xfrm rot="19542784">
            <a:off x="2793146" y="3669869"/>
            <a:ext cx="97831" cy="100252"/>
          </a:xfrm>
          <a:prstGeom prst="rect">
            <a:avLst/>
          </a:prstGeom>
          <a:solidFill>
            <a:srgbClr val="385D8A"/>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正方形/長方形 29"/>
          <p:cNvSpPr/>
          <p:nvPr/>
        </p:nvSpPr>
        <p:spPr>
          <a:xfrm rot="19542784">
            <a:off x="3098854" y="3704231"/>
            <a:ext cx="97831" cy="100252"/>
          </a:xfrm>
          <a:prstGeom prst="rect">
            <a:avLst/>
          </a:prstGeom>
          <a:solidFill>
            <a:srgbClr val="385D8A"/>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21" name="直線矢印コネクタ 47"/>
          <p:cNvCxnSpPr>
            <a:endCxn id="15" idx="0"/>
          </p:cNvCxnSpPr>
          <p:nvPr/>
        </p:nvCxnSpPr>
        <p:spPr>
          <a:xfrm>
            <a:off x="1763976" y="3166180"/>
            <a:ext cx="1065972" cy="778940"/>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テキスト ボックス 60"/>
          <p:cNvSpPr txBox="1"/>
          <p:nvPr/>
        </p:nvSpPr>
        <p:spPr>
          <a:xfrm>
            <a:off x="115199" y="5877272"/>
            <a:ext cx="6148249"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〇公園面積：</a:t>
            </a: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4,000</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〇公募対象公園施設面積：</a:t>
            </a: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252</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〇事業者：ゼロイチキュウ合同会社</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〇事業期間：</a:t>
            </a: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2019</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年</a:t>
            </a: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9</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月～</a:t>
            </a: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2039</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年</a:t>
            </a: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8</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月</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3" name="楕円 49"/>
          <p:cNvSpPr/>
          <p:nvPr/>
        </p:nvSpPr>
        <p:spPr>
          <a:xfrm rot="19879275">
            <a:off x="2105649" y="3213153"/>
            <a:ext cx="2583571" cy="686131"/>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4" name="正方形/長方形 13"/>
          <p:cNvSpPr/>
          <p:nvPr/>
        </p:nvSpPr>
        <p:spPr>
          <a:xfrm>
            <a:off x="122604" y="1912528"/>
            <a:ext cx="2548058" cy="1019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 name="角丸四角形 31"/>
          <p:cNvSpPr>
            <a:spLocks noChangeArrowheads="1"/>
          </p:cNvSpPr>
          <p:nvPr/>
        </p:nvSpPr>
        <p:spPr>
          <a:xfrm>
            <a:off x="215164" y="1847398"/>
            <a:ext cx="1569484" cy="429474"/>
          </a:xfrm>
          <a:prstGeom prst="roundRect">
            <a:avLst>
              <a:gd name="adj" fmla="val 0"/>
            </a:avLst>
          </a:prstGeom>
          <a:solidFill>
            <a:srgbClr val="CCECFF"/>
          </a:solidFill>
          <a:ln w="9525" algn="ctr">
            <a:solidFill>
              <a:srgbClr val="385D8A"/>
            </a:solidFill>
            <a:round/>
            <a:headEnd/>
            <a:tailEnd/>
          </a:ln>
        </p:spPr>
        <p:txBody>
          <a:bodyPr wrap="square" anchor="ctr">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公募対象公園施設</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　飲食施設</a:t>
            </a: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10</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棟</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26" name="グループ化 25"/>
          <p:cNvGrpSpPr/>
          <p:nvPr/>
        </p:nvGrpSpPr>
        <p:grpSpPr>
          <a:xfrm>
            <a:off x="1872143" y="1876565"/>
            <a:ext cx="1324139" cy="394656"/>
            <a:chOff x="2124292" y="1859290"/>
            <a:chExt cx="1324139" cy="394656"/>
          </a:xfrm>
        </p:grpSpPr>
        <p:sp>
          <p:nvSpPr>
            <p:cNvPr id="27" name="右矢印 50"/>
            <p:cNvSpPr/>
            <p:nvPr/>
          </p:nvSpPr>
          <p:spPr>
            <a:xfrm>
              <a:off x="2202232" y="1859290"/>
              <a:ext cx="1244460" cy="394656"/>
            </a:xfrm>
            <a:prstGeom prst="rightArrow">
              <a:avLst>
                <a:gd name="adj1" fmla="val 58237"/>
                <a:gd name="adj2" fmla="val 935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8" name="テキスト ボックス 56"/>
            <p:cNvSpPr txBox="1"/>
            <p:nvPr/>
          </p:nvSpPr>
          <p:spPr>
            <a:xfrm>
              <a:off x="2124292" y="1932050"/>
              <a:ext cx="1324139" cy="246221"/>
            </a:xfrm>
            <a:prstGeom prst="rect">
              <a:avLst/>
            </a:prstGeom>
            <a:noFill/>
          </p:spPr>
          <p:txBody>
            <a:bodyPr wrap="square" rtlCol="0">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solidFill>
                    <a:srgbClr val="385D8A"/>
                  </a:solidFill>
                  <a:effectLst/>
                  <a:uLnTx/>
                  <a:uFillTx/>
                  <a:latin typeface="Meiryo UI" panose="020B0604030504040204" pitchFamily="50" charset="-128"/>
                  <a:ea typeface="Meiryo UI" panose="020B0604030504040204" pitchFamily="50" charset="-128"/>
                  <a:cs typeface="Meiryo UI" panose="020B0604030504040204" pitchFamily="50" charset="-128"/>
                </a:rPr>
                <a:t>収益の一部を還元</a:t>
              </a:r>
              <a:endParaRPr kumimoji="1" lang="en-US" altLang="ja-JP" sz="1000" b="1" i="0" u="none" strike="noStrike" kern="1200" cap="none" spc="0" normalizeH="0" baseline="0" noProof="0">
                <a:ln>
                  <a:noFill/>
                </a:ln>
                <a:solidFill>
                  <a:srgbClr val="385D8A"/>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29" name="直線矢印コネクタ 48"/>
          <p:cNvCxnSpPr>
            <a:cxnSpLocks/>
            <a:stCxn id="25" idx="3"/>
            <a:endCxn id="23" idx="0"/>
          </p:cNvCxnSpPr>
          <p:nvPr/>
        </p:nvCxnSpPr>
        <p:spPr>
          <a:xfrm>
            <a:off x="1784648" y="2062135"/>
            <a:ext cx="1448150" cy="1193104"/>
          </a:xfrm>
          <a:prstGeom prst="straightConnector1">
            <a:avLst/>
          </a:prstGeom>
          <a:ln>
            <a:solidFill>
              <a:srgbClr val="385D8A"/>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角丸四角形 409"/>
          <p:cNvSpPr>
            <a:spLocks noChangeArrowheads="1"/>
          </p:cNvSpPr>
          <p:nvPr/>
        </p:nvSpPr>
        <p:spPr>
          <a:xfrm>
            <a:off x="215164" y="2945555"/>
            <a:ext cx="1569484" cy="433758"/>
          </a:xfrm>
          <a:prstGeom prst="roundRect">
            <a:avLst>
              <a:gd name="adj" fmla="val 0"/>
            </a:avLst>
          </a:prstGeom>
          <a:solidFill>
            <a:srgbClr val="FFE5FF"/>
          </a:solidFill>
          <a:ln w="9525" algn="ctr">
            <a:solidFill>
              <a:srgbClr val="C00000"/>
            </a:solidFill>
            <a:round/>
            <a:headEnd/>
            <a:tailEnd/>
          </a:ln>
        </p:spPr>
        <p:txBody>
          <a:bodyPr wrap="square" anchor="ctr">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1" lang="en-US" altLang="ja-JP"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a:t>
            </a:r>
            <a:r>
              <a:rPr kumimoji="1" lang="ja-JP" altLang="en-US"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特定公園施設</a:t>
            </a:r>
            <a:r>
              <a:rPr kumimoji="1" lang="en-US" altLang="ja-JP"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公衆用トイレ</a:t>
            </a:r>
            <a:endParaRPr kumimoji="1" lang="ja-JP" altLang="en-US"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1" name="角丸四角形 31"/>
          <p:cNvSpPr>
            <a:spLocks noChangeArrowheads="1"/>
          </p:cNvSpPr>
          <p:nvPr/>
        </p:nvSpPr>
        <p:spPr>
          <a:xfrm>
            <a:off x="3354449" y="1858376"/>
            <a:ext cx="1996355" cy="434630"/>
          </a:xfrm>
          <a:prstGeom prst="roundRect">
            <a:avLst>
              <a:gd name="adj" fmla="val 0"/>
            </a:avLst>
          </a:prstGeom>
          <a:solidFill>
            <a:srgbClr val="33CC33"/>
          </a:solidFill>
          <a:ln w="9525" algn="ctr">
            <a:solidFill>
              <a:srgbClr val="385D8A"/>
            </a:solidFill>
            <a:round/>
            <a:headEnd/>
            <a:tailEnd/>
          </a:ln>
        </p:spPr>
        <p:txBody>
          <a:bodyPr wrap="square" anchor="ctr">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木伏緑地内の維持管理</a:t>
            </a:r>
            <a:endParaRPr kumimoji="1" lang="en-US" altLang="ja-JP" sz="11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ctr" defTabSz="914400" rtl="0" eaLnBrk="0" fontAlgn="auto" latinLnBrk="0" hangingPunct="0">
              <a:lnSpc>
                <a:spcPct val="100000"/>
              </a:lnSpc>
              <a:spcBef>
                <a:spcPct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（維持管理の行政負担なし）</a:t>
            </a:r>
            <a:endParaRPr kumimoji="1" lang="en-US" altLang="ja-JP" sz="11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32" name="正方形/長方形 43">
            <a:extLst>
              <a:ext uri="{FF2B5EF4-FFF2-40B4-BE49-F238E27FC236}">
                <a16:creationId xmlns:a16="http://schemas.microsoft.com/office/drawing/2014/main" id="{05ACC942-9536-41AB-B65C-46657AA1450C}"/>
              </a:ext>
            </a:extLst>
          </p:cNvPr>
          <p:cNvSpPr/>
          <p:nvPr/>
        </p:nvSpPr>
        <p:spPr>
          <a:xfrm rot="19542784">
            <a:off x="4219113" y="2933823"/>
            <a:ext cx="97831" cy="100252"/>
          </a:xfrm>
          <a:prstGeom prst="rect">
            <a:avLst/>
          </a:prstGeom>
          <a:solidFill>
            <a:srgbClr val="385D8A"/>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 name="正方形/長方形 32">
            <a:extLst>
              <a:ext uri="{FF2B5EF4-FFF2-40B4-BE49-F238E27FC236}">
                <a16:creationId xmlns:a16="http://schemas.microsoft.com/office/drawing/2014/main" id="{D1AF665D-8FBF-45AC-B9EE-03315DDC7737}"/>
              </a:ext>
            </a:extLst>
          </p:cNvPr>
          <p:cNvSpPr/>
          <p:nvPr/>
        </p:nvSpPr>
        <p:spPr>
          <a:xfrm rot="19495815">
            <a:off x="540549" y="4562188"/>
            <a:ext cx="1941616" cy="402570"/>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4" name="角丸四角形 409">
            <a:extLst>
              <a:ext uri="{FF2B5EF4-FFF2-40B4-BE49-F238E27FC236}">
                <a16:creationId xmlns:a16="http://schemas.microsoft.com/office/drawing/2014/main" id="{B5D0A661-CFC0-4AB3-9BE5-C87F57CE261A}"/>
              </a:ext>
            </a:extLst>
          </p:cNvPr>
          <p:cNvSpPr>
            <a:spLocks noChangeArrowheads="1"/>
          </p:cNvSpPr>
          <p:nvPr/>
        </p:nvSpPr>
        <p:spPr>
          <a:xfrm>
            <a:off x="1111674" y="5443514"/>
            <a:ext cx="1569484" cy="433758"/>
          </a:xfrm>
          <a:prstGeom prst="roundRect">
            <a:avLst>
              <a:gd name="adj" fmla="val 0"/>
            </a:avLst>
          </a:prstGeom>
          <a:solidFill>
            <a:schemeClr val="accent3">
              <a:lumMod val="40000"/>
              <a:lumOff val="60000"/>
            </a:schemeClr>
          </a:solidFill>
          <a:ln w="9525" algn="ctr">
            <a:solidFill>
              <a:srgbClr val="008000"/>
            </a:solidFill>
            <a:round/>
            <a:headEnd/>
            <a:tailEnd/>
          </a:ln>
        </p:spPr>
        <p:txBody>
          <a:bodyPr wrap="square" anchor="ctr">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1" lang="en-US" altLang="ja-JP"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a:t>
            </a:r>
            <a:r>
              <a:rPr kumimoji="1" lang="ja-JP" altLang="en-US"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事業者提案施設</a:t>
            </a:r>
            <a:r>
              <a:rPr kumimoji="1" lang="en-US" altLang="ja-JP"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芝生広場・デッキ等</a:t>
            </a:r>
            <a:endParaRPr kumimoji="1" lang="ja-JP" altLang="en-US"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35" name="直線矢印コネクタ 47">
            <a:extLst>
              <a:ext uri="{FF2B5EF4-FFF2-40B4-BE49-F238E27FC236}">
                <a16:creationId xmlns:a16="http://schemas.microsoft.com/office/drawing/2014/main" id="{BF2400A6-6625-471E-9253-E794E0AA3E0B}"/>
              </a:ext>
            </a:extLst>
          </p:cNvPr>
          <p:cNvCxnSpPr>
            <a:cxnSpLocks/>
          </p:cNvCxnSpPr>
          <p:nvPr/>
        </p:nvCxnSpPr>
        <p:spPr>
          <a:xfrm flipH="1" flipV="1">
            <a:off x="1763262" y="4772492"/>
            <a:ext cx="142032" cy="671023"/>
          </a:xfrm>
          <a:prstGeom prst="straightConnector1">
            <a:avLst/>
          </a:prstGeom>
          <a:ln>
            <a:solidFill>
              <a:srgbClr val="008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正方形/長方形 26">
            <a:extLst>
              <a:ext uri="{FF2B5EF4-FFF2-40B4-BE49-F238E27FC236}">
                <a16:creationId xmlns:a16="http://schemas.microsoft.com/office/drawing/2014/main" id="{E021F377-2411-4E20-A11A-FADCB564D7F5}"/>
              </a:ext>
            </a:extLst>
          </p:cNvPr>
          <p:cNvSpPr/>
          <p:nvPr/>
        </p:nvSpPr>
        <p:spPr>
          <a:xfrm rot="19542784">
            <a:off x="2581230" y="4014005"/>
            <a:ext cx="97831" cy="100252"/>
          </a:xfrm>
          <a:prstGeom prst="rect">
            <a:avLst/>
          </a:prstGeom>
          <a:solidFill>
            <a:srgbClr val="385D8A"/>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7" name="正方形/長方形 26">
            <a:extLst>
              <a:ext uri="{FF2B5EF4-FFF2-40B4-BE49-F238E27FC236}">
                <a16:creationId xmlns:a16="http://schemas.microsoft.com/office/drawing/2014/main" id="{F4B15233-D52F-49A3-A312-9C724FF3485F}"/>
              </a:ext>
            </a:extLst>
          </p:cNvPr>
          <p:cNvSpPr/>
          <p:nvPr/>
        </p:nvSpPr>
        <p:spPr>
          <a:xfrm rot="19542784">
            <a:off x="2465809" y="4146936"/>
            <a:ext cx="109216" cy="45719"/>
          </a:xfrm>
          <a:prstGeom prst="rect">
            <a:avLst/>
          </a:prstGeom>
          <a:solidFill>
            <a:srgbClr val="385D8A"/>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38" name="図 8"/>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164473" y="1788813"/>
            <a:ext cx="3315351" cy="1981590"/>
          </a:xfrm>
          <a:prstGeom prst="rect">
            <a:avLst/>
          </a:prstGeom>
        </p:spPr>
      </p:pic>
      <p:sp>
        <p:nvSpPr>
          <p:cNvPr id="39" name="テキスト ボックス 16"/>
          <p:cNvSpPr txBox="1"/>
          <p:nvPr/>
        </p:nvSpPr>
        <p:spPr>
          <a:xfrm>
            <a:off x="5788687" y="6229402"/>
            <a:ext cx="4002114"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再整備後</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材木水運を想起させるコンテナ風建築で水辺の街並みを創出し、</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中心市街地の貴重なオープンスペースを確保</a:t>
            </a:r>
          </a:p>
        </p:txBody>
      </p:sp>
      <p:pic>
        <p:nvPicPr>
          <p:cNvPr id="40" name="図 39"/>
          <p:cNvPicPr>
            <a:picLocks noChangeAspect="1"/>
          </p:cNvPicPr>
          <p:nvPr/>
        </p:nvPicPr>
        <p:blipFill rotWithShape="1">
          <a:blip r:embed="rId5" cstate="print">
            <a:extLst>
              <a:ext uri="{28A0092B-C50C-407E-A947-70E740481C1C}">
                <a14:useLocalDpi xmlns:a14="http://schemas.microsoft.com/office/drawing/2010/main"/>
              </a:ext>
            </a:extLst>
          </a:blip>
          <a:srcRect l="15343"/>
          <a:stretch/>
        </p:blipFill>
        <p:spPr>
          <a:xfrm>
            <a:off x="5867399" y="4369055"/>
            <a:ext cx="2687515" cy="1897456"/>
          </a:xfrm>
          <a:prstGeom prst="rect">
            <a:avLst/>
          </a:prstGeom>
        </p:spPr>
      </p:pic>
      <p:sp>
        <p:nvSpPr>
          <p:cNvPr id="41" name="テキスト ボックス 15"/>
          <p:cNvSpPr txBox="1"/>
          <p:nvPr/>
        </p:nvSpPr>
        <p:spPr>
          <a:xfrm>
            <a:off x="5857065" y="3822547"/>
            <a:ext cx="400211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2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再整備前</a:t>
            </a:r>
            <a:r>
              <a:rPr kumimoji="1" lang="en-US" altLang="ja-JP" sz="12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2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（平成</a:t>
            </a:r>
            <a:r>
              <a:rPr kumimoji="1" lang="en-US" altLang="ja-JP" sz="12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26</a:t>
            </a:r>
            <a:r>
              <a:rPr kumimoji="1" lang="ja-JP" altLang="en-US" sz="12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年ころ）</a:t>
            </a:r>
            <a:endParaRPr kumimoji="1" lang="en-US" altLang="ja-JP" sz="12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駅前だが公衆トイレがなく、樹木の繁茂により見通しが低下</a:t>
            </a:r>
          </a:p>
        </p:txBody>
      </p:sp>
      <p:pic>
        <p:nvPicPr>
          <p:cNvPr id="42" name="図 4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13913" y="4366985"/>
            <a:ext cx="1245266" cy="933950"/>
          </a:xfrm>
          <a:prstGeom prst="rect">
            <a:avLst/>
          </a:prstGeom>
        </p:spPr>
      </p:pic>
      <p:pic>
        <p:nvPicPr>
          <p:cNvPr id="43" name="図 6"/>
          <p:cNvPicPr>
            <a:picLocks noChangeAspect="1"/>
          </p:cNvPicPr>
          <p:nvPr/>
        </p:nvPicPr>
        <p:blipFill>
          <a:blip r:embed="rId7"/>
          <a:stretch>
            <a:fillRect/>
          </a:stretch>
        </p:blipFill>
        <p:spPr>
          <a:xfrm>
            <a:off x="8613914" y="5355026"/>
            <a:ext cx="1245266" cy="934852"/>
          </a:xfrm>
          <a:prstGeom prst="rect">
            <a:avLst/>
          </a:prstGeom>
        </p:spPr>
      </p:pic>
      <p:sp>
        <p:nvSpPr>
          <p:cNvPr id="44" name="正方形/長方形 32"/>
          <p:cNvSpPr/>
          <p:nvPr/>
        </p:nvSpPr>
        <p:spPr>
          <a:xfrm>
            <a:off x="36204" y="501591"/>
            <a:ext cx="9836531"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08000" marR="0" lvl="0" indent="-10800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・盛岡駅周辺の地元企業による地域循環経済のため、地元資本によって設立されたゼロイチキュウ合同会社が事業者となって、　魅力不足が課題となっていた木伏緑地に地元飲食店を集積させるとともに、公衆用トイレや芝生広場を一体的に整備</a:t>
            </a:r>
            <a:endParaRPr kumimoji="1" lang="en-US" altLang="ja-JP" sz="1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108000" marR="0" lvl="0" indent="-10800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・利用者数の増加のみならず様々な波及効果が生まれており、今後、北上川沿岸という立地を活かし、カヤックなどウォーター　　スポーツを楽しむ拠点づくりやイベント、河川敷でのキャンプなどアウトドアアクティビティの提供も予定</a:t>
            </a:r>
            <a:endParaRPr kumimoji="1" lang="en-US" altLang="ja-JP" sz="1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7493969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6"/>
          <p:cNvSpPr>
            <a:spLocks noChangeArrowheads="1"/>
          </p:cNvSpPr>
          <p:nvPr/>
        </p:nvSpPr>
        <p:spPr bwMode="auto">
          <a:xfrm>
            <a:off x="88488" y="1875489"/>
            <a:ext cx="9716640" cy="4233211"/>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Times New Roman" pitchFamily="18" charset="0"/>
              <a:ea typeface="ＭＳ Ｐゴシック" pitchFamily="50" charset="-128"/>
              <a:cs typeface="+mn-cs"/>
            </a:endParaRPr>
          </a:p>
        </p:txBody>
      </p:sp>
      <p:pic>
        <p:nvPicPr>
          <p:cNvPr id="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6968" y="2220269"/>
            <a:ext cx="2606050" cy="242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171" y="2191984"/>
            <a:ext cx="2233768"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1434912" y="2519511"/>
            <a:ext cx="956783"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上吉志公園</a:t>
            </a:r>
            <a:endParaRPr kumimoji="1" lang="en-US" altLang="ja-JP"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261m2</a:t>
            </a:r>
            <a:endParaRPr kumimoji="1" lang="ja-JP" altLang="en-US"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11" name="テキスト ボックス 10"/>
          <p:cNvSpPr txBox="1"/>
          <p:nvPr/>
        </p:nvSpPr>
        <p:spPr>
          <a:xfrm>
            <a:off x="1391367" y="4116132"/>
            <a:ext cx="968908"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吉志西公園</a:t>
            </a:r>
            <a:endParaRPr kumimoji="1" lang="en-US" altLang="ja-JP"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1,000m2</a:t>
            </a:r>
            <a:endParaRPr kumimoji="1" lang="ja-JP" altLang="en-US"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12" name="フリーフォーム 11"/>
          <p:cNvSpPr/>
          <p:nvPr/>
        </p:nvSpPr>
        <p:spPr>
          <a:xfrm>
            <a:off x="502770" y="3436141"/>
            <a:ext cx="853604" cy="723614"/>
          </a:xfrm>
          <a:custGeom>
            <a:avLst/>
            <a:gdLst>
              <a:gd name="connsiteX0" fmla="*/ 752475 w 2133600"/>
              <a:gd name="connsiteY0" fmla="*/ 400050 h 2105025"/>
              <a:gd name="connsiteX1" fmla="*/ 838200 w 2133600"/>
              <a:gd name="connsiteY1" fmla="*/ 142875 h 2105025"/>
              <a:gd name="connsiteX2" fmla="*/ 857250 w 2133600"/>
              <a:gd name="connsiteY2" fmla="*/ 47625 h 2105025"/>
              <a:gd name="connsiteX3" fmla="*/ 1676400 w 2133600"/>
              <a:gd name="connsiteY3" fmla="*/ 0 h 2105025"/>
              <a:gd name="connsiteX4" fmla="*/ 1676400 w 2133600"/>
              <a:gd name="connsiteY4" fmla="*/ 285750 h 2105025"/>
              <a:gd name="connsiteX5" fmla="*/ 1828800 w 2133600"/>
              <a:gd name="connsiteY5" fmla="*/ 876300 h 2105025"/>
              <a:gd name="connsiteX6" fmla="*/ 1876425 w 2133600"/>
              <a:gd name="connsiteY6" fmla="*/ 1190625 h 2105025"/>
              <a:gd name="connsiteX7" fmla="*/ 1666875 w 2133600"/>
              <a:gd name="connsiteY7" fmla="*/ 1171575 h 2105025"/>
              <a:gd name="connsiteX8" fmla="*/ 1619250 w 2133600"/>
              <a:gd name="connsiteY8" fmla="*/ 1143000 h 2105025"/>
              <a:gd name="connsiteX9" fmla="*/ 1743075 w 2133600"/>
              <a:gd name="connsiteY9" fmla="*/ 1571625 h 2105025"/>
              <a:gd name="connsiteX10" fmla="*/ 2009775 w 2133600"/>
              <a:gd name="connsiteY10" fmla="*/ 1619250 h 2105025"/>
              <a:gd name="connsiteX11" fmla="*/ 2124075 w 2133600"/>
              <a:gd name="connsiteY11" fmla="*/ 1724025 h 2105025"/>
              <a:gd name="connsiteX12" fmla="*/ 2133600 w 2133600"/>
              <a:gd name="connsiteY12" fmla="*/ 1971675 h 2105025"/>
              <a:gd name="connsiteX13" fmla="*/ 2076450 w 2133600"/>
              <a:gd name="connsiteY13" fmla="*/ 2105025 h 2105025"/>
              <a:gd name="connsiteX14" fmla="*/ 1333500 w 2133600"/>
              <a:gd name="connsiteY14" fmla="*/ 2105025 h 2105025"/>
              <a:gd name="connsiteX15" fmla="*/ 1095375 w 2133600"/>
              <a:gd name="connsiteY15" fmla="*/ 2076450 h 2105025"/>
              <a:gd name="connsiteX16" fmla="*/ 952500 w 2133600"/>
              <a:gd name="connsiteY16" fmla="*/ 1571625 h 2105025"/>
              <a:gd name="connsiteX17" fmla="*/ 704850 w 2133600"/>
              <a:gd name="connsiteY17" fmla="*/ 1571625 h 2105025"/>
              <a:gd name="connsiteX18" fmla="*/ 619125 w 2133600"/>
              <a:gd name="connsiteY18" fmla="*/ 1419225 h 2105025"/>
              <a:gd name="connsiteX19" fmla="*/ 685800 w 2133600"/>
              <a:gd name="connsiteY19" fmla="*/ 1257300 h 2105025"/>
              <a:gd name="connsiteX20" fmla="*/ 714375 w 2133600"/>
              <a:gd name="connsiteY20" fmla="*/ 1114425 h 2105025"/>
              <a:gd name="connsiteX21" fmla="*/ 666750 w 2133600"/>
              <a:gd name="connsiteY21" fmla="*/ 1038225 h 2105025"/>
              <a:gd name="connsiteX22" fmla="*/ 381000 w 2133600"/>
              <a:gd name="connsiteY22" fmla="*/ 1047750 h 2105025"/>
              <a:gd name="connsiteX23" fmla="*/ 66675 w 2133600"/>
              <a:gd name="connsiteY23" fmla="*/ 952500 h 2105025"/>
              <a:gd name="connsiteX24" fmla="*/ 0 w 2133600"/>
              <a:gd name="connsiteY24" fmla="*/ 819150 h 2105025"/>
              <a:gd name="connsiteX25" fmla="*/ 66675 w 2133600"/>
              <a:gd name="connsiteY25" fmla="*/ 619125 h 2105025"/>
              <a:gd name="connsiteX26" fmla="*/ 371475 w 2133600"/>
              <a:gd name="connsiteY26" fmla="*/ 495300 h 2105025"/>
              <a:gd name="connsiteX27" fmla="*/ 752475 w 2133600"/>
              <a:gd name="connsiteY27" fmla="*/ 400050 h 2105025"/>
              <a:gd name="connsiteX0" fmla="*/ 752475 w 2133600"/>
              <a:gd name="connsiteY0" fmla="*/ 400050 h 2105025"/>
              <a:gd name="connsiteX1" fmla="*/ 838200 w 2133600"/>
              <a:gd name="connsiteY1" fmla="*/ 142875 h 2105025"/>
              <a:gd name="connsiteX2" fmla="*/ 857250 w 2133600"/>
              <a:gd name="connsiteY2" fmla="*/ 47625 h 2105025"/>
              <a:gd name="connsiteX3" fmla="*/ 1676400 w 2133600"/>
              <a:gd name="connsiteY3" fmla="*/ 0 h 2105025"/>
              <a:gd name="connsiteX4" fmla="*/ 1676400 w 2133600"/>
              <a:gd name="connsiteY4" fmla="*/ 285750 h 2105025"/>
              <a:gd name="connsiteX5" fmla="*/ 1828800 w 2133600"/>
              <a:gd name="connsiteY5" fmla="*/ 876300 h 2105025"/>
              <a:gd name="connsiteX6" fmla="*/ 1876425 w 2133600"/>
              <a:gd name="connsiteY6" fmla="*/ 1190625 h 2105025"/>
              <a:gd name="connsiteX7" fmla="*/ 1666875 w 2133600"/>
              <a:gd name="connsiteY7" fmla="*/ 1171575 h 2105025"/>
              <a:gd name="connsiteX8" fmla="*/ 1619250 w 2133600"/>
              <a:gd name="connsiteY8" fmla="*/ 1143000 h 2105025"/>
              <a:gd name="connsiteX9" fmla="*/ 1743075 w 2133600"/>
              <a:gd name="connsiteY9" fmla="*/ 1571625 h 2105025"/>
              <a:gd name="connsiteX10" fmla="*/ 2124075 w 2133600"/>
              <a:gd name="connsiteY10" fmla="*/ 1724025 h 2105025"/>
              <a:gd name="connsiteX11" fmla="*/ 2133600 w 2133600"/>
              <a:gd name="connsiteY11" fmla="*/ 1971675 h 2105025"/>
              <a:gd name="connsiteX12" fmla="*/ 2076450 w 2133600"/>
              <a:gd name="connsiteY12" fmla="*/ 2105025 h 2105025"/>
              <a:gd name="connsiteX13" fmla="*/ 1333500 w 2133600"/>
              <a:gd name="connsiteY13" fmla="*/ 2105025 h 2105025"/>
              <a:gd name="connsiteX14" fmla="*/ 1095375 w 2133600"/>
              <a:gd name="connsiteY14" fmla="*/ 2076450 h 2105025"/>
              <a:gd name="connsiteX15" fmla="*/ 952500 w 2133600"/>
              <a:gd name="connsiteY15" fmla="*/ 1571625 h 2105025"/>
              <a:gd name="connsiteX16" fmla="*/ 704850 w 2133600"/>
              <a:gd name="connsiteY16" fmla="*/ 1571625 h 2105025"/>
              <a:gd name="connsiteX17" fmla="*/ 619125 w 2133600"/>
              <a:gd name="connsiteY17" fmla="*/ 1419225 h 2105025"/>
              <a:gd name="connsiteX18" fmla="*/ 685800 w 2133600"/>
              <a:gd name="connsiteY18" fmla="*/ 1257300 h 2105025"/>
              <a:gd name="connsiteX19" fmla="*/ 714375 w 2133600"/>
              <a:gd name="connsiteY19" fmla="*/ 1114425 h 2105025"/>
              <a:gd name="connsiteX20" fmla="*/ 666750 w 2133600"/>
              <a:gd name="connsiteY20" fmla="*/ 1038225 h 2105025"/>
              <a:gd name="connsiteX21" fmla="*/ 381000 w 2133600"/>
              <a:gd name="connsiteY21" fmla="*/ 1047750 h 2105025"/>
              <a:gd name="connsiteX22" fmla="*/ 66675 w 2133600"/>
              <a:gd name="connsiteY22" fmla="*/ 952500 h 2105025"/>
              <a:gd name="connsiteX23" fmla="*/ 0 w 2133600"/>
              <a:gd name="connsiteY23" fmla="*/ 819150 h 2105025"/>
              <a:gd name="connsiteX24" fmla="*/ 66675 w 2133600"/>
              <a:gd name="connsiteY24" fmla="*/ 619125 h 2105025"/>
              <a:gd name="connsiteX25" fmla="*/ 371475 w 2133600"/>
              <a:gd name="connsiteY25" fmla="*/ 495300 h 2105025"/>
              <a:gd name="connsiteX26" fmla="*/ 752475 w 2133600"/>
              <a:gd name="connsiteY26" fmla="*/ 400050 h 2105025"/>
              <a:gd name="connsiteX0" fmla="*/ 752475 w 2133600"/>
              <a:gd name="connsiteY0" fmla="*/ 400050 h 2105025"/>
              <a:gd name="connsiteX1" fmla="*/ 838200 w 2133600"/>
              <a:gd name="connsiteY1" fmla="*/ 142875 h 2105025"/>
              <a:gd name="connsiteX2" fmla="*/ 857250 w 2133600"/>
              <a:gd name="connsiteY2" fmla="*/ 47625 h 2105025"/>
              <a:gd name="connsiteX3" fmla="*/ 1676400 w 2133600"/>
              <a:gd name="connsiteY3" fmla="*/ 0 h 2105025"/>
              <a:gd name="connsiteX4" fmla="*/ 1676400 w 2133600"/>
              <a:gd name="connsiteY4" fmla="*/ 285750 h 2105025"/>
              <a:gd name="connsiteX5" fmla="*/ 1828800 w 2133600"/>
              <a:gd name="connsiteY5" fmla="*/ 876300 h 2105025"/>
              <a:gd name="connsiteX6" fmla="*/ 1876425 w 2133600"/>
              <a:gd name="connsiteY6" fmla="*/ 1190625 h 2105025"/>
              <a:gd name="connsiteX7" fmla="*/ 1666875 w 2133600"/>
              <a:gd name="connsiteY7" fmla="*/ 1171575 h 2105025"/>
              <a:gd name="connsiteX8" fmla="*/ 1619250 w 2133600"/>
              <a:gd name="connsiteY8" fmla="*/ 1143000 h 2105025"/>
              <a:gd name="connsiteX9" fmla="*/ 1743075 w 2133600"/>
              <a:gd name="connsiteY9" fmla="*/ 1571625 h 2105025"/>
              <a:gd name="connsiteX10" fmla="*/ 2133600 w 2133600"/>
              <a:gd name="connsiteY10" fmla="*/ 1971675 h 2105025"/>
              <a:gd name="connsiteX11" fmla="*/ 2076450 w 2133600"/>
              <a:gd name="connsiteY11" fmla="*/ 2105025 h 2105025"/>
              <a:gd name="connsiteX12" fmla="*/ 1333500 w 2133600"/>
              <a:gd name="connsiteY12" fmla="*/ 2105025 h 2105025"/>
              <a:gd name="connsiteX13" fmla="*/ 1095375 w 2133600"/>
              <a:gd name="connsiteY13" fmla="*/ 2076450 h 2105025"/>
              <a:gd name="connsiteX14" fmla="*/ 952500 w 2133600"/>
              <a:gd name="connsiteY14" fmla="*/ 1571625 h 2105025"/>
              <a:gd name="connsiteX15" fmla="*/ 704850 w 2133600"/>
              <a:gd name="connsiteY15" fmla="*/ 1571625 h 2105025"/>
              <a:gd name="connsiteX16" fmla="*/ 619125 w 2133600"/>
              <a:gd name="connsiteY16" fmla="*/ 1419225 h 2105025"/>
              <a:gd name="connsiteX17" fmla="*/ 685800 w 2133600"/>
              <a:gd name="connsiteY17" fmla="*/ 1257300 h 2105025"/>
              <a:gd name="connsiteX18" fmla="*/ 714375 w 2133600"/>
              <a:gd name="connsiteY18" fmla="*/ 1114425 h 2105025"/>
              <a:gd name="connsiteX19" fmla="*/ 666750 w 2133600"/>
              <a:gd name="connsiteY19" fmla="*/ 1038225 h 2105025"/>
              <a:gd name="connsiteX20" fmla="*/ 381000 w 2133600"/>
              <a:gd name="connsiteY20" fmla="*/ 1047750 h 2105025"/>
              <a:gd name="connsiteX21" fmla="*/ 66675 w 2133600"/>
              <a:gd name="connsiteY21" fmla="*/ 952500 h 2105025"/>
              <a:gd name="connsiteX22" fmla="*/ 0 w 2133600"/>
              <a:gd name="connsiteY22" fmla="*/ 819150 h 2105025"/>
              <a:gd name="connsiteX23" fmla="*/ 66675 w 2133600"/>
              <a:gd name="connsiteY23" fmla="*/ 619125 h 2105025"/>
              <a:gd name="connsiteX24" fmla="*/ 371475 w 2133600"/>
              <a:gd name="connsiteY24" fmla="*/ 495300 h 2105025"/>
              <a:gd name="connsiteX25" fmla="*/ 752475 w 2133600"/>
              <a:gd name="connsiteY25" fmla="*/ 400050 h 2105025"/>
              <a:gd name="connsiteX0" fmla="*/ 752475 w 2076450"/>
              <a:gd name="connsiteY0" fmla="*/ 400050 h 2105025"/>
              <a:gd name="connsiteX1" fmla="*/ 838200 w 2076450"/>
              <a:gd name="connsiteY1" fmla="*/ 142875 h 2105025"/>
              <a:gd name="connsiteX2" fmla="*/ 857250 w 2076450"/>
              <a:gd name="connsiteY2" fmla="*/ 47625 h 2105025"/>
              <a:gd name="connsiteX3" fmla="*/ 1676400 w 2076450"/>
              <a:gd name="connsiteY3" fmla="*/ 0 h 2105025"/>
              <a:gd name="connsiteX4" fmla="*/ 1676400 w 2076450"/>
              <a:gd name="connsiteY4" fmla="*/ 285750 h 2105025"/>
              <a:gd name="connsiteX5" fmla="*/ 1828800 w 2076450"/>
              <a:gd name="connsiteY5" fmla="*/ 876300 h 2105025"/>
              <a:gd name="connsiteX6" fmla="*/ 1876425 w 2076450"/>
              <a:gd name="connsiteY6" fmla="*/ 1190625 h 2105025"/>
              <a:gd name="connsiteX7" fmla="*/ 1666875 w 2076450"/>
              <a:gd name="connsiteY7" fmla="*/ 1171575 h 2105025"/>
              <a:gd name="connsiteX8" fmla="*/ 1619250 w 2076450"/>
              <a:gd name="connsiteY8" fmla="*/ 1143000 h 2105025"/>
              <a:gd name="connsiteX9" fmla="*/ 1743075 w 2076450"/>
              <a:gd name="connsiteY9" fmla="*/ 1571625 h 2105025"/>
              <a:gd name="connsiteX10" fmla="*/ 2076450 w 2076450"/>
              <a:gd name="connsiteY10" fmla="*/ 2105025 h 2105025"/>
              <a:gd name="connsiteX11" fmla="*/ 1333500 w 2076450"/>
              <a:gd name="connsiteY11" fmla="*/ 2105025 h 2105025"/>
              <a:gd name="connsiteX12" fmla="*/ 1095375 w 2076450"/>
              <a:gd name="connsiteY12" fmla="*/ 2076450 h 2105025"/>
              <a:gd name="connsiteX13" fmla="*/ 952500 w 2076450"/>
              <a:gd name="connsiteY13" fmla="*/ 1571625 h 2105025"/>
              <a:gd name="connsiteX14" fmla="*/ 704850 w 2076450"/>
              <a:gd name="connsiteY14" fmla="*/ 1571625 h 2105025"/>
              <a:gd name="connsiteX15" fmla="*/ 619125 w 2076450"/>
              <a:gd name="connsiteY15" fmla="*/ 1419225 h 2105025"/>
              <a:gd name="connsiteX16" fmla="*/ 685800 w 2076450"/>
              <a:gd name="connsiteY16" fmla="*/ 1257300 h 2105025"/>
              <a:gd name="connsiteX17" fmla="*/ 714375 w 2076450"/>
              <a:gd name="connsiteY17" fmla="*/ 1114425 h 2105025"/>
              <a:gd name="connsiteX18" fmla="*/ 666750 w 2076450"/>
              <a:gd name="connsiteY18" fmla="*/ 1038225 h 2105025"/>
              <a:gd name="connsiteX19" fmla="*/ 381000 w 2076450"/>
              <a:gd name="connsiteY19" fmla="*/ 1047750 h 2105025"/>
              <a:gd name="connsiteX20" fmla="*/ 66675 w 2076450"/>
              <a:gd name="connsiteY20" fmla="*/ 952500 h 2105025"/>
              <a:gd name="connsiteX21" fmla="*/ 0 w 2076450"/>
              <a:gd name="connsiteY21" fmla="*/ 819150 h 2105025"/>
              <a:gd name="connsiteX22" fmla="*/ 66675 w 2076450"/>
              <a:gd name="connsiteY22" fmla="*/ 619125 h 2105025"/>
              <a:gd name="connsiteX23" fmla="*/ 371475 w 2076450"/>
              <a:gd name="connsiteY23" fmla="*/ 495300 h 2105025"/>
              <a:gd name="connsiteX24" fmla="*/ 752475 w 2076450"/>
              <a:gd name="connsiteY24" fmla="*/ 400050 h 2105025"/>
              <a:gd name="connsiteX0" fmla="*/ 752475 w 1876425"/>
              <a:gd name="connsiteY0" fmla="*/ 400050 h 2105025"/>
              <a:gd name="connsiteX1" fmla="*/ 838200 w 1876425"/>
              <a:gd name="connsiteY1" fmla="*/ 142875 h 2105025"/>
              <a:gd name="connsiteX2" fmla="*/ 857250 w 1876425"/>
              <a:gd name="connsiteY2" fmla="*/ 47625 h 2105025"/>
              <a:gd name="connsiteX3" fmla="*/ 1676400 w 1876425"/>
              <a:gd name="connsiteY3" fmla="*/ 0 h 2105025"/>
              <a:gd name="connsiteX4" fmla="*/ 1676400 w 1876425"/>
              <a:gd name="connsiteY4" fmla="*/ 285750 h 2105025"/>
              <a:gd name="connsiteX5" fmla="*/ 1828800 w 1876425"/>
              <a:gd name="connsiteY5" fmla="*/ 876300 h 2105025"/>
              <a:gd name="connsiteX6" fmla="*/ 1876425 w 1876425"/>
              <a:gd name="connsiteY6" fmla="*/ 1190625 h 2105025"/>
              <a:gd name="connsiteX7" fmla="*/ 1666875 w 1876425"/>
              <a:gd name="connsiteY7" fmla="*/ 1171575 h 2105025"/>
              <a:gd name="connsiteX8" fmla="*/ 1619250 w 1876425"/>
              <a:gd name="connsiteY8" fmla="*/ 1143000 h 2105025"/>
              <a:gd name="connsiteX9" fmla="*/ 1743075 w 1876425"/>
              <a:gd name="connsiteY9" fmla="*/ 1571625 h 2105025"/>
              <a:gd name="connsiteX10" fmla="*/ 1333500 w 1876425"/>
              <a:gd name="connsiteY10" fmla="*/ 2105025 h 2105025"/>
              <a:gd name="connsiteX11" fmla="*/ 1095375 w 1876425"/>
              <a:gd name="connsiteY11" fmla="*/ 2076450 h 2105025"/>
              <a:gd name="connsiteX12" fmla="*/ 952500 w 1876425"/>
              <a:gd name="connsiteY12" fmla="*/ 1571625 h 2105025"/>
              <a:gd name="connsiteX13" fmla="*/ 704850 w 1876425"/>
              <a:gd name="connsiteY13" fmla="*/ 1571625 h 2105025"/>
              <a:gd name="connsiteX14" fmla="*/ 619125 w 1876425"/>
              <a:gd name="connsiteY14" fmla="*/ 1419225 h 2105025"/>
              <a:gd name="connsiteX15" fmla="*/ 685800 w 1876425"/>
              <a:gd name="connsiteY15" fmla="*/ 1257300 h 2105025"/>
              <a:gd name="connsiteX16" fmla="*/ 714375 w 1876425"/>
              <a:gd name="connsiteY16" fmla="*/ 1114425 h 2105025"/>
              <a:gd name="connsiteX17" fmla="*/ 666750 w 1876425"/>
              <a:gd name="connsiteY17" fmla="*/ 1038225 h 2105025"/>
              <a:gd name="connsiteX18" fmla="*/ 381000 w 1876425"/>
              <a:gd name="connsiteY18" fmla="*/ 1047750 h 2105025"/>
              <a:gd name="connsiteX19" fmla="*/ 66675 w 1876425"/>
              <a:gd name="connsiteY19" fmla="*/ 952500 h 2105025"/>
              <a:gd name="connsiteX20" fmla="*/ 0 w 1876425"/>
              <a:gd name="connsiteY20" fmla="*/ 819150 h 2105025"/>
              <a:gd name="connsiteX21" fmla="*/ 66675 w 1876425"/>
              <a:gd name="connsiteY21" fmla="*/ 619125 h 2105025"/>
              <a:gd name="connsiteX22" fmla="*/ 371475 w 1876425"/>
              <a:gd name="connsiteY22" fmla="*/ 495300 h 2105025"/>
              <a:gd name="connsiteX23" fmla="*/ 752475 w 1876425"/>
              <a:gd name="connsiteY23" fmla="*/ 400050 h 2105025"/>
              <a:gd name="connsiteX0" fmla="*/ 752475 w 1876425"/>
              <a:gd name="connsiteY0" fmla="*/ 400050 h 2076450"/>
              <a:gd name="connsiteX1" fmla="*/ 838200 w 1876425"/>
              <a:gd name="connsiteY1" fmla="*/ 142875 h 2076450"/>
              <a:gd name="connsiteX2" fmla="*/ 857250 w 1876425"/>
              <a:gd name="connsiteY2" fmla="*/ 47625 h 2076450"/>
              <a:gd name="connsiteX3" fmla="*/ 1676400 w 1876425"/>
              <a:gd name="connsiteY3" fmla="*/ 0 h 2076450"/>
              <a:gd name="connsiteX4" fmla="*/ 1676400 w 1876425"/>
              <a:gd name="connsiteY4" fmla="*/ 285750 h 2076450"/>
              <a:gd name="connsiteX5" fmla="*/ 1828800 w 1876425"/>
              <a:gd name="connsiteY5" fmla="*/ 876300 h 2076450"/>
              <a:gd name="connsiteX6" fmla="*/ 1876425 w 1876425"/>
              <a:gd name="connsiteY6" fmla="*/ 1190625 h 2076450"/>
              <a:gd name="connsiteX7" fmla="*/ 1666875 w 1876425"/>
              <a:gd name="connsiteY7" fmla="*/ 1171575 h 2076450"/>
              <a:gd name="connsiteX8" fmla="*/ 1619250 w 1876425"/>
              <a:gd name="connsiteY8" fmla="*/ 1143000 h 2076450"/>
              <a:gd name="connsiteX9" fmla="*/ 1743075 w 1876425"/>
              <a:gd name="connsiteY9" fmla="*/ 1571625 h 2076450"/>
              <a:gd name="connsiteX10" fmla="*/ 1438275 w 1876425"/>
              <a:gd name="connsiteY10" fmla="*/ 1590675 h 2076450"/>
              <a:gd name="connsiteX11" fmla="*/ 1095375 w 1876425"/>
              <a:gd name="connsiteY11" fmla="*/ 2076450 h 2076450"/>
              <a:gd name="connsiteX12" fmla="*/ 952500 w 1876425"/>
              <a:gd name="connsiteY12" fmla="*/ 1571625 h 2076450"/>
              <a:gd name="connsiteX13" fmla="*/ 704850 w 1876425"/>
              <a:gd name="connsiteY13" fmla="*/ 1571625 h 2076450"/>
              <a:gd name="connsiteX14" fmla="*/ 619125 w 1876425"/>
              <a:gd name="connsiteY14" fmla="*/ 1419225 h 2076450"/>
              <a:gd name="connsiteX15" fmla="*/ 685800 w 1876425"/>
              <a:gd name="connsiteY15" fmla="*/ 1257300 h 2076450"/>
              <a:gd name="connsiteX16" fmla="*/ 714375 w 1876425"/>
              <a:gd name="connsiteY16" fmla="*/ 1114425 h 2076450"/>
              <a:gd name="connsiteX17" fmla="*/ 666750 w 1876425"/>
              <a:gd name="connsiteY17" fmla="*/ 1038225 h 2076450"/>
              <a:gd name="connsiteX18" fmla="*/ 381000 w 1876425"/>
              <a:gd name="connsiteY18" fmla="*/ 1047750 h 2076450"/>
              <a:gd name="connsiteX19" fmla="*/ 66675 w 1876425"/>
              <a:gd name="connsiteY19" fmla="*/ 952500 h 2076450"/>
              <a:gd name="connsiteX20" fmla="*/ 0 w 1876425"/>
              <a:gd name="connsiteY20" fmla="*/ 819150 h 2076450"/>
              <a:gd name="connsiteX21" fmla="*/ 66675 w 1876425"/>
              <a:gd name="connsiteY21" fmla="*/ 619125 h 2076450"/>
              <a:gd name="connsiteX22" fmla="*/ 371475 w 1876425"/>
              <a:gd name="connsiteY22" fmla="*/ 495300 h 2076450"/>
              <a:gd name="connsiteX23" fmla="*/ 752475 w 1876425"/>
              <a:gd name="connsiteY23" fmla="*/ 400050 h 2076450"/>
              <a:gd name="connsiteX0" fmla="*/ 752475 w 1876425"/>
              <a:gd name="connsiteY0" fmla="*/ 400050 h 1590675"/>
              <a:gd name="connsiteX1" fmla="*/ 838200 w 1876425"/>
              <a:gd name="connsiteY1" fmla="*/ 142875 h 1590675"/>
              <a:gd name="connsiteX2" fmla="*/ 857250 w 1876425"/>
              <a:gd name="connsiteY2" fmla="*/ 47625 h 1590675"/>
              <a:gd name="connsiteX3" fmla="*/ 1676400 w 1876425"/>
              <a:gd name="connsiteY3" fmla="*/ 0 h 1590675"/>
              <a:gd name="connsiteX4" fmla="*/ 1676400 w 1876425"/>
              <a:gd name="connsiteY4" fmla="*/ 285750 h 1590675"/>
              <a:gd name="connsiteX5" fmla="*/ 1828800 w 1876425"/>
              <a:gd name="connsiteY5" fmla="*/ 876300 h 1590675"/>
              <a:gd name="connsiteX6" fmla="*/ 1876425 w 1876425"/>
              <a:gd name="connsiteY6" fmla="*/ 1190625 h 1590675"/>
              <a:gd name="connsiteX7" fmla="*/ 1666875 w 1876425"/>
              <a:gd name="connsiteY7" fmla="*/ 1171575 h 1590675"/>
              <a:gd name="connsiteX8" fmla="*/ 1619250 w 1876425"/>
              <a:gd name="connsiteY8" fmla="*/ 1143000 h 1590675"/>
              <a:gd name="connsiteX9" fmla="*/ 1743075 w 1876425"/>
              <a:gd name="connsiteY9" fmla="*/ 1571625 h 1590675"/>
              <a:gd name="connsiteX10" fmla="*/ 1438275 w 1876425"/>
              <a:gd name="connsiteY10" fmla="*/ 1590675 h 1590675"/>
              <a:gd name="connsiteX11" fmla="*/ 1085850 w 1876425"/>
              <a:gd name="connsiteY11" fmla="*/ 1590675 h 1590675"/>
              <a:gd name="connsiteX12" fmla="*/ 952500 w 1876425"/>
              <a:gd name="connsiteY12" fmla="*/ 1571625 h 1590675"/>
              <a:gd name="connsiteX13" fmla="*/ 704850 w 1876425"/>
              <a:gd name="connsiteY13" fmla="*/ 1571625 h 1590675"/>
              <a:gd name="connsiteX14" fmla="*/ 619125 w 1876425"/>
              <a:gd name="connsiteY14" fmla="*/ 1419225 h 1590675"/>
              <a:gd name="connsiteX15" fmla="*/ 685800 w 1876425"/>
              <a:gd name="connsiteY15" fmla="*/ 1257300 h 1590675"/>
              <a:gd name="connsiteX16" fmla="*/ 714375 w 1876425"/>
              <a:gd name="connsiteY16" fmla="*/ 1114425 h 1590675"/>
              <a:gd name="connsiteX17" fmla="*/ 666750 w 1876425"/>
              <a:gd name="connsiteY17" fmla="*/ 1038225 h 1590675"/>
              <a:gd name="connsiteX18" fmla="*/ 381000 w 1876425"/>
              <a:gd name="connsiteY18" fmla="*/ 1047750 h 1590675"/>
              <a:gd name="connsiteX19" fmla="*/ 66675 w 1876425"/>
              <a:gd name="connsiteY19" fmla="*/ 952500 h 1590675"/>
              <a:gd name="connsiteX20" fmla="*/ 0 w 1876425"/>
              <a:gd name="connsiteY20" fmla="*/ 819150 h 1590675"/>
              <a:gd name="connsiteX21" fmla="*/ 66675 w 1876425"/>
              <a:gd name="connsiteY21" fmla="*/ 619125 h 1590675"/>
              <a:gd name="connsiteX22" fmla="*/ 371475 w 1876425"/>
              <a:gd name="connsiteY22" fmla="*/ 495300 h 1590675"/>
              <a:gd name="connsiteX23" fmla="*/ 752475 w 1876425"/>
              <a:gd name="connsiteY23" fmla="*/ 40005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76425" h="1590675">
                <a:moveTo>
                  <a:pt x="752475" y="400050"/>
                </a:moveTo>
                <a:lnTo>
                  <a:pt x="838200" y="142875"/>
                </a:lnTo>
                <a:lnTo>
                  <a:pt x="857250" y="47625"/>
                </a:lnTo>
                <a:lnTo>
                  <a:pt x="1676400" y="0"/>
                </a:lnTo>
                <a:lnTo>
                  <a:pt x="1676400" y="285750"/>
                </a:lnTo>
                <a:lnTo>
                  <a:pt x="1828800" y="876300"/>
                </a:lnTo>
                <a:lnTo>
                  <a:pt x="1876425" y="1190625"/>
                </a:lnTo>
                <a:lnTo>
                  <a:pt x="1666875" y="1171575"/>
                </a:lnTo>
                <a:lnTo>
                  <a:pt x="1619250" y="1143000"/>
                </a:lnTo>
                <a:lnTo>
                  <a:pt x="1743075" y="1571625"/>
                </a:lnTo>
                <a:lnTo>
                  <a:pt x="1438275" y="1590675"/>
                </a:lnTo>
                <a:lnTo>
                  <a:pt x="1085850" y="1590675"/>
                </a:lnTo>
                <a:lnTo>
                  <a:pt x="952500" y="1571625"/>
                </a:lnTo>
                <a:lnTo>
                  <a:pt x="704850" y="1571625"/>
                </a:lnTo>
                <a:lnTo>
                  <a:pt x="619125" y="1419225"/>
                </a:lnTo>
                <a:lnTo>
                  <a:pt x="685800" y="1257300"/>
                </a:lnTo>
                <a:lnTo>
                  <a:pt x="714375" y="1114425"/>
                </a:lnTo>
                <a:lnTo>
                  <a:pt x="666750" y="1038225"/>
                </a:lnTo>
                <a:lnTo>
                  <a:pt x="381000" y="1047750"/>
                </a:lnTo>
                <a:lnTo>
                  <a:pt x="66675" y="952500"/>
                </a:lnTo>
                <a:lnTo>
                  <a:pt x="0" y="819150"/>
                </a:lnTo>
                <a:lnTo>
                  <a:pt x="66675" y="619125"/>
                </a:lnTo>
                <a:lnTo>
                  <a:pt x="371475" y="495300"/>
                </a:lnTo>
                <a:lnTo>
                  <a:pt x="752475" y="400050"/>
                </a:lnTo>
                <a:close/>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sp>
        <p:nvSpPr>
          <p:cNvPr id="13" name="テキスト ボックス 12"/>
          <p:cNvSpPr txBox="1"/>
          <p:nvPr/>
        </p:nvSpPr>
        <p:spPr>
          <a:xfrm>
            <a:off x="279800" y="3105626"/>
            <a:ext cx="719108"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団地跡地</a:t>
            </a:r>
            <a:r>
              <a:rPr kumimoji="1" lang="en-US" altLang="ja-JP"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3,600m2</a:t>
            </a:r>
            <a:endParaRPr kumimoji="1" lang="ja-JP" altLang="en-US"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14" name="テキスト ボックス 13"/>
          <p:cNvSpPr txBox="1"/>
          <p:nvPr/>
        </p:nvSpPr>
        <p:spPr>
          <a:xfrm>
            <a:off x="2625558" y="2707348"/>
            <a:ext cx="1002929" cy="369332"/>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売り払い</a:t>
            </a:r>
            <a:endParaRPr kumimoji="1" lang="en-US" altLang="ja-JP"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（約</a:t>
            </a:r>
            <a:r>
              <a:rPr kumimoji="1" lang="en-US" altLang="ja-JP"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1,300m2</a:t>
            </a:r>
            <a:r>
              <a:rPr kumimoji="1" lang="ja-JP" altLang="en-US"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p>
        </p:txBody>
      </p:sp>
      <p:sp>
        <p:nvSpPr>
          <p:cNvPr id="15" name="テキスト ボックス 14"/>
          <p:cNvSpPr txBox="1"/>
          <p:nvPr/>
        </p:nvSpPr>
        <p:spPr>
          <a:xfrm>
            <a:off x="3459866" y="4200117"/>
            <a:ext cx="1127499"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吉志西公園　廃止</a:t>
            </a:r>
            <a:endParaRPr kumimoji="1" lang="en-US" altLang="ja-JP"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1,000m2</a:t>
            </a:r>
            <a:r>
              <a:rPr kumimoji="1" lang="ja-JP" altLang="en-US"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endParaRPr kumimoji="1" lang="en-US" altLang="ja-JP"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16" name="二等辺三角形 15"/>
          <p:cNvSpPr/>
          <p:nvPr/>
        </p:nvSpPr>
        <p:spPr>
          <a:xfrm rot="5400000">
            <a:off x="2206315" y="3256890"/>
            <a:ext cx="546667" cy="108282"/>
          </a:xfrm>
          <a:prstGeom prst="triangle">
            <a:avLst/>
          </a:prstGeom>
          <a:solidFill>
            <a:srgbClr val="7FC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sp>
        <p:nvSpPr>
          <p:cNvPr id="17" name="正方形/長方形 16"/>
          <p:cNvSpPr/>
          <p:nvPr/>
        </p:nvSpPr>
        <p:spPr>
          <a:xfrm>
            <a:off x="172168" y="2170213"/>
            <a:ext cx="2205625" cy="240212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sp>
        <p:nvSpPr>
          <p:cNvPr id="18" name="正方形/長方形 17"/>
          <p:cNvSpPr/>
          <p:nvPr/>
        </p:nvSpPr>
        <p:spPr bwMode="auto">
          <a:xfrm>
            <a:off x="207395" y="2199103"/>
            <a:ext cx="660982" cy="253916"/>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Arial" pitchFamily="34" charset="0"/>
              </a:rPr>
              <a:t>再編前</a:t>
            </a:r>
            <a:endParaRPr kumimoji="1" lang="en-US" altLang="ja-JP"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Arial" pitchFamily="34" charset="0"/>
            </a:endParaRPr>
          </a:p>
        </p:txBody>
      </p:sp>
      <p:sp>
        <p:nvSpPr>
          <p:cNvPr id="19" name="正方形/長方形 18"/>
          <p:cNvSpPr/>
          <p:nvPr/>
        </p:nvSpPr>
        <p:spPr>
          <a:xfrm>
            <a:off x="2559412" y="2160127"/>
            <a:ext cx="2634698" cy="244848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sp>
        <p:nvSpPr>
          <p:cNvPr id="20" name="正方形/長方形 19"/>
          <p:cNvSpPr/>
          <p:nvPr/>
        </p:nvSpPr>
        <p:spPr bwMode="auto">
          <a:xfrm>
            <a:off x="2603825" y="2217206"/>
            <a:ext cx="673925" cy="253916"/>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Arial" pitchFamily="34" charset="0"/>
              </a:rPr>
              <a:t>再編後</a:t>
            </a:r>
            <a:endParaRPr kumimoji="1" lang="en-US" altLang="ja-JP"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Arial" pitchFamily="34" charset="0"/>
            </a:endParaRPr>
          </a:p>
        </p:txBody>
      </p:sp>
      <p:sp>
        <p:nvSpPr>
          <p:cNvPr id="22" name="テキスト ボックス 21"/>
          <p:cNvSpPr txBox="1"/>
          <p:nvPr/>
        </p:nvSpPr>
        <p:spPr>
          <a:xfrm>
            <a:off x="4294225" y="2165982"/>
            <a:ext cx="1341959" cy="577081"/>
          </a:xfrm>
          <a:prstGeom prst="rect">
            <a:avLst/>
          </a:prstGeom>
          <a:solidFill>
            <a:srgbClr val="FFCC99"/>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統廃合による新設公園（吉志ゆめ公園）</a:t>
            </a:r>
            <a:endParaRPr kumimoji="1" lang="en-US" altLang="ja-JP"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（約</a:t>
            </a:r>
            <a:r>
              <a:rPr kumimoji="1" lang="en-US" altLang="ja-JP"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2,000m2</a:t>
            </a:r>
            <a:r>
              <a:rPr kumimoji="1" lang="ja-JP" altLang="en-US"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p>
        </p:txBody>
      </p:sp>
      <p:sp>
        <p:nvSpPr>
          <p:cNvPr id="35" name="正方形/長方形 34"/>
          <p:cNvSpPr/>
          <p:nvPr/>
        </p:nvSpPr>
        <p:spPr bwMode="auto">
          <a:xfrm>
            <a:off x="5867799" y="3344288"/>
            <a:ext cx="3806696" cy="415498"/>
          </a:xfrm>
          <a:prstGeom prst="rect">
            <a:avLst/>
          </a:prstGeom>
          <a:noFill/>
          <a:ln>
            <a:noFill/>
          </a:ln>
          <a:effectLst/>
        </p:spPr>
        <p:txBody>
          <a:bodyPr wrap="square">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・従前は公園が小さく、周辺住民の多様なレクリエーションニーズに対応できないことが課題。</a:t>
            </a:r>
            <a:endParaRPr kumimoji="1" lang="en-US" altLang="ja-JP"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36" name="正方形/長方形 35"/>
          <p:cNvSpPr/>
          <p:nvPr/>
        </p:nvSpPr>
        <p:spPr bwMode="auto">
          <a:xfrm>
            <a:off x="5969676" y="2016805"/>
            <a:ext cx="1754997" cy="276999"/>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廃止した吉志西公園</a:t>
            </a:r>
            <a:endParaRPr kumimoji="1" lang="en-US" altLang="ja-JP" sz="12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37" name="正方形/長方形 36"/>
          <p:cNvSpPr/>
          <p:nvPr/>
        </p:nvSpPr>
        <p:spPr bwMode="auto">
          <a:xfrm>
            <a:off x="7902403" y="2016805"/>
            <a:ext cx="1754997" cy="276999"/>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廃止した上吉志公園</a:t>
            </a:r>
            <a:endParaRPr kumimoji="1" lang="en-US" altLang="ja-JP" sz="12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38" name="二等辺三角形 37"/>
          <p:cNvSpPr/>
          <p:nvPr/>
        </p:nvSpPr>
        <p:spPr>
          <a:xfrm rot="10800000">
            <a:off x="7070439" y="3901227"/>
            <a:ext cx="1060492" cy="114524"/>
          </a:xfrm>
          <a:prstGeom prst="triangle">
            <a:avLst/>
          </a:prstGeom>
          <a:solidFill>
            <a:srgbClr val="7FC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sp>
        <p:nvSpPr>
          <p:cNvPr id="39" name="正方形/長方形 38"/>
          <p:cNvSpPr/>
          <p:nvPr/>
        </p:nvSpPr>
        <p:spPr>
          <a:xfrm>
            <a:off x="5756598" y="1987071"/>
            <a:ext cx="3945929" cy="184082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sp>
        <p:nvSpPr>
          <p:cNvPr id="40" name="正方形/長方形 39"/>
          <p:cNvSpPr/>
          <p:nvPr/>
        </p:nvSpPr>
        <p:spPr>
          <a:xfrm>
            <a:off x="5756598" y="4090286"/>
            <a:ext cx="3957297" cy="1755208"/>
          </a:xfrm>
          <a:prstGeom prst="rect">
            <a:avLst/>
          </a:prstGeom>
          <a:solidFill>
            <a:srgbClr val="FFFFCC"/>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pic>
        <p:nvPicPr>
          <p:cNvPr id="41" name="図 40"/>
          <p:cNvPicPr>
            <a:picLocks noChangeAspect="1"/>
          </p:cNvPicPr>
          <p:nvPr/>
        </p:nvPicPr>
        <p:blipFill rotWithShape="1">
          <a:blip r:embed="rId4" cstate="print">
            <a:extLst>
              <a:ext uri="{28A0092B-C50C-407E-A947-70E740481C1C}">
                <a14:useLocalDpi xmlns:a14="http://schemas.microsoft.com/office/drawing/2010/main" val="0"/>
              </a:ext>
            </a:extLst>
          </a:blip>
          <a:srcRect l="19325" t="4131" r="30458" b="9071"/>
          <a:stretch/>
        </p:blipFill>
        <p:spPr bwMode="auto">
          <a:xfrm>
            <a:off x="5816118" y="2299902"/>
            <a:ext cx="1788388" cy="10080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42" name="Picture 11" descr="吉志中　合成２"/>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49" t="12149" r="15151" b="7944"/>
          <a:stretch/>
        </p:blipFill>
        <p:spPr bwMode="auto">
          <a:xfrm>
            <a:off x="7735246" y="2299902"/>
            <a:ext cx="1885372" cy="10080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43" name="図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2043" y="4175840"/>
            <a:ext cx="1959054" cy="1368000"/>
          </a:xfrm>
          <a:prstGeom prst="rect">
            <a:avLst/>
          </a:prstGeom>
        </p:spPr>
      </p:pic>
      <p:pic>
        <p:nvPicPr>
          <p:cNvPr id="44" name="図 43"/>
          <p:cNvPicPr>
            <a:picLocks noChangeAspect="1"/>
          </p:cNvPicPr>
          <p:nvPr/>
        </p:nvPicPr>
        <p:blipFill rotWithShape="1">
          <a:blip r:embed="rId7" cstate="print">
            <a:extLst>
              <a:ext uri="{28A0092B-C50C-407E-A947-70E740481C1C}">
                <a14:useLocalDpi xmlns:a14="http://schemas.microsoft.com/office/drawing/2010/main" val="0"/>
              </a:ext>
            </a:extLst>
          </a:blip>
          <a:srcRect t="806" b="928"/>
          <a:stretch/>
        </p:blipFill>
        <p:spPr>
          <a:xfrm>
            <a:off x="5812585" y="4187409"/>
            <a:ext cx="1856208" cy="1368000"/>
          </a:xfrm>
          <a:prstGeom prst="rect">
            <a:avLst/>
          </a:prstGeom>
        </p:spPr>
      </p:pic>
      <p:sp>
        <p:nvSpPr>
          <p:cNvPr id="45" name="正方形/長方形 44"/>
          <p:cNvSpPr/>
          <p:nvPr/>
        </p:nvSpPr>
        <p:spPr bwMode="auto">
          <a:xfrm>
            <a:off x="6787535" y="3801921"/>
            <a:ext cx="1754997" cy="276999"/>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新設した吉志ゆめ公園</a:t>
            </a:r>
            <a:endParaRPr kumimoji="1" lang="en-US" altLang="ja-JP" sz="12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46" name="正方形/長方形 45"/>
          <p:cNvSpPr/>
          <p:nvPr/>
        </p:nvSpPr>
        <p:spPr>
          <a:xfrm>
            <a:off x="5771588" y="5567709"/>
            <a:ext cx="3567658"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・利用者のニーズに合った新たな公園に統合</a:t>
            </a:r>
            <a:endParaRPr kumimoji="1" lang="en-US" altLang="ja-JP" sz="105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50" name="テキスト ボックス 49"/>
          <p:cNvSpPr txBox="1"/>
          <p:nvPr/>
        </p:nvSpPr>
        <p:spPr>
          <a:xfrm>
            <a:off x="4364284" y="2887506"/>
            <a:ext cx="1152472"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グラウンドゴルフ等のできる多目的広場</a:t>
            </a:r>
          </a:p>
        </p:txBody>
      </p:sp>
      <p:sp>
        <p:nvSpPr>
          <p:cNvPr id="51" name="テキスト ボックス 50"/>
          <p:cNvSpPr txBox="1"/>
          <p:nvPr/>
        </p:nvSpPr>
        <p:spPr>
          <a:xfrm>
            <a:off x="4467444" y="3316328"/>
            <a:ext cx="833063"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健康遊具等の配置</a:t>
            </a:r>
          </a:p>
        </p:txBody>
      </p:sp>
      <p:sp>
        <p:nvSpPr>
          <p:cNvPr id="52" name="テキスト ボックス 51"/>
          <p:cNvSpPr txBox="1"/>
          <p:nvPr/>
        </p:nvSpPr>
        <p:spPr>
          <a:xfrm>
            <a:off x="4512416" y="3746294"/>
            <a:ext cx="899409"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売り払い</a:t>
            </a:r>
            <a:endParaRPr kumimoji="1" lang="en-US" altLang="ja-JP"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（約</a:t>
            </a:r>
            <a:r>
              <a:rPr kumimoji="1" lang="en-US" altLang="ja-JP"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850m2</a:t>
            </a:r>
            <a:r>
              <a:rPr kumimoji="1" lang="ja-JP" altLang="en-US" sz="9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p>
        </p:txBody>
      </p:sp>
      <p:sp>
        <p:nvSpPr>
          <p:cNvPr id="53" name="テキスト ボックス 52"/>
          <p:cNvSpPr txBox="1"/>
          <p:nvPr/>
        </p:nvSpPr>
        <p:spPr>
          <a:xfrm>
            <a:off x="186353" y="4838657"/>
            <a:ext cx="5440911" cy="1015663"/>
          </a:xfrm>
          <a:prstGeom prst="rect">
            <a:avLst/>
          </a:prstGeom>
          <a:solidFill>
            <a:srgbClr val="FFFFCC"/>
          </a:solidFill>
          <a:ln>
            <a:solidFill>
              <a:schemeClr val="tx1"/>
            </a:solidFill>
          </a:ln>
        </p:spPr>
        <p:txBody>
          <a:bodyPr wrap="square" rtlCol="0">
            <a:spAutoFit/>
          </a:bodyPr>
          <a:lstStyle/>
          <a:p>
            <a:pPr marL="987425" marR="0" lvl="0" indent="-987425"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計画との整合</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北九州市では、緑の基本計画で小学校区単位で整備目標値（１㎡</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人）を定め、目標値を上回る場合は原則として新たな公園の整備を行わないこととしており、吉志は目標値を上回っていた。</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346200" marR="0" lvl="0" indent="-134620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住民との合意形成</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市民の要望を踏まえ、ニーズに合った新たな公園を市営住宅跡地に整備する代わりに２公園を廃止。</a:t>
            </a:r>
          </a:p>
        </p:txBody>
      </p:sp>
      <p:cxnSp>
        <p:nvCxnSpPr>
          <p:cNvPr id="55" name="直線矢印コネクタ 54"/>
          <p:cNvCxnSpPr/>
          <p:nvPr/>
        </p:nvCxnSpPr>
        <p:spPr>
          <a:xfrm>
            <a:off x="3228975" y="3087536"/>
            <a:ext cx="152400" cy="2095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H="1">
            <a:off x="4324350" y="3925737"/>
            <a:ext cx="190500" cy="19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3414711" y="3425674"/>
            <a:ext cx="152401" cy="123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8" name="正方形/長方形 57"/>
          <p:cNvSpPr/>
          <p:nvPr/>
        </p:nvSpPr>
        <p:spPr>
          <a:xfrm>
            <a:off x="3914774" y="4078136"/>
            <a:ext cx="152401"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9" name="テキスト ボックス 58"/>
          <p:cNvSpPr txBox="1"/>
          <p:nvPr/>
        </p:nvSpPr>
        <p:spPr>
          <a:xfrm>
            <a:off x="-15552" y="15945"/>
            <a:ext cx="914400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70C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住民ニーズに応じた都市公園の再編事例</a:t>
            </a:r>
          </a:p>
        </p:txBody>
      </p:sp>
      <p:sp>
        <p:nvSpPr>
          <p:cNvPr id="60" name="Rectangle 2"/>
          <p:cNvSpPr txBox="1">
            <a:spLocks noChangeArrowheads="1"/>
          </p:cNvSpPr>
          <p:nvPr/>
        </p:nvSpPr>
        <p:spPr>
          <a:xfrm>
            <a:off x="381003" y="0"/>
            <a:ext cx="7019925" cy="476250"/>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j-cs"/>
            </a:endParaRPr>
          </a:p>
        </p:txBody>
      </p:sp>
      <p:sp>
        <p:nvSpPr>
          <p:cNvPr id="64" name="テキスト ボックス 17"/>
          <p:cNvSpPr txBox="1">
            <a:spLocks noChangeArrowheads="1"/>
          </p:cNvSpPr>
          <p:nvPr/>
        </p:nvSpPr>
        <p:spPr bwMode="auto">
          <a:xfrm>
            <a:off x="153894" y="912177"/>
            <a:ext cx="9535387"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8000" marR="0" lvl="0" indent="-108000" algn="l" defTabSz="9144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・広場が小さく、段差があるなどにより利用が限られる小規模公園が存在。</a:t>
            </a:r>
          </a:p>
          <a:p>
            <a:pPr marL="108000" marR="0" lvl="0" indent="-108000" algn="l" defTabSz="9144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・住民の声を受け、遊休市有地</a:t>
            </a:r>
            <a:r>
              <a:rPr kumimoji="1" lang="en-US" altLang="ja-JP"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a:t>
            </a:r>
            <a:r>
              <a:rPr kumimoji="1" lang="ja-JP" altLang="en-US"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団地跡地</a:t>
            </a:r>
            <a:r>
              <a:rPr kumimoji="1" lang="en-US" altLang="ja-JP"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a:t>
            </a:r>
            <a:r>
              <a:rPr kumimoji="1" lang="ja-JP" altLang="en-US"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を活用した小規模公園の集約・再編により、公園利用者のニーズに合った「吉志ゆめ公園」を設置。（２公園廃止→１公園新設）</a:t>
            </a:r>
          </a:p>
        </p:txBody>
      </p:sp>
      <p:sp>
        <p:nvSpPr>
          <p:cNvPr id="65" name="テキスト ボックス 17"/>
          <p:cNvSpPr txBox="1">
            <a:spLocks noChangeArrowheads="1"/>
          </p:cNvSpPr>
          <p:nvPr/>
        </p:nvSpPr>
        <p:spPr bwMode="auto">
          <a:xfrm>
            <a:off x="122972" y="570212"/>
            <a:ext cx="5199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　吉志ゆめ公園（北九州市）</a:t>
            </a:r>
            <a:endParaRPr kumimoji="1" lang="en-US" altLang="ja-JP"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47" name="テキスト ボックス 179"/>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8" name="テキスト ボックス 180"/>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 name="スライド番号プレースホルダー 2">
            <a:extLst>
              <a:ext uri="{FF2B5EF4-FFF2-40B4-BE49-F238E27FC236}">
                <a16:creationId xmlns:a16="http://schemas.microsoft.com/office/drawing/2014/main" id="{E1C35BBC-3003-D746-A95A-D034547E43EC}"/>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23813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1D8073C4-A843-4947-4303-92F363E7A223}"/>
              </a:ext>
            </a:extLst>
          </p:cNvPr>
          <p:cNvSpPr>
            <a:spLocks/>
          </p:cNvSpPr>
          <p:nvPr/>
        </p:nvSpPr>
        <p:spPr>
          <a:xfrm>
            <a:off x="1285723" y="793542"/>
            <a:ext cx="8574818" cy="603080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488B572B-A47A-D4F6-09E2-61C104D8F1F7}"/>
              </a:ext>
            </a:extLst>
          </p:cNvPr>
          <p:cNvSpPr>
            <a:spLocks/>
          </p:cNvSpPr>
          <p:nvPr/>
        </p:nvSpPr>
        <p:spPr>
          <a:xfrm>
            <a:off x="1285723" y="937642"/>
            <a:ext cx="6783221" cy="588441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DA083A70-54C0-3B8A-F91C-739B13CFCD33}"/>
              </a:ext>
            </a:extLst>
          </p:cNvPr>
          <p:cNvSpPr>
            <a:spLocks/>
          </p:cNvSpPr>
          <p:nvPr/>
        </p:nvSpPr>
        <p:spPr>
          <a:xfrm>
            <a:off x="1285723" y="1083050"/>
            <a:ext cx="5141778" cy="573670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00D0D6C4-A0FA-9D86-63F3-5E2C5E8996B3}"/>
              </a:ext>
            </a:extLst>
          </p:cNvPr>
          <p:cNvSpPr txBox="1"/>
          <p:nvPr/>
        </p:nvSpPr>
        <p:spPr>
          <a:xfrm>
            <a:off x="1318777" y="1102855"/>
            <a:ext cx="5104238" cy="329822"/>
          </a:xfrm>
          <a:prstGeom prst="hexagon">
            <a:avLst/>
          </a:prstGeom>
          <a:solidFill>
            <a:schemeClr val="accent1">
              <a:lumMod val="75000"/>
            </a:schemeClr>
          </a:solidFill>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緑の基本計画</a:t>
            </a: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（市町村）</a:t>
            </a:r>
            <a:endPar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0" name="Text Box 11">
            <a:extLst>
              <a:ext uri="{FF2B5EF4-FFF2-40B4-BE49-F238E27FC236}">
                <a16:creationId xmlns:a16="http://schemas.microsoft.com/office/drawing/2014/main" id="{6C2C5480-1A60-834D-5675-377F29AC4B5C}"/>
              </a:ext>
            </a:extLst>
          </p:cNvPr>
          <p:cNvSpPr txBox="1">
            <a:spLocks noChangeArrowheads="1"/>
          </p:cNvSpPr>
          <p:nvPr/>
        </p:nvSpPr>
        <p:spPr>
          <a:xfrm>
            <a:off x="30047" y="1827613"/>
            <a:ext cx="1342305" cy="1969754"/>
          </a:xfrm>
          <a:prstGeom prst="rect">
            <a:avLst/>
          </a:prstGeom>
          <a:noFill/>
          <a:ln>
            <a:noFill/>
          </a:ln>
        </p:spPr>
        <p:txBody>
          <a:bodyPr wrap="square" lIns="91423" tIns="45712" rIns="91423" bIns="45712">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1" lang="ja-JP" altLang="en-US" sz="1800" b="1" i="0" u="sng" strike="noStrike" kern="1200" cap="none" spc="0" normalizeH="0" baseline="0" noProof="0">
                <a:ln>
                  <a:noFill/>
                </a:ln>
                <a:solidFill>
                  <a:prstClr val="black"/>
                </a:solidFill>
                <a:effectLst>
                  <a:outerShdw blurRad="63500" sx="102000" sy="102000" algn="ctr" rotWithShape="0">
                    <a:prstClr val="black">
                      <a:alpha val="40000"/>
                    </a:prstClr>
                  </a:outerShdw>
                </a:effectLst>
                <a:uLnTx/>
                <a:uFillTx/>
                <a:latin typeface="Meiryo UI" panose="020B0604030504040204" pitchFamily="50" charset="-128"/>
                <a:ea typeface="Meiryo UI" panose="020B0604030504040204" pitchFamily="50" charset="-128"/>
                <a:cs typeface="+mn-cs"/>
              </a:rPr>
              <a:t>緑の保全</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都市に残された</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民有緑地等の</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保全の推進</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base" latinLnBrk="0" hangingPunct="1">
              <a:lnSpc>
                <a:spcPct val="100000"/>
              </a:lnSpc>
              <a:spcBef>
                <a:spcPct val="500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＜手法＞</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・行為の制限</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・公開契約 等</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Text Box 12">
            <a:extLst>
              <a:ext uri="{FF2B5EF4-FFF2-40B4-BE49-F238E27FC236}">
                <a16:creationId xmlns:a16="http://schemas.microsoft.com/office/drawing/2014/main" id="{2363E5E0-5A02-5791-C1B6-823A9D062FC4}"/>
              </a:ext>
            </a:extLst>
          </p:cNvPr>
          <p:cNvSpPr txBox="1">
            <a:spLocks noChangeArrowheads="1"/>
          </p:cNvSpPr>
          <p:nvPr/>
        </p:nvSpPr>
        <p:spPr>
          <a:xfrm>
            <a:off x="30047" y="4615762"/>
            <a:ext cx="1303756" cy="1661977"/>
          </a:xfrm>
          <a:prstGeom prst="rect">
            <a:avLst/>
          </a:prstGeom>
          <a:noFill/>
          <a:ln>
            <a:noFill/>
          </a:ln>
        </p:spPr>
        <p:txBody>
          <a:bodyPr wrap="square" lIns="91423" tIns="45712" rIns="91423" bIns="45712">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1" lang="ja-JP" altLang="en-US" sz="1800" b="1" i="0" u="sng" strike="noStrike" kern="1200" cap="none" spc="0" normalizeH="0" baseline="0" noProof="0">
                <a:ln>
                  <a:noFill/>
                </a:ln>
                <a:solidFill>
                  <a:prstClr val="black"/>
                </a:solidFill>
                <a:effectLst>
                  <a:outerShdw blurRad="63500" sx="102000" sy="102000" algn="ctr" rotWithShape="0">
                    <a:prstClr val="black">
                      <a:alpha val="40000"/>
                    </a:prstClr>
                  </a:outerShdw>
                </a:effectLst>
                <a:uLnTx/>
                <a:uFillTx/>
                <a:latin typeface="Meiryo UI" panose="020B0604030504040204" pitchFamily="50" charset="-128"/>
                <a:ea typeface="Meiryo UI" panose="020B0604030504040204" pitchFamily="50" charset="-128"/>
                <a:cs typeface="+mn-cs"/>
              </a:rPr>
              <a:t>緑の創出</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公共施設や</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民有地の緑化等の推進</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base" latinLnBrk="0" hangingPunct="1">
              <a:lnSpc>
                <a:spcPct val="100000"/>
              </a:lnSpc>
              <a:spcBef>
                <a:spcPct val="500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＜手法＞</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・緑化の義務づけ</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・協定の締結 等</a:t>
            </a:r>
          </a:p>
        </p:txBody>
      </p:sp>
      <p:sp>
        <p:nvSpPr>
          <p:cNvPr id="33" name="テキスト ボックス 32">
            <a:extLst>
              <a:ext uri="{FF2B5EF4-FFF2-40B4-BE49-F238E27FC236}">
                <a16:creationId xmlns:a16="http://schemas.microsoft.com/office/drawing/2014/main" id="{B7134B66-9A3F-A48A-1288-1C48847604F9}"/>
              </a:ext>
            </a:extLst>
          </p:cNvPr>
          <p:cNvSpPr txBox="1"/>
          <p:nvPr/>
        </p:nvSpPr>
        <p:spPr>
          <a:xfrm>
            <a:off x="1318777" y="4781479"/>
            <a:ext cx="4497022" cy="20928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sng"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　▶緑化地域制度</a:t>
            </a:r>
            <a:endParaRPr kumimoji="1" lang="en-US" altLang="ja-JP"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　　　敷地面積の一定割合以上の緑化を義務づけ</a:t>
            </a:r>
            <a:endParaRPr kumimoji="1" lang="en-US" altLang="ja-JP"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　▶市民緑地認定制度</a:t>
            </a:r>
            <a:endParaRPr kumimoji="1" lang="en-US" altLang="ja-JP"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355600" marR="0" lvl="0" indent="-35560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　　　民有地を地域住民の利用に供する緑地として設置管理する計画を市町村長が認定</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　▶緑地協定制度</a:t>
            </a:r>
            <a:endParaRPr kumimoji="1" lang="en-US" altLang="ja-JP"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355600" marR="0" lvl="0" indent="-35560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　　　土地所有者等の全員の合意で、緑地の保全・緑化に関する協定を締結</a:t>
            </a:r>
            <a:endParaRPr kumimoji="1" lang="ja-JP" altLang="en-US" sz="20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cxnSp>
        <p:nvCxnSpPr>
          <p:cNvPr id="53" name="直線コネクタ 52">
            <a:extLst>
              <a:ext uri="{FF2B5EF4-FFF2-40B4-BE49-F238E27FC236}">
                <a16:creationId xmlns:a16="http://schemas.microsoft.com/office/drawing/2014/main" id="{B81A7E42-63D3-0DEB-3EC3-BE7218464298}"/>
              </a:ext>
            </a:extLst>
          </p:cNvPr>
          <p:cNvCxnSpPr>
            <a:cxnSpLocks/>
          </p:cNvCxnSpPr>
          <p:nvPr/>
        </p:nvCxnSpPr>
        <p:spPr>
          <a:xfrm flipV="1">
            <a:off x="117665" y="4280179"/>
            <a:ext cx="9720000" cy="31691"/>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sp>
        <p:nvSpPr>
          <p:cNvPr id="2" name="テキスト ボックス 1">
            <a:extLst>
              <a:ext uri="{FF2B5EF4-FFF2-40B4-BE49-F238E27FC236}">
                <a16:creationId xmlns:a16="http://schemas.microsoft.com/office/drawing/2014/main" id="{D3C171E4-962B-F0D1-7249-4683A76171D2}"/>
              </a:ext>
            </a:extLst>
          </p:cNvPr>
          <p:cNvSpPr txBox="1"/>
          <p:nvPr/>
        </p:nvSpPr>
        <p:spPr>
          <a:xfrm>
            <a:off x="6427501" y="939302"/>
            <a:ext cx="1639886" cy="329822"/>
          </a:xfrm>
          <a:prstGeom prst="hexagon">
            <a:avLst/>
          </a:prstGeom>
          <a:solidFill>
            <a:schemeClr val="accent1">
              <a:lumMod val="60000"/>
              <a:lumOff val="40000"/>
            </a:schemeClr>
          </a:solidFill>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緑の広域計画</a:t>
            </a:r>
          </a:p>
        </p:txBody>
      </p:sp>
      <p:sp>
        <p:nvSpPr>
          <p:cNvPr id="7" name="テキスト ボックス 6">
            <a:extLst>
              <a:ext uri="{FF2B5EF4-FFF2-40B4-BE49-F238E27FC236}">
                <a16:creationId xmlns:a16="http://schemas.microsoft.com/office/drawing/2014/main" id="{A4ACC4A0-DC86-8667-9BDF-7BCEF45A3C26}"/>
              </a:ext>
            </a:extLst>
          </p:cNvPr>
          <p:cNvSpPr txBox="1"/>
          <p:nvPr/>
        </p:nvSpPr>
        <p:spPr>
          <a:xfrm>
            <a:off x="6693446" y="1227565"/>
            <a:ext cx="110799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（都道府県）</a:t>
            </a:r>
          </a:p>
        </p:txBody>
      </p:sp>
      <p:sp>
        <p:nvSpPr>
          <p:cNvPr id="9" name="テキスト ボックス 8">
            <a:extLst>
              <a:ext uri="{FF2B5EF4-FFF2-40B4-BE49-F238E27FC236}">
                <a16:creationId xmlns:a16="http://schemas.microsoft.com/office/drawing/2014/main" id="{BC649483-F926-7DB5-E993-906C2A3025E0}"/>
              </a:ext>
            </a:extLst>
          </p:cNvPr>
          <p:cNvSpPr txBox="1"/>
          <p:nvPr/>
        </p:nvSpPr>
        <p:spPr>
          <a:xfrm>
            <a:off x="8072380" y="795961"/>
            <a:ext cx="1793151" cy="329822"/>
          </a:xfrm>
          <a:prstGeom prst="hexagon">
            <a:avLst/>
          </a:prstGeom>
          <a:solidFill>
            <a:schemeClr val="accent1">
              <a:lumMod val="40000"/>
              <a:lumOff val="60000"/>
            </a:schemeClr>
          </a:solidFill>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緑の基本方針</a:t>
            </a:r>
          </a:p>
        </p:txBody>
      </p:sp>
      <p:sp>
        <p:nvSpPr>
          <p:cNvPr id="10" name="テキスト ボックス 9">
            <a:extLst>
              <a:ext uri="{FF2B5EF4-FFF2-40B4-BE49-F238E27FC236}">
                <a16:creationId xmlns:a16="http://schemas.microsoft.com/office/drawing/2014/main" id="{25966722-94EA-CB6B-1511-D4337459F9AA}"/>
              </a:ext>
            </a:extLst>
          </p:cNvPr>
          <p:cNvSpPr txBox="1"/>
          <p:nvPr/>
        </p:nvSpPr>
        <p:spPr>
          <a:xfrm>
            <a:off x="8640799" y="1081300"/>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（国）</a:t>
            </a:r>
          </a:p>
        </p:txBody>
      </p:sp>
      <p:cxnSp>
        <p:nvCxnSpPr>
          <p:cNvPr id="11" name="直線コネクタ 10">
            <a:extLst>
              <a:ext uri="{FF2B5EF4-FFF2-40B4-BE49-F238E27FC236}">
                <a16:creationId xmlns:a16="http://schemas.microsoft.com/office/drawing/2014/main" id="{9194AAD3-BA86-FA70-481C-5EA237CDA9D1}"/>
              </a:ext>
            </a:extLst>
          </p:cNvPr>
          <p:cNvCxnSpPr>
            <a:cxnSpLocks/>
          </p:cNvCxnSpPr>
          <p:nvPr/>
        </p:nvCxnSpPr>
        <p:spPr>
          <a:xfrm flipV="1">
            <a:off x="117665" y="1444737"/>
            <a:ext cx="9720000" cy="31691"/>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sp>
        <p:nvSpPr>
          <p:cNvPr id="14" name="四角形: 角を丸くする 13">
            <a:extLst>
              <a:ext uri="{FF2B5EF4-FFF2-40B4-BE49-F238E27FC236}">
                <a16:creationId xmlns:a16="http://schemas.microsoft.com/office/drawing/2014/main" id="{8FF6B36E-A9E6-EA5B-7CCF-03A6F6C56A1A}"/>
              </a:ext>
            </a:extLst>
          </p:cNvPr>
          <p:cNvSpPr/>
          <p:nvPr/>
        </p:nvSpPr>
        <p:spPr>
          <a:xfrm>
            <a:off x="1633959" y="3336292"/>
            <a:ext cx="6402427" cy="792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69369408-38CF-BA62-67E8-1F5E60D810DE}"/>
              </a:ext>
            </a:extLst>
          </p:cNvPr>
          <p:cNvSpPr txBox="1"/>
          <p:nvPr/>
        </p:nvSpPr>
        <p:spPr>
          <a:xfrm>
            <a:off x="1633960" y="3306861"/>
            <a:ext cx="298030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404040"/>
                </a:solidFill>
                <a:effectLst/>
                <a:uLnTx/>
                <a:uFillTx/>
                <a:latin typeface="Meiryo UI" panose="020B0604030504040204" pitchFamily="50" charset="-128"/>
                <a:ea typeface="Meiryo UI" panose="020B0604030504040204" pitchFamily="50" charset="-128"/>
                <a:cs typeface="+mn-cs"/>
              </a:rPr>
              <a:t>都市緑地法以外の法律等によるもの</a:t>
            </a:r>
          </a:p>
        </p:txBody>
      </p:sp>
      <p:sp>
        <p:nvSpPr>
          <p:cNvPr id="17" name="Text Box 22">
            <a:extLst>
              <a:ext uri="{FF2B5EF4-FFF2-40B4-BE49-F238E27FC236}">
                <a16:creationId xmlns:a16="http://schemas.microsoft.com/office/drawing/2014/main" id="{3CE52FB5-5395-E90A-DB2C-20D5967B0A19}"/>
              </a:ext>
            </a:extLst>
          </p:cNvPr>
          <p:cNvSpPr txBox="1">
            <a:spLocks noChangeArrowheads="1"/>
          </p:cNvSpPr>
          <p:nvPr/>
        </p:nvSpPr>
        <p:spPr>
          <a:xfrm>
            <a:off x="5157146" y="3406076"/>
            <a:ext cx="2763864" cy="646315"/>
          </a:xfrm>
          <a:prstGeom prst="rect">
            <a:avLst/>
          </a:prstGeom>
          <a:noFill/>
          <a:ln>
            <a:noFill/>
          </a:ln>
        </p:spPr>
        <p:txBody>
          <a:bodyPr wrap="square" lIns="91423" tIns="45712" rIns="91423" bIns="45712">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・古都保存制度　・近郊緑地保全制度</a:t>
            </a:r>
            <a:endParaRPr kumimoji="1" lang="en-US" altLang="ja-JP" sz="12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・風致地区　・条例に基づく緑地保全制度</a:t>
            </a:r>
            <a:endParaRPr kumimoji="1" lang="en-US" altLang="ja-JP" sz="12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n-cs"/>
              </a:rPr>
              <a:t>・</a:t>
            </a:r>
            <a:r>
              <a:rPr kumimoji="1" lang="ja-JP" altLang="en-US" sz="1200" b="0" i="0" u="dash"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n-cs"/>
              </a:rPr>
              <a:t>線引き制度</a:t>
            </a:r>
            <a:r>
              <a:rPr kumimoji="1" lang="ja-JP" altLang="en-US" sz="900" b="0" i="0" u="dash"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n-cs"/>
              </a:rPr>
              <a:t>（市街化調整区域）</a:t>
            </a:r>
            <a:endParaRPr kumimoji="1" lang="ja-JP" altLang="en-US" sz="1200" b="0" i="0" u="dash"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n-cs"/>
            </a:endParaRPr>
          </a:p>
        </p:txBody>
      </p:sp>
      <p:sp>
        <p:nvSpPr>
          <p:cNvPr id="19" name="テキスト ボックス 18">
            <a:extLst>
              <a:ext uri="{FF2B5EF4-FFF2-40B4-BE49-F238E27FC236}">
                <a16:creationId xmlns:a16="http://schemas.microsoft.com/office/drawing/2014/main" id="{DDAD467C-5B57-A63E-255B-CDBA6F90EE98}"/>
              </a:ext>
            </a:extLst>
          </p:cNvPr>
          <p:cNvSpPr txBox="1"/>
          <p:nvPr/>
        </p:nvSpPr>
        <p:spPr>
          <a:xfrm>
            <a:off x="8012480" y="2818543"/>
            <a:ext cx="1911695" cy="954107"/>
          </a:xfrm>
          <a:prstGeom prst="rect">
            <a:avLst/>
          </a:prstGeom>
          <a:noFill/>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▶都市緑化支援機構制度</a:t>
            </a:r>
            <a:endParaRPr kumimoji="1" lang="en-US" altLang="ja-JP"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176213" marR="0" lvl="0" indent="-176213"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   緑地の買入れ等を</a:t>
            </a:r>
            <a:br>
              <a:rPr kumimoji="1" lang="en-US" altLang="ja-JP"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br>
            <a:r>
              <a:rPr kumimoji="1" lang="ja-JP" altLang="en-US"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代行する国指定法人</a:t>
            </a:r>
            <a:endParaRPr kumimoji="1" lang="en-US" altLang="ja-JP"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a:extLst>
              <a:ext uri="{FF2B5EF4-FFF2-40B4-BE49-F238E27FC236}">
                <a16:creationId xmlns:a16="http://schemas.microsoft.com/office/drawing/2014/main" id="{4E818E89-66DE-A01F-EA2C-2CD4419C3D8C}"/>
              </a:ext>
            </a:extLst>
          </p:cNvPr>
          <p:cNvSpPr txBox="1"/>
          <p:nvPr/>
        </p:nvSpPr>
        <p:spPr>
          <a:xfrm>
            <a:off x="8009223" y="5457227"/>
            <a:ext cx="2000987" cy="1169551"/>
          </a:xfrm>
          <a:prstGeom prst="rect">
            <a:avLst/>
          </a:prstGeom>
          <a:noFill/>
        </p:spPr>
        <p:txBody>
          <a:bodyPr wrap="square" rtlCol="0">
            <a:spAutoFit/>
          </a:bodyPr>
          <a:lstStyle/>
          <a:p>
            <a:pPr marL="176213" marR="0" lvl="0" indent="-176213"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▶優良緑地確保計画</a:t>
            </a:r>
            <a:br>
              <a:rPr kumimoji="1" lang="en-US" altLang="ja-JP"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br>
            <a:r>
              <a:rPr kumimoji="1" lang="ja-JP" altLang="en-US"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認定制度</a:t>
            </a:r>
            <a:endParaRPr kumimoji="1" lang="en-US" altLang="ja-JP"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176213"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民間事業者等の</a:t>
            </a:r>
            <a:endParaRPr kumimoji="1" lang="en-US" altLang="ja-JP"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176213"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緑地確保の取組を</a:t>
            </a:r>
            <a:endParaRPr kumimoji="1" lang="en-US" altLang="ja-JP"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176213"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国が評価・認定</a:t>
            </a:r>
            <a:endParaRPr kumimoji="1" lang="ja-JP" altLang="en-US" sz="1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四角形: 角を丸くする 2">
            <a:extLst>
              <a:ext uri="{FF2B5EF4-FFF2-40B4-BE49-F238E27FC236}">
                <a16:creationId xmlns:a16="http://schemas.microsoft.com/office/drawing/2014/main" id="{71A75991-538F-788E-3D1A-542BE91455C2}"/>
              </a:ext>
            </a:extLst>
          </p:cNvPr>
          <p:cNvSpPr/>
          <p:nvPr/>
        </p:nvSpPr>
        <p:spPr>
          <a:xfrm>
            <a:off x="1347650" y="4167234"/>
            <a:ext cx="8124255" cy="59400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5DA2DDF2-57B5-171E-B0F3-0CA535408018}"/>
              </a:ext>
            </a:extLst>
          </p:cNvPr>
          <p:cNvSpPr txBox="1"/>
          <p:nvPr/>
        </p:nvSpPr>
        <p:spPr>
          <a:xfrm>
            <a:off x="1318777" y="4164475"/>
            <a:ext cx="278158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sng"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　▶都市公園の整備・管理</a:t>
            </a:r>
          </a:p>
        </p:txBody>
      </p:sp>
      <p:sp>
        <p:nvSpPr>
          <p:cNvPr id="18" name="四角形: 角を丸くする 17">
            <a:extLst>
              <a:ext uri="{FF2B5EF4-FFF2-40B4-BE49-F238E27FC236}">
                <a16:creationId xmlns:a16="http://schemas.microsoft.com/office/drawing/2014/main" id="{9C611DE4-B5F6-D82F-F1B5-B1A6B92DAF64}"/>
              </a:ext>
            </a:extLst>
          </p:cNvPr>
          <p:cNvSpPr/>
          <p:nvPr/>
        </p:nvSpPr>
        <p:spPr>
          <a:xfrm>
            <a:off x="1439732" y="1806610"/>
            <a:ext cx="6514597" cy="433397"/>
          </a:xfrm>
          <a:prstGeom prst="roundRect">
            <a:avLst/>
          </a:prstGeom>
          <a:noFill/>
          <a:ln w="1905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2E99008B-552D-A3CC-5C00-1719E92AC99C}"/>
              </a:ext>
            </a:extLst>
          </p:cNvPr>
          <p:cNvSpPr txBox="1"/>
          <p:nvPr/>
        </p:nvSpPr>
        <p:spPr>
          <a:xfrm>
            <a:off x="1318777" y="1490968"/>
            <a:ext cx="5031723" cy="18774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sng"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　▶特別緑地保全地区</a:t>
            </a:r>
            <a:r>
              <a:rPr kumimoji="1" lang="ja-JP"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（管理協定、機能維持増進事業含む）</a:t>
            </a:r>
            <a:r>
              <a:rPr kumimoji="1" lang="ja-JP" altLang="en-US"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　等</a:t>
            </a:r>
            <a:endParaRPr kumimoji="1" lang="en-US" altLang="ja-JP"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　　　建築行為などの許可制により緑地を現状凍結的に保全</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　▶市民緑地契約制度</a:t>
            </a:r>
            <a:endParaRPr kumimoji="1" lang="en-US" altLang="ja-JP"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355600" marR="0" lvl="0" indent="-35560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　　　地方公共団体等が緑地の所有者と契約を締結して緑地を</a:t>
            </a:r>
            <a:br>
              <a:rPr kumimoji="1" lang="en-US" altLang="ja-JP"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br>
            <a:r>
              <a:rPr kumimoji="1" lang="ja-JP" altLang="en-US"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設置・管理し地域住民に公開</a:t>
            </a:r>
            <a:endParaRPr kumimoji="1" lang="ja-JP" altLang="en-US" sz="1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　▶緑地保全・緑化推進法人（みどり法人）制度</a:t>
            </a:r>
          </a:p>
          <a:p>
            <a:pPr marL="355600" marR="0" lvl="0" indent="-35560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　　　民間団体を市町村長が指定し緑地の管理主体として位置づけ</a:t>
            </a:r>
            <a:endParaRPr kumimoji="1" lang="ja-JP" altLang="en-US" sz="1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Text Box 22">
            <a:extLst>
              <a:ext uri="{FF2B5EF4-FFF2-40B4-BE49-F238E27FC236}">
                <a16:creationId xmlns:a16="http://schemas.microsoft.com/office/drawing/2014/main" id="{842F64C1-5269-155B-533A-4B1761001AB0}"/>
              </a:ext>
            </a:extLst>
          </p:cNvPr>
          <p:cNvSpPr txBox="1">
            <a:spLocks noChangeArrowheads="1"/>
          </p:cNvSpPr>
          <p:nvPr/>
        </p:nvSpPr>
        <p:spPr>
          <a:xfrm>
            <a:off x="1721945" y="3607677"/>
            <a:ext cx="3493592" cy="461649"/>
          </a:xfrm>
          <a:prstGeom prst="rect">
            <a:avLst/>
          </a:prstGeom>
          <a:noFill/>
          <a:ln>
            <a:noFill/>
          </a:ln>
        </p:spPr>
        <p:txBody>
          <a:bodyPr wrap="square" lIns="91423" tIns="45712" rIns="91423" bIns="45712">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・生産緑地地区　・田園住居地域</a:t>
            </a:r>
            <a:endParaRPr kumimoji="1" lang="en-US" altLang="ja-JP" sz="12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・保存樹・保存樹林　・地区計画</a:t>
            </a:r>
            <a:r>
              <a:rPr kumimoji="1" lang="ja-JP" altLang="en-US" sz="9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（緑地・農地保全）　</a:t>
            </a:r>
            <a:endParaRPr kumimoji="1" lang="ja-JP" altLang="en-US" sz="12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sp>
        <p:nvSpPr>
          <p:cNvPr id="6" name="四角形: 角を丸くする 5">
            <a:extLst>
              <a:ext uri="{FF2B5EF4-FFF2-40B4-BE49-F238E27FC236}">
                <a16:creationId xmlns:a16="http://schemas.microsoft.com/office/drawing/2014/main" id="{AED9617D-7691-061F-AFBF-E3E1F2E24167}"/>
              </a:ext>
            </a:extLst>
          </p:cNvPr>
          <p:cNvSpPr/>
          <p:nvPr/>
        </p:nvSpPr>
        <p:spPr>
          <a:xfrm>
            <a:off x="1744087" y="3619592"/>
            <a:ext cx="3349425" cy="433397"/>
          </a:xfrm>
          <a:prstGeom prst="roundRect">
            <a:avLst/>
          </a:prstGeom>
          <a:noFill/>
          <a:ln w="19050">
            <a:solidFill>
              <a:srgbClr val="0B539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四角形: 角を丸くする 21">
            <a:extLst>
              <a:ext uri="{FF2B5EF4-FFF2-40B4-BE49-F238E27FC236}">
                <a16:creationId xmlns:a16="http://schemas.microsoft.com/office/drawing/2014/main" id="{9B7E6C5B-FF88-8095-FFB7-E11536F8A49A}"/>
              </a:ext>
            </a:extLst>
          </p:cNvPr>
          <p:cNvSpPr/>
          <p:nvPr/>
        </p:nvSpPr>
        <p:spPr>
          <a:xfrm>
            <a:off x="5207941" y="3419686"/>
            <a:ext cx="2769395" cy="632705"/>
          </a:xfrm>
          <a:prstGeom prst="roundRect">
            <a:avLst/>
          </a:prstGeom>
          <a:noFill/>
          <a:ln w="1905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四角形: 角を丸くする 22">
            <a:extLst>
              <a:ext uri="{FF2B5EF4-FFF2-40B4-BE49-F238E27FC236}">
                <a16:creationId xmlns:a16="http://schemas.microsoft.com/office/drawing/2014/main" id="{63EC27EE-B394-8AF8-C1B9-7FEBE72E0C09}"/>
              </a:ext>
            </a:extLst>
          </p:cNvPr>
          <p:cNvSpPr/>
          <p:nvPr/>
        </p:nvSpPr>
        <p:spPr>
          <a:xfrm>
            <a:off x="5156140" y="4808580"/>
            <a:ext cx="2882960" cy="7690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304577E5-1A12-0DCE-F487-1042BB4E3588}"/>
              </a:ext>
            </a:extLst>
          </p:cNvPr>
          <p:cNvSpPr txBox="1"/>
          <p:nvPr/>
        </p:nvSpPr>
        <p:spPr>
          <a:xfrm>
            <a:off x="1439732" y="1513846"/>
            <a:ext cx="1280208" cy="252000"/>
          </a:xfrm>
          <a:prstGeom prst="rect">
            <a:avLst/>
          </a:prstGeom>
          <a:solidFill>
            <a:schemeClr val="bg1">
              <a:lumMod val="95000"/>
            </a:schemeClr>
          </a:solidFill>
          <a:ln w="25400">
            <a:solidFill>
              <a:schemeClr val="tx1"/>
            </a:solid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緑地の保全</a:t>
            </a:r>
          </a:p>
        </p:txBody>
      </p:sp>
      <p:sp>
        <p:nvSpPr>
          <p:cNvPr id="15" name="テキスト ボックス 14">
            <a:extLst>
              <a:ext uri="{FF2B5EF4-FFF2-40B4-BE49-F238E27FC236}">
                <a16:creationId xmlns:a16="http://schemas.microsoft.com/office/drawing/2014/main" id="{1BF08796-88A7-DAA4-6F4C-FD4CD78190DE}"/>
              </a:ext>
            </a:extLst>
          </p:cNvPr>
          <p:cNvSpPr txBox="1"/>
          <p:nvPr/>
        </p:nvSpPr>
        <p:spPr>
          <a:xfrm>
            <a:off x="1439732" y="4207076"/>
            <a:ext cx="2117646" cy="252000"/>
          </a:xfrm>
          <a:prstGeom prst="rect">
            <a:avLst/>
          </a:prstGeom>
          <a:solidFill>
            <a:schemeClr val="bg1">
              <a:lumMod val="95000"/>
            </a:schemeClr>
          </a:solidFill>
          <a:ln w="25400">
            <a:solidFill>
              <a:schemeClr val="tx1"/>
            </a:solid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公園緑地の整備・管理</a:t>
            </a:r>
          </a:p>
        </p:txBody>
      </p:sp>
      <p:sp>
        <p:nvSpPr>
          <p:cNvPr id="28" name="テキスト ボックス 27">
            <a:extLst>
              <a:ext uri="{FF2B5EF4-FFF2-40B4-BE49-F238E27FC236}">
                <a16:creationId xmlns:a16="http://schemas.microsoft.com/office/drawing/2014/main" id="{89128309-8997-D593-9C83-8F90C80299FD}"/>
              </a:ext>
            </a:extLst>
          </p:cNvPr>
          <p:cNvSpPr txBox="1"/>
          <p:nvPr/>
        </p:nvSpPr>
        <p:spPr>
          <a:xfrm>
            <a:off x="1439732" y="4808323"/>
            <a:ext cx="1280720" cy="252000"/>
          </a:xfrm>
          <a:prstGeom prst="rect">
            <a:avLst/>
          </a:prstGeom>
          <a:solidFill>
            <a:schemeClr val="bg1">
              <a:lumMod val="95000"/>
            </a:schemeClr>
          </a:solidFill>
          <a:ln w="25400">
            <a:solidFill>
              <a:schemeClr val="tx1"/>
            </a:solid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緑化の推進</a:t>
            </a:r>
          </a:p>
        </p:txBody>
      </p:sp>
      <p:sp>
        <p:nvSpPr>
          <p:cNvPr id="30" name="吹き出し: 四角形 29">
            <a:extLst>
              <a:ext uri="{FF2B5EF4-FFF2-40B4-BE49-F238E27FC236}">
                <a16:creationId xmlns:a16="http://schemas.microsoft.com/office/drawing/2014/main" id="{5A9E9ECB-2E38-6E80-0DAB-E52F3D1B2701}"/>
              </a:ext>
            </a:extLst>
          </p:cNvPr>
          <p:cNvSpPr/>
          <p:nvPr/>
        </p:nvSpPr>
        <p:spPr>
          <a:xfrm>
            <a:off x="63914" y="960872"/>
            <a:ext cx="1152000" cy="288000"/>
          </a:xfrm>
          <a:prstGeom prst="wedgeRectCallout">
            <a:avLst>
              <a:gd name="adj1" fmla="val 77591"/>
              <a:gd name="adj2" fmla="val -76668"/>
            </a:avLst>
          </a:prstGeom>
          <a:solidFill>
            <a:schemeClr val="bg1">
              <a:lumMod val="8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都市緑地法</a:t>
            </a:r>
          </a:p>
        </p:txBody>
      </p:sp>
      <p:sp>
        <p:nvSpPr>
          <p:cNvPr id="31" name="吹き出し: 四角形 30">
            <a:extLst>
              <a:ext uri="{FF2B5EF4-FFF2-40B4-BE49-F238E27FC236}">
                <a16:creationId xmlns:a16="http://schemas.microsoft.com/office/drawing/2014/main" id="{D3138339-C4BA-447D-2169-334B8F7F2288}"/>
              </a:ext>
            </a:extLst>
          </p:cNvPr>
          <p:cNvSpPr/>
          <p:nvPr/>
        </p:nvSpPr>
        <p:spPr>
          <a:xfrm>
            <a:off x="8571014" y="4053700"/>
            <a:ext cx="1152000" cy="288000"/>
          </a:xfrm>
          <a:prstGeom prst="wedgeRectCallout">
            <a:avLst>
              <a:gd name="adj1" fmla="val -42973"/>
              <a:gd name="adj2" fmla="val 103749"/>
            </a:avLst>
          </a:prstGeom>
          <a:solidFill>
            <a:schemeClr val="bg1">
              <a:lumMod val="9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都市公園法</a:t>
            </a:r>
          </a:p>
        </p:txBody>
      </p:sp>
      <p:sp>
        <p:nvSpPr>
          <p:cNvPr id="13" name="タイトル 2">
            <a:extLst>
              <a:ext uri="{FF2B5EF4-FFF2-40B4-BE49-F238E27FC236}">
                <a16:creationId xmlns:a16="http://schemas.microsoft.com/office/drawing/2014/main" id="{CE5A8FE1-46EF-9402-FEA9-0410F4ABA8B7}"/>
              </a:ext>
            </a:extLst>
          </p:cNvPr>
          <p:cNvSpPr txBox="1">
            <a:spLocks/>
          </p:cNvSpPr>
          <p:nvPr/>
        </p:nvSpPr>
        <p:spPr>
          <a:xfrm>
            <a:off x="3" y="0"/>
            <a:ext cx="7977333" cy="476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j-cs"/>
              </a:rPr>
              <a:t>都市の緑に関する施策の体系</a:t>
            </a:r>
            <a:endParaRPr kumimoji="1" lang="en-US" altLang="ja-JP" sz="2400" b="1" i="0" u="dash"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j-cs"/>
            </a:endParaRPr>
          </a:p>
        </p:txBody>
      </p:sp>
      <p:sp>
        <p:nvSpPr>
          <p:cNvPr id="8" name="四角形: 角を丸くする 7">
            <a:extLst>
              <a:ext uri="{FF2B5EF4-FFF2-40B4-BE49-F238E27FC236}">
                <a16:creationId xmlns:a16="http://schemas.microsoft.com/office/drawing/2014/main" id="{742F505D-F2AD-271A-FB54-83EB69D80835}"/>
              </a:ext>
            </a:extLst>
          </p:cNvPr>
          <p:cNvSpPr/>
          <p:nvPr/>
        </p:nvSpPr>
        <p:spPr>
          <a:xfrm>
            <a:off x="3632490" y="4374021"/>
            <a:ext cx="4403896" cy="36012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Text Box 22">
            <a:extLst>
              <a:ext uri="{FF2B5EF4-FFF2-40B4-BE49-F238E27FC236}">
                <a16:creationId xmlns:a16="http://schemas.microsoft.com/office/drawing/2014/main" id="{46D7950B-B86A-2D44-E5BE-AACD27B0B433}"/>
              </a:ext>
            </a:extLst>
          </p:cNvPr>
          <p:cNvSpPr txBox="1">
            <a:spLocks noChangeArrowheads="1"/>
          </p:cNvSpPr>
          <p:nvPr/>
        </p:nvSpPr>
        <p:spPr>
          <a:xfrm>
            <a:off x="3676659" y="4424347"/>
            <a:ext cx="4359727" cy="276983"/>
          </a:xfrm>
          <a:prstGeom prst="rect">
            <a:avLst/>
          </a:prstGeom>
          <a:noFill/>
          <a:ln>
            <a:noFill/>
          </a:ln>
        </p:spPr>
        <p:txBody>
          <a:bodyPr wrap="square" lIns="91423" tIns="45712" rIns="91423" bIns="45712">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n-cs"/>
              </a:rPr>
              <a:t>・</a:t>
            </a:r>
            <a:r>
              <a:rPr kumimoji="1" lang="ja-JP" altLang="en-US" sz="1200" b="0" i="0" u="dash"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n-cs"/>
              </a:rPr>
              <a:t>都市計画公園等</a:t>
            </a:r>
            <a:r>
              <a:rPr kumimoji="1" lang="ja-JP" altLang="en-US" sz="1200" b="0" i="0" u="none"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a:t>
            </a:r>
            <a:r>
              <a:rPr kumimoji="1" lang="ja-JP" altLang="en-US" sz="1200" b="0" i="0" u="dash"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n-cs"/>
              </a:rPr>
              <a:t>開発許可制度</a:t>
            </a:r>
            <a:r>
              <a:rPr kumimoji="1" lang="ja-JP" altLang="en-US" sz="900" b="0" i="0" u="dash"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n-cs"/>
              </a:rPr>
              <a:t>（提供公園）</a:t>
            </a:r>
            <a:r>
              <a:rPr kumimoji="1" lang="ja-JP" altLang="en-US" sz="900" b="0" i="0" u="none" strike="noStrike" kern="1200" cap="none" spc="0" normalizeH="0" baseline="0" noProof="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a:t>
            </a:r>
            <a:r>
              <a:rPr kumimoji="1" lang="ja-JP" altLang="en-US" sz="1200" b="0" i="0" u="dash"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n-cs"/>
              </a:rPr>
              <a:t>市街地開発事業</a:t>
            </a:r>
          </a:p>
        </p:txBody>
      </p:sp>
      <p:sp>
        <p:nvSpPr>
          <p:cNvPr id="35" name="四角形: 角を丸くする 34">
            <a:extLst>
              <a:ext uri="{FF2B5EF4-FFF2-40B4-BE49-F238E27FC236}">
                <a16:creationId xmlns:a16="http://schemas.microsoft.com/office/drawing/2014/main" id="{EAFA083B-8D27-1CD4-D223-B648C10EF8BC}"/>
              </a:ext>
            </a:extLst>
          </p:cNvPr>
          <p:cNvSpPr/>
          <p:nvPr/>
        </p:nvSpPr>
        <p:spPr>
          <a:xfrm>
            <a:off x="3721514" y="4412483"/>
            <a:ext cx="4250291" cy="294572"/>
          </a:xfrm>
          <a:prstGeom prst="roundRect">
            <a:avLst/>
          </a:prstGeom>
          <a:noFill/>
          <a:ln w="1905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四角形: 角を丸くする 35">
            <a:extLst>
              <a:ext uri="{FF2B5EF4-FFF2-40B4-BE49-F238E27FC236}">
                <a16:creationId xmlns:a16="http://schemas.microsoft.com/office/drawing/2014/main" id="{EF55FF3D-933A-1104-2D40-C8CE5CDEA592}"/>
              </a:ext>
            </a:extLst>
          </p:cNvPr>
          <p:cNvSpPr/>
          <p:nvPr/>
        </p:nvSpPr>
        <p:spPr>
          <a:xfrm>
            <a:off x="3636434" y="4808579"/>
            <a:ext cx="4116636" cy="39693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Text Box 22">
            <a:extLst>
              <a:ext uri="{FF2B5EF4-FFF2-40B4-BE49-F238E27FC236}">
                <a16:creationId xmlns:a16="http://schemas.microsoft.com/office/drawing/2014/main" id="{A340C334-0C69-BA8B-1F71-04A4B047FC0D}"/>
              </a:ext>
            </a:extLst>
          </p:cNvPr>
          <p:cNvSpPr txBox="1">
            <a:spLocks noChangeArrowheads="1"/>
          </p:cNvSpPr>
          <p:nvPr/>
        </p:nvSpPr>
        <p:spPr>
          <a:xfrm>
            <a:off x="5152111" y="4872646"/>
            <a:ext cx="2903325" cy="646315"/>
          </a:xfrm>
          <a:prstGeom prst="rect">
            <a:avLst/>
          </a:prstGeom>
          <a:noFill/>
          <a:ln>
            <a:noFill/>
          </a:ln>
        </p:spPr>
        <p:txBody>
          <a:bodyPr wrap="none" lIns="91423" tIns="45712" rIns="91423" bIns="45712">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・条例に基づく緑化制度</a:t>
            </a:r>
            <a:endParaRPr kumimoji="1" lang="en-US" altLang="ja-JP" sz="12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a:t>
            </a:r>
            <a:r>
              <a:rPr kumimoji="1" lang="ja-JP" altLang="en-US" sz="1200" b="0" i="0" u="dash"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n-cs"/>
              </a:rPr>
              <a:t>総合設計制度</a:t>
            </a:r>
            <a:r>
              <a:rPr kumimoji="1" lang="ja-JP" altLang="en-US" sz="900" b="0" i="0" u="dash"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n-cs"/>
              </a:rPr>
              <a:t>（公開空地）</a:t>
            </a:r>
            <a:endParaRPr kumimoji="1" lang="en-US" altLang="ja-JP" sz="900" b="0" i="0" u="dash"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a:t>
            </a:r>
            <a:r>
              <a:rPr kumimoji="1" lang="ja-JP" altLang="en-US" sz="1200" b="0" i="0" u="dash"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n-cs"/>
              </a:rPr>
              <a:t>都市再生特別地区</a:t>
            </a:r>
            <a:r>
              <a:rPr kumimoji="1" lang="ja-JP" altLang="en-US" sz="1200" b="0" i="0" u="none" strike="noStrike" kern="1200" cap="none" spc="0" normalizeH="0" baseline="0" noProof="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 ・</a:t>
            </a:r>
            <a:r>
              <a:rPr kumimoji="1" lang="ja-JP" altLang="en-US" sz="1200" b="0" i="0" u="dash" strike="noStrike" kern="1200" cap="none" spc="0" normalizeH="0" baseline="0" noProof="0">
                <a:ln>
                  <a:noFill/>
                </a:ln>
                <a:solidFill>
                  <a:prstClr val="white">
                    <a:lumMod val="50000"/>
                  </a:prstClr>
                </a:solidFill>
                <a:effectLst/>
                <a:uLnTx/>
                <a:uFill>
                  <a:solidFill>
                    <a:prstClr val="white">
                      <a:lumMod val="50000"/>
                    </a:prstClr>
                  </a:solidFill>
                </a:uFill>
                <a:latin typeface="Meiryo UI" panose="020B0604030504040204" pitchFamily="50" charset="-128"/>
                <a:ea typeface="Meiryo UI" panose="020B0604030504040204" pitchFamily="50" charset="-128"/>
                <a:cs typeface="+mn-cs"/>
              </a:rPr>
              <a:t>再開発等促進区</a:t>
            </a:r>
            <a:r>
              <a:rPr kumimoji="1" lang="ja-JP" altLang="en-US" sz="1200" b="0" i="0" u="none" strike="noStrike" kern="1200" cap="none" spc="0" normalizeH="0" baseline="0" noProof="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 等</a:t>
            </a:r>
            <a:endParaRPr kumimoji="1" lang="en-US" altLang="ja-JP" sz="1200" b="0" i="0" u="none" strike="noStrike" kern="1200" cap="none" spc="0" normalizeH="0" baseline="0" noProof="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endParaRPr>
          </a:p>
        </p:txBody>
      </p:sp>
      <p:sp>
        <p:nvSpPr>
          <p:cNvPr id="38" name="四角形: 角を丸くする 37">
            <a:extLst>
              <a:ext uri="{FF2B5EF4-FFF2-40B4-BE49-F238E27FC236}">
                <a16:creationId xmlns:a16="http://schemas.microsoft.com/office/drawing/2014/main" id="{6FD8C6D7-A35B-1D51-5E1D-045E1F3A1B16}"/>
              </a:ext>
            </a:extLst>
          </p:cNvPr>
          <p:cNvSpPr/>
          <p:nvPr/>
        </p:nvSpPr>
        <p:spPr>
          <a:xfrm>
            <a:off x="5207942" y="4854603"/>
            <a:ext cx="2763863" cy="668199"/>
          </a:xfrm>
          <a:prstGeom prst="roundRect">
            <a:avLst/>
          </a:prstGeom>
          <a:noFill/>
          <a:ln w="1905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 name="Text Box 22">
            <a:extLst>
              <a:ext uri="{FF2B5EF4-FFF2-40B4-BE49-F238E27FC236}">
                <a16:creationId xmlns:a16="http://schemas.microsoft.com/office/drawing/2014/main" id="{C22C67A5-202B-05DD-6B7F-3D3909FA2B51}"/>
              </a:ext>
            </a:extLst>
          </p:cNvPr>
          <p:cNvSpPr txBox="1">
            <a:spLocks noChangeArrowheads="1"/>
          </p:cNvSpPr>
          <p:nvPr/>
        </p:nvSpPr>
        <p:spPr>
          <a:xfrm>
            <a:off x="3699603" y="4871945"/>
            <a:ext cx="1338794" cy="276983"/>
          </a:xfrm>
          <a:prstGeom prst="rect">
            <a:avLst/>
          </a:prstGeom>
          <a:noFill/>
          <a:ln>
            <a:noFill/>
          </a:ln>
        </p:spPr>
        <p:txBody>
          <a:bodyPr wrap="none" lIns="91423" tIns="45712" rIns="91423" bIns="45712">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・地区計画</a:t>
            </a:r>
            <a:r>
              <a:rPr kumimoji="1" lang="ja-JP" altLang="en-US" sz="900" b="0"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（緑化）</a:t>
            </a:r>
          </a:p>
        </p:txBody>
      </p:sp>
      <p:sp>
        <p:nvSpPr>
          <p:cNvPr id="42" name="四角形: 角を丸くする 41">
            <a:extLst>
              <a:ext uri="{FF2B5EF4-FFF2-40B4-BE49-F238E27FC236}">
                <a16:creationId xmlns:a16="http://schemas.microsoft.com/office/drawing/2014/main" id="{8FFFA046-389E-B5C4-BED9-B22CCD596860}"/>
              </a:ext>
            </a:extLst>
          </p:cNvPr>
          <p:cNvSpPr/>
          <p:nvPr/>
        </p:nvSpPr>
        <p:spPr>
          <a:xfrm>
            <a:off x="3721514" y="4871945"/>
            <a:ext cx="1375498" cy="276983"/>
          </a:xfrm>
          <a:prstGeom prst="roundRect">
            <a:avLst/>
          </a:prstGeom>
          <a:noFill/>
          <a:ln w="19050">
            <a:solidFill>
              <a:srgbClr val="0B539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4" name="スライド番号プレースホルダー 2">
            <a:extLst>
              <a:ext uri="{FF2B5EF4-FFF2-40B4-BE49-F238E27FC236}">
                <a16:creationId xmlns:a16="http://schemas.microsoft.com/office/drawing/2014/main" id="{E97E27B8-E698-C35F-B7F1-FC65B6B84B06}"/>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64276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7" name="タイトル 1"/>
          <p:cNvSpPr txBox="1"/>
          <p:nvPr/>
        </p:nvSpPr>
        <p:spPr>
          <a:xfrm>
            <a:off x="401870" y="-18990"/>
            <a:ext cx="8223539" cy="432000"/>
          </a:xfrm>
          <a:prstGeom prst="rect">
            <a:avLst/>
          </a:prstGeom>
        </p:spPr>
        <p:txBody>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0" cap="none" spc="0" normalizeH="0" baseline="0" noProof="0">
              <a:ln>
                <a:noFill/>
              </a:ln>
              <a:solidFill>
                <a:srgbClr val="4087C8"/>
              </a:solidFill>
              <a:effectLst/>
              <a:uLnTx/>
              <a:uFillTx/>
              <a:latin typeface="Calibri"/>
              <a:ea typeface="ＭＳ Ｐゴシック" panose="020B0600070205080204" pitchFamily="50" charset="-128"/>
              <a:cs typeface="+mj-cs"/>
            </a:endParaRPr>
          </a:p>
        </p:txBody>
      </p:sp>
      <p:sp>
        <p:nvSpPr>
          <p:cNvPr id="3538" name="テキスト ボックス 13"/>
          <p:cNvSpPr txBox="1"/>
          <p:nvPr/>
        </p:nvSpPr>
        <p:spPr>
          <a:xfrm>
            <a:off x="5115540" y="1254567"/>
            <a:ext cx="4360146" cy="2968120"/>
          </a:xfrm>
          <a:prstGeom prst="rect">
            <a:avLst/>
          </a:prstGeom>
          <a:noFill/>
        </p:spPr>
        <p:txBody>
          <a:bodyPr wrap="square" rtlCol="0">
            <a:spAutoFit/>
          </a:bodyPr>
          <a:lstStyle/>
          <a:p>
            <a:pPr marL="167058" marR="0" lvl="0" indent="-167058" algn="just" defTabSz="914400" rtl="0" eaLnBrk="1" fontAlgn="auto" latinLnBrk="0" hangingPunct="1">
              <a:lnSpc>
                <a:spcPct val="100000"/>
              </a:lnSpc>
              <a:spcBef>
                <a:spcPts val="0"/>
              </a:spcBef>
              <a:spcAft>
                <a:spcPts val="0"/>
              </a:spcAft>
              <a:buClrTx/>
              <a:buSzTx/>
              <a:buFontTx/>
              <a:buNone/>
              <a:tabLst/>
              <a:defRPr/>
            </a:pP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46"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グリーンインフラとしての効果</a:t>
            </a: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を戦略的に高めていくことが必要。</a:t>
            </a:r>
            <a:endParaRPr kumimoji="1" lang="en-US" altLang="ja-JP"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7058" marR="0" lvl="0" indent="-167058" algn="just" defTabSz="914400" rtl="0" eaLnBrk="1" fontAlgn="auto" latinLnBrk="0" hangingPunct="1">
              <a:lnSpc>
                <a:spcPct val="100000"/>
              </a:lnSpc>
              <a:spcBef>
                <a:spcPts val="0"/>
              </a:spcBef>
              <a:spcAft>
                <a:spcPts val="0"/>
              </a:spcAft>
              <a:buClrTx/>
              <a:buSzTx/>
              <a:buFontTx/>
              <a:buNone/>
              <a:tabLst/>
              <a:defRPr/>
            </a:pPr>
            <a:endParaRPr kumimoji="1" lang="en-US" altLang="ja-JP"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7058" marR="0" lvl="0" indent="-167058" algn="just" defTabSz="914400" rtl="0" eaLnBrk="1" fontAlgn="auto" latinLnBrk="0" hangingPunct="1">
              <a:lnSpc>
                <a:spcPct val="100000"/>
              </a:lnSpc>
              <a:spcBef>
                <a:spcPts val="0"/>
              </a:spcBef>
              <a:spcAft>
                <a:spcPts val="0"/>
              </a:spcAft>
              <a:buClrTx/>
              <a:buSzTx/>
              <a:buFontTx/>
              <a:buNone/>
              <a:tabLst/>
              <a:defRPr/>
            </a:pP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46"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ウォーカブルな空間とオープンスペースを組み合わせ</a:t>
            </a:r>
            <a:r>
              <a:rPr kumimoji="1" lang="ja-JP" altLang="en-US" sz="12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て</a:t>
            </a: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ネットワークを形成することが重要。</a:t>
            </a:r>
            <a:endParaRPr kumimoji="1" lang="en-US" altLang="ja-JP"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7058" marR="0" lvl="0" indent="-167058" algn="just" defTabSz="914400" rtl="0" eaLnBrk="1" fontAlgn="auto" latinLnBrk="0" hangingPunct="1">
              <a:lnSpc>
                <a:spcPct val="100000"/>
              </a:lnSpc>
              <a:spcBef>
                <a:spcPts val="0"/>
              </a:spcBef>
              <a:spcAft>
                <a:spcPts val="0"/>
              </a:spcAft>
              <a:buClrTx/>
              <a:buSzTx/>
              <a:buFontTx/>
              <a:buNone/>
              <a:tabLst/>
              <a:defRPr/>
            </a:pPr>
            <a:endParaRPr kumimoji="1" lang="en-US" altLang="ja-JP"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7058" marR="0" lvl="0" indent="-167058" algn="just" defTabSz="914400" rtl="0" eaLnBrk="1" fontAlgn="auto" latinLnBrk="0" hangingPunct="1">
              <a:lnSpc>
                <a:spcPct val="100000"/>
              </a:lnSpc>
              <a:spcBef>
                <a:spcPts val="0"/>
              </a:spcBef>
              <a:spcAft>
                <a:spcPts val="0"/>
              </a:spcAft>
              <a:buClrTx/>
              <a:buSzTx/>
              <a:buFontTx/>
              <a:buNone/>
              <a:tabLst/>
              <a:defRPr/>
            </a:pP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街路空間、公園・緑地、水辺空間、都市農地、民間空地など、</a:t>
            </a:r>
            <a:r>
              <a:rPr kumimoji="1" lang="ja-JP" altLang="en-US" sz="1246"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まちに存在する様々な緑とオープンスペースを</a:t>
            </a:r>
            <a:r>
              <a:rPr kumimoji="1" lang="ja-JP" altLang="en-US" sz="12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地域のニーズに応じて</a:t>
            </a:r>
            <a:r>
              <a:rPr kumimoji="1" lang="ja-JP" altLang="en-US" sz="1246"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柔軟に活用</a:t>
            </a: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することが必要。</a:t>
            </a:r>
            <a:endParaRPr kumimoji="1" lang="en-US" altLang="ja-JP"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7058" marR="0" lvl="0" indent="-167058" algn="just" defTabSz="914400" rtl="0" eaLnBrk="1" fontAlgn="auto" latinLnBrk="0" hangingPunct="1">
              <a:lnSpc>
                <a:spcPct val="100000"/>
              </a:lnSpc>
              <a:spcBef>
                <a:spcPts val="0"/>
              </a:spcBef>
              <a:spcAft>
                <a:spcPts val="0"/>
              </a:spcAft>
              <a:buClrTx/>
              <a:buSzTx/>
              <a:buFontTx/>
              <a:buNone/>
              <a:tabLst/>
              <a:defRPr/>
            </a:pPr>
            <a:endParaRPr kumimoji="1" lang="en-US" altLang="ja-JP"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7058" marR="0" lvl="0" indent="-167058" algn="just" defTabSz="914400" rtl="0" eaLnBrk="1" fontAlgn="auto" latinLnBrk="0" hangingPunct="1">
              <a:lnSpc>
                <a:spcPct val="100000"/>
              </a:lnSpc>
              <a:spcBef>
                <a:spcPts val="0"/>
              </a:spcBef>
              <a:spcAft>
                <a:spcPts val="0"/>
              </a:spcAft>
              <a:buClrTx/>
              <a:buSzTx/>
              <a:buFontTx/>
              <a:buNone/>
              <a:tabLst/>
              <a:defRPr/>
            </a:pP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災害・感染症等のリスクに対応するためにも、</a:t>
            </a:r>
            <a:r>
              <a:rPr kumimoji="1" lang="ja-JP" altLang="en-US" sz="1246"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いざというときに利用できる緑とオープンスペースの整備</a:t>
            </a:r>
            <a:r>
              <a:rPr kumimoji="1" lang="ja-JP" altLang="en-US" sz="12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が重要。</a:t>
            </a:r>
            <a:endParaRPr kumimoji="1" lang="en-US" altLang="ja-JP" sz="12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67058" marR="0" lvl="0" indent="-167058" algn="just" defTabSz="914400" rtl="0" eaLnBrk="1" fontAlgn="auto" latinLnBrk="0" hangingPunct="1">
              <a:lnSpc>
                <a:spcPct val="100000"/>
              </a:lnSpc>
              <a:spcBef>
                <a:spcPts val="0"/>
              </a:spcBef>
              <a:spcAft>
                <a:spcPts val="0"/>
              </a:spcAft>
              <a:buClrTx/>
              <a:buSzTx/>
              <a:buFontTx/>
              <a:buNone/>
              <a:tabLst/>
              <a:defRPr/>
            </a:pPr>
            <a:endParaRPr kumimoji="1" lang="en-US" altLang="ja-JP"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7058" marR="0" lvl="0" indent="-167058" algn="just" defTabSz="914400" rtl="0" eaLnBrk="1" fontAlgn="auto" latinLnBrk="0" hangingPunct="1">
              <a:lnSpc>
                <a:spcPct val="100000"/>
              </a:lnSpc>
              <a:spcBef>
                <a:spcPts val="0"/>
              </a:spcBef>
              <a:spcAft>
                <a:spcPts val="0"/>
              </a:spcAft>
              <a:buClrTx/>
              <a:buSzTx/>
              <a:buFontTx/>
              <a:buNone/>
              <a:tabLst/>
              <a:defRPr/>
            </a:pP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イベントだけでなく、比較的長期にわたる日常的な活用（例：オープンテラスの設置）など、</a:t>
            </a:r>
            <a:r>
              <a:rPr kumimoji="1" lang="ja-JP" altLang="en-US" sz="1246"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柔軟かつ多様なオープンスペースの活用の試行</a:t>
            </a: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、これを支える</a:t>
            </a:r>
            <a:r>
              <a:rPr kumimoji="1" lang="ja-JP" altLang="en-US" sz="1246"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人材育成、ノウハウの展開</a:t>
            </a: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等が必要。</a:t>
            </a:r>
            <a:endParaRPr kumimoji="1" lang="en-US" altLang="ja-JP"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539" name="正方形/長方形 23"/>
          <p:cNvSpPr/>
          <p:nvPr/>
        </p:nvSpPr>
        <p:spPr>
          <a:xfrm>
            <a:off x="427785" y="914637"/>
            <a:ext cx="9020106" cy="3418942"/>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6462" tIns="66462" rIns="66462" bIns="66462" rtlCol="0" anchor="t" anchorCtr="0">
            <a:noAutofit/>
          </a:bodyPr>
          <a:lstStyle/>
          <a:p>
            <a:pPr marL="167058" marR="0" lvl="0" indent="-167058" algn="l" defTabSz="844083" rtl="0" eaLnBrk="0" fontAlgn="auto" latinLnBrk="0" hangingPunct="0">
              <a:lnSpc>
                <a:spcPts val="1846"/>
              </a:lnSpc>
              <a:spcBef>
                <a:spcPts val="0"/>
              </a:spcBef>
              <a:spcAft>
                <a:spcPts val="0"/>
              </a:spcAft>
              <a:buClrTx/>
              <a:buSzTx/>
              <a:buFontTx/>
              <a:buNone/>
              <a:tabLst/>
              <a:defRPr/>
            </a:pPr>
            <a:endParaRPr kumimoji="0" lang="ja-JP" altLang="en-US" sz="129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sym typeface="Meiryo UI" panose="020B0604030504040204" pitchFamily="50" charset="-128"/>
            </a:endParaRPr>
          </a:p>
        </p:txBody>
      </p:sp>
      <p:sp>
        <p:nvSpPr>
          <p:cNvPr id="3540" name="正方形/長方形 6"/>
          <p:cNvSpPr/>
          <p:nvPr/>
        </p:nvSpPr>
        <p:spPr>
          <a:xfrm>
            <a:off x="504896" y="1016117"/>
            <a:ext cx="4303722" cy="3232179"/>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6462" tIns="66462" rIns="66462" bIns="66462" rtlCol="0" anchor="t" anchorCtr="0">
            <a:noAutofit/>
          </a:bodyPr>
          <a:lstStyle/>
          <a:p>
            <a:pPr marL="167058" marR="0" lvl="0" indent="-167058" algn="l" defTabSz="844083" rtl="0" eaLnBrk="0" fontAlgn="auto" latinLnBrk="0" hangingPunct="0">
              <a:lnSpc>
                <a:spcPts val="1846"/>
              </a:lnSpc>
              <a:spcBef>
                <a:spcPts val="0"/>
              </a:spcBef>
              <a:spcAft>
                <a:spcPts val="0"/>
              </a:spcAft>
              <a:buClrTx/>
              <a:buSzTx/>
              <a:buFontTx/>
              <a:buNone/>
              <a:tabLst/>
              <a:defRPr/>
            </a:pPr>
            <a:endParaRPr kumimoji="0" lang="ja-JP" altLang="en-US" sz="129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sym typeface="Meiryo UI" panose="020B0604030504040204" pitchFamily="50" charset="-128"/>
            </a:endParaRPr>
          </a:p>
        </p:txBody>
      </p:sp>
      <p:sp>
        <p:nvSpPr>
          <p:cNvPr id="3541" name="正方形/長方形 9"/>
          <p:cNvSpPr/>
          <p:nvPr/>
        </p:nvSpPr>
        <p:spPr>
          <a:xfrm>
            <a:off x="5099233" y="1016116"/>
            <a:ext cx="4303722" cy="321719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6462" tIns="66462" rIns="66462" bIns="66462" rtlCol="0" anchor="t" anchorCtr="0">
            <a:noAutofit/>
          </a:bodyPr>
          <a:lstStyle/>
          <a:p>
            <a:pPr marL="167058" marR="0" lvl="0" indent="-167058" algn="l" defTabSz="844083" rtl="0" eaLnBrk="0" fontAlgn="auto" latinLnBrk="0" hangingPunct="0">
              <a:lnSpc>
                <a:spcPts val="1846"/>
              </a:lnSpc>
              <a:spcBef>
                <a:spcPts val="0"/>
              </a:spcBef>
              <a:spcAft>
                <a:spcPts val="0"/>
              </a:spcAft>
              <a:buClrTx/>
              <a:buSzTx/>
              <a:buFontTx/>
              <a:buNone/>
              <a:tabLst/>
              <a:defRPr/>
            </a:pPr>
            <a:endParaRPr kumimoji="0" lang="ja-JP" altLang="en-US" sz="129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sym typeface="Meiryo UI" panose="020B0604030504040204" pitchFamily="50" charset="-128"/>
            </a:endParaRPr>
          </a:p>
        </p:txBody>
      </p:sp>
      <p:sp>
        <p:nvSpPr>
          <p:cNvPr id="3542" name="右矢印 2"/>
          <p:cNvSpPr/>
          <p:nvPr/>
        </p:nvSpPr>
        <p:spPr>
          <a:xfrm>
            <a:off x="4781455" y="2245908"/>
            <a:ext cx="365340" cy="516515"/>
          </a:xfrm>
          <a:prstGeom prst="rightArrow">
            <a:avLst/>
          </a:prstGeom>
          <a:solidFill>
            <a:srgbClr val="D0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43" name="テキスト ボックス 10"/>
          <p:cNvSpPr txBox="1"/>
          <p:nvPr/>
        </p:nvSpPr>
        <p:spPr>
          <a:xfrm>
            <a:off x="432782" y="1006906"/>
            <a:ext cx="4375836" cy="291170"/>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＜新型コロナ危機を契機に生じた変化＞</a:t>
            </a:r>
            <a:endParaRPr kumimoji="1" lang="en-US" altLang="ja-JP" sz="1292"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544" name="テキスト ボックス 11"/>
          <p:cNvSpPr txBox="1"/>
          <p:nvPr/>
        </p:nvSpPr>
        <p:spPr>
          <a:xfrm>
            <a:off x="5027120" y="1006907"/>
            <a:ext cx="4375836" cy="291170"/>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＜今後の方向性＞</a:t>
            </a:r>
            <a:endParaRPr kumimoji="1" lang="en-US" altLang="ja-JP" sz="1292"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545" name="テキスト ボックス 12"/>
          <p:cNvSpPr txBox="1"/>
          <p:nvPr/>
        </p:nvSpPr>
        <p:spPr>
          <a:xfrm>
            <a:off x="543286" y="1517713"/>
            <a:ext cx="4199778" cy="2392963"/>
          </a:xfrm>
          <a:prstGeom prst="rect">
            <a:avLst/>
          </a:prstGeom>
          <a:noFill/>
        </p:spPr>
        <p:txBody>
          <a:bodyPr wrap="square" rtlCol="0">
            <a:spAutoFit/>
          </a:bodyPr>
          <a:lstStyle/>
          <a:p>
            <a:pPr marL="167058" marR="0" lvl="0" indent="-167058" algn="just" defTabSz="914400" rtl="0" eaLnBrk="1" fontAlgn="auto" latinLnBrk="0" hangingPunct="1">
              <a:lnSpc>
                <a:spcPct val="100000"/>
              </a:lnSpc>
              <a:spcBef>
                <a:spcPts val="0"/>
              </a:spcBef>
              <a:spcAft>
                <a:spcPts val="0"/>
              </a:spcAft>
              <a:buClrTx/>
              <a:buSzTx/>
              <a:buFontTx/>
              <a:buNone/>
              <a:tabLst/>
              <a:defRPr/>
            </a:pP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自宅で過ごす時間が増え</a:t>
            </a:r>
            <a:r>
              <a:rPr kumimoji="1" lang="ja-JP" altLang="en-US" sz="12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46"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身近な自然資源</a:t>
            </a:r>
            <a:r>
              <a:rPr kumimoji="1" lang="ja-JP" altLang="en-US" sz="12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と</a:t>
            </a: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して、</a:t>
            </a:r>
            <a:r>
              <a:rPr kumimoji="1" lang="ja-JP" altLang="en-US" sz="1246"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運動不足の解消・ストレス緩和</a:t>
            </a: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の効果が得られる場として、</a:t>
            </a:r>
            <a:r>
              <a:rPr kumimoji="1" lang="ja-JP" altLang="en-US" sz="1246"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グリーンインフラとしての緑</a:t>
            </a:r>
            <a:r>
              <a:rPr kumimoji="1" lang="ja-JP" altLang="en-US" sz="12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や、</a:t>
            </a:r>
            <a:r>
              <a:rPr kumimoji="1" lang="ja-JP" altLang="en-US" sz="1246"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オープンスペースの重要性</a:t>
            </a: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が再認識。</a:t>
            </a:r>
            <a:endParaRPr kumimoji="1" lang="en-US" altLang="ja-JP"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7058" marR="0" lvl="0" indent="-167058" algn="just" defTabSz="914400" rtl="0" eaLnBrk="1" fontAlgn="auto" latinLnBrk="0" hangingPunct="1">
              <a:lnSpc>
                <a:spcPct val="100000"/>
              </a:lnSpc>
              <a:spcBef>
                <a:spcPts val="0"/>
              </a:spcBef>
              <a:spcAft>
                <a:spcPts val="0"/>
              </a:spcAft>
              <a:buClrTx/>
              <a:buSzTx/>
              <a:buFontTx/>
              <a:buNone/>
              <a:tabLst/>
              <a:defRPr/>
            </a:pPr>
            <a:endParaRPr kumimoji="1" lang="en-US" altLang="ja-JP"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7058" marR="0" lvl="0" indent="-167058" algn="just" defTabSz="914400" rtl="0" eaLnBrk="1" fontAlgn="auto" latinLnBrk="0" hangingPunct="1">
              <a:lnSpc>
                <a:spcPct val="100000"/>
              </a:lnSpc>
              <a:spcBef>
                <a:spcPts val="0"/>
              </a:spcBef>
              <a:spcAft>
                <a:spcPts val="0"/>
              </a:spcAft>
              <a:buClrTx/>
              <a:buSzTx/>
              <a:buFontTx/>
              <a:buNone/>
              <a:tabLst/>
              <a:defRPr/>
            </a:pP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緑とオープンスペースは、テレワーカーの作業場所、フィットネスの場所等</a:t>
            </a:r>
            <a:r>
              <a:rPr kumimoji="1" lang="ja-JP" altLang="en-US" sz="1246"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利用形態が多様化</a:t>
            </a: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。災害等の非常時に対応するためのバッファー機能として、</a:t>
            </a:r>
            <a:r>
              <a:rPr kumimoji="1" lang="ja-JP" altLang="en-US" sz="1246"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都市の冗長性を確保</a:t>
            </a: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する観点からも役割が増大。</a:t>
            </a:r>
            <a:endParaRPr kumimoji="1" lang="en-US" altLang="ja-JP"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7058" marR="0" lvl="0" indent="-167058" algn="just" defTabSz="914400" rtl="0" eaLnBrk="1" fontAlgn="auto" latinLnBrk="0" hangingPunct="1">
              <a:lnSpc>
                <a:spcPct val="100000"/>
              </a:lnSpc>
              <a:spcBef>
                <a:spcPts val="0"/>
              </a:spcBef>
              <a:spcAft>
                <a:spcPts val="0"/>
              </a:spcAft>
              <a:buClrTx/>
              <a:buSzTx/>
              <a:buFontTx/>
              <a:buNone/>
              <a:tabLst/>
              <a:defRPr/>
            </a:pPr>
            <a:endParaRPr kumimoji="1" lang="en-US" altLang="ja-JP"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7058" marR="0" lvl="0" indent="-167058" algn="just" defTabSz="914400" rtl="0" eaLnBrk="1" fontAlgn="auto" latinLnBrk="0" hangingPunct="1">
              <a:lnSpc>
                <a:spcPct val="100000"/>
              </a:lnSpc>
              <a:spcBef>
                <a:spcPts val="0"/>
              </a:spcBef>
              <a:spcAft>
                <a:spcPts val="0"/>
              </a:spcAft>
              <a:buClrTx/>
              <a:buSzTx/>
              <a:buFontTx/>
              <a:buNone/>
              <a:tabLst/>
              <a:defRPr/>
            </a:pP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オープンスペースを有効に活用するため、</a:t>
            </a:r>
            <a:r>
              <a:rPr kumimoji="1" lang="ja-JP" altLang="en-US" sz="12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エリアマネジメントの中心的な存在として、</a:t>
            </a:r>
            <a:r>
              <a:rPr kumimoji="1" lang="ja-JP" altLang="en-US" sz="1246"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信頼できる中間支援組織の存在、効果的に活用するための人材育成</a:t>
            </a:r>
            <a:r>
              <a:rPr kumimoji="1" lang="ja-JP" altLang="en-US" sz="12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ja-JP" altLang="en-US"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必要性が高まっている。　</a:t>
            </a:r>
            <a:endParaRPr kumimoji="1" lang="en-US" altLang="ja-JP" sz="12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3546" name="Picture 7"/>
          <p:cNvPicPr/>
          <p:nvPr/>
        </p:nvPicPr>
        <p:blipFill>
          <a:blip r:embed="rId2"/>
          <a:srcRect t="11649" b="8125"/>
          <a:stretch>
            <a:fillRect/>
          </a:stretch>
        </p:blipFill>
        <p:spPr>
          <a:xfrm>
            <a:off x="425765" y="4662832"/>
            <a:ext cx="3318000" cy="1656490"/>
          </a:xfrm>
          <a:prstGeom prst="rect">
            <a:avLst/>
          </a:prstGeom>
          <a:noFill/>
          <a:ln>
            <a:noFill/>
          </a:ln>
        </p:spPr>
      </p:pic>
      <p:sp>
        <p:nvSpPr>
          <p:cNvPr id="3547" name="テキスト ボックス 2"/>
          <p:cNvSpPr txBox="1">
            <a:spLocks noChangeArrowheads="1"/>
          </p:cNvSpPr>
          <p:nvPr/>
        </p:nvSpPr>
        <p:spPr>
          <a:xfrm>
            <a:off x="504895" y="6307599"/>
            <a:ext cx="3013680" cy="348044"/>
          </a:xfrm>
          <a:prstGeom prst="rect">
            <a:avLst/>
          </a:prstGeom>
          <a:noFill/>
          <a:ln w="9525">
            <a:noFill/>
            <a:miter lim="800000"/>
            <a:headEnd/>
            <a:tailEnd/>
          </a:ln>
        </p:spPr>
        <p:txBody>
          <a:bodyPr rot="0" wrap="square" anchor="t" anchorCtr="0">
            <a:spAutoFit/>
          </a:bodyPr>
          <a:lstStyle/>
          <a:p>
            <a:pPr marL="334116" marR="0" lvl="0" indent="-334116" algn="just" defTabSz="914400" rtl="0" eaLnBrk="1" fontAlgn="auto" latinLnBrk="0" hangingPunct="1">
              <a:lnSpc>
                <a:spcPct val="100000"/>
              </a:lnSpc>
              <a:spcBef>
                <a:spcPts val="0"/>
              </a:spcBef>
              <a:spcAft>
                <a:spcPts val="0"/>
              </a:spcAft>
              <a:buClrTx/>
              <a:buSzTx/>
              <a:buFontTx/>
              <a:buNone/>
              <a:tabLst/>
              <a:defRPr/>
            </a:pPr>
            <a:r>
              <a:rPr kumimoji="1" lang="ja-JP" altLang="en-US" sz="831" b="0" i="0" u="none" strike="noStrike" kern="1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（出典）都立狭山公園、都立武蔵国分寺公園、都立野川公園の    データから国土交通省都市局作成</a:t>
            </a:r>
            <a:endParaRPr kumimoji="1" lang="ja-JP" altLang="en-US" sz="969" b="0" i="0" u="none" strike="noStrike" kern="1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pSp>
        <p:nvGrpSpPr>
          <p:cNvPr id="3548" name="グループ化 12"/>
          <p:cNvGrpSpPr/>
          <p:nvPr/>
        </p:nvGrpSpPr>
        <p:grpSpPr>
          <a:xfrm>
            <a:off x="5679231" y="4786969"/>
            <a:ext cx="1910910" cy="1745429"/>
            <a:chOff x="8254" y="0"/>
            <a:chExt cx="1793912" cy="1638656"/>
          </a:xfrm>
        </p:grpSpPr>
        <p:pic>
          <p:nvPicPr>
            <p:cNvPr id="3549" name="図 13"/>
            <p:cNvPicPr>
              <a:picLocks noChangeAspect="1"/>
            </p:cNvPicPr>
            <p:nvPr/>
          </p:nvPicPr>
          <p:blipFill>
            <a:blip r:embed="rId3"/>
            <a:stretch>
              <a:fillRect/>
            </a:stretch>
          </p:blipFill>
          <p:spPr>
            <a:xfrm>
              <a:off x="8254" y="0"/>
              <a:ext cx="1754505" cy="1373505"/>
            </a:xfrm>
            <a:prstGeom prst="rect">
              <a:avLst/>
            </a:prstGeom>
          </p:spPr>
        </p:pic>
        <p:sp>
          <p:nvSpPr>
            <p:cNvPr id="3550" name="正方形/長方形 14"/>
            <p:cNvSpPr>
              <a:spLocks noChangeArrowheads="1"/>
            </p:cNvSpPr>
            <p:nvPr/>
          </p:nvSpPr>
          <p:spPr>
            <a:xfrm>
              <a:off x="286507" y="1227639"/>
              <a:ext cx="1515659" cy="411017"/>
            </a:xfrm>
            <a:prstGeom prst="rect">
              <a:avLst/>
            </a:prstGeom>
            <a:noFill/>
            <a:ln>
              <a:noFill/>
            </a:ln>
          </p:spPr>
          <p:txBody>
            <a:bodyPr wrap="square"/>
            <a:lstStyle/>
            <a:p>
              <a:pPr marL="168817" marR="0" lvl="0" indent="-168817" algn="r" defTabSz="914400" rtl="0" eaLnBrk="0" fontAlgn="auto" latinLnBrk="1" hangingPunct="0">
                <a:lnSpc>
                  <a:spcPct val="100000"/>
                </a:lnSpc>
                <a:spcBef>
                  <a:spcPts val="0"/>
                </a:spcBef>
                <a:spcAft>
                  <a:spcPts val="0"/>
                </a:spcAft>
                <a:buClrTx/>
                <a:buSzTx/>
                <a:buFontTx/>
                <a:buNone/>
                <a:tabLst/>
                <a:defRPr/>
              </a:pPr>
              <a:r>
                <a:rPr kumimoji="1" lang="ja-JP" altLang="en-US" sz="738"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（出典）神戸市</a:t>
              </a:r>
              <a:r>
                <a:rPr kumimoji="1" lang="en-US" sz="738" b="0" i="0" u="none" strike="noStrike" kern="1200" cap="none" spc="0" normalizeH="0" baseline="0" noProof="0">
                  <a:ln>
                    <a:noFill/>
                  </a:ln>
                  <a:solidFill>
                    <a:prstClr val="black"/>
                  </a:solidFill>
                  <a:effectLst/>
                  <a:uLnTx/>
                  <a:uFillTx/>
                  <a:latin typeface="+mn-lt"/>
                  <a:ea typeface="+mn-ea"/>
                  <a:cs typeface="Times New Roman" panose="02020603050405020304" pitchFamily="18" charset="0"/>
                </a:rPr>
                <a:t>HP</a:t>
              </a:r>
              <a:endParaRPr kumimoji="1" lang="ja-JP" altLang="en-US" sz="1108"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pSp>
      <p:pic>
        <p:nvPicPr>
          <p:cNvPr id="3551" name="図 15"/>
          <p:cNvPicPr/>
          <p:nvPr/>
        </p:nvPicPr>
        <p:blipFill>
          <a:blip r:embed="rId4"/>
          <a:stretch>
            <a:fillRect/>
          </a:stretch>
        </p:blipFill>
        <p:spPr>
          <a:xfrm>
            <a:off x="7590140" y="4812759"/>
            <a:ext cx="1864196" cy="1433165"/>
          </a:xfrm>
          <a:prstGeom prst="rect">
            <a:avLst/>
          </a:prstGeom>
        </p:spPr>
      </p:pic>
      <p:pic>
        <p:nvPicPr>
          <p:cNvPr id="3552" name="Picture 11" descr="DSC_0009"/>
          <p:cNvPicPr/>
          <p:nvPr/>
        </p:nvPicPr>
        <p:blipFill>
          <a:blip r:embed="rId5"/>
          <a:srcRect l="17824" t="13214" r="17061"/>
          <a:stretch>
            <a:fillRect/>
          </a:stretch>
        </p:blipFill>
        <p:spPr>
          <a:xfrm>
            <a:off x="3706208" y="4795174"/>
            <a:ext cx="1930509" cy="1457525"/>
          </a:xfrm>
          <a:prstGeom prst="rect">
            <a:avLst/>
          </a:prstGeom>
          <a:noFill/>
        </p:spPr>
      </p:pic>
      <p:sp>
        <p:nvSpPr>
          <p:cNvPr id="3553" name="テキスト ボックス 18"/>
          <p:cNvSpPr txBox="1"/>
          <p:nvPr/>
        </p:nvSpPr>
        <p:spPr>
          <a:xfrm>
            <a:off x="3581508" y="4582920"/>
            <a:ext cx="2179906" cy="233397"/>
          </a:xfrm>
          <a:prstGeom prst="rect">
            <a:avLst/>
          </a:prstGeom>
          <a:noFill/>
          <a:ln>
            <a:noFill/>
          </a:ln>
          <a:effectLst/>
        </p:spPr>
        <p:txBody>
          <a:bodyPr wrap="square" rtlCol="0" anchor="t">
            <a:spAutoFit/>
          </a:bodyPr>
          <a:lstStyle/>
          <a:p>
            <a:pPr marL="0" marR="0" lvl="0" indent="0" algn="ctr" defTabSz="914400" rtl="0" eaLnBrk="1" fontAlgn="auto" latinLnBrk="0" hangingPunct="1">
              <a:lnSpc>
                <a:spcPts val="1108"/>
              </a:lnSpc>
              <a:spcBef>
                <a:spcPts val="0"/>
              </a:spcBef>
              <a:spcAft>
                <a:spcPts val="0"/>
              </a:spcAft>
              <a:buClrTx/>
              <a:buSzTx/>
              <a:buFontTx/>
              <a:buNone/>
              <a:tabLst/>
              <a:defRPr/>
            </a:pPr>
            <a:r>
              <a:rPr kumimoji="1" lang="ja-JP" altLang="en-US" sz="969"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屋外でのオフィス空間設置実験</a:t>
            </a:r>
            <a:endParaRPr kumimoji="1" lang="ja-JP" altLang="en-US" sz="1108"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554" name="テキスト ボックス 18"/>
          <p:cNvSpPr txBox="1"/>
          <p:nvPr/>
        </p:nvSpPr>
        <p:spPr>
          <a:xfrm>
            <a:off x="5523744" y="4594091"/>
            <a:ext cx="2179906" cy="233397"/>
          </a:xfrm>
          <a:prstGeom prst="rect">
            <a:avLst/>
          </a:prstGeom>
          <a:noFill/>
          <a:ln>
            <a:noFill/>
          </a:ln>
          <a:effectLst/>
        </p:spPr>
        <p:txBody>
          <a:bodyPr wrap="square" rtlCol="0" anchor="t">
            <a:spAutoFit/>
          </a:bodyPr>
          <a:lstStyle/>
          <a:p>
            <a:pPr marL="0" marR="0" lvl="0" indent="0" algn="ctr" defTabSz="914400" rtl="0" eaLnBrk="1" fontAlgn="auto" latinLnBrk="0" hangingPunct="1">
              <a:lnSpc>
                <a:spcPts val="1108"/>
              </a:lnSpc>
              <a:spcBef>
                <a:spcPts val="0"/>
              </a:spcBef>
              <a:spcAft>
                <a:spcPts val="0"/>
              </a:spcAft>
              <a:buClrTx/>
              <a:buSzTx/>
              <a:buFontTx/>
              <a:buNone/>
              <a:tabLst/>
              <a:defRPr/>
            </a:pPr>
            <a:r>
              <a:rPr kumimoji="1" lang="ja-JP" altLang="en-US" sz="969"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住宅団地へのキッチンカー提供実験</a:t>
            </a:r>
            <a:endParaRPr kumimoji="1" lang="ja-JP" altLang="en-US" sz="1108"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555" name="テキスト ボックス 18"/>
          <p:cNvSpPr txBox="1"/>
          <p:nvPr/>
        </p:nvSpPr>
        <p:spPr>
          <a:xfrm>
            <a:off x="7414293" y="4456680"/>
            <a:ext cx="2180492" cy="374461"/>
          </a:xfrm>
          <a:prstGeom prst="rect">
            <a:avLst/>
          </a:prstGeom>
          <a:noFill/>
          <a:ln>
            <a:noFill/>
          </a:ln>
          <a:effectLst/>
        </p:spPr>
        <p:txBody>
          <a:bodyPr wrap="square" rtlCol="0" anchor="t">
            <a:spAutoFit/>
          </a:bodyPr>
          <a:lstStyle/>
          <a:p>
            <a:pPr marL="0" marR="0" lvl="0" indent="0" algn="ctr" defTabSz="914400" rtl="0" eaLnBrk="1" fontAlgn="auto" latinLnBrk="0" hangingPunct="1">
              <a:lnSpc>
                <a:spcPts val="1108"/>
              </a:lnSpc>
              <a:spcBef>
                <a:spcPts val="0"/>
              </a:spcBef>
              <a:spcAft>
                <a:spcPts val="0"/>
              </a:spcAft>
              <a:buClrTx/>
              <a:buSzTx/>
              <a:buFontTx/>
              <a:buNone/>
              <a:tabLst/>
              <a:defRPr/>
            </a:pPr>
            <a:r>
              <a:rPr kumimoji="1" lang="ja-JP" altLang="en-US" sz="969"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駐車場跡地をリノベーションした</a:t>
            </a:r>
            <a:endParaRPr kumimoji="1" lang="ja-JP" altLang="en-US" sz="1108"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ctr" defTabSz="914400" rtl="0" eaLnBrk="1" fontAlgn="auto" latinLnBrk="0" hangingPunct="1">
              <a:lnSpc>
                <a:spcPts val="1108"/>
              </a:lnSpc>
              <a:spcBef>
                <a:spcPts val="0"/>
              </a:spcBef>
              <a:spcAft>
                <a:spcPts val="0"/>
              </a:spcAft>
              <a:buClrTx/>
              <a:buSzTx/>
              <a:buFontTx/>
              <a:buNone/>
              <a:tabLst/>
              <a:defRPr/>
            </a:pPr>
            <a:r>
              <a:rPr kumimoji="1" lang="ja-JP" altLang="en-US" sz="969"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屋外ヨガ広場</a:t>
            </a:r>
            <a:endParaRPr kumimoji="1" lang="ja-JP" altLang="en-US" sz="1108"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556" name="テキスト ボックス 20"/>
          <p:cNvSpPr txBox="1"/>
          <p:nvPr/>
        </p:nvSpPr>
        <p:spPr>
          <a:xfrm>
            <a:off x="1018620" y="4381013"/>
            <a:ext cx="2132315" cy="24147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３月の公園利用者数は前年比で増加</a:t>
            </a:r>
          </a:p>
        </p:txBody>
      </p:sp>
      <p:sp>
        <p:nvSpPr>
          <p:cNvPr id="3557" name="テキスト ボックス 21"/>
          <p:cNvSpPr txBox="1"/>
          <p:nvPr/>
        </p:nvSpPr>
        <p:spPr>
          <a:xfrm>
            <a:off x="8321688" y="6090852"/>
            <a:ext cx="1190940" cy="2058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3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出典：コートヤード</a:t>
            </a:r>
            <a:r>
              <a:rPr kumimoji="1" lang="en-US" altLang="ja-JP" sz="73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HIROO</a:t>
            </a:r>
            <a:endParaRPr kumimoji="1" lang="ja-JP" altLang="en-US" sz="73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60" name="テキスト ボックス 24"/>
          <p:cNvSpPr txBox="1"/>
          <p:nvPr/>
        </p:nvSpPr>
        <p:spPr>
          <a:xfrm>
            <a:off x="8446" y="6757"/>
            <a:ext cx="9831573"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070C0"/>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　</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新型コロナ危機を契機としたまちづくりの方向性（概要）（</a:t>
            </a:r>
            <a:r>
              <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R2.8.31</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endParaRPr kumimoji="1" lang="ja-JP" altLang="en-US" sz="1400" b="0" i="0" u="none"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26" name="テキスト ボックス 179"/>
          <p:cNvSpPr txBox="1"/>
          <p:nvPr/>
        </p:nvSpPr>
        <p:spPr>
          <a:xfrm>
            <a:off x="0" y="360000"/>
            <a:ext cx="9904413" cy="2880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7" name="テキスト ボックス 180"/>
          <p:cNvSpPr txBox="1"/>
          <p:nvPr/>
        </p:nvSpPr>
        <p:spPr>
          <a:xfrm>
            <a:off x="0" y="414189"/>
            <a:ext cx="9904413" cy="2880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 name="正方形/長方形 1"/>
          <p:cNvSpPr/>
          <p:nvPr/>
        </p:nvSpPr>
        <p:spPr>
          <a:xfrm>
            <a:off x="0" y="555995"/>
            <a:ext cx="602308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～オープンスペースの今後のあり方と新しい政策の方向性～　</a:t>
            </a:r>
            <a:endParaRPr kumimoji="1" lang="ja-JP" altLang="en-US" sz="1800" b="0" i="0" u="none"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4" name="スライド番号プレースホルダー 2">
            <a:extLst>
              <a:ext uri="{FF2B5EF4-FFF2-40B4-BE49-F238E27FC236}">
                <a16:creationId xmlns:a16="http://schemas.microsoft.com/office/drawing/2014/main" id="{6AB1E894-08A9-859B-C8B6-578ADBAB8FBD}"/>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57758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下矢印 45">
            <a:extLst>
              <a:ext uri="{FF2B5EF4-FFF2-40B4-BE49-F238E27FC236}">
                <a16:creationId xmlns:a16="http://schemas.microsoft.com/office/drawing/2014/main" id="{E1711B53-0274-63C8-1A98-4C774B558803}"/>
              </a:ext>
            </a:extLst>
          </p:cNvPr>
          <p:cNvSpPr/>
          <p:nvPr/>
        </p:nvSpPr>
        <p:spPr>
          <a:xfrm>
            <a:off x="216734" y="1923983"/>
            <a:ext cx="9557938" cy="957923"/>
          </a:xfrm>
          <a:prstGeom prst="rect">
            <a:avLst/>
          </a:prstGeom>
          <a:solidFill>
            <a:srgbClr val="CDDDDB"/>
          </a:solidFill>
          <a:ln w="19050" cap="flat" cmpd="sng" algn="ctr">
            <a:noFill/>
            <a:prstDash val="solid"/>
          </a:ln>
          <a:effectLst/>
        </p:spPr>
        <p:txBody>
          <a:bodyPr lIns="46183" rIns="46183" rtlCol="0" anchor="t" anchorCtr="0"/>
          <a:lstStyle/>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ポストコロナの時代における人中心のまちづくりへの機運の高まり</a:t>
            </a:r>
          </a:p>
        </p:txBody>
      </p:sp>
      <p:sp>
        <p:nvSpPr>
          <p:cNvPr id="97" name="矢印: 五方向 96">
            <a:extLst>
              <a:ext uri="{FF2B5EF4-FFF2-40B4-BE49-F238E27FC236}">
                <a16:creationId xmlns:a16="http://schemas.microsoft.com/office/drawing/2014/main" id="{BA663F43-CDA7-1805-107C-FFD3E322596B}"/>
              </a:ext>
            </a:extLst>
          </p:cNvPr>
          <p:cNvSpPr/>
          <p:nvPr/>
        </p:nvSpPr>
        <p:spPr>
          <a:xfrm rot="5400000">
            <a:off x="604126" y="1141915"/>
            <a:ext cx="400347" cy="1189191"/>
          </a:xfrm>
          <a:prstGeom prst="homePlate">
            <a:avLst>
              <a:gd name="adj" fmla="val 15361"/>
            </a:avLst>
          </a:prstGeom>
          <a:solidFill>
            <a:srgbClr val="DAE6E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平成</a:t>
            </a:r>
            <a:r>
              <a:rPr kumimoji="1" lang="en-US" altLang="ja-JP" sz="9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28</a:t>
            </a:r>
            <a:r>
              <a:rPr kumimoji="1" lang="ja-JP" altLang="en-US" sz="9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a:t>
            </a:r>
            <a:r>
              <a:rPr kumimoji="1" lang="en-US" altLang="ja-JP" sz="9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2016</a:t>
            </a:r>
            <a:r>
              <a:rPr kumimoji="1" lang="ja-JP" altLang="en-US" sz="9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）年</a:t>
            </a:r>
            <a:endParaRPr kumimoji="1" lang="en-US" altLang="ja-JP" sz="9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endParaRPr>
          </a:p>
        </p:txBody>
      </p:sp>
      <p:sp>
        <p:nvSpPr>
          <p:cNvPr id="139" name="矢印: 五方向 138">
            <a:extLst>
              <a:ext uri="{FF2B5EF4-FFF2-40B4-BE49-F238E27FC236}">
                <a16:creationId xmlns:a16="http://schemas.microsoft.com/office/drawing/2014/main" id="{CD7AABCD-FB8C-1C0B-3BA7-583CA55C596B}"/>
              </a:ext>
            </a:extLst>
          </p:cNvPr>
          <p:cNvSpPr/>
          <p:nvPr/>
        </p:nvSpPr>
        <p:spPr>
          <a:xfrm rot="5400000">
            <a:off x="611528" y="801427"/>
            <a:ext cx="386073" cy="1189191"/>
          </a:xfrm>
          <a:prstGeom prst="homePlate">
            <a:avLst>
              <a:gd name="adj" fmla="val 18630"/>
            </a:avLst>
          </a:prstGeom>
          <a:solidFill>
            <a:srgbClr val="DAE6E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昭和</a:t>
            </a:r>
            <a:r>
              <a:rPr kumimoji="1" lang="en-US" altLang="ja-JP" sz="9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30</a:t>
            </a:r>
            <a:r>
              <a:rPr kumimoji="1" lang="ja-JP" altLang="en-US" sz="9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年代～</a:t>
            </a:r>
            <a:endParaRPr kumimoji="1" lang="en-US" altLang="ja-JP" sz="9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endParaRPr>
          </a:p>
        </p:txBody>
      </p:sp>
      <p:sp>
        <p:nvSpPr>
          <p:cNvPr id="130" name="下矢印 45">
            <a:extLst>
              <a:ext uri="{FF2B5EF4-FFF2-40B4-BE49-F238E27FC236}">
                <a16:creationId xmlns:a16="http://schemas.microsoft.com/office/drawing/2014/main" id="{84EA0FD9-E3D0-DABB-3E7A-0ED1C888A9D5}"/>
              </a:ext>
            </a:extLst>
          </p:cNvPr>
          <p:cNvSpPr/>
          <p:nvPr/>
        </p:nvSpPr>
        <p:spPr>
          <a:xfrm>
            <a:off x="216734" y="3040270"/>
            <a:ext cx="9556451" cy="273632"/>
          </a:xfrm>
          <a:prstGeom prst="rect">
            <a:avLst/>
          </a:prstGeom>
          <a:solidFill>
            <a:srgbClr val="D1EADB"/>
          </a:solidFill>
          <a:ln w="28575" cap="flat" cmpd="sng" algn="ctr">
            <a:solidFill>
              <a:srgbClr val="D1EADB"/>
            </a:solidFill>
            <a:prstDash val="solid"/>
          </a:ln>
          <a:effectLst/>
        </p:spPr>
        <p:txBody>
          <a:bodyPr lIns="46183" rIns="46183" rtlCol="0" anchor="ctr"/>
          <a:lstStyle/>
          <a:p>
            <a:pPr marL="69273" marR="0" lvl="0" indent="-69273" algn="ctr" defTabSz="586511"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新たな時代における都市公園の意義・役割　</a:t>
            </a:r>
            <a:r>
              <a:rPr kumimoji="1" lang="ja-JP" altLang="en-US" sz="9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～公園本来の役割、多機能性・多様な可能性の再認識～</a:t>
            </a:r>
            <a:endParaRPr kumimoji="1" lang="en-US" altLang="ja-JP" sz="9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27" name="正方形/長方形 126">
            <a:extLst>
              <a:ext uri="{FF2B5EF4-FFF2-40B4-BE49-F238E27FC236}">
                <a16:creationId xmlns:a16="http://schemas.microsoft.com/office/drawing/2014/main" id="{E59E73AC-214D-54EA-7070-8DF3EA6F4AEC}"/>
              </a:ext>
            </a:extLst>
          </p:cNvPr>
          <p:cNvSpPr/>
          <p:nvPr/>
        </p:nvSpPr>
        <p:spPr>
          <a:xfrm flipH="1">
            <a:off x="1398630" y="892957"/>
            <a:ext cx="5417481" cy="281235"/>
          </a:xfrm>
          <a:prstGeom prst="rect">
            <a:avLst/>
          </a:prstGeom>
          <a:solidFill>
            <a:srgbClr val="E4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55"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128" name="正方形/長方形 127">
            <a:extLst>
              <a:ext uri="{FF2B5EF4-FFF2-40B4-BE49-F238E27FC236}">
                <a16:creationId xmlns:a16="http://schemas.microsoft.com/office/drawing/2014/main" id="{16B1697B-2756-281E-811E-3FF2A57B6AEE}"/>
              </a:ext>
            </a:extLst>
          </p:cNvPr>
          <p:cNvSpPr/>
          <p:nvPr/>
        </p:nvSpPr>
        <p:spPr>
          <a:xfrm flipH="1">
            <a:off x="1407341" y="1219191"/>
            <a:ext cx="5893616" cy="304446"/>
          </a:xfrm>
          <a:prstGeom prst="rect">
            <a:avLst/>
          </a:prstGeom>
          <a:solidFill>
            <a:srgbClr val="E4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55"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129" name="正方形/長方形 128">
            <a:extLst>
              <a:ext uri="{FF2B5EF4-FFF2-40B4-BE49-F238E27FC236}">
                <a16:creationId xmlns:a16="http://schemas.microsoft.com/office/drawing/2014/main" id="{99796E25-B5A2-51E6-F16A-DC90E5DBDAC3}"/>
              </a:ext>
            </a:extLst>
          </p:cNvPr>
          <p:cNvSpPr/>
          <p:nvPr/>
        </p:nvSpPr>
        <p:spPr>
          <a:xfrm flipH="1">
            <a:off x="1414244" y="1552204"/>
            <a:ext cx="6241991" cy="296728"/>
          </a:xfrm>
          <a:prstGeom prst="rect">
            <a:avLst/>
          </a:prstGeom>
          <a:solidFill>
            <a:srgbClr val="E4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55"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113" name="矢印: 五方向 112">
            <a:extLst>
              <a:ext uri="{FF2B5EF4-FFF2-40B4-BE49-F238E27FC236}">
                <a16:creationId xmlns:a16="http://schemas.microsoft.com/office/drawing/2014/main" id="{766642BE-1317-AC37-C80D-5D6CE319BFBD}"/>
              </a:ext>
            </a:extLst>
          </p:cNvPr>
          <p:cNvSpPr/>
          <p:nvPr/>
        </p:nvSpPr>
        <p:spPr>
          <a:xfrm flipH="1">
            <a:off x="7389056" y="1559247"/>
            <a:ext cx="2384125" cy="283319"/>
          </a:xfrm>
          <a:prstGeom prst="homePlate">
            <a:avLst>
              <a:gd name="adj" fmla="val 43407"/>
            </a:avLst>
          </a:prstGeom>
          <a:solidFill>
            <a:schemeClr val="bg1">
              <a:alpha val="60000"/>
            </a:schemeClr>
          </a:solidFill>
          <a:ln w="6350">
            <a:solidFill>
              <a:srgbClr val="DAE6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93255"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BIZ UDPゴシック"/>
                <a:ea typeface="BIZ UDPゴシック"/>
                <a:cs typeface="+mn-cs"/>
              </a:rPr>
              <a:t>人口減少・高齢化、規制緩和、地方分権、地方創生、</a:t>
            </a:r>
            <a:endParaRPr kumimoji="1" lang="en-US" altLang="ja-JP" sz="700" b="0" i="0" u="none" strike="noStrike" kern="1200" cap="none" spc="0" normalizeH="0" baseline="0" noProof="0">
              <a:ln>
                <a:noFill/>
              </a:ln>
              <a:solidFill>
                <a:prstClr val="black"/>
              </a:solidFill>
              <a:effectLst/>
              <a:uLnTx/>
              <a:uFillTx/>
              <a:latin typeface="BIZ UDPゴシック"/>
              <a:ea typeface="BIZ UDPゴシック"/>
              <a:cs typeface="+mn-cs"/>
            </a:endParaRPr>
          </a:p>
          <a:p>
            <a:pPr marL="0" marR="0" lvl="0" indent="0" algn="l" defTabSz="293255"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BIZ UDPゴシック"/>
                <a:ea typeface="BIZ UDPゴシック"/>
                <a:cs typeface="+mn-cs"/>
              </a:rPr>
              <a:t>国際的な都市間競争、インフラ老朽化と技術職員の減少</a:t>
            </a:r>
            <a:endParaRPr kumimoji="1" lang="en-US" altLang="ja-JP" sz="700" b="0"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112" name="矢印: 五方向 111">
            <a:extLst>
              <a:ext uri="{FF2B5EF4-FFF2-40B4-BE49-F238E27FC236}">
                <a16:creationId xmlns:a16="http://schemas.microsoft.com/office/drawing/2014/main" id="{79DB1F11-82FF-8A65-5878-76AF70586BAD}"/>
              </a:ext>
            </a:extLst>
          </p:cNvPr>
          <p:cNvSpPr/>
          <p:nvPr/>
        </p:nvSpPr>
        <p:spPr>
          <a:xfrm flipH="1">
            <a:off x="7119105" y="1219190"/>
            <a:ext cx="2142293" cy="293009"/>
          </a:xfrm>
          <a:prstGeom prst="homePlate">
            <a:avLst/>
          </a:prstGeom>
          <a:solidFill>
            <a:schemeClr val="bg1">
              <a:alpha val="60000"/>
            </a:schemeClr>
          </a:solidFill>
          <a:ln w="6350">
            <a:solidFill>
              <a:srgbClr val="DAE6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9273" marR="0" lvl="0" indent="-69273" algn="l" defTabSz="293255"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BIZ UDPゴシック"/>
                <a:ea typeface="BIZ UDPゴシック"/>
                <a:cs typeface="+mn-cs"/>
              </a:rPr>
              <a:t>高度経済成長、人口の急増、都市の拡大と過密化</a:t>
            </a:r>
            <a:endParaRPr kumimoji="1" lang="en-US" altLang="ja-JP" sz="700" b="0"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111" name="矢印: 五方向 110">
            <a:extLst>
              <a:ext uri="{FF2B5EF4-FFF2-40B4-BE49-F238E27FC236}">
                <a16:creationId xmlns:a16="http://schemas.microsoft.com/office/drawing/2014/main" id="{EA807580-BC61-CDB9-AAA4-1CC7E43204FD}"/>
              </a:ext>
            </a:extLst>
          </p:cNvPr>
          <p:cNvSpPr/>
          <p:nvPr/>
        </p:nvSpPr>
        <p:spPr>
          <a:xfrm flipH="1">
            <a:off x="6645498" y="892957"/>
            <a:ext cx="2058555" cy="283417"/>
          </a:xfrm>
          <a:prstGeom prst="homePlate">
            <a:avLst/>
          </a:prstGeom>
          <a:solidFill>
            <a:schemeClr val="bg1">
              <a:alpha val="60000"/>
            </a:schemeClr>
          </a:solidFill>
          <a:ln w="6350">
            <a:solidFill>
              <a:srgbClr val="DAE6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9273" marR="0" lvl="0" indent="-69273" algn="l" defTabSz="293255"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a:ln>
                  <a:noFill/>
                </a:ln>
                <a:solidFill>
                  <a:prstClr val="black"/>
                </a:solidFill>
                <a:effectLst/>
                <a:uLnTx/>
                <a:uFillTx/>
                <a:latin typeface="BIZ UDPゴシック"/>
                <a:ea typeface="BIZ UDPゴシック"/>
                <a:cs typeface="+mn-cs"/>
              </a:rPr>
              <a:t>都市の近代化、震災復興・戦災復興の都市計画</a:t>
            </a:r>
            <a:endParaRPr kumimoji="1" lang="en-US" altLang="ja-JP" sz="700" b="0"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8" name="正方形/長方形 7">
            <a:extLst>
              <a:ext uri="{FF2B5EF4-FFF2-40B4-BE49-F238E27FC236}">
                <a16:creationId xmlns:a16="http://schemas.microsoft.com/office/drawing/2014/main" id="{10C1336E-2FE0-B470-BE56-4D49FCDBE6DB}"/>
              </a:ext>
            </a:extLst>
          </p:cNvPr>
          <p:cNvSpPr/>
          <p:nvPr/>
        </p:nvSpPr>
        <p:spPr>
          <a:xfrm>
            <a:off x="2227282" y="3657233"/>
            <a:ext cx="1812376" cy="411107"/>
          </a:xfrm>
          <a:prstGeom prst="rect">
            <a:avLst/>
          </a:prstGeom>
          <a:solidFill>
            <a:schemeClr val="bg1"/>
          </a:solidFill>
          <a:ln w="28575">
            <a:solidFill>
              <a:srgbClr val="53B179"/>
            </a:solidFill>
          </a:ln>
        </p:spPr>
        <p:style>
          <a:lnRef idx="2">
            <a:schemeClr val="accent1">
              <a:shade val="50000"/>
            </a:schemeClr>
          </a:lnRef>
          <a:fillRef idx="1">
            <a:schemeClr val="accent1"/>
          </a:fillRef>
          <a:effectRef idx="0">
            <a:schemeClr val="accent1"/>
          </a:effectRef>
          <a:fontRef idx="minor">
            <a:schemeClr val="lt1"/>
          </a:fontRef>
        </p:style>
        <p:txBody>
          <a:bodyPr lIns="23090" rIns="23090" rtlCol="0" anchor="ctr"/>
          <a:lstStyle/>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BIZ UDPゴシック"/>
                <a:ea typeface="BIZ UDPゴシック"/>
                <a:cs typeface="+mn-cs"/>
              </a:rPr>
              <a:t>心豊かな生活を支える</a:t>
            </a:r>
            <a:endParaRPr kumimoji="1" lang="en-US" altLang="ja-JP" sz="1000" b="0" i="0" u="none" strike="noStrike" kern="1200" cap="none" spc="0" normalizeH="0" baseline="0" noProof="0">
              <a:ln>
                <a:noFill/>
              </a:ln>
              <a:solidFill>
                <a:srgbClr val="000000"/>
              </a:solidFill>
              <a:effectLst/>
              <a:uLnTx/>
              <a:uFillTx/>
              <a:latin typeface="BIZ UDPゴシック"/>
              <a:ea typeface="BIZ UDPゴシック"/>
              <a:cs typeface="+mn-cs"/>
            </a:endParaRPr>
          </a:p>
          <a:p>
            <a:pPr marL="0" marR="0" lvl="0" indent="0" algn="ctr" defTabSz="586511" rtl="0" eaLnBrk="1" fontAlgn="base" latinLnBrk="0" hangingPunct="1">
              <a:lnSpc>
                <a:spcPct val="100000"/>
              </a:lnSpc>
              <a:spcBef>
                <a:spcPct val="0"/>
              </a:spcBef>
              <a:spcAft>
                <a:spcPct val="0"/>
              </a:spcAft>
              <a:buClrTx/>
              <a:buSzTx/>
              <a:buFontTx/>
              <a:buNone/>
              <a:tabLst/>
              <a:defRPr/>
            </a:pPr>
            <a:r>
              <a:rPr kumimoji="0" lang="ja-JP" altLang="en-US" sz="1000" b="1" i="0" u="none" strike="noStrike" kern="1200" cap="none" spc="0" normalizeH="0" baseline="0" noProof="0">
                <a:ln>
                  <a:noFill/>
                </a:ln>
                <a:solidFill>
                  <a:srgbClr val="53B179"/>
                </a:solidFill>
                <a:effectLst/>
                <a:uLnTx/>
                <a:uFillTx/>
                <a:latin typeface="BIZ UDPゴシック"/>
                <a:ea typeface="BIZ UDPゴシック"/>
                <a:cs typeface="+mn-cs"/>
              </a:rPr>
              <a:t>サードプレイス</a:t>
            </a:r>
            <a:endParaRPr kumimoji="1" lang="en-US" altLang="ja-JP" sz="1000" b="1" i="0" u="none" strike="noStrike" kern="1200" cap="none" spc="0" normalizeH="0" baseline="0" noProof="0">
              <a:ln>
                <a:noFill/>
              </a:ln>
              <a:solidFill>
                <a:srgbClr val="53B179"/>
              </a:solidFill>
              <a:effectLst/>
              <a:uLnTx/>
              <a:uFillTx/>
              <a:latin typeface="BIZ UDPゴシック"/>
              <a:ea typeface="BIZ UDPゴシック"/>
              <a:cs typeface="+mn-cs"/>
            </a:endParaRPr>
          </a:p>
        </p:txBody>
      </p:sp>
      <p:sp>
        <p:nvSpPr>
          <p:cNvPr id="9" name="正方形/長方形 8">
            <a:extLst>
              <a:ext uri="{FF2B5EF4-FFF2-40B4-BE49-F238E27FC236}">
                <a16:creationId xmlns:a16="http://schemas.microsoft.com/office/drawing/2014/main" id="{2D05BDFB-09A1-1101-69DB-2A73BB3C2E59}"/>
              </a:ext>
            </a:extLst>
          </p:cNvPr>
          <p:cNvSpPr/>
          <p:nvPr/>
        </p:nvSpPr>
        <p:spPr>
          <a:xfrm>
            <a:off x="341033" y="3667075"/>
            <a:ext cx="1812377" cy="411107"/>
          </a:xfrm>
          <a:prstGeom prst="rect">
            <a:avLst/>
          </a:prstGeom>
          <a:solidFill>
            <a:schemeClr val="bg1"/>
          </a:solidFill>
          <a:ln w="28575">
            <a:solidFill>
              <a:srgbClr val="53B179"/>
            </a:solidFill>
          </a:ln>
        </p:spPr>
        <p:style>
          <a:lnRef idx="2">
            <a:schemeClr val="accent1">
              <a:shade val="50000"/>
            </a:schemeClr>
          </a:lnRef>
          <a:fillRef idx="1">
            <a:schemeClr val="accent1"/>
          </a:fillRef>
          <a:effectRef idx="0">
            <a:schemeClr val="accent1"/>
          </a:effectRef>
          <a:fontRef idx="minor">
            <a:schemeClr val="lt1"/>
          </a:fontRef>
        </p:style>
        <p:txBody>
          <a:bodyPr lIns="23090" rIns="23090" rtlCol="0" anchor="ctr"/>
          <a:lstStyle/>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BIZ UDPゴシック"/>
                <a:ea typeface="BIZ UDPゴシック"/>
                <a:cs typeface="+mn-cs"/>
              </a:rPr>
              <a:t>持続可能な都市を支える</a:t>
            </a:r>
            <a:endParaRPr kumimoji="1" lang="en-US" altLang="ja-JP" sz="1000" b="0" i="0" u="none" strike="noStrike" kern="1200" cap="none" spc="0" normalizeH="0" baseline="0" noProof="0">
              <a:ln>
                <a:noFill/>
              </a:ln>
              <a:solidFill>
                <a:srgbClr val="000000"/>
              </a:solidFill>
              <a:effectLst/>
              <a:uLnTx/>
              <a:uFillTx/>
              <a:latin typeface="BIZ UDPゴシック"/>
              <a:ea typeface="BIZ UDPゴシック"/>
              <a:cs typeface="+mn-cs"/>
            </a:endParaRPr>
          </a:p>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rgbClr val="53B179"/>
                </a:solidFill>
                <a:effectLst/>
                <a:uLnTx/>
                <a:uFillTx/>
                <a:latin typeface="BIZ UDPゴシック"/>
                <a:ea typeface="BIZ UDPゴシック"/>
                <a:cs typeface="+mn-cs"/>
              </a:rPr>
              <a:t>グリーンインフラ</a:t>
            </a:r>
            <a:endParaRPr kumimoji="1" lang="en-US" altLang="ja-JP" sz="1000" b="1" i="0" u="none" strike="noStrike" kern="1200" cap="none" spc="0" normalizeH="0" baseline="0" noProof="0">
              <a:ln>
                <a:noFill/>
              </a:ln>
              <a:solidFill>
                <a:srgbClr val="53B179"/>
              </a:solidFill>
              <a:effectLst/>
              <a:uLnTx/>
              <a:uFillTx/>
              <a:latin typeface="BIZ UDPゴシック"/>
              <a:ea typeface="BIZ UDPゴシック"/>
              <a:cs typeface="+mn-cs"/>
            </a:endParaRPr>
          </a:p>
        </p:txBody>
      </p:sp>
      <p:sp>
        <p:nvSpPr>
          <p:cNvPr id="10" name="正方形/長方形 9">
            <a:extLst>
              <a:ext uri="{FF2B5EF4-FFF2-40B4-BE49-F238E27FC236}">
                <a16:creationId xmlns:a16="http://schemas.microsoft.com/office/drawing/2014/main" id="{2EEC795E-0CF5-7047-9B90-BC0333813967}"/>
              </a:ext>
            </a:extLst>
          </p:cNvPr>
          <p:cNvSpPr/>
          <p:nvPr/>
        </p:nvSpPr>
        <p:spPr>
          <a:xfrm>
            <a:off x="4119381" y="3667862"/>
            <a:ext cx="1812377" cy="411107"/>
          </a:xfrm>
          <a:prstGeom prst="rect">
            <a:avLst/>
          </a:prstGeom>
          <a:solidFill>
            <a:schemeClr val="bg1"/>
          </a:solidFill>
          <a:ln w="28575">
            <a:solidFill>
              <a:srgbClr val="53B179"/>
            </a:solidFill>
          </a:ln>
        </p:spPr>
        <p:style>
          <a:lnRef idx="2">
            <a:schemeClr val="accent1">
              <a:shade val="50000"/>
            </a:schemeClr>
          </a:lnRef>
          <a:fillRef idx="1">
            <a:schemeClr val="accent1"/>
          </a:fillRef>
          <a:effectRef idx="0">
            <a:schemeClr val="accent1"/>
          </a:effectRef>
          <a:fontRef idx="minor">
            <a:schemeClr val="lt1"/>
          </a:fontRef>
        </p:style>
        <p:txBody>
          <a:bodyPr lIns="23090" rIns="23090" rtlCol="0" anchor="ctr"/>
          <a:lstStyle/>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BIZ UDPゴシック"/>
                <a:ea typeface="BIZ UDPゴシック"/>
                <a:cs typeface="+mn-cs"/>
              </a:rPr>
              <a:t>人と人の</a:t>
            </a:r>
            <a:r>
              <a:rPr kumimoji="1" lang="ja-JP" altLang="en-US" sz="1000" b="1" i="0" u="none" strike="noStrike" kern="1200" cap="none" spc="0" normalizeH="0" baseline="0" noProof="0">
                <a:ln>
                  <a:noFill/>
                </a:ln>
                <a:solidFill>
                  <a:srgbClr val="53B179"/>
                </a:solidFill>
                <a:effectLst/>
                <a:uLnTx/>
                <a:uFillTx/>
                <a:latin typeface="BIZ UDPゴシック"/>
                <a:ea typeface="BIZ UDPゴシック"/>
                <a:cs typeface="+mn-cs"/>
              </a:rPr>
              <a:t>リアルな交流</a:t>
            </a:r>
            <a:r>
              <a:rPr kumimoji="1" lang="ja-JP" altLang="en-US" sz="1000" b="0" i="0" u="none" strike="noStrike" kern="1200" cap="none" spc="0" normalizeH="0" baseline="0" noProof="0">
                <a:ln>
                  <a:noFill/>
                </a:ln>
                <a:solidFill>
                  <a:srgbClr val="53B179"/>
                </a:solidFill>
                <a:effectLst/>
                <a:uLnTx/>
                <a:uFillTx/>
                <a:latin typeface="BIZ UDPゴシック"/>
                <a:ea typeface="BIZ UDPゴシック"/>
                <a:cs typeface="+mn-cs"/>
              </a:rPr>
              <a:t>、</a:t>
            </a:r>
            <a:endParaRPr kumimoji="1" lang="en-US" altLang="ja-JP" sz="1000" b="0" i="0" u="none" strike="noStrike" kern="1200" cap="none" spc="0" normalizeH="0" baseline="0" noProof="0">
              <a:ln>
                <a:noFill/>
              </a:ln>
              <a:solidFill>
                <a:srgbClr val="53B179"/>
              </a:solidFill>
              <a:effectLst/>
              <a:uLnTx/>
              <a:uFillTx/>
              <a:latin typeface="BIZ UDPゴシック"/>
              <a:ea typeface="BIZ UDPゴシック"/>
              <a:cs typeface="+mn-cs"/>
            </a:endParaRPr>
          </a:p>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rgbClr val="53B179"/>
                </a:solidFill>
                <a:effectLst/>
                <a:uLnTx/>
                <a:uFillTx/>
                <a:latin typeface="BIZ UDPゴシック"/>
                <a:ea typeface="BIZ UDPゴシック"/>
                <a:cs typeface="+mn-cs"/>
              </a:rPr>
              <a:t>イノベーションを生み出す場</a:t>
            </a:r>
            <a:endParaRPr kumimoji="1" lang="en-US" altLang="ja-JP" sz="1000" b="1" i="0" u="none" strike="noStrike" kern="1200" cap="none" spc="0" normalizeH="0" baseline="0" noProof="0">
              <a:ln>
                <a:noFill/>
              </a:ln>
              <a:solidFill>
                <a:srgbClr val="53B179"/>
              </a:solidFill>
              <a:effectLst/>
              <a:uLnTx/>
              <a:uFillTx/>
              <a:latin typeface="BIZ UDPゴシック"/>
              <a:ea typeface="BIZ UDPゴシック"/>
              <a:cs typeface="+mn-cs"/>
            </a:endParaRPr>
          </a:p>
        </p:txBody>
      </p:sp>
      <p:sp>
        <p:nvSpPr>
          <p:cNvPr id="11" name="正方形/長方形 10">
            <a:extLst>
              <a:ext uri="{FF2B5EF4-FFF2-40B4-BE49-F238E27FC236}">
                <a16:creationId xmlns:a16="http://schemas.microsoft.com/office/drawing/2014/main" id="{1DBC2C3F-7926-65FB-1EAF-EBDAEC69B242}"/>
              </a:ext>
            </a:extLst>
          </p:cNvPr>
          <p:cNvSpPr/>
          <p:nvPr/>
        </p:nvSpPr>
        <p:spPr>
          <a:xfrm>
            <a:off x="5997004" y="3671116"/>
            <a:ext cx="1812377" cy="411107"/>
          </a:xfrm>
          <a:prstGeom prst="rect">
            <a:avLst/>
          </a:prstGeom>
          <a:solidFill>
            <a:schemeClr val="bg1"/>
          </a:solidFill>
          <a:ln w="28575">
            <a:solidFill>
              <a:srgbClr val="53B179"/>
            </a:solidFill>
          </a:ln>
        </p:spPr>
        <p:style>
          <a:lnRef idx="2">
            <a:schemeClr val="accent1">
              <a:shade val="50000"/>
            </a:schemeClr>
          </a:lnRef>
          <a:fillRef idx="1">
            <a:schemeClr val="accent1"/>
          </a:fillRef>
          <a:effectRef idx="0">
            <a:schemeClr val="accent1"/>
          </a:effectRef>
          <a:fontRef idx="minor">
            <a:schemeClr val="lt1"/>
          </a:fontRef>
        </p:style>
        <p:txBody>
          <a:bodyPr lIns="23090" rIns="23090" rtlCol="0" anchor="ctr"/>
          <a:lstStyle/>
          <a:p>
            <a:pPr marL="0" marR="0" lvl="0" indent="0" algn="ctr" defTabSz="586511" rtl="0" eaLnBrk="1" fontAlgn="base" latinLnBrk="0" hangingPunct="1">
              <a:lnSpc>
                <a:spcPct val="100000"/>
              </a:lnSpc>
              <a:spcBef>
                <a:spcPct val="0"/>
              </a:spcBef>
              <a:spcAft>
                <a:spcPct val="0"/>
              </a:spcAft>
              <a:buClrTx/>
              <a:buSzTx/>
              <a:buFontTx/>
              <a:buNone/>
              <a:tabLst/>
              <a:defRPr/>
            </a:pPr>
            <a:r>
              <a:rPr kumimoji="0" lang="ja-JP" altLang="en-US" sz="1000" b="1" i="0" u="none" strike="noStrike" kern="1200" cap="none" spc="0" normalizeH="0" baseline="0" noProof="0">
                <a:ln>
                  <a:noFill/>
                </a:ln>
                <a:solidFill>
                  <a:srgbClr val="53B179"/>
                </a:solidFill>
                <a:effectLst/>
                <a:uLnTx/>
                <a:uFillTx/>
                <a:latin typeface="BIZ UDPゴシック"/>
                <a:ea typeface="BIZ UDPゴシック"/>
                <a:cs typeface="+mn-cs"/>
              </a:rPr>
              <a:t>社会課題解決に向けた</a:t>
            </a:r>
            <a:endParaRPr kumimoji="0" lang="en-US" altLang="ja-JP" sz="1000" b="1" i="0" u="none" strike="noStrike" kern="1200" cap="none" spc="0" normalizeH="0" baseline="0" noProof="0">
              <a:ln>
                <a:noFill/>
              </a:ln>
              <a:solidFill>
                <a:srgbClr val="53B179"/>
              </a:solidFill>
              <a:effectLst/>
              <a:uLnTx/>
              <a:uFillTx/>
              <a:latin typeface="BIZ UDPゴシック"/>
              <a:ea typeface="BIZ UDPゴシック"/>
              <a:cs typeface="+mn-cs"/>
            </a:endParaRPr>
          </a:p>
          <a:p>
            <a:pPr marL="0" marR="0" lvl="0" indent="0" algn="ctr" defTabSz="586511" rtl="0" eaLnBrk="1" fontAlgn="base" latinLnBrk="0" hangingPunct="1">
              <a:lnSpc>
                <a:spcPct val="100000"/>
              </a:lnSpc>
              <a:spcBef>
                <a:spcPct val="0"/>
              </a:spcBef>
              <a:spcAft>
                <a:spcPct val="0"/>
              </a:spcAft>
              <a:buClrTx/>
              <a:buSzTx/>
              <a:buFontTx/>
              <a:buNone/>
              <a:tabLst/>
              <a:defRPr/>
            </a:pPr>
            <a:r>
              <a:rPr kumimoji="0" lang="ja-JP" altLang="en-US" sz="1000" b="1" i="0" u="none" strike="noStrike" kern="1200" cap="none" spc="0" normalizeH="0" baseline="0" noProof="0">
                <a:ln>
                  <a:noFill/>
                </a:ln>
                <a:solidFill>
                  <a:srgbClr val="53B179"/>
                </a:solidFill>
                <a:effectLst/>
                <a:uLnTx/>
                <a:uFillTx/>
                <a:latin typeface="BIZ UDPゴシック"/>
                <a:ea typeface="BIZ UDPゴシック"/>
                <a:cs typeface="+mn-cs"/>
              </a:rPr>
              <a:t>活動実践の場</a:t>
            </a:r>
          </a:p>
        </p:txBody>
      </p:sp>
      <p:sp>
        <p:nvSpPr>
          <p:cNvPr id="12" name="正方形/長方形 11">
            <a:extLst>
              <a:ext uri="{FF2B5EF4-FFF2-40B4-BE49-F238E27FC236}">
                <a16:creationId xmlns:a16="http://schemas.microsoft.com/office/drawing/2014/main" id="{E7F8B6EC-19E1-65C1-E220-B88FB062202E}"/>
              </a:ext>
            </a:extLst>
          </p:cNvPr>
          <p:cNvSpPr/>
          <p:nvPr/>
        </p:nvSpPr>
        <p:spPr>
          <a:xfrm>
            <a:off x="7865749" y="3672138"/>
            <a:ext cx="1812377" cy="411107"/>
          </a:xfrm>
          <a:prstGeom prst="rect">
            <a:avLst/>
          </a:prstGeom>
          <a:solidFill>
            <a:schemeClr val="bg1"/>
          </a:solidFill>
          <a:ln w="28575">
            <a:solidFill>
              <a:srgbClr val="53B179"/>
            </a:solidFill>
          </a:ln>
        </p:spPr>
        <p:style>
          <a:lnRef idx="2">
            <a:schemeClr val="accent1">
              <a:shade val="50000"/>
            </a:schemeClr>
          </a:lnRef>
          <a:fillRef idx="1">
            <a:schemeClr val="accent1"/>
          </a:fillRef>
          <a:effectRef idx="0">
            <a:schemeClr val="accent1"/>
          </a:effectRef>
          <a:fontRef idx="minor">
            <a:schemeClr val="lt1"/>
          </a:fontRef>
        </p:style>
        <p:txBody>
          <a:bodyPr lIns="23090" rIns="23090" rtlCol="0" anchor="ctr"/>
          <a:lstStyle/>
          <a:p>
            <a:pPr marL="0" marR="0" lvl="0" indent="0" algn="ctr" defTabSz="586511" rtl="0" eaLnBrk="1" fontAlgn="base" latinLnBrk="0" hangingPunct="1">
              <a:lnSpc>
                <a:spcPct val="100000"/>
              </a:lnSpc>
              <a:spcBef>
                <a:spcPct val="0"/>
              </a:spcBef>
              <a:spcAft>
                <a:spcPct val="0"/>
              </a:spcAft>
              <a:buClrTx/>
              <a:buSzTx/>
              <a:buFontTx/>
              <a:buNone/>
              <a:tabLst/>
              <a:defRPr/>
            </a:pPr>
            <a:r>
              <a:rPr kumimoji="0" lang="ja-JP" altLang="en-US" sz="1000" b="1" i="0" u="none" strike="noStrike" kern="1200" cap="none" spc="0" normalizeH="0" baseline="0" noProof="0">
                <a:ln>
                  <a:noFill/>
                </a:ln>
                <a:solidFill>
                  <a:srgbClr val="53B179"/>
                </a:solidFill>
                <a:effectLst/>
                <a:uLnTx/>
                <a:uFillTx/>
                <a:latin typeface="BIZ UDPゴシック"/>
                <a:ea typeface="BIZ UDPゴシック"/>
                <a:cs typeface="+mn-cs"/>
              </a:rPr>
              <a:t>機動的な</a:t>
            </a:r>
            <a:endParaRPr kumimoji="0" lang="en-US" altLang="ja-JP" sz="1000" b="1" i="0" u="none" strike="noStrike" kern="1200" cap="none" spc="0" normalizeH="0" baseline="0" noProof="0">
              <a:ln>
                <a:noFill/>
              </a:ln>
              <a:solidFill>
                <a:srgbClr val="53B179"/>
              </a:solidFill>
              <a:effectLst/>
              <a:uLnTx/>
              <a:uFillTx/>
              <a:latin typeface="BIZ UDPゴシック"/>
              <a:ea typeface="BIZ UDPゴシック"/>
              <a:cs typeface="+mn-cs"/>
            </a:endParaRPr>
          </a:p>
          <a:p>
            <a:pPr marL="0" marR="0" lvl="0" indent="0" algn="ctr" defTabSz="586511" rtl="0" eaLnBrk="1" fontAlgn="base" latinLnBrk="0" hangingPunct="1">
              <a:lnSpc>
                <a:spcPct val="100000"/>
              </a:lnSpc>
              <a:spcBef>
                <a:spcPct val="0"/>
              </a:spcBef>
              <a:spcAft>
                <a:spcPct val="0"/>
              </a:spcAft>
              <a:buClrTx/>
              <a:buSzTx/>
              <a:buFontTx/>
              <a:buNone/>
              <a:tabLst/>
              <a:defRPr/>
            </a:pPr>
            <a:r>
              <a:rPr kumimoji="0" lang="ja-JP" altLang="en-US" sz="1000" b="1" i="0" u="none" strike="noStrike" kern="1200" cap="none" spc="0" normalizeH="0" baseline="0" noProof="0">
                <a:ln>
                  <a:noFill/>
                </a:ln>
                <a:solidFill>
                  <a:srgbClr val="53B179"/>
                </a:solidFill>
                <a:effectLst/>
                <a:uLnTx/>
                <a:uFillTx/>
                <a:latin typeface="BIZ UDPゴシック"/>
                <a:ea typeface="BIZ UDPゴシック"/>
                <a:cs typeface="+mn-cs"/>
              </a:rPr>
              <a:t>まちづくり</a:t>
            </a:r>
            <a:r>
              <a:rPr kumimoji="0" lang="ja-JP" altLang="en-US" sz="1000" b="0" i="0" u="none" strike="noStrike" kern="1200" cap="none" spc="0" normalizeH="0" baseline="0" noProof="0">
                <a:ln>
                  <a:noFill/>
                </a:ln>
                <a:solidFill>
                  <a:prstClr val="black"/>
                </a:solidFill>
                <a:effectLst/>
                <a:uLnTx/>
                <a:uFillTx/>
                <a:latin typeface="BIZ UDPゴシック"/>
                <a:ea typeface="BIZ UDPゴシック"/>
                <a:cs typeface="+mn-cs"/>
              </a:rPr>
              <a:t>の核</a:t>
            </a:r>
          </a:p>
        </p:txBody>
      </p:sp>
      <p:sp>
        <p:nvSpPr>
          <p:cNvPr id="53" name="テキスト ボックス 52">
            <a:extLst>
              <a:ext uri="{FF2B5EF4-FFF2-40B4-BE49-F238E27FC236}">
                <a16:creationId xmlns:a16="http://schemas.microsoft.com/office/drawing/2014/main" id="{45F8DAA7-01D9-1529-0E7E-3D159A41227F}"/>
              </a:ext>
            </a:extLst>
          </p:cNvPr>
          <p:cNvSpPr txBox="1"/>
          <p:nvPr/>
        </p:nvSpPr>
        <p:spPr>
          <a:xfrm>
            <a:off x="81173" y="5071793"/>
            <a:ext cx="9824827" cy="275663"/>
          </a:xfrm>
          <a:prstGeom prst="rect">
            <a:avLst/>
          </a:prstGeom>
          <a:noFill/>
        </p:spPr>
        <p:txBody>
          <a:bodyPr wrap="square" lIns="46183" rIns="46183" rtlCol="0">
            <a:noAutofit/>
          </a:bodyPr>
          <a:lstStyle/>
          <a:p>
            <a:pPr marL="0" marR="0" lvl="0" indent="0" algn="ctr" defTabSz="293255"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BIZ UDPゴシック"/>
                <a:ea typeface="BIZ UDPゴシック"/>
                <a:cs typeface="+mn-cs"/>
              </a:rPr>
              <a:t>人中心のまちづくりの中でポテンシャルを最大限発揮するため、パートナーシップの公園マネジメントで多様な利活用ニーズに応え、</a:t>
            </a:r>
            <a:endParaRPr kumimoji="0" lang="en-US" altLang="ja-JP" sz="1200" b="1" i="0" u="none" strike="noStrike" kern="1200" cap="none" spc="0" normalizeH="0" baseline="0" noProof="0">
              <a:ln>
                <a:noFill/>
              </a:ln>
              <a:solidFill>
                <a:prstClr val="black"/>
              </a:solidFill>
              <a:effectLst/>
              <a:uLnTx/>
              <a:uFillTx/>
              <a:latin typeface="BIZ UDPゴシック"/>
              <a:ea typeface="BIZ UDPゴシック"/>
              <a:cs typeface="+mn-cs"/>
            </a:endParaRPr>
          </a:p>
          <a:p>
            <a:pPr marL="0" marR="0" lvl="0" indent="0" algn="ctr" defTabSz="293255"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BIZ UDPゴシック"/>
                <a:ea typeface="BIZ UDPゴシック"/>
                <a:cs typeface="+mn-cs"/>
              </a:rPr>
              <a:t>地域の価値を高め続ける「使われ活きる公園」を目指す</a:t>
            </a:r>
          </a:p>
        </p:txBody>
      </p:sp>
      <p:sp>
        <p:nvSpPr>
          <p:cNvPr id="79" name="テキスト ボックス 78">
            <a:extLst>
              <a:ext uri="{FF2B5EF4-FFF2-40B4-BE49-F238E27FC236}">
                <a16:creationId xmlns:a16="http://schemas.microsoft.com/office/drawing/2014/main" id="{4FF0896F-A43F-82F8-3EDE-BA8A05A767FA}"/>
              </a:ext>
            </a:extLst>
          </p:cNvPr>
          <p:cNvSpPr txBox="1"/>
          <p:nvPr/>
        </p:nvSpPr>
        <p:spPr>
          <a:xfrm>
            <a:off x="0" y="-578"/>
            <a:ext cx="9905999" cy="432000"/>
          </a:xfrm>
          <a:prstGeom prst="rect">
            <a:avLst/>
          </a:prstGeom>
          <a:solidFill>
            <a:srgbClr val="EFEEEA"/>
          </a:solidFill>
          <a:ln>
            <a:noFill/>
          </a:ln>
        </p:spPr>
        <p:txBody>
          <a:bodyPr wrap="square" tIns="23090" bIns="23090" rtlCol="0" anchor="ctr" anchorCtr="0">
            <a:noAutofit/>
          </a:bodyPr>
          <a:lstStyle/>
          <a:p>
            <a:pPr marL="0" marR="0" lvl="0" indent="0" algn="ctr" defTabSz="293255"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都市公園の柔軟な管理運営のあり方に関する検討会　提言　（概要）</a:t>
            </a:r>
          </a:p>
        </p:txBody>
      </p:sp>
      <p:sp>
        <p:nvSpPr>
          <p:cNvPr id="82" name="テキスト ボックス 81">
            <a:extLst>
              <a:ext uri="{FF2B5EF4-FFF2-40B4-BE49-F238E27FC236}">
                <a16:creationId xmlns:a16="http://schemas.microsoft.com/office/drawing/2014/main" id="{3E1FA139-F1D6-2B03-C8A1-D4215CE5DB31}"/>
              </a:ext>
            </a:extLst>
          </p:cNvPr>
          <p:cNvSpPr txBox="1"/>
          <p:nvPr/>
        </p:nvSpPr>
        <p:spPr>
          <a:xfrm>
            <a:off x="1405538" y="911001"/>
            <a:ext cx="951666" cy="220047"/>
          </a:xfrm>
          <a:prstGeom prst="rect">
            <a:avLst/>
          </a:prstGeom>
          <a:noFill/>
        </p:spPr>
        <p:txBody>
          <a:bodyPr wrap="square" lIns="46183" rIns="46183" rtlCol="0">
            <a:noAutofit/>
          </a:bodyPr>
          <a:lstStyle/>
          <a:p>
            <a:pPr marL="69273" marR="0" lvl="0" indent="-69273" algn="l" defTabSz="293255"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BIZ UDPゴシック"/>
                <a:ea typeface="BIZ UDPゴシック"/>
                <a:cs typeface="+mn-cs"/>
              </a:rPr>
              <a:t>太政官布達</a:t>
            </a:r>
            <a:endParaRPr kumimoji="1" lang="en-US" altLang="ja-JP" sz="900" b="1"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84" name="テキスト ボックス 83">
            <a:extLst>
              <a:ext uri="{FF2B5EF4-FFF2-40B4-BE49-F238E27FC236}">
                <a16:creationId xmlns:a16="http://schemas.microsoft.com/office/drawing/2014/main" id="{CCEF9853-2F5A-5D08-456C-60C64FCBB335}"/>
              </a:ext>
            </a:extLst>
          </p:cNvPr>
          <p:cNvSpPr txBox="1"/>
          <p:nvPr/>
        </p:nvSpPr>
        <p:spPr>
          <a:xfrm>
            <a:off x="1405538" y="1174348"/>
            <a:ext cx="2337527" cy="328303"/>
          </a:xfrm>
          <a:prstGeom prst="rect">
            <a:avLst/>
          </a:prstGeom>
          <a:noFill/>
        </p:spPr>
        <p:txBody>
          <a:bodyPr wrap="square" lIns="46183" rIns="46183" rtlCol="0">
            <a:noAutofit/>
          </a:bodyPr>
          <a:lstStyle/>
          <a:p>
            <a:pPr marL="69273" marR="0" lvl="0" indent="-69273" algn="l" defTabSz="293255"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BIZ UDPゴシック"/>
                <a:ea typeface="BIZ UDPゴシック"/>
                <a:cs typeface="+mn-cs"/>
              </a:rPr>
              <a:t>都市公園法制定（</a:t>
            </a:r>
            <a:r>
              <a:rPr kumimoji="0" lang="en-US" altLang="ja-JP" sz="900" b="1" i="0" u="none" strike="noStrike" kern="1200" cap="none" spc="0" normalizeH="0" baseline="0" noProof="0">
                <a:ln>
                  <a:noFill/>
                </a:ln>
                <a:solidFill>
                  <a:prstClr val="black"/>
                </a:solidFill>
                <a:effectLst/>
                <a:uLnTx/>
                <a:uFillTx/>
                <a:latin typeface="BIZ UDPゴシック"/>
                <a:ea typeface="BIZ UDPゴシック"/>
                <a:cs typeface="+mn-cs"/>
              </a:rPr>
              <a:t>S31</a:t>
            </a:r>
            <a:r>
              <a:rPr kumimoji="0" lang="ja-JP" altLang="en-US" sz="900" b="1" i="0" u="none" strike="noStrike" kern="1200" cap="none" spc="0" normalizeH="0" baseline="0" noProof="0">
                <a:ln>
                  <a:noFill/>
                </a:ln>
                <a:solidFill>
                  <a:prstClr val="black"/>
                </a:solidFill>
                <a:effectLst/>
                <a:uLnTx/>
                <a:uFillTx/>
                <a:latin typeface="BIZ UDPゴシック"/>
                <a:ea typeface="BIZ UDPゴシック"/>
                <a:cs typeface="+mn-cs"/>
              </a:rPr>
              <a:t>）</a:t>
            </a:r>
            <a:endParaRPr kumimoji="0" lang="en-US" altLang="ja-JP" sz="900" b="1" i="0" u="none" strike="noStrike" kern="1200" cap="none" spc="0" normalizeH="0" baseline="0" noProof="0">
              <a:ln>
                <a:noFill/>
              </a:ln>
              <a:solidFill>
                <a:prstClr val="black"/>
              </a:solidFill>
              <a:effectLst/>
              <a:uLnTx/>
              <a:uFillTx/>
              <a:latin typeface="BIZ UDPゴシック"/>
              <a:ea typeface="BIZ UDPゴシック"/>
              <a:cs typeface="+mn-cs"/>
            </a:endParaRPr>
          </a:p>
          <a:p>
            <a:pPr marL="69273" marR="0" lvl="0" indent="-69273" algn="l" defTabSz="293255"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BIZ UDPゴシック"/>
                <a:ea typeface="BIZ UDPゴシック"/>
                <a:cs typeface="+mn-cs"/>
              </a:rPr>
              <a:t>都市公園等緊急整備特別措置法制定（</a:t>
            </a:r>
            <a:r>
              <a:rPr kumimoji="0" lang="en-US" altLang="ja-JP" sz="900" b="1" i="0" u="none" strike="noStrike" kern="1200" cap="none" spc="0" normalizeH="0" baseline="0" noProof="0">
                <a:ln>
                  <a:noFill/>
                </a:ln>
                <a:solidFill>
                  <a:prstClr val="black"/>
                </a:solidFill>
                <a:effectLst/>
                <a:uLnTx/>
                <a:uFillTx/>
                <a:latin typeface="BIZ UDPゴシック"/>
                <a:ea typeface="BIZ UDPゴシック"/>
                <a:cs typeface="+mn-cs"/>
              </a:rPr>
              <a:t>S47</a:t>
            </a:r>
            <a:r>
              <a:rPr kumimoji="0" lang="ja-JP" altLang="en-US" sz="900" b="1" i="0" u="none" strike="noStrike" kern="1200" cap="none" spc="0" normalizeH="0" baseline="0" noProof="0">
                <a:ln>
                  <a:noFill/>
                </a:ln>
                <a:solidFill>
                  <a:prstClr val="black"/>
                </a:solidFill>
                <a:effectLst/>
                <a:uLnTx/>
                <a:uFillTx/>
                <a:latin typeface="BIZ UDPゴシック"/>
                <a:ea typeface="BIZ UDPゴシック"/>
                <a:cs typeface="+mn-cs"/>
              </a:rPr>
              <a:t>）</a:t>
            </a:r>
            <a:endParaRPr kumimoji="1" lang="en-US" altLang="ja-JP" sz="900" b="1"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86" name="テキスト ボックス 85">
            <a:extLst>
              <a:ext uri="{FF2B5EF4-FFF2-40B4-BE49-F238E27FC236}">
                <a16:creationId xmlns:a16="http://schemas.microsoft.com/office/drawing/2014/main" id="{C4539301-08E8-D3E7-BF84-EE59724EFECE}"/>
              </a:ext>
            </a:extLst>
          </p:cNvPr>
          <p:cNvSpPr txBox="1"/>
          <p:nvPr/>
        </p:nvSpPr>
        <p:spPr>
          <a:xfrm>
            <a:off x="1416026" y="1568480"/>
            <a:ext cx="2832834" cy="265882"/>
          </a:xfrm>
          <a:prstGeom prst="rect">
            <a:avLst/>
          </a:prstGeom>
          <a:noFill/>
        </p:spPr>
        <p:txBody>
          <a:bodyPr wrap="square" lIns="46183" rIns="46183" rtlCol="0" anchor="ctr">
            <a:noAutofit/>
          </a:bodyPr>
          <a:lstStyle/>
          <a:p>
            <a:pPr marL="69273" marR="0" lvl="0" indent="-69273" algn="l" defTabSz="293255"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BIZ UDPゴシック"/>
                <a:ea typeface="BIZ UDPゴシック"/>
                <a:cs typeface="+mn-cs"/>
              </a:rPr>
              <a:t>「新たな時代の都市マネジメントに対応した都市公園等のあり方検討会」最終報告書</a:t>
            </a:r>
            <a:endParaRPr kumimoji="1" lang="en-US" altLang="ja-JP" sz="900" b="1"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93" name="矢印: 五方向 92">
            <a:extLst>
              <a:ext uri="{FF2B5EF4-FFF2-40B4-BE49-F238E27FC236}">
                <a16:creationId xmlns:a16="http://schemas.microsoft.com/office/drawing/2014/main" id="{DE748DAB-F253-0971-0AE8-0423FF3D28DA}"/>
              </a:ext>
            </a:extLst>
          </p:cNvPr>
          <p:cNvSpPr/>
          <p:nvPr/>
        </p:nvSpPr>
        <p:spPr>
          <a:xfrm rot="5400000">
            <a:off x="599769" y="487268"/>
            <a:ext cx="409044" cy="1188678"/>
          </a:xfrm>
          <a:prstGeom prst="homePlate">
            <a:avLst>
              <a:gd name="adj" fmla="val 25548"/>
            </a:avLst>
          </a:prstGeom>
          <a:solidFill>
            <a:srgbClr val="DAE6E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明治６（</a:t>
            </a:r>
            <a:r>
              <a:rPr kumimoji="1" lang="en-US" altLang="ja-JP" sz="9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1873</a:t>
            </a:r>
            <a:r>
              <a:rPr kumimoji="1" lang="ja-JP" altLang="en-US" sz="9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）年</a:t>
            </a:r>
            <a:endParaRPr kumimoji="1" lang="en-US" altLang="ja-JP" sz="9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endParaRPr>
          </a:p>
        </p:txBody>
      </p:sp>
      <p:sp>
        <p:nvSpPr>
          <p:cNvPr id="83" name="下矢印 45">
            <a:extLst>
              <a:ext uri="{FF2B5EF4-FFF2-40B4-BE49-F238E27FC236}">
                <a16:creationId xmlns:a16="http://schemas.microsoft.com/office/drawing/2014/main" id="{2D04A5AE-F60A-8ACE-F823-33E45E8C2269}"/>
              </a:ext>
            </a:extLst>
          </p:cNvPr>
          <p:cNvSpPr/>
          <p:nvPr/>
        </p:nvSpPr>
        <p:spPr>
          <a:xfrm>
            <a:off x="122958" y="1492443"/>
            <a:ext cx="1321634" cy="230709"/>
          </a:xfrm>
          <a:prstGeom prst="rect">
            <a:avLst/>
          </a:prstGeom>
          <a:noFill/>
          <a:ln w="15875" cap="flat" cmpd="sng" algn="ctr">
            <a:noFill/>
            <a:prstDash val="solid"/>
          </a:ln>
          <a:effectLst/>
        </p:spPr>
        <p:txBody>
          <a:bodyPr lIns="46183" rIns="46183" rtlCol="0" anchor="ctr"/>
          <a:lstStyle/>
          <a:p>
            <a:pPr marL="0" marR="0" lvl="0" indent="0" algn="ctr" defTabSz="586511"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endParaRPr>
          </a:p>
        </p:txBody>
      </p:sp>
      <p:sp>
        <p:nvSpPr>
          <p:cNvPr id="98" name="テキスト ボックス 97">
            <a:extLst>
              <a:ext uri="{FF2B5EF4-FFF2-40B4-BE49-F238E27FC236}">
                <a16:creationId xmlns:a16="http://schemas.microsoft.com/office/drawing/2014/main" id="{1E04886B-6ECA-EA5A-8622-52D0905BD7FF}"/>
              </a:ext>
            </a:extLst>
          </p:cNvPr>
          <p:cNvSpPr txBox="1"/>
          <p:nvPr/>
        </p:nvSpPr>
        <p:spPr>
          <a:xfrm>
            <a:off x="3697633" y="1202556"/>
            <a:ext cx="3091016" cy="220047"/>
          </a:xfrm>
          <a:prstGeom prst="rect">
            <a:avLst/>
          </a:prstGeom>
          <a:noFill/>
        </p:spPr>
        <p:txBody>
          <a:bodyPr wrap="square" lIns="46183" rIns="46183" rtlCol="0">
            <a:noAutofit/>
          </a:bodyPr>
          <a:lstStyle/>
          <a:p>
            <a:pPr marL="69273" marR="0" lvl="0" indent="-69273" algn="l" defTabSz="293255"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BIZ UDPゴシック"/>
                <a:ea typeface="BIZ UDPゴシック"/>
                <a:cs typeface="+mn-cs"/>
              </a:rPr>
              <a:t>経済成長、人口増加等を背景に、緑とオープンスペースの量の</a:t>
            </a:r>
            <a:endParaRPr kumimoji="0" lang="en-US" altLang="ja-JP" sz="800" b="0" i="0" u="none" strike="noStrike" kern="1200" cap="none" spc="0" normalizeH="0" baseline="0" noProof="0">
              <a:ln>
                <a:noFill/>
              </a:ln>
              <a:solidFill>
                <a:prstClr val="black"/>
              </a:solidFill>
              <a:effectLst/>
              <a:uLnTx/>
              <a:uFillTx/>
              <a:latin typeface="BIZ UDPゴシック"/>
              <a:ea typeface="BIZ UDPゴシック"/>
              <a:cs typeface="+mn-cs"/>
            </a:endParaRPr>
          </a:p>
          <a:p>
            <a:pPr marL="69273" marR="0" lvl="0" indent="-69273" algn="l" defTabSz="293255"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BIZ UDPゴシック"/>
                <a:ea typeface="BIZ UDPゴシック"/>
                <a:cs typeface="+mn-cs"/>
              </a:rPr>
              <a:t>整備を急ぐステージ</a:t>
            </a:r>
            <a:endParaRPr kumimoji="1" lang="en-US" altLang="ja-JP" sz="800" b="0"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99" name="テキスト ボックス 98">
            <a:extLst>
              <a:ext uri="{FF2B5EF4-FFF2-40B4-BE49-F238E27FC236}">
                <a16:creationId xmlns:a16="http://schemas.microsoft.com/office/drawing/2014/main" id="{71A99670-BCF3-CEE1-D34D-C807A5F930D8}"/>
              </a:ext>
            </a:extLst>
          </p:cNvPr>
          <p:cNvSpPr txBox="1"/>
          <p:nvPr/>
        </p:nvSpPr>
        <p:spPr>
          <a:xfrm>
            <a:off x="2625271" y="862773"/>
            <a:ext cx="4120353" cy="257381"/>
          </a:xfrm>
          <a:prstGeom prst="rect">
            <a:avLst/>
          </a:prstGeom>
          <a:noFill/>
        </p:spPr>
        <p:txBody>
          <a:bodyPr wrap="square" lIns="46183" rIns="46183" rtlCol="0">
            <a:noAutofit/>
          </a:bodyPr>
          <a:lstStyle/>
          <a:p>
            <a:pPr marL="69273" marR="0" lvl="0" indent="-69273" algn="l" defTabSz="293255"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BIZ UDPゴシック"/>
                <a:ea typeface="BIZ UDPゴシック"/>
                <a:cs typeface="+mn-cs"/>
              </a:rPr>
              <a:t>都市公園制度の始まり　名勝・旧跡等の群衆遊観の地を市民の慰楽の場として国民に開放　その後、震災時の避難地・防災拠点等として公園整備が進展</a:t>
            </a:r>
            <a:endParaRPr kumimoji="1" lang="en-US" altLang="ja-JP" sz="800" b="0"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100" name="テキスト ボックス 99">
            <a:extLst>
              <a:ext uri="{FF2B5EF4-FFF2-40B4-BE49-F238E27FC236}">
                <a16:creationId xmlns:a16="http://schemas.microsoft.com/office/drawing/2014/main" id="{F54B7CC9-49F9-4508-23FE-F31CDA5A1ABF}"/>
              </a:ext>
            </a:extLst>
          </p:cNvPr>
          <p:cNvSpPr txBox="1"/>
          <p:nvPr/>
        </p:nvSpPr>
        <p:spPr>
          <a:xfrm>
            <a:off x="4375601" y="1527342"/>
            <a:ext cx="3077320" cy="253506"/>
          </a:xfrm>
          <a:prstGeom prst="rect">
            <a:avLst/>
          </a:prstGeom>
          <a:noFill/>
        </p:spPr>
        <p:txBody>
          <a:bodyPr wrap="square" lIns="46183" rIns="46183" rtlCol="0">
            <a:noAutofit/>
          </a:bodyPr>
          <a:lstStyle/>
          <a:p>
            <a:pPr marL="0" marR="0" lvl="0" indent="0" algn="l" defTabSz="293255"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BIZ UDPゴシック"/>
                <a:ea typeface="BIZ UDPゴシック"/>
                <a:cs typeface="+mn-cs"/>
              </a:rPr>
              <a:t>緑とオープンスペースが持つ多機能性を都市のため、地域のため、市民のために最大限引き出すことを重視する</a:t>
            </a:r>
            <a:r>
              <a:rPr kumimoji="0" lang="en-US" altLang="ja-JP" sz="800" b="0" i="0" u="none" strike="noStrike" kern="1200" cap="none" spc="0" normalizeH="0" baseline="0" noProof="0">
                <a:ln>
                  <a:noFill/>
                </a:ln>
                <a:solidFill>
                  <a:prstClr val="black"/>
                </a:solidFill>
                <a:effectLst/>
                <a:uLnTx/>
                <a:uFillTx/>
                <a:latin typeface="BIZ UDPゴシック"/>
                <a:ea typeface="BIZ UDPゴシック"/>
                <a:cs typeface="+mn-cs"/>
              </a:rPr>
              <a:t>『</a:t>
            </a:r>
            <a:r>
              <a:rPr kumimoji="0" lang="ja-JP" altLang="en-US" sz="800" b="0" i="0" u="none" strike="noStrike" kern="1200" cap="none" spc="0" normalizeH="0" baseline="0" noProof="0">
                <a:ln>
                  <a:noFill/>
                </a:ln>
                <a:solidFill>
                  <a:prstClr val="black"/>
                </a:solidFill>
                <a:effectLst/>
                <a:uLnTx/>
                <a:uFillTx/>
                <a:latin typeface="BIZ UDPゴシック"/>
                <a:ea typeface="BIZ UDPゴシック"/>
                <a:cs typeface="+mn-cs"/>
              </a:rPr>
              <a:t>新たなステージ</a:t>
            </a:r>
            <a:r>
              <a:rPr kumimoji="0" lang="en-US" altLang="ja-JP" sz="800" b="0" i="0" u="none" strike="noStrike" kern="1200" cap="none" spc="0" normalizeH="0" baseline="0" noProof="0">
                <a:ln>
                  <a:noFill/>
                </a:ln>
                <a:solidFill>
                  <a:prstClr val="black"/>
                </a:solidFill>
                <a:effectLst/>
                <a:uLnTx/>
                <a:uFillTx/>
                <a:latin typeface="BIZ UDPゴシック"/>
                <a:ea typeface="BIZ UDPゴシック"/>
                <a:cs typeface="+mn-cs"/>
              </a:rPr>
              <a:t>』</a:t>
            </a:r>
            <a:r>
              <a:rPr kumimoji="0" lang="ja-JP" altLang="en-US" sz="800" b="0" i="0" u="none" strike="noStrike" kern="1200" cap="none" spc="0" normalizeH="0" baseline="0" noProof="0">
                <a:ln>
                  <a:noFill/>
                </a:ln>
                <a:solidFill>
                  <a:prstClr val="black"/>
                </a:solidFill>
                <a:effectLst/>
                <a:uLnTx/>
                <a:uFillTx/>
                <a:latin typeface="BIZ UDPゴシック"/>
                <a:ea typeface="BIZ UDPゴシック"/>
                <a:cs typeface="+mn-cs"/>
              </a:rPr>
              <a:t>へ</a:t>
            </a:r>
            <a:endParaRPr kumimoji="0" lang="en-US" altLang="ja-JP" sz="800" b="0"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108" name="テキスト ボックス 107">
            <a:extLst>
              <a:ext uri="{FF2B5EF4-FFF2-40B4-BE49-F238E27FC236}">
                <a16:creationId xmlns:a16="http://schemas.microsoft.com/office/drawing/2014/main" id="{BDC1E9FF-706C-3502-16DD-5D4EF09389E7}"/>
              </a:ext>
            </a:extLst>
          </p:cNvPr>
          <p:cNvSpPr txBox="1"/>
          <p:nvPr/>
        </p:nvSpPr>
        <p:spPr>
          <a:xfrm>
            <a:off x="7694391" y="1754172"/>
            <a:ext cx="2052572" cy="241278"/>
          </a:xfrm>
          <a:prstGeom prst="rect">
            <a:avLst/>
          </a:prstGeom>
          <a:noFill/>
        </p:spPr>
        <p:txBody>
          <a:bodyPr wrap="square" lIns="46183" tIns="0" rIns="46183" bIns="0" rtlCol="0" anchor="ctr" anchorCtr="0">
            <a:noAutofit/>
          </a:bodyPr>
          <a:lstStyle/>
          <a:p>
            <a:pPr marL="0" marR="0" lvl="0" indent="0" algn="l" defTabSz="293255"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117" name="テキスト ボックス 116">
            <a:extLst>
              <a:ext uri="{FF2B5EF4-FFF2-40B4-BE49-F238E27FC236}">
                <a16:creationId xmlns:a16="http://schemas.microsoft.com/office/drawing/2014/main" id="{D37CB4EB-B8CB-120A-3C09-FE06F62791F3}"/>
              </a:ext>
            </a:extLst>
          </p:cNvPr>
          <p:cNvSpPr txBox="1"/>
          <p:nvPr/>
        </p:nvSpPr>
        <p:spPr>
          <a:xfrm>
            <a:off x="8698766" y="985416"/>
            <a:ext cx="1125264" cy="238767"/>
          </a:xfrm>
          <a:prstGeom prst="rect">
            <a:avLst/>
          </a:prstGeom>
          <a:noFill/>
        </p:spPr>
        <p:txBody>
          <a:bodyPr wrap="square" lIns="46183" tIns="0" rIns="46183" bIns="0" rtlCol="0">
            <a:noAutofit/>
          </a:bodyPr>
          <a:lstStyle/>
          <a:p>
            <a:pPr marL="69273" marR="0" lvl="0" indent="-69273" algn="ctr" defTabSz="293255"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BIZ UDPゴシック"/>
                <a:ea typeface="BIZ UDPゴシック"/>
                <a:cs typeface="+mn-cs"/>
              </a:rPr>
              <a:t>＜各時代の社会背景＞</a:t>
            </a:r>
            <a:endParaRPr kumimoji="1" lang="en-US" altLang="ja-JP" sz="800" b="0"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145" name="二等辺三角形 144">
            <a:extLst>
              <a:ext uri="{FF2B5EF4-FFF2-40B4-BE49-F238E27FC236}">
                <a16:creationId xmlns:a16="http://schemas.microsoft.com/office/drawing/2014/main" id="{0619BB59-791D-4531-56E2-92C0FA68E3A6}"/>
              </a:ext>
            </a:extLst>
          </p:cNvPr>
          <p:cNvSpPr/>
          <p:nvPr/>
        </p:nvSpPr>
        <p:spPr>
          <a:xfrm flipV="1">
            <a:off x="2594027" y="4344364"/>
            <a:ext cx="4698221" cy="137664"/>
          </a:xfrm>
          <a:prstGeom prst="triangle">
            <a:avLst/>
          </a:prstGeom>
          <a:solidFill>
            <a:srgbClr val="8DB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55" rtl="0" eaLnBrk="1" fontAlgn="auto" latinLnBrk="0" hangingPunct="1">
              <a:lnSpc>
                <a:spcPct val="100000"/>
              </a:lnSpc>
              <a:spcBef>
                <a:spcPts val="0"/>
              </a:spcBef>
              <a:spcAft>
                <a:spcPts val="0"/>
              </a:spcAft>
              <a:buClrTx/>
              <a:buSzTx/>
              <a:buFontTx/>
              <a:buNone/>
              <a:tabLst/>
              <a:defRPr/>
            </a:pPr>
            <a:endParaRPr kumimoji="1" lang="ja-JP" altLang="en-US" sz="1154"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101" name="二等辺三角形 100">
            <a:extLst>
              <a:ext uri="{FF2B5EF4-FFF2-40B4-BE49-F238E27FC236}">
                <a16:creationId xmlns:a16="http://schemas.microsoft.com/office/drawing/2014/main" id="{C9D48E0A-F602-46E6-D4B6-E048D7232014}"/>
              </a:ext>
            </a:extLst>
          </p:cNvPr>
          <p:cNvSpPr/>
          <p:nvPr/>
        </p:nvSpPr>
        <p:spPr>
          <a:xfrm flipV="1">
            <a:off x="4259892" y="2908669"/>
            <a:ext cx="1408279" cy="82950"/>
          </a:xfrm>
          <a:prstGeom prst="triangle">
            <a:avLst/>
          </a:prstGeom>
          <a:solidFill>
            <a:srgbClr val="8DB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55" rtl="0" eaLnBrk="1" fontAlgn="auto" latinLnBrk="0" hangingPunct="1">
              <a:lnSpc>
                <a:spcPct val="100000"/>
              </a:lnSpc>
              <a:spcBef>
                <a:spcPts val="0"/>
              </a:spcBef>
              <a:spcAft>
                <a:spcPts val="0"/>
              </a:spcAft>
              <a:buClrTx/>
              <a:buSzTx/>
              <a:buFontTx/>
              <a:buNone/>
              <a:tabLst/>
              <a:defRPr/>
            </a:pPr>
            <a:endParaRPr kumimoji="1" lang="ja-JP" altLang="en-US" sz="1154"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87" name="下矢印 45">
            <a:extLst>
              <a:ext uri="{FF2B5EF4-FFF2-40B4-BE49-F238E27FC236}">
                <a16:creationId xmlns:a16="http://schemas.microsoft.com/office/drawing/2014/main" id="{42635BA9-8EB0-EFD0-11D7-1A2FDAF0FE95}"/>
              </a:ext>
            </a:extLst>
          </p:cNvPr>
          <p:cNvSpPr/>
          <p:nvPr/>
        </p:nvSpPr>
        <p:spPr>
          <a:xfrm flipH="1">
            <a:off x="238653" y="2550015"/>
            <a:ext cx="3240000" cy="288000"/>
          </a:xfrm>
          <a:prstGeom prst="rect">
            <a:avLst/>
          </a:prstGeom>
          <a:solidFill>
            <a:schemeClr val="bg1"/>
          </a:solidFill>
          <a:ln w="6350" cap="flat" cmpd="sng" algn="ctr">
            <a:noFill/>
            <a:prstDash val="solid"/>
          </a:ln>
          <a:effectLst/>
        </p:spPr>
        <p:txBody>
          <a:bodyPr lIns="46183" tIns="0" rIns="46183" bIns="0" rtlCol="0" anchor="ctr"/>
          <a:lstStyle/>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新型コロナの感染拡大を経たニューノーマル社会への対応</a:t>
            </a:r>
            <a:endParaRPr kumimoji="1" lang="en-US" altLang="ja-JP" sz="9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endParaRPr>
          </a:p>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～人中心・市民目線のまちづくり、ニーズに迅速に対応する機動的なまちづくり～</a:t>
            </a:r>
          </a:p>
        </p:txBody>
      </p:sp>
      <p:sp>
        <p:nvSpPr>
          <p:cNvPr id="88" name="下矢印 45">
            <a:extLst>
              <a:ext uri="{FF2B5EF4-FFF2-40B4-BE49-F238E27FC236}">
                <a16:creationId xmlns:a16="http://schemas.microsoft.com/office/drawing/2014/main" id="{603ECB88-96FC-EB2C-96D7-1C10F99C8709}"/>
              </a:ext>
            </a:extLst>
          </p:cNvPr>
          <p:cNvSpPr/>
          <p:nvPr/>
        </p:nvSpPr>
        <p:spPr>
          <a:xfrm flipH="1">
            <a:off x="3535003" y="2224482"/>
            <a:ext cx="3240000" cy="288000"/>
          </a:xfrm>
          <a:prstGeom prst="rect">
            <a:avLst/>
          </a:prstGeom>
          <a:solidFill>
            <a:schemeClr val="bg1"/>
          </a:solidFill>
          <a:ln w="6350" cap="flat" cmpd="sng" algn="ctr">
            <a:noFill/>
            <a:prstDash val="solid"/>
          </a:ln>
          <a:effectLst/>
        </p:spPr>
        <p:txBody>
          <a:bodyPr lIns="46183" tIns="0" rIns="46183" bIns="0" rtlCol="0" anchor="ctr"/>
          <a:lstStyle/>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地球環境問題の新たな潮流</a:t>
            </a:r>
            <a:endParaRPr kumimoji="1" lang="en-US" altLang="ja-JP" sz="9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endParaRPr>
          </a:p>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～人と自然が共生する持続可能でレジリエントな都市の形成～</a:t>
            </a:r>
          </a:p>
        </p:txBody>
      </p:sp>
      <p:sp>
        <p:nvSpPr>
          <p:cNvPr id="89" name="下矢印 45">
            <a:extLst>
              <a:ext uri="{FF2B5EF4-FFF2-40B4-BE49-F238E27FC236}">
                <a16:creationId xmlns:a16="http://schemas.microsoft.com/office/drawing/2014/main" id="{1A3B6F7C-90F0-89DB-BD07-C8C2ACF4624D}"/>
              </a:ext>
            </a:extLst>
          </p:cNvPr>
          <p:cNvSpPr/>
          <p:nvPr/>
        </p:nvSpPr>
        <p:spPr>
          <a:xfrm flipH="1">
            <a:off x="6825568" y="2554762"/>
            <a:ext cx="2880000" cy="288000"/>
          </a:xfrm>
          <a:prstGeom prst="rect">
            <a:avLst/>
          </a:prstGeom>
          <a:solidFill>
            <a:schemeClr val="bg1"/>
          </a:solidFill>
          <a:ln w="9525" cap="flat" cmpd="sng" algn="ctr">
            <a:noFill/>
            <a:prstDash val="solid"/>
          </a:ln>
          <a:effectLst/>
        </p:spPr>
        <p:txBody>
          <a:bodyPr lIns="46183" tIns="0" rIns="46183" bIns="0" rtlCol="0" anchor="ctr"/>
          <a:lstStyle/>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デジタル・トランスフォーメーションの進展</a:t>
            </a:r>
            <a:endParaRPr kumimoji="1" lang="en-US" altLang="ja-JP" sz="9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endParaRPr>
          </a:p>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～既存の仕組みの変革、新たな価値創出～</a:t>
            </a:r>
          </a:p>
        </p:txBody>
      </p:sp>
      <p:sp>
        <p:nvSpPr>
          <p:cNvPr id="90" name="下矢印 45">
            <a:extLst>
              <a:ext uri="{FF2B5EF4-FFF2-40B4-BE49-F238E27FC236}">
                <a16:creationId xmlns:a16="http://schemas.microsoft.com/office/drawing/2014/main" id="{D20B9E82-C045-0D06-D84C-DA378CCDF573}"/>
              </a:ext>
            </a:extLst>
          </p:cNvPr>
          <p:cNvSpPr/>
          <p:nvPr/>
        </p:nvSpPr>
        <p:spPr>
          <a:xfrm flipH="1">
            <a:off x="238653" y="2225776"/>
            <a:ext cx="3240000" cy="288000"/>
          </a:xfrm>
          <a:prstGeom prst="rect">
            <a:avLst/>
          </a:prstGeom>
          <a:solidFill>
            <a:schemeClr val="bg1"/>
          </a:solidFill>
          <a:ln w="6350" cap="flat" cmpd="sng" algn="ctr">
            <a:noFill/>
            <a:prstDash val="solid"/>
          </a:ln>
          <a:effectLst/>
        </p:spPr>
        <p:txBody>
          <a:bodyPr lIns="46183" tIns="0" rIns="46183" bIns="0" rtlCol="0" anchor="ctr"/>
          <a:lstStyle/>
          <a:p>
            <a:pPr marL="0" marR="0" lvl="0" indent="0" algn="l" defTabSz="586511"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「居心地が良く歩きたくなる」まちなかづくりの取組の広がり</a:t>
            </a:r>
            <a:endParaRPr kumimoji="1" lang="en-US" altLang="ja-JP" sz="9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endParaRPr>
          </a:p>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～交流・滞留空間、開かれた心地よい空間の創出～</a:t>
            </a:r>
          </a:p>
        </p:txBody>
      </p:sp>
      <p:sp>
        <p:nvSpPr>
          <p:cNvPr id="91" name="下矢印 45">
            <a:extLst>
              <a:ext uri="{FF2B5EF4-FFF2-40B4-BE49-F238E27FC236}">
                <a16:creationId xmlns:a16="http://schemas.microsoft.com/office/drawing/2014/main" id="{62ED3E16-8FCF-77C7-1D91-11CD9CB49BC3}"/>
              </a:ext>
            </a:extLst>
          </p:cNvPr>
          <p:cNvSpPr/>
          <p:nvPr/>
        </p:nvSpPr>
        <p:spPr>
          <a:xfrm flipH="1">
            <a:off x="3540768" y="2548378"/>
            <a:ext cx="3240000" cy="288000"/>
          </a:xfrm>
          <a:prstGeom prst="rect">
            <a:avLst/>
          </a:prstGeom>
          <a:solidFill>
            <a:schemeClr val="bg1"/>
          </a:solidFill>
          <a:ln w="6350" cap="flat" cmpd="sng" algn="ctr">
            <a:noFill/>
            <a:prstDash val="solid"/>
          </a:ln>
          <a:effectLst/>
        </p:spPr>
        <p:txBody>
          <a:bodyPr lIns="46183" tIns="0" rIns="46183" bIns="0" rtlCol="0" anchor="ctr"/>
          <a:lstStyle/>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市民・事業者の意識変化</a:t>
            </a:r>
            <a:endParaRPr kumimoji="1" lang="en-US" altLang="ja-JP" sz="9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endParaRPr>
          </a:p>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～参画意識の高まり、官民連携による社会課題解決と新たな市場創造・成長～</a:t>
            </a:r>
          </a:p>
        </p:txBody>
      </p:sp>
      <p:sp>
        <p:nvSpPr>
          <p:cNvPr id="92" name="下矢印 45">
            <a:extLst>
              <a:ext uri="{FF2B5EF4-FFF2-40B4-BE49-F238E27FC236}">
                <a16:creationId xmlns:a16="http://schemas.microsoft.com/office/drawing/2014/main" id="{5C8EAE0E-AF01-576E-0F9B-2276F3F8029F}"/>
              </a:ext>
            </a:extLst>
          </p:cNvPr>
          <p:cNvSpPr/>
          <p:nvPr/>
        </p:nvSpPr>
        <p:spPr>
          <a:xfrm flipH="1">
            <a:off x="6816112" y="2219714"/>
            <a:ext cx="2880000" cy="288000"/>
          </a:xfrm>
          <a:prstGeom prst="rect">
            <a:avLst/>
          </a:prstGeom>
          <a:solidFill>
            <a:schemeClr val="bg1"/>
          </a:solidFill>
          <a:ln w="9525" cap="flat" cmpd="sng" algn="ctr">
            <a:noFill/>
            <a:prstDash val="solid"/>
          </a:ln>
          <a:effectLst/>
        </p:spPr>
        <p:txBody>
          <a:bodyPr lIns="46183" tIns="0" rIns="46183" bIns="0" rtlCol="0" anchor="ctr"/>
          <a:lstStyle/>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人口減少、少子高齢化への対応</a:t>
            </a:r>
            <a:endParaRPr kumimoji="1" lang="en-US" altLang="ja-JP" sz="9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endParaRPr>
          </a:p>
          <a:p>
            <a:pPr marL="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～全てのこどもの健やかな成長を目指すこども政策の推進～</a:t>
            </a:r>
          </a:p>
        </p:txBody>
      </p:sp>
      <p:sp>
        <p:nvSpPr>
          <p:cNvPr id="175" name="テキスト ボックス 174">
            <a:extLst>
              <a:ext uri="{FF2B5EF4-FFF2-40B4-BE49-F238E27FC236}">
                <a16:creationId xmlns:a16="http://schemas.microsoft.com/office/drawing/2014/main" id="{89499220-4CA5-8FA2-218C-853E0FB3F0B1}"/>
              </a:ext>
            </a:extLst>
          </p:cNvPr>
          <p:cNvSpPr txBox="1"/>
          <p:nvPr/>
        </p:nvSpPr>
        <p:spPr>
          <a:xfrm>
            <a:off x="209703" y="5606945"/>
            <a:ext cx="1286831" cy="1112950"/>
          </a:xfrm>
          <a:prstGeom prst="roundRect">
            <a:avLst>
              <a:gd name="adj" fmla="val 10542"/>
            </a:avLst>
          </a:prstGeom>
          <a:solidFill>
            <a:schemeClr val="accent4">
              <a:lumMod val="60000"/>
              <a:lumOff val="40000"/>
            </a:schemeClr>
          </a:solidFill>
          <a:ln>
            <a:noFill/>
          </a:ln>
        </p:spPr>
        <p:txBody>
          <a:bodyPr wrap="square" lIns="0" tIns="23090" rIns="0" bIns="23090" anchor="ctr">
            <a:noAutofit/>
          </a:bodyPr>
          <a:lstStyle/>
          <a:p>
            <a:pPr marL="0" marR="0" lvl="0" indent="0" algn="ctr" defTabSz="293255"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「使われ活きる公園」の実現に</a:t>
            </a:r>
          </a:p>
          <a:p>
            <a:pPr marL="0" marR="0" lvl="0" indent="0" algn="ctr" defTabSz="293255"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必要な３つの変革</a:t>
            </a:r>
            <a:endParaRPr kumimoji="0" lang="ja-JP" altLang="en-US" sz="1100" b="1"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177" name="下矢印 45">
            <a:extLst>
              <a:ext uri="{FF2B5EF4-FFF2-40B4-BE49-F238E27FC236}">
                <a16:creationId xmlns:a16="http://schemas.microsoft.com/office/drawing/2014/main" id="{575855C1-B720-2FF5-25EA-8AFA331AFC2F}"/>
              </a:ext>
            </a:extLst>
          </p:cNvPr>
          <p:cNvSpPr/>
          <p:nvPr/>
        </p:nvSpPr>
        <p:spPr>
          <a:xfrm>
            <a:off x="1564279" y="5624988"/>
            <a:ext cx="2592000" cy="267872"/>
          </a:xfrm>
          <a:prstGeom prst="round2SameRect">
            <a:avLst>
              <a:gd name="adj1" fmla="val 29774"/>
              <a:gd name="adj2" fmla="val 0"/>
            </a:avLst>
          </a:prstGeom>
          <a:solidFill>
            <a:schemeClr val="accent4">
              <a:lumMod val="20000"/>
              <a:lumOff val="80000"/>
            </a:schemeClr>
          </a:solidFill>
          <a:ln w="15875" cap="flat" cmpd="sng" algn="ctr">
            <a:noFill/>
            <a:prstDash val="solid"/>
          </a:ln>
          <a:effectLst/>
        </p:spPr>
        <p:txBody>
          <a:bodyPr lIns="46183" tIns="23090" rIns="46183" bIns="23090" rtlCol="0" anchor="b"/>
          <a:lstStyle/>
          <a:p>
            <a:pPr marL="11710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BIZ UDPゴシック"/>
                <a:ea typeface="BIZ UDPゴシック"/>
                <a:cs typeface="+mn-cs"/>
              </a:rPr>
              <a:t>都市アセットとしての利活用</a:t>
            </a:r>
          </a:p>
        </p:txBody>
      </p:sp>
      <p:sp>
        <p:nvSpPr>
          <p:cNvPr id="178" name="テキスト ボックス 177">
            <a:extLst>
              <a:ext uri="{FF2B5EF4-FFF2-40B4-BE49-F238E27FC236}">
                <a16:creationId xmlns:a16="http://schemas.microsoft.com/office/drawing/2014/main" id="{923A61A7-6214-C361-13A9-0E5D98A7AFF2}"/>
              </a:ext>
            </a:extLst>
          </p:cNvPr>
          <p:cNvSpPr txBox="1"/>
          <p:nvPr/>
        </p:nvSpPr>
        <p:spPr>
          <a:xfrm>
            <a:off x="1564279" y="5620618"/>
            <a:ext cx="2592000" cy="1099277"/>
          </a:xfrm>
          <a:prstGeom prst="roundRect">
            <a:avLst>
              <a:gd name="adj" fmla="val 10659"/>
            </a:avLst>
          </a:prstGeom>
          <a:noFill/>
          <a:ln w="19050">
            <a:solidFill>
              <a:schemeClr val="accent4"/>
            </a:solidFill>
          </a:ln>
        </p:spPr>
        <p:txBody>
          <a:bodyPr wrap="square" lIns="0" tIns="0" rIns="0" bIns="0" anchor="b" anchorCtr="0">
            <a:noAutofit/>
          </a:bodyPr>
          <a:lstStyle/>
          <a:p>
            <a:pPr marL="116080" marR="0" lvl="0" indent="-116080" algn="ctr" defTabSz="293255" rtl="0" eaLnBrk="1" fontAlgn="auto" latinLnBrk="0" hangingPunct="1">
              <a:lnSpc>
                <a:spcPct val="100000"/>
              </a:lnSpc>
              <a:spcBef>
                <a:spcPts val="1800"/>
              </a:spcBef>
              <a:spcAft>
                <a:spcPts val="192"/>
              </a:spcAft>
              <a:buClrTx/>
              <a:buSzTx/>
              <a:buFontTx/>
              <a:buNone/>
              <a:tabLst/>
              <a:defRPr/>
            </a:pPr>
            <a:r>
              <a:rPr kumimoji="0" lang="ja-JP" altLang="en-US" sz="1600" b="1" i="0" u="sng" strike="noStrike" kern="1200" cap="none" spc="0" normalizeH="0" baseline="0" noProof="0">
                <a:ln>
                  <a:noFill/>
                </a:ln>
                <a:solidFill>
                  <a:prstClr val="black">
                    <a:lumMod val="65000"/>
                    <a:lumOff val="35000"/>
                  </a:prstClr>
                </a:solidFill>
                <a:effectLst/>
                <a:uLnTx/>
                <a:uFillTx/>
                <a:latin typeface="BIZ UDPゴシック" panose="020B0400000000000000" pitchFamily="50" charset="-128"/>
                <a:ea typeface="BIZ UDPゴシック" panose="020B0400000000000000" pitchFamily="50" charset="-128"/>
                <a:cs typeface="+mn-cs"/>
              </a:rPr>
              <a:t>まちの資産とする</a:t>
            </a:r>
            <a:endParaRPr kumimoji="0" lang="en-US" altLang="ja-JP" sz="1600" b="1" i="0" u="sng" strike="noStrike" kern="1200" cap="none" spc="0" normalizeH="0" baseline="0" noProof="0">
              <a:ln>
                <a:noFill/>
              </a:ln>
              <a:solidFill>
                <a:prstClr val="black">
                  <a:lumMod val="65000"/>
                  <a:lumOff val="35000"/>
                </a:prstClr>
              </a:solidFill>
              <a:effectLst/>
              <a:uLnTx/>
              <a:uFillTx/>
              <a:latin typeface="BIZ UDPゴシック" panose="020B0400000000000000" pitchFamily="50" charset="-128"/>
              <a:ea typeface="BIZ UDPゴシック" panose="020B0400000000000000" pitchFamily="50" charset="-128"/>
              <a:cs typeface="+mn-cs"/>
            </a:endParaRPr>
          </a:p>
          <a:p>
            <a:pPr marL="116080" marR="0" lvl="0" indent="-116080" algn="ctr" defTabSz="293255"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16080" marR="0" lvl="0" indent="-116080" algn="ctr" defTabSz="293255"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公園のストックを地域の資産と捉え、能動的・</a:t>
            </a:r>
            <a:endParaRPr kumimoji="0" lang="en-US" altLang="ja-JP"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16080" marR="0" lvl="0" indent="-116080" algn="ctr" defTabSz="293255"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機動的取組で地域の価値やシビックプライドを高揚する</a:t>
            </a:r>
            <a:endParaRPr kumimoji="0" lang="en-US" altLang="ja-JP"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80" name="下矢印 45">
            <a:extLst>
              <a:ext uri="{FF2B5EF4-FFF2-40B4-BE49-F238E27FC236}">
                <a16:creationId xmlns:a16="http://schemas.microsoft.com/office/drawing/2014/main" id="{39C06AF8-51F4-1CCE-F17C-CBB3BA4D7D2D}"/>
              </a:ext>
            </a:extLst>
          </p:cNvPr>
          <p:cNvSpPr/>
          <p:nvPr/>
        </p:nvSpPr>
        <p:spPr>
          <a:xfrm>
            <a:off x="4350460" y="5624988"/>
            <a:ext cx="2592000" cy="267872"/>
          </a:xfrm>
          <a:prstGeom prst="round2SameRect">
            <a:avLst>
              <a:gd name="adj1" fmla="val 45746"/>
              <a:gd name="adj2" fmla="val 0"/>
            </a:avLst>
          </a:prstGeom>
          <a:solidFill>
            <a:schemeClr val="accent4">
              <a:lumMod val="20000"/>
              <a:lumOff val="80000"/>
            </a:schemeClr>
          </a:solidFill>
          <a:ln w="15875" cap="flat" cmpd="sng" algn="ctr">
            <a:noFill/>
            <a:prstDash val="solid"/>
          </a:ln>
          <a:effectLst/>
        </p:spPr>
        <p:txBody>
          <a:bodyPr lIns="46183" tIns="23090" rIns="46183" bIns="23090" rtlCol="0" anchor="b"/>
          <a:lstStyle/>
          <a:p>
            <a:pPr marL="11710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BIZ UDPゴシック"/>
                <a:ea typeface="BIZ UDPゴシック"/>
                <a:cs typeface="+mn-cs"/>
              </a:rPr>
              <a:t>画一からの脱却</a:t>
            </a:r>
          </a:p>
        </p:txBody>
      </p:sp>
      <p:sp>
        <p:nvSpPr>
          <p:cNvPr id="181" name="テキスト ボックス 180">
            <a:extLst>
              <a:ext uri="{FF2B5EF4-FFF2-40B4-BE49-F238E27FC236}">
                <a16:creationId xmlns:a16="http://schemas.microsoft.com/office/drawing/2014/main" id="{A2E3DE1D-FE5C-3933-4BAF-91E4AB4EF68C}"/>
              </a:ext>
            </a:extLst>
          </p:cNvPr>
          <p:cNvSpPr txBox="1"/>
          <p:nvPr/>
        </p:nvSpPr>
        <p:spPr>
          <a:xfrm>
            <a:off x="4350460" y="5620619"/>
            <a:ext cx="2592000" cy="1099276"/>
          </a:xfrm>
          <a:prstGeom prst="roundRect">
            <a:avLst>
              <a:gd name="adj" fmla="val 9713"/>
            </a:avLst>
          </a:prstGeom>
          <a:noFill/>
          <a:ln w="19050">
            <a:solidFill>
              <a:schemeClr val="accent4"/>
            </a:solidFill>
          </a:ln>
        </p:spPr>
        <p:txBody>
          <a:bodyPr wrap="square" lIns="0" tIns="0" rIns="0" bIns="0" anchor="b" anchorCtr="0">
            <a:noAutofit/>
          </a:bodyPr>
          <a:lstStyle/>
          <a:p>
            <a:pPr marL="116080" marR="0" lvl="0" indent="-116080" algn="ctr" defTabSz="293255" rtl="0" eaLnBrk="1" fontAlgn="auto" latinLnBrk="0" hangingPunct="1">
              <a:lnSpc>
                <a:spcPct val="100000"/>
              </a:lnSpc>
              <a:spcBef>
                <a:spcPts val="0"/>
              </a:spcBef>
              <a:spcAft>
                <a:spcPts val="192"/>
              </a:spcAft>
              <a:buClrTx/>
              <a:buSzTx/>
              <a:buFontTx/>
              <a:buNone/>
              <a:tabLst/>
              <a:defRPr/>
            </a:pPr>
            <a:r>
              <a:rPr kumimoji="0" lang="ja-JP" altLang="en-US" sz="1600" b="1" i="0" u="sng" strike="noStrike" kern="1200" cap="none" spc="0" normalizeH="0" baseline="0" noProof="0">
                <a:ln>
                  <a:noFill/>
                </a:ln>
                <a:solidFill>
                  <a:prstClr val="black">
                    <a:lumMod val="65000"/>
                    <a:lumOff val="35000"/>
                  </a:prstClr>
                </a:solidFill>
                <a:effectLst/>
                <a:uLnTx/>
                <a:uFillTx/>
                <a:latin typeface="BIZ UDPゴシック" panose="020B0400000000000000" pitchFamily="50" charset="-128"/>
                <a:ea typeface="BIZ UDPゴシック" panose="020B0400000000000000" pitchFamily="50" charset="-128"/>
                <a:cs typeface="+mn-cs"/>
              </a:rPr>
              <a:t>個性を活かす</a:t>
            </a:r>
            <a:endParaRPr kumimoji="0" lang="en-US" altLang="ja-JP" sz="1600" b="1" i="0" u="sng" strike="noStrike" kern="1200" cap="none" spc="0" normalizeH="0" baseline="0" noProof="0">
              <a:ln>
                <a:noFill/>
              </a:ln>
              <a:solidFill>
                <a:prstClr val="black">
                  <a:lumMod val="65000"/>
                  <a:lumOff val="35000"/>
                </a:prstClr>
              </a:solidFill>
              <a:effectLst/>
              <a:uLnTx/>
              <a:uFillTx/>
              <a:latin typeface="BIZ UDPゴシック" panose="020B0400000000000000" pitchFamily="50" charset="-128"/>
              <a:ea typeface="BIZ UDPゴシック" panose="020B0400000000000000" pitchFamily="50" charset="-128"/>
              <a:cs typeface="+mn-cs"/>
            </a:endParaRPr>
          </a:p>
          <a:p>
            <a:pPr marL="116080" marR="0" lvl="0" indent="-116080" algn="ctr" defTabSz="293255"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16080" marR="0" lvl="0" indent="-116080" algn="ctr" defTabSz="293255"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公園の特性に応じたルールをオーダーメイドでつくり、公園の楽しみ方を広げ、新たな文化をつくる</a:t>
            </a:r>
            <a:endParaRPr kumimoji="0" lang="en-US" altLang="ja-JP"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83" name="下矢印 45">
            <a:extLst>
              <a:ext uri="{FF2B5EF4-FFF2-40B4-BE49-F238E27FC236}">
                <a16:creationId xmlns:a16="http://schemas.microsoft.com/office/drawing/2014/main" id="{105F71E4-2C79-7866-0596-174772E38912}"/>
              </a:ext>
            </a:extLst>
          </p:cNvPr>
          <p:cNvSpPr/>
          <p:nvPr/>
        </p:nvSpPr>
        <p:spPr>
          <a:xfrm>
            <a:off x="7126787" y="5624988"/>
            <a:ext cx="2592000" cy="267872"/>
          </a:xfrm>
          <a:prstGeom prst="round2SameRect">
            <a:avLst>
              <a:gd name="adj1" fmla="val 38648"/>
              <a:gd name="adj2" fmla="val 0"/>
            </a:avLst>
          </a:prstGeom>
          <a:solidFill>
            <a:schemeClr val="accent4">
              <a:lumMod val="20000"/>
              <a:lumOff val="80000"/>
            </a:schemeClr>
          </a:solidFill>
          <a:ln w="15875" cap="flat" cmpd="sng" algn="ctr">
            <a:noFill/>
            <a:prstDash val="solid"/>
          </a:ln>
          <a:effectLst/>
        </p:spPr>
        <p:txBody>
          <a:bodyPr lIns="46183" tIns="23090" rIns="46183" bIns="23090" rtlCol="0" anchor="b"/>
          <a:lstStyle/>
          <a:p>
            <a:pPr marL="11710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BIZ UDPゴシック"/>
                <a:ea typeface="BIZ UDPゴシック"/>
                <a:cs typeface="+mn-cs"/>
              </a:rPr>
              <a:t>多様なステークホルダーの包摂</a:t>
            </a:r>
          </a:p>
        </p:txBody>
      </p:sp>
      <p:sp>
        <p:nvSpPr>
          <p:cNvPr id="184" name="テキスト ボックス 183">
            <a:extLst>
              <a:ext uri="{FF2B5EF4-FFF2-40B4-BE49-F238E27FC236}">
                <a16:creationId xmlns:a16="http://schemas.microsoft.com/office/drawing/2014/main" id="{4158AB33-ADEC-320D-B0E6-5063DB1A3C12}"/>
              </a:ext>
            </a:extLst>
          </p:cNvPr>
          <p:cNvSpPr txBox="1"/>
          <p:nvPr/>
        </p:nvSpPr>
        <p:spPr>
          <a:xfrm>
            <a:off x="7126787" y="5620619"/>
            <a:ext cx="2592000" cy="1099276"/>
          </a:xfrm>
          <a:prstGeom prst="roundRect">
            <a:avLst>
              <a:gd name="adj" fmla="val 9155"/>
            </a:avLst>
          </a:prstGeom>
          <a:noFill/>
          <a:ln w="19050">
            <a:solidFill>
              <a:schemeClr val="accent4"/>
            </a:solidFill>
          </a:ln>
        </p:spPr>
        <p:txBody>
          <a:bodyPr wrap="square" lIns="0" tIns="0" rIns="0" bIns="0" anchor="b" anchorCtr="0">
            <a:noAutofit/>
          </a:bodyPr>
          <a:lstStyle/>
          <a:p>
            <a:pPr marL="116080" marR="0" lvl="0" indent="-116080" algn="ctr" defTabSz="293255" rtl="0" eaLnBrk="1" fontAlgn="auto" latinLnBrk="0" hangingPunct="1">
              <a:lnSpc>
                <a:spcPct val="100000"/>
              </a:lnSpc>
              <a:spcBef>
                <a:spcPts val="0"/>
              </a:spcBef>
              <a:spcAft>
                <a:spcPts val="192"/>
              </a:spcAft>
              <a:buClrTx/>
              <a:buSzTx/>
              <a:buFontTx/>
              <a:buNone/>
              <a:tabLst/>
              <a:defRPr/>
            </a:pPr>
            <a:r>
              <a:rPr kumimoji="0" lang="ja-JP" altLang="en-US" sz="1600" b="1" i="0" u="sng" strike="noStrike" kern="1200" cap="none" spc="0" normalizeH="0" baseline="0" noProof="0">
                <a:ln>
                  <a:noFill/>
                </a:ln>
                <a:solidFill>
                  <a:prstClr val="black">
                    <a:lumMod val="65000"/>
                    <a:lumOff val="35000"/>
                  </a:prstClr>
                </a:solidFill>
                <a:effectLst/>
                <a:uLnTx/>
                <a:uFillTx/>
                <a:latin typeface="BIZ UDPゴシック" panose="020B0400000000000000" pitchFamily="50" charset="-128"/>
                <a:ea typeface="BIZ UDPゴシック" panose="020B0400000000000000" pitchFamily="50" charset="-128"/>
                <a:cs typeface="+mn-cs"/>
              </a:rPr>
              <a:t>共に育て共に創る</a:t>
            </a:r>
            <a:endParaRPr kumimoji="0" lang="en-US" altLang="ja-JP" sz="1600" b="1" i="0" u="sng" strike="noStrike" kern="1200" cap="none" spc="0" normalizeH="0" baseline="0" noProof="0">
              <a:ln>
                <a:noFill/>
              </a:ln>
              <a:solidFill>
                <a:prstClr val="black">
                  <a:lumMod val="65000"/>
                  <a:lumOff val="35000"/>
                </a:prstClr>
              </a:solidFill>
              <a:effectLst/>
              <a:uLnTx/>
              <a:uFillTx/>
              <a:latin typeface="BIZ UDPゴシック" panose="020B0400000000000000" pitchFamily="50" charset="-128"/>
              <a:ea typeface="BIZ UDPゴシック" panose="020B0400000000000000" pitchFamily="50" charset="-128"/>
              <a:cs typeface="+mn-cs"/>
            </a:endParaRPr>
          </a:p>
          <a:p>
            <a:pPr marL="116080" marR="0" lvl="0" indent="-116080" algn="ctr" defTabSz="293255"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16080" marR="0" lvl="0" indent="-116080" algn="ctr" defTabSz="293255"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パートナーシップの公園マネジメントを実践し、</a:t>
            </a:r>
            <a:endParaRPr kumimoji="0" lang="en-US" altLang="ja-JP"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16080" marR="0" lvl="0" indent="-116080" algn="ctr" defTabSz="293255"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共有資産である公園を核にまちづくりへの関心を高める</a:t>
            </a:r>
            <a:endParaRPr kumimoji="0" lang="ja-JP" altLang="en-US" sz="800" b="0"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4" name="正方形/長方形 3"/>
          <p:cNvSpPr/>
          <p:nvPr/>
        </p:nvSpPr>
        <p:spPr>
          <a:xfrm>
            <a:off x="118255" y="4665345"/>
            <a:ext cx="9720000" cy="2143838"/>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p:cNvSpPr/>
          <p:nvPr/>
        </p:nvSpPr>
        <p:spPr>
          <a:xfrm>
            <a:off x="268462" y="3373349"/>
            <a:ext cx="9337093" cy="276999"/>
          </a:xfrm>
          <a:prstGeom prst="rect">
            <a:avLst/>
          </a:prstGeom>
        </p:spPr>
        <p:txBody>
          <a:bodyPr wrap="square">
            <a:spAutoFit/>
          </a:bodyPr>
          <a:lstStyle/>
          <a:p>
            <a:pPr marL="0" marR="0" lvl="0" indent="0" algn="ctr" defTabSz="293255"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個人と社会の</a:t>
            </a:r>
            <a:r>
              <a:rPr kumimoji="1" lang="en-US" altLang="ja-JP" sz="12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Well-being</a:t>
            </a:r>
            <a:r>
              <a:rPr kumimoji="1" lang="ja-JP" altLang="en-US" sz="12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の向上に向け、地域の課題や公園の特性に応じ、ポテンシャルを更に発揮すべき</a:t>
            </a:r>
          </a:p>
        </p:txBody>
      </p:sp>
      <p:sp>
        <p:nvSpPr>
          <p:cNvPr id="191" name="下矢印 45">
            <a:extLst>
              <a:ext uri="{FF2B5EF4-FFF2-40B4-BE49-F238E27FC236}">
                <a16:creationId xmlns:a16="http://schemas.microsoft.com/office/drawing/2014/main" id="{84EA0FD9-E3D0-DABB-3E7A-0ED1C888A9D5}"/>
              </a:ext>
            </a:extLst>
          </p:cNvPr>
          <p:cNvSpPr/>
          <p:nvPr/>
        </p:nvSpPr>
        <p:spPr>
          <a:xfrm>
            <a:off x="216734" y="3336668"/>
            <a:ext cx="9556451" cy="819651"/>
          </a:xfrm>
          <a:prstGeom prst="rect">
            <a:avLst/>
          </a:prstGeom>
          <a:noFill/>
          <a:ln w="28575" cap="flat" cmpd="sng" algn="ctr">
            <a:solidFill>
              <a:srgbClr val="D1EADB"/>
            </a:solidFill>
            <a:prstDash val="solid"/>
          </a:ln>
          <a:effectLst/>
        </p:spPr>
        <p:txBody>
          <a:bodyPr lIns="46183" rIns="46183" rtlCol="0" anchor="t"/>
          <a:lstStyle/>
          <a:p>
            <a:pPr marL="69273" marR="0" lvl="0" indent="-69273" algn="ctr" defTabSz="586511"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2" name="正方形/長方形 191"/>
          <p:cNvSpPr/>
          <p:nvPr/>
        </p:nvSpPr>
        <p:spPr>
          <a:xfrm>
            <a:off x="104033" y="809377"/>
            <a:ext cx="9720000" cy="3436564"/>
          </a:xfrm>
          <a:prstGeom prst="rect">
            <a:avLst/>
          </a:prstGeom>
          <a:noFill/>
          <a:ln w="12700">
            <a:solidFill>
              <a:srgbClr val="53B179"/>
            </a:solidFill>
          </a:ln>
        </p:spPr>
        <p:style>
          <a:lnRef idx="2">
            <a:schemeClr val="accent1">
              <a:shade val="50000"/>
            </a:schemeClr>
          </a:lnRef>
          <a:fillRef idx="1">
            <a:schemeClr val="accent1"/>
          </a:fillRef>
          <a:effectRef idx="0">
            <a:schemeClr val="accent1"/>
          </a:effectRef>
          <a:fontRef idx="minor">
            <a:schemeClr val="lt1"/>
          </a:fontRef>
        </p:style>
        <p:txBody>
          <a:bodyPr lIns="23090" rIns="23090" rtlCol="0" anchor="ctr"/>
          <a:lstStyle/>
          <a:p>
            <a:pPr marL="0" marR="0" lvl="0" indent="0" algn="ctr" defTabSz="586511"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srgbClr val="000000"/>
              </a:solidFill>
              <a:effectLst/>
              <a:uLnTx/>
              <a:uFillTx/>
              <a:latin typeface="BIZ UDPゴシック"/>
              <a:ea typeface="BIZ UDPゴシック"/>
              <a:cs typeface="+mn-cs"/>
            </a:endParaRPr>
          </a:p>
        </p:txBody>
      </p:sp>
      <p:sp>
        <p:nvSpPr>
          <p:cNvPr id="80" name="下矢印 45">
            <a:extLst>
              <a:ext uri="{FF2B5EF4-FFF2-40B4-BE49-F238E27FC236}">
                <a16:creationId xmlns:a16="http://schemas.microsoft.com/office/drawing/2014/main" id="{8E649CE7-8DFB-E098-62B7-DC509724C47A}"/>
              </a:ext>
            </a:extLst>
          </p:cNvPr>
          <p:cNvSpPr/>
          <p:nvPr/>
        </p:nvSpPr>
        <p:spPr>
          <a:xfrm flipH="1">
            <a:off x="104033" y="529832"/>
            <a:ext cx="9719999" cy="279544"/>
          </a:xfrm>
          <a:prstGeom prst="rect">
            <a:avLst/>
          </a:prstGeom>
          <a:solidFill>
            <a:srgbClr val="53B179"/>
          </a:solidFill>
          <a:ln w="15875" cap="flat" cmpd="sng" algn="ctr">
            <a:solidFill>
              <a:srgbClr val="53B179"/>
            </a:solidFill>
            <a:prstDash val="solid"/>
          </a:ln>
          <a:effectLst/>
        </p:spPr>
        <p:txBody>
          <a:bodyPr lIns="46183" tIns="23090" rIns="46183" rtlCol="0" anchor="t"/>
          <a:lstStyle/>
          <a:p>
            <a:pPr marL="117100" marR="0" lvl="0" indent="0" algn="ctr" defTabSz="586511"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t>都市公園制度誕生</a:t>
            </a:r>
            <a:r>
              <a:rPr kumimoji="1" lang="en-US" altLang="ja-JP"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t>150</a:t>
            </a:r>
            <a:r>
              <a:rPr kumimoji="1" lang="ja-JP" alt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t>年目のパラダイムシフト </a:t>
            </a:r>
            <a:r>
              <a:rPr kumimoji="1" lang="ja-JP" alt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t>　</a:t>
            </a:r>
            <a:r>
              <a:rPr kumimoji="1" lang="ja-JP" alt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t>～人中心のまちづくり時代における都市公園の意義・役割～</a:t>
            </a:r>
            <a:endParaRPr kumimoji="1" lang="en-US" altLang="ja-JP"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51" name="テキスト ボックス 50">
            <a:extLst>
              <a:ext uri="{FF2B5EF4-FFF2-40B4-BE49-F238E27FC236}">
                <a16:creationId xmlns:a16="http://schemas.microsoft.com/office/drawing/2014/main" id="{EFFBBBCA-267D-87E9-056F-2A18A5441587}"/>
              </a:ext>
            </a:extLst>
          </p:cNvPr>
          <p:cNvSpPr txBox="1"/>
          <p:nvPr/>
        </p:nvSpPr>
        <p:spPr>
          <a:xfrm>
            <a:off x="118256" y="4556673"/>
            <a:ext cx="9720000" cy="408126"/>
          </a:xfrm>
          <a:prstGeom prst="rect">
            <a:avLst/>
          </a:prstGeom>
          <a:solidFill>
            <a:srgbClr val="FFD966"/>
          </a:solidFill>
          <a:ln>
            <a:noFill/>
          </a:ln>
        </p:spPr>
        <p:txBody>
          <a:bodyPr wrap="square"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都市公園新時代 </a:t>
            </a:r>
            <a:r>
              <a:rPr kumimoji="0" lang="ja-JP" altLang="en-US" sz="1800" b="1" i="0" u="none" strike="noStrike" kern="1200" cap="none" spc="0" normalizeH="0" baseline="0" noProof="0">
                <a:ln>
                  <a:noFill/>
                </a:ln>
                <a:solidFill>
                  <a:prstClr val="black"/>
                </a:solidFill>
                <a:effectLst/>
                <a:uLnTx/>
                <a:uFillTx/>
                <a:latin typeface="BIZ UDPゴシック"/>
                <a:ea typeface="BIZ UDPゴシック"/>
                <a:cs typeface="+mn-cs"/>
              </a:rPr>
              <a:t>　～公園が活きる、</a:t>
            </a:r>
            <a:r>
              <a:rPr kumimoji="0" lang="ja-JP" altLang="en-US"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人</a:t>
            </a:r>
            <a:r>
              <a:rPr kumimoji="0" lang="ja-JP" altLang="en-US" sz="1800" b="1" i="0" u="none" strike="noStrike" kern="1200" cap="none" spc="0" normalizeH="0" baseline="0" noProof="0">
                <a:ln>
                  <a:noFill/>
                </a:ln>
                <a:solidFill>
                  <a:prstClr val="black"/>
                </a:solidFill>
                <a:effectLst/>
                <a:uLnTx/>
                <a:uFillTx/>
                <a:latin typeface="BIZ UDPゴシック"/>
                <a:ea typeface="BIZ UDPゴシック"/>
                <a:cs typeface="+mn-cs"/>
              </a:rPr>
              <a:t>がつながる、まちが変わる～</a:t>
            </a:r>
            <a:endParaRPr kumimoji="0" lang="en-US" altLang="ja-JP" sz="1800" b="1" i="0" u="none" strike="noStrike" kern="1200" cap="none" spc="0" normalizeH="0" baseline="0" noProof="0">
              <a:ln>
                <a:noFill/>
              </a:ln>
              <a:solidFill>
                <a:prstClr val="black"/>
              </a:solidFill>
              <a:effectLst/>
              <a:uLnTx/>
              <a:uFillTx/>
              <a:latin typeface="BIZ UDPゴシック"/>
              <a:ea typeface="BIZ UDPゴシック"/>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50" name="スライド番号プレースホルダー 1">
            <a:extLst>
              <a:ext uri="{FF2B5EF4-FFF2-40B4-BE49-F238E27FC236}">
                <a16:creationId xmlns:a16="http://schemas.microsoft.com/office/drawing/2014/main" id="{FF8D7C0D-5223-E090-CC85-EF9B286C2357}"/>
              </a:ext>
            </a:extLst>
          </p:cNvPr>
          <p:cNvSpPr>
            <a:spLocks noGrp="1"/>
          </p:cNvSpPr>
          <p:nvPr>
            <p:ph type="sldNum" sz="quarter" idx="12"/>
          </p:nvPr>
        </p:nvSpPr>
        <p:spPr>
          <a:xfrm>
            <a:off x="7594229" y="6597352"/>
            <a:ext cx="2311771" cy="260648"/>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89ABBF7-7FFD-448B-A86D-BF87BDC3DA31}" type="slidenum">
              <a:rPr kumimoji="1" lang="en-US" altLang="ja-JP" sz="11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1" lang="en-US" altLang="ja-JP" sz="11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 name="正方形/長方形 54"/>
          <p:cNvSpPr/>
          <p:nvPr/>
        </p:nvSpPr>
        <p:spPr>
          <a:xfrm>
            <a:off x="8846821" y="15269"/>
            <a:ext cx="1059180" cy="400110"/>
          </a:xfrm>
          <a:prstGeom prst="rect">
            <a:avLst/>
          </a:prstGeom>
        </p:spPr>
        <p:txBody>
          <a:bodyPr wrap="square">
            <a:spAutoFit/>
          </a:bodyPr>
          <a:lstStyle/>
          <a:p>
            <a:pPr marL="0" marR="0" lvl="0" indent="0" algn="ctr" defTabSz="293248" rtl="0" eaLnBrk="1" fontAlgn="auto" latinLnBrk="0" hangingPunct="1">
              <a:lnSpc>
                <a:spcPct val="100000"/>
              </a:lnSpc>
              <a:spcBef>
                <a:spcPts val="0"/>
              </a:spcBef>
              <a:spcAft>
                <a:spcPts val="0"/>
              </a:spcAft>
              <a:buClrTx/>
              <a:buSzTx/>
              <a:buFontTx/>
              <a:buNone/>
              <a:tabLst/>
              <a:defRPr/>
            </a:pPr>
            <a:r>
              <a:rPr kumimoji="0" lang="en-US" altLang="ja-JP" sz="10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BIZ UDPゴシック"/>
                <a:ea typeface="BIZ UDPゴシック"/>
                <a:cs typeface="+mn-cs"/>
              </a:rPr>
              <a:t>2022.10.31</a:t>
            </a:r>
          </a:p>
          <a:p>
            <a:pPr marL="0" marR="0" lvl="0" indent="0" algn="ctr" defTabSz="293248"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BIZ UDPゴシック"/>
                <a:ea typeface="BIZ UDPゴシック"/>
                <a:cs typeface="+mn-cs"/>
              </a:rPr>
              <a:t>公表</a:t>
            </a:r>
          </a:p>
        </p:txBody>
      </p:sp>
    </p:spTree>
    <p:extLst>
      <p:ext uri="{BB962C8B-B14F-4D97-AF65-F5344CB8AC3E}">
        <p14:creationId xmlns:p14="http://schemas.microsoft.com/office/powerpoint/2010/main" val="3474828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11854E3C-4BC4-663A-D069-04087D14DB5D}"/>
              </a:ext>
            </a:extLst>
          </p:cNvPr>
          <p:cNvSpPr txBox="1"/>
          <p:nvPr/>
        </p:nvSpPr>
        <p:spPr>
          <a:xfrm>
            <a:off x="91116" y="508000"/>
            <a:ext cx="9697935" cy="6267450"/>
          </a:xfrm>
          <a:prstGeom prst="rect">
            <a:avLst/>
          </a:prstGeom>
          <a:solidFill>
            <a:srgbClr val="FFFBEF"/>
          </a:solidFill>
          <a:ln>
            <a:noFill/>
          </a:ln>
        </p:spPr>
        <p:txBody>
          <a:bodyPr wrap="square" anchor="t" anchorCtr="0">
            <a:no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FFC000"/>
                </a:solidFill>
                <a:effectLst/>
                <a:uLnTx/>
                <a:uFillTx/>
                <a:latin typeface="BIZ UDPゴシック"/>
                <a:ea typeface="BIZ UDPゴシック"/>
              </a:defRPr>
            </a:lvl1pPr>
          </a:lstStyle>
          <a:p>
            <a:pPr marL="0" marR="0" lvl="0" indent="0" algn="l" defTabSz="293248"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srgbClr val="FFC000"/>
                </a:solidFill>
                <a:effectLst>
                  <a:outerShdw blurRad="38100" dist="38100" dir="2700000" algn="tl">
                    <a:srgbClr val="000000">
                      <a:alpha val="43137"/>
                    </a:srgbClr>
                  </a:outerShdw>
                </a:effectLst>
                <a:uLnTx/>
                <a:uFillTx/>
                <a:latin typeface="BIZ UDPゴシック"/>
                <a:ea typeface="BIZ UDPゴシック"/>
                <a:cs typeface="+mn-cs"/>
              </a:rPr>
              <a:t>◆</a:t>
            </a:r>
            <a:r>
              <a:rPr kumimoji="0" lang="ja-JP" altLang="en-US" sz="16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BIZ UDPゴシック"/>
                <a:ea typeface="BIZ UDPゴシック"/>
                <a:cs typeface="+mn-cs"/>
              </a:rPr>
              <a:t>都市公園新時代に向けた重点戦略～３つの戦略と７つの取組～</a:t>
            </a:r>
          </a:p>
        </p:txBody>
      </p:sp>
      <p:sp>
        <p:nvSpPr>
          <p:cNvPr id="44" name="正方形/長方形 43">
            <a:extLst>
              <a:ext uri="{FF2B5EF4-FFF2-40B4-BE49-F238E27FC236}">
                <a16:creationId xmlns:a16="http://schemas.microsoft.com/office/drawing/2014/main" id="{8E063882-6B30-E3B6-35FB-46EA05199B38}"/>
              </a:ext>
            </a:extLst>
          </p:cNvPr>
          <p:cNvSpPr/>
          <p:nvPr/>
        </p:nvSpPr>
        <p:spPr>
          <a:xfrm>
            <a:off x="5114535" y="2921069"/>
            <a:ext cx="4379783" cy="2659936"/>
          </a:xfrm>
          <a:prstGeom prst="rect">
            <a:avLst/>
          </a:prstGeom>
          <a:solidFill>
            <a:sysClr val="window" lastClr="FFFFFF"/>
          </a:solidFill>
          <a:ln w="19050" cap="flat" cmpd="sng" algn="in">
            <a:solidFill>
              <a:srgbClr val="DDB979"/>
            </a:solidFill>
            <a:prstDash val="solid"/>
          </a:ln>
          <a:effectLst/>
        </p:spPr>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BIZ UDPゴシック"/>
              <a:ea typeface="BIZ UDPゴシック"/>
              <a:cs typeface="+mn-cs"/>
            </a:endParaRPr>
          </a:p>
        </p:txBody>
      </p:sp>
      <p:sp>
        <p:nvSpPr>
          <p:cNvPr id="45" name="正方形/長方形 44">
            <a:extLst>
              <a:ext uri="{FF2B5EF4-FFF2-40B4-BE49-F238E27FC236}">
                <a16:creationId xmlns:a16="http://schemas.microsoft.com/office/drawing/2014/main" id="{128A79C3-3A95-9287-A7CB-B088CC5808E7}"/>
              </a:ext>
            </a:extLst>
          </p:cNvPr>
          <p:cNvSpPr/>
          <p:nvPr/>
        </p:nvSpPr>
        <p:spPr>
          <a:xfrm>
            <a:off x="523844" y="2925263"/>
            <a:ext cx="4407287" cy="2655887"/>
          </a:xfrm>
          <a:prstGeom prst="rect">
            <a:avLst/>
          </a:prstGeom>
          <a:solidFill>
            <a:sysClr val="window" lastClr="FFFFFF"/>
          </a:solidFill>
          <a:ln w="19050" cap="flat" cmpd="sng" algn="in">
            <a:solidFill>
              <a:srgbClr val="DDB979"/>
            </a:solidFill>
            <a:prstDash val="solid"/>
          </a:ln>
          <a:effectLst/>
        </p:spPr>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BIZ UDPゴシック"/>
              <a:ea typeface="BIZ UDPゴシック"/>
              <a:cs typeface="+mn-cs"/>
            </a:endParaRPr>
          </a:p>
        </p:txBody>
      </p:sp>
      <p:sp>
        <p:nvSpPr>
          <p:cNvPr id="46" name="テキスト ボックス 45">
            <a:extLst>
              <a:ext uri="{FF2B5EF4-FFF2-40B4-BE49-F238E27FC236}">
                <a16:creationId xmlns:a16="http://schemas.microsoft.com/office/drawing/2014/main" id="{BAB36CB0-D66D-5458-B04A-7C17B65476D1}"/>
              </a:ext>
            </a:extLst>
          </p:cNvPr>
          <p:cNvSpPr txBox="1"/>
          <p:nvPr/>
        </p:nvSpPr>
        <p:spPr>
          <a:xfrm>
            <a:off x="523846" y="889266"/>
            <a:ext cx="8970472" cy="1803395"/>
          </a:xfrm>
          <a:prstGeom prst="rect">
            <a:avLst/>
          </a:prstGeom>
          <a:solidFill>
            <a:sysClr val="window" lastClr="FFFFFF"/>
          </a:solidFill>
          <a:ln w="19050">
            <a:solidFill>
              <a:srgbClr val="DDB979"/>
            </a:solidFill>
          </a:ln>
        </p:spPr>
        <p:txBody>
          <a:bodyPr wrap="square" anchor="t" anchorCtr="0">
            <a:noAutofit/>
          </a:bodyPr>
          <a:lstStyle/>
          <a:p>
            <a:pPr marL="0" marR="0" lvl="0" indent="1343025" algn="l" defTabSz="293248"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prstClr val="black"/>
                </a:solidFill>
                <a:effectLst/>
                <a:uLnTx/>
                <a:uFillTx/>
                <a:latin typeface="BIZ UDPゴシック"/>
                <a:ea typeface="BIZ UDPゴシック"/>
                <a:cs typeface="+mn-cs"/>
              </a:rPr>
              <a:t>新たな価値創出や社会課題解決に向けたまちづくりの </a:t>
            </a:r>
            <a:r>
              <a:rPr kumimoji="0" lang="ja-JP" altLang="en-US" sz="1400" b="1" i="0" u="none" strike="noStrike" kern="0" cap="none" spc="0" normalizeH="0" baseline="0" noProof="0">
                <a:ln>
                  <a:noFill/>
                </a:ln>
                <a:solidFill>
                  <a:srgbClr val="FF5050"/>
                </a:solidFill>
                <a:effectLst/>
                <a:uLnTx/>
                <a:uFillTx/>
                <a:latin typeface="BIZ UDPゴシック"/>
                <a:ea typeface="BIZ UDPゴシック"/>
                <a:cs typeface="+mn-cs"/>
              </a:rPr>
              <a:t>場</a:t>
            </a:r>
            <a:r>
              <a:rPr kumimoji="0" lang="ja-JP" altLang="en-US" sz="1200" b="1" i="0" u="none" strike="noStrike" kern="0" cap="none" spc="0" normalizeH="0" baseline="0" noProof="0">
                <a:ln>
                  <a:noFill/>
                </a:ln>
                <a:solidFill>
                  <a:prstClr val="black"/>
                </a:solidFill>
                <a:effectLst/>
                <a:uLnTx/>
                <a:uFillTx/>
                <a:latin typeface="BIZ UDPゴシック"/>
                <a:ea typeface="BIZ UDPゴシック"/>
                <a:cs typeface="+mn-cs"/>
              </a:rPr>
              <a:t> とする</a:t>
            </a:r>
            <a:endParaRPr kumimoji="0" lang="en-US" altLang="ja-JP" sz="1200" b="1" i="0" u="none" strike="noStrike" kern="0" cap="none" spc="0" normalizeH="0" baseline="0" noProof="0">
              <a:ln>
                <a:noFill/>
              </a:ln>
              <a:solidFill>
                <a:prstClr val="black"/>
              </a:solidFill>
              <a:effectLst/>
              <a:uLnTx/>
              <a:uFillTx/>
              <a:latin typeface="BIZ UDPゴシック"/>
              <a:ea typeface="BIZ UDPゴシック"/>
              <a:cs typeface="+mn-cs"/>
            </a:endParaRPr>
          </a:p>
        </p:txBody>
      </p:sp>
      <p:sp>
        <p:nvSpPr>
          <p:cNvPr id="47" name="テキスト ボックス 46">
            <a:extLst>
              <a:ext uri="{FF2B5EF4-FFF2-40B4-BE49-F238E27FC236}">
                <a16:creationId xmlns:a16="http://schemas.microsoft.com/office/drawing/2014/main" id="{2B46F415-43FE-201A-DB7E-DE36E1016DEF}"/>
              </a:ext>
            </a:extLst>
          </p:cNvPr>
          <p:cNvSpPr txBox="1"/>
          <p:nvPr/>
        </p:nvSpPr>
        <p:spPr>
          <a:xfrm>
            <a:off x="6269599" y="2913532"/>
            <a:ext cx="3326091" cy="290139"/>
          </a:xfrm>
          <a:prstGeom prst="rect">
            <a:avLst/>
          </a:prstGeom>
          <a:noFill/>
          <a:ln>
            <a:noFill/>
          </a:ln>
        </p:spPr>
        <p:txBody>
          <a:bodyPr wrap="square" anchor="t" anchorCtr="0">
            <a:noAutofit/>
          </a:bodyPr>
          <a:lstStyle/>
          <a:p>
            <a:pPr marL="0" marR="0" lvl="0" indent="0" algn="l" defTabSz="293248"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BIZ UDPゴシック"/>
                <a:ea typeface="BIZ UDPゴシック"/>
                <a:cs typeface="+mn-cs"/>
              </a:rPr>
              <a:t>管理運営の </a:t>
            </a:r>
            <a:r>
              <a:rPr kumimoji="1" lang="ja-JP" altLang="en-US" sz="1400" b="1" i="0" u="none" strike="noStrike" kern="1200" cap="none" spc="0" normalizeH="0" baseline="0" noProof="0">
                <a:ln>
                  <a:noFill/>
                </a:ln>
                <a:solidFill>
                  <a:srgbClr val="FF5050"/>
                </a:solidFill>
                <a:effectLst/>
                <a:uLnTx/>
                <a:uFillTx/>
                <a:latin typeface="BIZ UDPゴシック"/>
                <a:ea typeface="BIZ UDPゴシック"/>
                <a:cs typeface="+mn-cs"/>
              </a:rPr>
              <a:t>担い手</a:t>
            </a:r>
            <a:r>
              <a:rPr kumimoji="1" lang="ja-JP" altLang="en-US" sz="1200" b="1" i="0" u="none" strike="noStrike" kern="1200" cap="none" spc="0" normalizeH="0" baseline="0" noProof="0">
                <a:ln>
                  <a:noFill/>
                </a:ln>
                <a:solidFill>
                  <a:prstClr val="black"/>
                </a:solidFill>
                <a:effectLst/>
                <a:uLnTx/>
                <a:uFillTx/>
                <a:latin typeface="BIZ UDPゴシック"/>
                <a:ea typeface="BIZ UDPゴシック"/>
                <a:cs typeface="+mn-cs"/>
              </a:rPr>
              <a:t> を広げ・つなぎ・育てる</a:t>
            </a:r>
          </a:p>
        </p:txBody>
      </p:sp>
      <p:sp>
        <p:nvSpPr>
          <p:cNvPr id="48" name="テキスト ボックス 47">
            <a:extLst>
              <a:ext uri="{FF2B5EF4-FFF2-40B4-BE49-F238E27FC236}">
                <a16:creationId xmlns:a16="http://schemas.microsoft.com/office/drawing/2014/main" id="{2F09D6C1-7E42-EA35-346E-58F83EEAD91C}"/>
              </a:ext>
            </a:extLst>
          </p:cNvPr>
          <p:cNvSpPr txBox="1"/>
          <p:nvPr/>
        </p:nvSpPr>
        <p:spPr>
          <a:xfrm>
            <a:off x="1684924" y="2925263"/>
            <a:ext cx="3246207" cy="306728"/>
          </a:xfrm>
          <a:prstGeom prst="rect">
            <a:avLst/>
          </a:prstGeom>
          <a:noFill/>
          <a:ln>
            <a:noFill/>
          </a:ln>
        </p:spPr>
        <p:txBody>
          <a:bodyPr wrap="square" anchor="t" anchorCtr="0">
            <a:noAutofit/>
          </a:bodyPr>
          <a:lstStyle/>
          <a:p>
            <a:pPr marL="0" marR="0" lvl="0" indent="0" algn="l" defTabSz="293248"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BIZ UDPゴシック"/>
                <a:ea typeface="BIZ UDPゴシック"/>
                <a:cs typeface="+mn-cs"/>
              </a:rPr>
              <a:t>しなやかに使いこなす </a:t>
            </a:r>
            <a:r>
              <a:rPr kumimoji="1" lang="ja-JP" altLang="en-US" sz="1400" b="1" i="0" u="none" strike="noStrike" kern="1200" cap="none" spc="0" normalizeH="0" baseline="0" noProof="0">
                <a:ln>
                  <a:noFill/>
                </a:ln>
                <a:solidFill>
                  <a:srgbClr val="FF5050"/>
                </a:solidFill>
                <a:effectLst/>
                <a:uLnTx/>
                <a:uFillTx/>
                <a:latin typeface="BIZ UDPゴシック"/>
                <a:ea typeface="BIZ UDPゴシック"/>
                <a:cs typeface="+mn-cs"/>
              </a:rPr>
              <a:t>仕組み</a:t>
            </a:r>
            <a:r>
              <a:rPr kumimoji="1" lang="ja-JP" altLang="en-US" sz="1200" b="1" i="0" u="none" strike="noStrike" kern="1200" cap="none" spc="0" normalizeH="0" baseline="0" noProof="0">
                <a:ln>
                  <a:noFill/>
                </a:ln>
                <a:solidFill>
                  <a:srgbClr val="48CCBC"/>
                </a:solidFill>
                <a:effectLst/>
                <a:uLnTx/>
                <a:uFillTx/>
                <a:latin typeface="BIZ UDPゴシック"/>
                <a:ea typeface="BIZ UDPゴシック"/>
                <a:cs typeface="+mn-cs"/>
              </a:rPr>
              <a:t> </a:t>
            </a:r>
            <a:r>
              <a:rPr kumimoji="1" lang="ja-JP" altLang="en-US" sz="1200" b="1" i="0" u="none" strike="noStrike" kern="1200" cap="none" spc="0" normalizeH="0" baseline="0" noProof="0">
                <a:ln>
                  <a:noFill/>
                </a:ln>
                <a:solidFill>
                  <a:prstClr val="black"/>
                </a:solidFill>
                <a:effectLst/>
                <a:uLnTx/>
                <a:uFillTx/>
                <a:latin typeface="BIZ UDPゴシック"/>
                <a:ea typeface="BIZ UDPゴシック"/>
                <a:cs typeface="+mn-cs"/>
              </a:rPr>
              <a:t>をととのえる</a:t>
            </a:r>
          </a:p>
        </p:txBody>
      </p:sp>
      <p:sp>
        <p:nvSpPr>
          <p:cNvPr id="49" name="正方形/長方形 48">
            <a:extLst>
              <a:ext uri="{FF2B5EF4-FFF2-40B4-BE49-F238E27FC236}">
                <a16:creationId xmlns:a16="http://schemas.microsoft.com/office/drawing/2014/main" id="{2F1F2033-19CD-8420-253E-7E38E2BA6000}"/>
              </a:ext>
            </a:extLst>
          </p:cNvPr>
          <p:cNvSpPr/>
          <p:nvPr/>
        </p:nvSpPr>
        <p:spPr>
          <a:xfrm>
            <a:off x="5600665" y="3946266"/>
            <a:ext cx="3451895" cy="182421"/>
          </a:xfrm>
          <a:prstGeom prst="rect">
            <a:avLst/>
          </a:prstGeom>
          <a:solidFill>
            <a:srgbClr val="F2E4CA"/>
          </a:solidFill>
          <a:ln w="15875" cap="flat" cmpd="sng" algn="in">
            <a:noFill/>
            <a:prstDash val="solid"/>
          </a:ln>
          <a:effectLst/>
        </p:spPr>
        <p:txBody>
          <a:bodyPr lIns="23091" tIns="23091" rIns="23091" bIns="23091" rtlCol="0" anchor="ctr"/>
          <a:lstStyle/>
          <a:p>
            <a:pPr marL="0" marR="0" lvl="0" indent="0" algn="l" defTabSz="586496" rtl="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a:ln>
                  <a:noFill/>
                </a:ln>
                <a:solidFill>
                  <a:prstClr val="black"/>
                </a:solidFill>
                <a:effectLst/>
                <a:uLnTx/>
                <a:uFillTx/>
                <a:latin typeface="BIZ UDPゴシック"/>
                <a:ea typeface="BIZ UDPゴシック"/>
                <a:cs typeface="+mn-cs"/>
              </a:rPr>
              <a:t>⑤担い手の拡大</a:t>
            </a:r>
            <a:r>
              <a:rPr kumimoji="0" lang="ja-JP" altLang="en-US" sz="1200" b="1" i="0" u="none" strike="noStrike" kern="0" cap="none" spc="0" normalizeH="0" baseline="0" noProof="0" err="1">
                <a:ln>
                  <a:noFill/>
                </a:ln>
                <a:solidFill>
                  <a:prstClr val="black"/>
                </a:solidFill>
                <a:effectLst/>
                <a:uLnTx/>
                <a:uFillTx/>
                <a:latin typeface="BIZ UDPゴシック"/>
                <a:ea typeface="BIZ UDPゴシック"/>
                <a:cs typeface="+mn-cs"/>
              </a:rPr>
              <a:t>と共</a:t>
            </a:r>
            <a:r>
              <a:rPr kumimoji="0" lang="ja-JP" altLang="en-US" sz="1200" b="1" i="0" u="none" strike="noStrike" kern="0" cap="none" spc="0" normalizeH="0" baseline="0" noProof="0">
                <a:ln>
                  <a:noFill/>
                </a:ln>
                <a:solidFill>
                  <a:prstClr val="black"/>
                </a:solidFill>
                <a:effectLst/>
                <a:uLnTx/>
                <a:uFillTx/>
                <a:latin typeface="BIZ UDPゴシック"/>
                <a:ea typeface="BIZ UDPゴシック"/>
                <a:cs typeface="+mn-cs"/>
              </a:rPr>
              <a:t>創</a:t>
            </a:r>
            <a:endParaRPr kumimoji="0" lang="en-US" altLang="ja-JP" sz="1200" b="1" i="0" u="none" strike="noStrike" kern="0" cap="none" spc="0" normalizeH="0" baseline="0" noProof="0">
              <a:ln>
                <a:noFill/>
              </a:ln>
              <a:solidFill>
                <a:prstClr val="black"/>
              </a:solidFill>
              <a:effectLst/>
              <a:uLnTx/>
              <a:uFillTx/>
              <a:latin typeface="BIZ UDPゴシック"/>
              <a:ea typeface="BIZ UDPゴシック"/>
              <a:cs typeface="+mn-cs"/>
            </a:endParaRPr>
          </a:p>
        </p:txBody>
      </p:sp>
      <p:sp>
        <p:nvSpPr>
          <p:cNvPr id="50" name="正方形/長方形 49">
            <a:extLst>
              <a:ext uri="{FF2B5EF4-FFF2-40B4-BE49-F238E27FC236}">
                <a16:creationId xmlns:a16="http://schemas.microsoft.com/office/drawing/2014/main" id="{B2E6BD03-4D4F-AE3A-2B48-2A6B338A803D}"/>
              </a:ext>
            </a:extLst>
          </p:cNvPr>
          <p:cNvSpPr/>
          <p:nvPr/>
        </p:nvSpPr>
        <p:spPr>
          <a:xfrm>
            <a:off x="5632117" y="4758588"/>
            <a:ext cx="3420444" cy="182421"/>
          </a:xfrm>
          <a:prstGeom prst="rect">
            <a:avLst/>
          </a:prstGeom>
          <a:solidFill>
            <a:srgbClr val="F2E4CA"/>
          </a:solidFill>
          <a:ln w="15875" cap="flat" cmpd="sng" algn="in">
            <a:noFill/>
            <a:prstDash val="solid"/>
          </a:ln>
          <a:effectLst/>
        </p:spPr>
        <p:txBody>
          <a:bodyPr lIns="23091" tIns="23091" rIns="23091" bIns="23091" rtlCol="0" anchor="ctr"/>
          <a:lstStyle/>
          <a:p>
            <a:pPr marL="0" marR="0" lvl="0" indent="0" algn="l" defTabSz="586496" rtl="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a:ln>
                  <a:noFill/>
                </a:ln>
                <a:solidFill>
                  <a:prstClr val="black"/>
                </a:solidFill>
                <a:effectLst/>
                <a:uLnTx/>
                <a:uFillTx/>
                <a:latin typeface="BIZ UDPゴシック"/>
                <a:ea typeface="BIZ UDPゴシック"/>
                <a:cs typeface="+mn-cs"/>
              </a:rPr>
              <a:t>⑥自主性・自律性の向上</a:t>
            </a:r>
            <a:endParaRPr kumimoji="0" lang="en-US" altLang="ja-JP" sz="1200" b="1" i="0" u="none" strike="noStrike" kern="0" cap="none" spc="0" normalizeH="0" baseline="0" noProof="0">
              <a:ln>
                <a:noFill/>
              </a:ln>
              <a:solidFill>
                <a:prstClr val="black"/>
              </a:solidFill>
              <a:effectLst/>
              <a:uLnTx/>
              <a:uFillTx/>
              <a:latin typeface="BIZ UDPゴシック"/>
              <a:ea typeface="BIZ UDPゴシック"/>
              <a:cs typeface="+mn-cs"/>
            </a:endParaRPr>
          </a:p>
        </p:txBody>
      </p:sp>
      <p:sp>
        <p:nvSpPr>
          <p:cNvPr id="51" name="正方形/長方形 50">
            <a:extLst>
              <a:ext uri="{FF2B5EF4-FFF2-40B4-BE49-F238E27FC236}">
                <a16:creationId xmlns:a16="http://schemas.microsoft.com/office/drawing/2014/main" id="{78B05C27-B0C6-6D28-7853-0B8ECE9BC95D}"/>
              </a:ext>
            </a:extLst>
          </p:cNvPr>
          <p:cNvSpPr/>
          <p:nvPr/>
        </p:nvSpPr>
        <p:spPr>
          <a:xfrm>
            <a:off x="848186" y="3927682"/>
            <a:ext cx="3982671" cy="182673"/>
          </a:xfrm>
          <a:prstGeom prst="rect">
            <a:avLst/>
          </a:prstGeom>
          <a:solidFill>
            <a:srgbClr val="F2E4CA"/>
          </a:solidFill>
          <a:ln w="15875" cap="flat" cmpd="sng" algn="in">
            <a:noFill/>
            <a:prstDash val="solid"/>
          </a:ln>
          <a:effectLst/>
        </p:spPr>
        <p:txBody>
          <a:bodyPr lIns="23091" tIns="23091" rIns="23091" bIns="23091" rtlCol="0" anchor="ctr"/>
          <a:lstStyle/>
          <a:p>
            <a:pPr marL="0" marR="0" lvl="0" indent="0" algn="l" defTabSz="586496" rtl="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a:ln>
                  <a:noFill/>
                </a:ln>
                <a:solidFill>
                  <a:srgbClr val="000000"/>
                </a:solidFill>
                <a:effectLst/>
                <a:uLnTx/>
                <a:uFillTx/>
                <a:latin typeface="BIZ UDPゴシック"/>
                <a:ea typeface="BIZ UDPゴシック"/>
                <a:cs typeface="+mn-cs"/>
              </a:rPr>
              <a:t>③利用ルールの弾力化</a:t>
            </a:r>
            <a:endParaRPr kumimoji="0" lang="en-US" altLang="ja-JP" sz="1200" b="1" i="0" u="none" strike="noStrike" kern="0" cap="none" spc="0" normalizeH="0" baseline="0" noProof="0">
              <a:ln>
                <a:noFill/>
              </a:ln>
              <a:solidFill>
                <a:srgbClr val="000000"/>
              </a:solidFill>
              <a:effectLst/>
              <a:uLnTx/>
              <a:uFillTx/>
              <a:latin typeface="BIZ UDPゴシック"/>
              <a:ea typeface="BIZ UDPゴシック"/>
              <a:cs typeface="+mn-cs"/>
            </a:endParaRPr>
          </a:p>
        </p:txBody>
      </p:sp>
      <p:sp>
        <p:nvSpPr>
          <p:cNvPr id="52" name="正方形/長方形 51">
            <a:extLst>
              <a:ext uri="{FF2B5EF4-FFF2-40B4-BE49-F238E27FC236}">
                <a16:creationId xmlns:a16="http://schemas.microsoft.com/office/drawing/2014/main" id="{3C8B7EA9-F377-D0A1-8284-16586012717B}"/>
              </a:ext>
            </a:extLst>
          </p:cNvPr>
          <p:cNvSpPr/>
          <p:nvPr/>
        </p:nvSpPr>
        <p:spPr>
          <a:xfrm>
            <a:off x="876138" y="4758336"/>
            <a:ext cx="3954720" cy="182673"/>
          </a:xfrm>
          <a:prstGeom prst="rect">
            <a:avLst/>
          </a:prstGeom>
          <a:solidFill>
            <a:srgbClr val="F2E4CA"/>
          </a:solidFill>
          <a:ln w="15875" cap="flat" cmpd="sng" algn="in">
            <a:noFill/>
            <a:prstDash val="solid"/>
          </a:ln>
          <a:effectLst/>
        </p:spPr>
        <p:txBody>
          <a:bodyPr lIns="23091" tIns="23091" rIns="23091" bIns="23091" rtlCol="0" anchor="ctr"/>
          <a:lstStyle/>
          <a:p>
            <a:pPr marL="0" marR="0" lvl="0" indent="0" algn="l" defTabSz="586496" rtl="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a:ln>
                  <a:noFill/>
                </a:ln>
                <a:solidFill>
                  <a:prstClr val="black"/>
                </a:solidFill>
                <a:effectLst/>
                <a:uLnTx/>
                <a:uFillTx/>
                <a:latin typeface="BIZ UDPゴシック"/>
                <a:ea typeface="BIZ UDPゴシック"/>
                <a:cs typeface="+mn-cs"/>
              </a:rPr>
              <a:t>④実験的な利活用の推進</a:t>
            </a:r>
            <a:endParaRPr kumimoji="0" lang="en-US" altLang="ja-JP" sz="1200" b="1" i="0" u="none" strike="noStrike" kern="0" cap="none" spc="0" normalizeH="0" baseline="0" noProof="0">
              <a:ln>
                <a:noFill/>
              </a:ln>
              <a:solidFill>
                <a:prstClr val="black"/>
              </a:solidFill>
              <a:effectLst/>
              <a:uLnTx/>
              <a:uFillTx/>
              <a:latin typeface="BIZ UDPゴシック"/>
              <a:ea typeface="BIZ UDPゴシック"/>
              <a:cs typeface="+mn-cs"/>
            </a:endParaRPr>
          </a:p>
        </p:txBody>
      </p:sp>
      <p:sp>
        <p:nvSpPr>
          <p:cNvPr id="54" name="正方形/長方形 53">
            <a:extLst>
              <a:ext uri="{FF2B5EF4-FFF2-40B4-BE49-F238E27FC236}">
                <a16:creationId xmlns:a16="http://schemas.microsoft.com/office/drawing/2014/main" id="{0CEDA6E4-2472-4712-5E10-045F28405CBE}"/>
              </a:ext>
            </a:extLst>
          </p:cNvPr>
          <p:cNvSpPr/>
          <p:nvPr/>
        </p:nvSpPr>
        <p:spPr>
          <a:xfrm>
            <a:off x="511209" y="5883572"/>
            <a:ext cx="8983109" cy="819149"/>
          </a:xfrm>
          <a:prstGeom prst="rect">
            <a:avLst/>
          </a:prstGeom>
          <a:solidFill>
            <a:sysClr val="window" lastClr="FFFFFF"/>
          </a:solidFill>
          <a:ln w="19050" cap="flat" cmpd="sng" algn="in">
            <a:solidFill>
              <a:srgbClr val="DDB979"/>
            </a:solidFill>
            <a:prstDash val="solid"/>
          </a:ln>
          <a:effectLst/>
        </p:spPr>
        <p:txBody>
          <a:bodyPr lIns="23091" tIns="23091" rIns="23091" bIns="23091" rtlCol="0" anchor="t"/>
          <a:lstStyle/>
          <a:p>
            <a:pPr marL="0" marR="0" lvl="0" indent="0" algn="ctr" defTabSz="586496" rtl="0" eaLnBrk="1" fontAlgn="base" latinLnBrk="0" hangingPunct="1">
              <a:lnSpc>
                <a:spcPct val="100000"/>
              </a:lnSpc>
              <a:spcBef>
                <a:spcPct val="0"/>
              </a:spcBef>
              <a:spcAft>
                <a:spcPct val="0"/>
              </a:spcAft>
              <a:buClrTx/>
              <a:buSzTx/>
              <a:buFontTx/>
              <a:buNone/>
              <a:tabLst/>
              <a:defRPr/>
            </a:pPr>
            <a:endParaRPr kumimoji="0" lang="en-US" altLang="ja-JP" sz="1200" b="1" i="0" u="none" strike="noStrike" kern="0" cap="none" spc="0" normalizeH="0" baseline="0" noProof="0">
              <a:ln>
                <a:noFill/>
              </a:ln>
              <a:solidFill>
                <a:prstClr val="black"/>
              </a:solidFill>
              <a:effectLst/>
              <a:uLnTx/>
              <a:uFillTx/>
              <a:latin typeface="BIZ UDPゴシック"/>
              <a:ea typeface="BIZ UDPゴシック"/>
              <a:cs typeface="+mn-cs"/>
            </a:endParaRPr>
          </a:p>
        </p:txBody>
      </p:sp>
      <p:sp>
        <p:nvSpPr>
          <p:cNvPr id="55" name="正方形/長方形 54">
            <a:extLst>
              <a:ext uri="{FF2B5EF4-FFF2-40B4-BE49-F238E27FC236}">
                <a16:creationId xmlns:a16="http://schemas.microsoft.com/office/drawing/2014/main" id="{FDEC8683-330F-50E1-226A-E7F8B186E242}"/>
              </a:ext>
            </a:extLst>
          </p:cNvPr>
          <p:cNvSpPr/>
          <p:nvPr/>
        </p:nvSpPr>
        <p:spPr>
          <a:xfrm>
            <a:off x="5198608" y="1632872"/>
            <a:ext cx="4271883" cy="182421"/>
          </a:xfrm>
          <a:prstGeom prst="rect">
            <a:avLst/>
          </a:prstGeom>
          <a:solidFill>
            <a:srgbClr val="F2E4CA"/>
          </a:solidFill>
          <a:ln w="15875" cap="flat" cmpd="sng" algn="in">
            <a:noFill/>
            <a:prstDash val="solid"/>
          </a:ln>
          <a:effectLst/>
        </p:spPr>
        <p:txBody>
          <a:bodyPr lIns="23091" tIns="23091" rIns="23091" bIns="23091" rtlCol="0" anchor="ctr"/>
          <a:lstStyle/>
          <a:p>
            <a:pPr marL="0" marR="0" lvl="0" indent="0" algn="l" defTabSz="586496" rtl="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a:ln>
                  <a:noFill/>
                </a:ln>
                <a:solidFill>
                  <a:srgbClr val="000000"/>
                </a:solidFill>
                <a:effectLst/>
                <a:uLnTx/>
                <a:uFillTx/>
                <a:latin typeface="BIZ UDPゴシック"/>
                <a:ea typeface="BIZ UDPゴシック"/>
                <a:cs typeface="+mn-cs"/>
              </a:rPr>
              <a:t>②居心地が良く</a:t>
            </a:r>
            <a:r>
              <a:rPr kumimoji="0" lang="en-US" altLang="ja-JP" sz="1200" b="1" i="0" u="none" strike="noStrike" kern="0" cap="none" spc="0" normalizeH="0" baseline="0" noProof="0">
                <a:ln>
                  <a:noFill/>
                </a:ln>
                <a:solidFill>
                  <a:srgbClr val="000000"/>
                </a:solidFill>
                <a:effectLst/>
                <a:uLnTx/>
                <a:uFillTx/>
                <a:latin typeface="BIZ UDPゴシック"/>
                <a:ea typeface="BIZ UDPゴシック"/>
                <a:cs typeface="+mn-cs"/>
              </a:rPr>
              <a:t>,</a:t>
            </a:r>
            <a:r>
              <a:rPr kumimoji="0" lang="ja-JP" altLang="en-US" sz="1200" b="1" i="0" u="none" strike="noStrike" kern="0" cap="none" spc="0" normalizeH="0" baseline="0" noProof="0">
                <a:ln>
                  <a:noFill/>
                </a:ln>
                <a:solidFill>
                  <a:srgbClr val="000000"/>
                </a:solidFill>
                <a:effectLst/>
                <a:uLnTx/>
                <a:uFillTx/>
                <a:latin typeface="BIZ UDPゴシック"/>
                <a:ea typeface="BIZ UDPゴシック"/>
                <a:cs typeface="+mn-cs"/>
              </a:rPr>
              <a:t>誰もが安全・安心で</a:t>
            </a:r>
            <a:r>
              <a:rPr kumimoji="0" lang="en-US" altLang="ja-JP" sz="1200" b="1" i="0" u="none" strike="noStrike" kern="0" cap="none" spc="0" normalizeH="0" baseline="0" noProof="0">
                <a:ln>
                  <a:noFill/>
                </a:ln>
                <a:solidFill>
                  <a:srgbClr val="000000"/>
                </a:solidFill>
                <a:effectLst/>
                <a:uLnTx/>
                <a:uFillTx/>
                <a:latin typeface="BIZ UDPゴシック"/>
                <a:ea typeface="BIZ UDPゴシック"/>
                <a:cs typeface="+mn-cs"/>
              </a:rPr>
              <a:t>,</a:t>
            </a:r>
            <a:r>
              <a:rPr kumimoji="0" lang="ja-JP" altLang="en-US" sz="1200" b="1" i="0" u="none" strike="noStrike" kern="0" cap="none" spc="0" normalizeH="0" baseline="0" noProof="0">
                <a:ln>
                  <a:noFill/>
                </a:ln>
                <a:solidFill>
                  <a:srgbClr val="000000"/>
                </a:solidFill>
                <a:effectLst/>
                <a:uLnTx/>
                <a:uFillTx/>
                <a:latin typeface="BIZ UDPゴシック"/>
                <a:ea typeface="BIZ UDPゴシック"/>
                <a:cs typeface="+mn-cs"/>
              </a:rPr>
              <a:t>快適に過ごせる空間づくり</a:t>
            </a:r>
            <a:endParaRPr kumimoji="0" lang="en-US" altLang="ja-JP" sz="1200" b="1" i="0" u="none" strike="noStrike" kern="0" cap="none" spc="0" normalizeH="0" baseline="0" noProof="0">
              <a:ln>
                <a:noFill/>
              </a:ln>
              <a:solidFill>
                <a:srgbClr val="000000"/>
              </a:solidFill>
              <a:effectLst/>
              <a:uLnTx/>
              <a:uFillTx/>
              <a:latin typeface="BIZ UDPゴシック"/>
              <a:ea typeface="BIZ UDPゴシック"/>
              <a:cs typeface="+mn-cs"/>
            </a:endParaRPr>
          </a:p>
        </p:txBody>
      </p:sp>
      <p:sp>
        <p:nvSpPr>
          <p:cNvPr id="56" name="テキスト ボックス 55">
            <a:extLst>
              <a:ext uri="{FF2B5EF4-FFF2-40B4-BE49-F238E27FC236}">
                <a16:creationId xmlns:a16="http://schemas.microsoft.com/office/drawing/2014/main" id="{6F8176A2-C9B9-D827-E4ED-0C7CA48E10DA}"/>
              </a:ext>
            </a:extLst>
          </p:cNvPr>
          <p:cNvSpPr txBox="1"/>
          <p:nvPr/>
        </p:nvSpPr>
        <p:spPr>
          <a:xfrm>
            <a:off x="581036" y="1637136"/>
            <a:ext cx="218082" cy="1038284"/>
          </a:xfrm>
          <a:prstGeom prst="rect">
            <a:avLst/>
          </a:prstGeom>
          <a:solidFill>
            <a:srgbClr val="E9D2A9"/>
          </a:solidFill>
          <a:ln>
            <a:noFill/>
          </a:ln>
        </p:spPr>
        <p:txBody>
          <a:bodyPr wrap="square" lIns="0" tIns="23091" rIns="0" bIns="23091" anchor="ctr">
            <a:noAutofit/>
          </a:bodyPr>
          <a:lstStyle>
            <a:defPPr>
              <a:defRPr lang="ja-JP"/>
            </a:defPPr>
            <a:lvl1pPr algn="ctr">
              <a:defRPr sz="1100" b="1">
                <a:latin typeface="BIZ UDPゴシック" panose="020B0400000000000000" pitchFamily="50" charset="-128"/>
                <a:ea typeface="BIZ UDPゴシック" panose="020B0400000000000000" pitchFamily="50" charset="-128"/>
              </a:defRPr>
            </a:lvl1pPr>
          </a:lstStyle>
          <a:p>
            <a:pPr marL="0" marR="0" lvl="0" indent="0" algn="ctr" defTabSz="293248"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施策の</a:t>
            </a:r>
            <a:endParaRPr kumimoji="0" lang="en-US" altLang="ja-JP"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293248"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方向性</a:t>
            </a:r>
            <a:endParaRPr kumimoji="0" lang="en-US" altLang="ja-JP"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7" name="正方形/長方形 56">
            <a:extLst>
              <a:ext uri="{FF2B5EF4-FFF2-40B4-BE49-F238E27FC236}">
                <a16:creationId xmlns:a16="http://schemas.microsoft.com/office/drawing/2014/main" id="{81B202D3-B15E-882C-888E-147E135B008E}"/>
              </a:ext>
            </a:extLst>
          </p:cNvPr>
          <p:cNvSpPr/>
          <p:nvPr/>
        </p:nvSpPr>
        <p:spPr>
          <a:xfrm>
            <a:off x="523844" y="892475"/>
            <a:ext cx="1300978" cy="208613"/>
          </a:xfrm>
          <a:prstGeom prst="rect">
            <a:avLst/>
          </a:prstGeom>
          <a:solidFill>
            <a:srgbClr val="E9D2A9"/>
          </a:solidFill>
          <a:ln>
            <a:noFill/>
          </a:ln>
        </p:spPr>
        <p:txBody>
          <a:bodyPr wrap="square" anchor="ctr" anchorCtr="0">
            <a:noAutofit/>
          </a:bodyPr>
          <a:lstStyle/>
          <a:p>
            <a:pPr marL="0" marR="0" lvl="0" indent="0" algn="ctr" defTabSz="293248"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rPr>
              <a:t>重点戦略</a:t>
            </a:r>
            <a:r>
              <a:rPr kumimoji="0" lang="en-US" altLang="ja-JP"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rPr>
              <a:t>１</a:t>
            </a:r>
            <a:r>
              <a:rPr kumimoji="0" lang="en-US" altLang="ja-JP"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p:txBody>
      </p:sp>
      <p:sp>
        <p:nvSpPr>
          <p:cNvPr id="58" name="正方形/長方形 57">
            <a:extLst>
              <a:ext uri="{FF2B5EF4-FFF2-40B4-BE49-F238E27FC236}">
                <a16:creationId xmlns:a16="http://schemas.microsoft.com/office/drawing/2014/main" id="{BDD0CFD4-5A0E-588A-0F02-50D89FBD29FC}"/>
              </a:ext>
            </a:extLst>
          </p:cNvPr>
          <p:cNvSpPr/>
          <p:nvPr/>
        </p:nvSpPr>
        <p:spPr>
          <a:xfrm>
            <a:off x="533412" y="2932980"/>
            <a:ext cx="1151512" cy="207822"/>
          </a:xfrm>
          <a:prstGeom prst="rect">
            <a:avLst/>
          </a:prstGeom>
          <a:solidFill>
            <a:srgbClr val="E9D2A9"/>
          </a:solidFill>
          <a:ln>
            <a:noFill/>
          </a:ln>
        </p:spPr>
        <p:txBody>
          <a:bodyPr wrap="square" anchor="ctr" anchorCtr="0">
            <a:noAutofit/>
          </a:bodyPr>
          <a:lstStyle/>
          <a:p>
            <a:pPr marL="0" marR="0" lvl="0" indent="0" algn="ctr" defTabSz="293248"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rPr>
              <a:t>重点戦略</a:t>
            </a:r>
            <a:r>
              <a:rPr kumimoji="0" lang="en-US" altLang="ja-JP"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rPr>
              <a:t>２</a:t>
            </a:r>
            <a:r>
              <a:rPr kumimoji="0" lang="en-US" altLang="ja-JP"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p:txBody>
      </p:sp>
      <p:sp>
        <p:nvSpPr>
          <p:cNvPr id="59" name="正方形/長方形 58">
            <a:extLst>
              <a:ext uri="{FF2B5EF4-FFF2-40B4-BE49-F238E27FC236}">
                <a16:creationId xmlns:a16="http://schemas.microsoft.com/office/drawing/2014/main" id="{E8A0E921-C65B-E3AA-11ED-9CA286BBEB53}"/>
              </a:ext>
            </a:extLst>
          </p:cNvPr>
          <p:cNvSpPr/>
          <p:nvPr/>
        </p:nvSpPr>
        <p:spPr>
          <a:xfrm>
            <a:off x="5119773" y="2924068"/>
            <a:ext cx="1139574" cy="207822"/>
          </a:xfrm>
          <a:prstGeom prst="rect">
            <a:avLst/>
          </a:prstGeom>
          <a:solidFill>
            <a:srgbClr val="E9D2A9"/>
          </a:solidFill>
          <a:ln>
            <a:noFill/>
          </a:ln>
        </p:spPr>
        <p:txBody>
          <a:bodyPr wrap="square" anchor="ctr" anchorCtr="0">
            <a:noAutofit/>
          </a:bodyPr>
          <a:lstStyle/>
          <a:p>
            <a:pPr marL="0" marR="0" lvl="0" indent="0" algn="ctr" defTabSz="293248"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rPr>
              <a:t>重点戦略</a:t>
            </a:r>
            <a:r>
              <a:rPr kumimoji="0" lang="en-US" altLang="ja-JP"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rPr>
              <a:t>３</a:t>
            </a:r>
            <a:r>
              <a:rPr kumimoji="0" lang="en-US" altLang="ja-JP"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p:txBody>
      </p:sp>
      <p:grpSp>
        <p:nvGrpSpPr>
          <p:cNvPr id="60" name="グループ化 59">
            <a:extLst>
              <a:ext uri="{FF2B5EF4-FFF2-40B4-BE49-F238E27FC236}">
                <a16:creationId xmlns:a16="http://schemas.microsoft.com/office/drawing/2014/main" id="{52A1DB4C-DF3D-AAD0-2E08-144EFDB33D06}"/>
              </a:ext>
            </a:extLst>
          </p:cNvPr>
          <p:cNvGrpSpPr/>
          <p:nvPr/>
        </p:nvGrpSpPr>
        <p:grpSpPr>
          <a:xfrm>
            <a:off x="150591" y="1693138"/>
            <a:ext cx="342869" cy="2898920"/>
            <a:chOff x="534078" y="8236294"/>
            <a:chExt cx="597960" cy="1452492"/>
          </a:xfrm>
          <a:solidFill>
            <a:srgbClr val="DDB979"/>
          </a:solidFill>
          <a:effectLst>
            <a:outerShdw blurRad="50800" dist="38100" dir="2700000" algn="tl" rotWithShape="0">
              <a:sysClr val="window" lastClr="FFFFFF">
                <a:alpha val="40000"/>
              </a:sysClr>
            </a:outerShdw>
          </a:effectLst>
        </p:grpSpPr>
        <p:sp>
          <p:nvSpPr>
            <p:cNvPr id="61" name="矢印: 折線 119">
              <a:extLst>
                <a:ext uri="{FF2B5EF4-FFF2-40B4-BE49-F238E27FC236}">
                  <a16:creationId xmlns:a16="http://schemas.microsoft.com/office/drawing/2014/main" id="{32059990-70CC-BC52-4066-11F87A5D6C37}"/>
                </a:ext>
              </a:extLst>
            </p:cNvPr>
            <p:cNvSpPr/>
            <p:nvPr/>
          </p:nvSpPr>
          <p:spPr>
            <a:xfrm rot="10800000" flipH="1">
              <a:off x="543545" y="8925517"/>
              <a:ext cx="588493" cy="763269"/>
            </a:xfrm>
            <a:prstGeom prst="bentArrow">
              <a:avLst>
                <a:gd name="adj1" fmla="val 33586"/>
                <a:gd name="adj2" fmla="val 37516"/>
                <a:gd name="adj3" fmla="val 41040"/>
                <a:gd name="adj4" fmla="val 65345"/>
              </a:avLst>
            </a:prstGeom>
            <a:grpFill/>
            <a:ln w="34925" cap="flat" cmpd="sng" algn="in">
              <a:noFill/>
              <a:prstDash val="solid"/>
            </a:ln>
            <a:effectLst/>
          </p:spPr>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black"/>
                </a:solidFill>
                <a:effectLst/>
                <a:uLnTx/>
                <a:uFillTx/>
                <a:latin typeface="BIZ UDPゴシック"/>
                <a:ea typeface="BIZ UDPゴシック"/>
                <a:cs typeface="+mn-cs"/>
              </a:endParaRPr>
            </a:p>
          </p:txBody>
        </p:sp>
        <p:sp>
          <p:nvSpPr>
            <p:cNvPr id="62" name="矢印: 折線 120">
              <a:extLst>
                <a:ext uri="{FF2B5EF4-FFF2-40B4-BE49-F238E27FC236}">
                  <a16:creationId xmlns:a16="http://schemas.microsoft.com/office/drawing/2014/main" id="{77F45A71-E626-7D8B-2806-30FB8D6EB995}"/>
                </a:ext>
              </a:extLst>
            </p:cNvPr>
            <p:cNvSpPr/>
            <p:nvPr/>
          </p:nvSpPr>
          <p:spPr>
            <a:xfrm rot="16200000" flipH="1">
              <a:off x="469951" y="8300421"/>
              <a:ext cx="726212" cy="597958"/>
            </a:xfrm>
            <a:prstGeom prst="bentArrow">
              <a:avLst>
                <a:gd name="adj1" fmla="val 33070"/>
                <a:gd name="adj2" fmla="val 17787"/>
                <a:gd name="adj3" fmla="val 2714"/>
                <a:gd name="adj4" fmla="val 84052"/>
              </a:avLst>
            </a:prstGeom>
            <a:grpFill/>
            <a:ln w="34925" cap="flat" cmpd="sng" algn="in">
              <a:noFill/>
              <a:prstDash val="solid"/>
            </a:ln>
            <a:effectLst/>
          </p:spPr>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black"/>
                </a:solidFill>
                <a:effectLst/>
                <a:uLnTx/>
                <a:uFillTx/>
                <a:latin typeface="BIZ UDPゴシック"/>
                <a:ea typeface="BIZ UDPゴシック"/>
                <a:cs typeface="+mn-cs"/>
              </a:endParaRPr>
            </a:p>
          </p:txBody>
        </p:sp>
      </p:grpSp>
      <p:sp>
        <p:nvSpPr>
          <p:cNvPr id="65" name="テキスト ボックス 64">
            <a:extLst>
              <a:ext uri="{FF2B5EF4-FFF2-40B4-BE49-F238E27FC236}">
                <a16:creationId xmlns:a16="http://schemas.microsoft.com/office/drawing/2014/main" id="{268A71F7-9830-57E4-7B30-83D5BE6627CD}"/>
              </a:ext>
            </a:extLst>
          </p:cNvPr>
          <p:cNvSpPr txBox="1"/>
          <p:nvPr/>
        </p:nvSpPr>
        <p:spPr>
          <a:xfrm>
            <a:off x="1317968" y="6269225"/>
            <a:ext cx="8043298" cy="459293"/>
          </a:xfrm>
          <a:prstGeom prst="rect">
            <a:avLst/>
          </a:prstGeom>
          <a:noFill/>
        </p:spPr>
        <p:txBody>
          <a:bodyPr wrap="square" lIns="46183" rIns="46183" rtlCol="0" anchor="ctr">
            <a:noAutofit/>
          </a:bodyPr>
          <a:lstStyle/>
          <a:p>
            <a:pPr marL="92362" marR="0" lvl="0" indent="-92362" algn="l" defTabSz="293248" rtl="0" eaLnBrk="1" fontAlgn="auto" latinLnBrk="0" hangingPunct="1">
              <a:lnSpc>
                <a:spcPct val="100000"/>
              </a:lnSpc>
              <a:spcBef>
                <a:spcPts val="192"/>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○公園に関わるデータのデジタル化、オープンデータ化　　○データを活用した</a:t>
            </a:r>
            <a:r>
              <a:rPr kumimoji="0" lang="en-US" altLang="ja-JP"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EBPM</a:t>
            </a: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○DX</a:t>
            </a: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による新たなサービスを生み出す場としての活用</a:t>
            </a:r>
          </a:p>
          <a:p>
            <a:pPr marL="92362" marR="0" lvl="0" indent="-92362" algn="l" defTabSz="293248" rtl="0" eaLnBrk="1" fontAlgn="auto" latinLnBrk="0" hangingPunct="1">
              <a:lnSpc>
                <a:spcPct val="100000"/>
              </a:lnSpc>
              <a:spcBef>
                <a:spcPts val="192"/>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○デジタル技術、データを活用した、公園の利活用・管理運営の変革（リアルタイムデータを活用したサービス等）</a:t>
            </a:r>
          </a:p>
          <a:p>
            <a:pPr marL="92362" marR="0" lvl="0" indent="-92362" algn="l" defTabSz="293248" rtl="0" eaLnBrk="1" fontAlgn="auto" latinLnBrk="0" hangingPunct="1">
              <a:lnSpc>
                <a:spcPct val="100000"/>
              </a:lnSpc>
              <a:spcBef>
                <a:spcPts val="192"/>
              </a:spcBef>
              <a:spcAft>
                <a:spcPts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6" name="テキスト ボックス 65">
            <a:extLst>
              <a:ext uri="{FF2B5EF4-FFF2-40B4-BE49-F238E27FC236}">
                <a16:creationId xmlns:a16="http://schemas.microsoft.com/office/drawing/2014/main" id="{15FDD161-1F9A-11C9-CE11-AF7659322266}"/>
              </a:ext>
            </a:extLst>
          </p:cNvPr>
          <p:cNvSpPr txBox="1"/>
          <p:nvPr/>
        </p:nvSpPr>
        <p:spPr>
          <a:xfrm>
            <a:off x="826369" y="1808110"/>
            <a:ext cx="3959996" cy="400148"/>
          </a:xfrm>
          <a:prstGeom prst="rect">
            <a:avLst/>
          </a:prstGeom>
          <a:noFill/>
        </p:spPr>
        <p:txBody>
          <a:bodyPr wrap="square" lIns="46183" rIns="46183" rtlCol="0">
            <a:noAutofit/>
          </a:bodyPr>
          <a:lstStyle/>
          <a:p>
            <a:pPr marL="92362" marR="0" lvl="0" indent="-92362" algn="just" defTabSz="293248" rtl="0" eaLnBrk="1" fontAlgn="auto" latinLnBrk="0" hangingPunct="1">
              <a:lnSpc>
                <a:spcPct val="100000"/>
              </a:lnSpc>
              <a:spcBef>
                <a:spcPts val="128"/>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○グリーンインフラを導入した緑の基本計画</a:t>
            </a:r>
            <a:r>
              <a:rPr kumimoji="0" lang="ja-JP" altLang="en-US"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（公園の整備・管理方針）</a:t>
            </a: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の策定</a:t>
            </a:r>
          </a:p>
          <a:p>
            <a:pPr marL="92362" marR="0" lvl="0" indent="-92362" algn="just" defTabSz="293248" rtl="0" eaLnBrk="1" fontAlgn="auto" latinLnBrk="0" hangingPunct="1">
              <a:lnSpc>
                <a:spcPct val="100000"/>
              </a:lnSpc>
              <a:spcBef>
                <a:spcPts val="128"/>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○緑の基本計画等に基づく自然環境の有する多機能性の戦略的な保全・利活用</a:t>
            </a:r>
          </a:p>
          <a:p>
            <a:pPr marL="92362" marR="0" lvl="0" indent="-92362" algn="just" defTabSz="293248" rtl="0" eaLnBrk="1" fontAlgn="auto" latinLnBrk="0" hangingPunct="1">
              <a:lnSpc>
                <a:spcPct val="100000"/>
              </a:lnSpc>
              <a:spcBef>
                <a:spcPts val="128"/>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○緑の充実や再生可能エネルギーの活用等による公園のカーボンニュートラル化</a:t>
            </a:r>
          </a:p>
        </p:txBody>
      </p:sp>
      <p:sp>
        <p:nvSpPr>
          <p:cNvPr id="67" name="テキスト ボックス 66">
            <a:extLst>
              <a:ext uri="{FF2B5EF4-FFF2-40B4-BE49-F238E27FC236}">
                <a16:creationId xmlns:a16="http://schemas.microsoft.com/office/drawing/2014/main" id="{97BA3F29-C8F1-7DEE-DD32-0FCA86B57BC2}"/>
              </a:ext>
            </a:extLst>
          </p:cNvPr>
          <p:cNvSpPr txBox="1"/>
          <p:nvPr/>
        </p:nvSpPr>
        <p:spPr>
          <a:xfrm>
            <a:off x="5198607" y="1815293"/>
            <a:ext cx="3888000" cy="400148"/>
          </a:xfrm>
          <a:prstGeom prst="rect">
            <a:avLst/>
          </a:prstGeom>
          <a:noFill/>
        </p:spPr>
        <p:txBody>
          <a:bodyPr wrap="square" lIns="46183" rIns="46183" rtlCol="0">
            <a:noAutofit/>
          </a:bodyPr>
          <a:lstStyle/>
          <a:p>
            <a:pPr marL="92362" marR="0" lvl="0" indent="-92362" algn="just" defTabSz="293248" rtl="0" eaLnBrk="1" fontAlgn="auto" latinLnBrk="0" hangingPunct="1">
              <a:lnSpc>
                <a:spcPct val="100000"/>
              </a:lnSpc>
              <a:spcBef>
                <a:spcPts val="128"/>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○公園の利活用状況の点検と点検結果を踏まえた公園再生</a:t>
            </a:r>
          </a:p>
          <a:p>
            <a:pPr marL="92362" marR="0" lvl="0" indent="-92362" algn="just" defTabSz="293248" rtl="0" eaLnBrk="1" fontAlgn="auto" latinLnBrk="0" hangingPunct="1">
              <a:lnSpc>
                <a:spcPct val="100000"/>
              </a:lnSpc>
              <a:spcBef>
                <a:spcPts val="128"/>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○公園利用者の安全・安心の確保</a:t>
            </a:r>
            <a:r>
              <a:rPr kumimoji="1" lang="ja-JP" altLang="en-US"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（防災・減災、バリアフリー、老朽化対策、防犯、暑熱対策等）</a:t>
            </a:r>
            <a:endParaRPr kumimoji="1"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92362" marR="0" lvl="0" indent="-92362" algn="just" defTabSz="293248" rtl="0" eaLnBrk="1" fontAlgn="auto" latinLnBrk="0" hangingPunct="1">
              <a:lnSpc>
                <a:spcPct val="100000"/>
              </a:lnSpc>
              <a:spcBef>
                <a:spcPts val="128"/>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○政策間連携による社会課題対応型の機能向上</a:t>
            </a:r>
            <a:r>
              <a:rPr kumimoji="1" lang="ja-JP" altLang="en-US"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（健康、福祉、子育て、教育、地域経済等）</a:t>
            </a:r>
          </a:p>
        </p:txBody>
      </p:sp>
      <p:sp>
        <p:nvSpPr>
          <p:cNvPr id="68" name="テキスト ボックス 67">
            <a:extLst>
              <a:ext uri="{FF2B5EF4-FFF2-40B4-BE49-F238E27FC236}">
                <a16:creationId xmlns:a16="http://schemas.microsoft.com/office/drawing/2014/main" id="{E992021E-1A1E-2066-75E3-52D829BEBA78}"/>
              </a:ext>
            </a:extLst>
          </p:cNvPr>
          <p:cNvSpPr txBox="1"/>
          <p:nvPr/>
        </p:nvSpPr>
        <p:spPr>
          <a:xfrm>
            <a:off x="848186" y="4143802"/>
            <a:ext cx="3982673" cy="727120"/>
          </a:xfrm>
          <a:prstGeom prst="rect">
            <a:avLst/>
          </a:prstGeom>
          <a:noFill/>
        </p:spPr>
        <p:txBody>
          <a:bodyPr wrap="square" lIns="46183" rIns="46183" rtlCol="0">
            <a:noAutofit/>
          </a:bodyPr>
          <a:lstStyle/>
          <a:p>
            <a:pPr marL="92362" marR="0" lvl="0" indent="-92362" algn="just" defTabSz="293248" rtl="0" eaLnBrk="1" fontAlgn="auto" latinLnBrk="0" hangingPunct="1">
              <a:lnSpc>
                <a:spcPct val="100000"/>
              </a:lnSpc>
              <a:spcBef>
                <a:spcPts val="128"/>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○画一的な利用ルールの見直しの促進</a:t>
            </a:r>
            <a:r>
              <a:rPr kumimoji="0" lang="ja-JP" altLang="en-US"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（公園条例の方向性や選択肢の提示等）</a:t>
            </a:r>
            <a:endPar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92362" marR="0" lvl="0" indent="-92362" algn="just" defTabSz="293248" rtl="0" eaLnBrk="1" fontAlgn="auto" latinLnBrk="0" hangingPunct="1">
              <a:lnSpc>
                <a:spcPct val="100000"/>
              </a:lnSpc>
              <a:spcBef>
                <a:spcPts val="128"/>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○利用者等の合意形成による公園毎のローカルルールづくり</a:t>
            </a:r>
            <a:r>
              <a:rPr kumimoji="0" lang="ja-JP" altLang="en-US"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（協議会の活性化</a:t>
            </a:r>
            <a:r>
              <a:rPr kumimoji="0" lang="en-US" altLang="ja-JP"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69" name="テキスト ボックス 68">
            <a:extLst>
              <a:ext uri="{FF2B5EF4-FFF2-40B4-BE49-F238E27FC236}">
                <a16:creationId xmlns:a16="http://schemas.microsoft.com/office/drawing/2014/main" id="{CF00C11C-3758-15CE-88A8-96125511C78E}"/>
              </a:ext>
            </a:extLst>
          </p:cNvPr>
          <p:cNvSpPr txBox="1"/>
          <p:nvPr/>
        </p:nvSpPr>
        <p:spPr>
          <a:xfrm>
            <a:off x="848185" y="4969324"/>
            <a:ext cx="3982673" cy="491918"/>
          </a:xfrm>
          <a:prstGeom prst="rect">
            <a:avLst/>
          </a:prstGeom>
          <a:noFill/>
        </p:spPr>
        <p:txBody>
          <a:bodyPr wrap="square" lIns="46183" rIns="46183" rtlCol="0">
            <a:noAutofit/>
          </a:bodyPr>
          <a:lstStyle/>
          <a:p>
            <a:pPr marL="92362" marR="0" lvl="0" indent="-92362" algn="just" defTabSz="293248" rtl="0" eaLnBrk="1" fontAlgn="auto" latinLnBrk="0" hangingPunct="1">
              <a:lnSpc>
                <a:spcPct val="100000"/>
              </a:lnSpc>
              <a:spcBef>
                <a:spcPts val="128"/>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○公園での社会実験の事例・成果の共有</a:t>
            </a:r>
          </a:p>
          <a:p>
            <a:pPr marL="92362" marR="0" lvl="0" indent="-92362" algn="just" defTabSz="293248" rtl="0" eaLnBrk="1" fontAlgn="auto" latinLnBrk="0" hangingPunct="1">
              <a:lnSpc>
                <a:spcPct val="100000"/>
              </a:lnSpc>
              <a:spcBef>
                <a:spcPts val="128"/>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○多様な主体による幅広いテーマの社会実験を円滑に進めるための仕組みづくり</a:t>
            </a:r>
            <a:r>
              <a:rPr kumimoji="0" lang="ja-JP" altLang="en-US"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（パークラボ）</a:t>
            </a:r>
          </a:p>
        </p:txBody>
      </p:sp>
      <p:sp>
        <p:nvSpPr>
          <p:cNvPr id="70" name="テキスト ボックス 69">
            <a:extLst>
              <a:ext uri="{FF2B5EF4-FFF2-40B4-BE49-F238E27FC236}">
                <a16:creationId xmlns:a16="http://schemas.microsoft.com/office/drawing/2014/main" id="{9530FBC9-394E-2A0B-41A4-7642E0312421}"/>
              </a:ext>
            </a:extLst>
          </p:cNvPr>
          <p:cNvSpPr txBox="1"/>
          <p:nvPr/>
        </p:nvSpPr>
        <p:spPr>
          <a:xfrm>
            <a:off x="5591243" y="4185219"/>
            <a:ext cx="3461317" cy="491918"/>
          </a:xfrm>
          <a:prstGeom prst="rect">
            <a:avLst/>
          </a:prstGeom>
          <a:noFill/>
        </p:spPr>
        <p:txBody>
          <a:bodyPr wrap="square" lIns="46183" rIns="46183" rtlCol="0">
            <a:noAutofit/>
          </a:bodyPr>
          <a:lstStyle/>
          <a:p>
            <a:pPr marL="92362" marR="0" lvl="0" indent="-92362" algn="just" defTabSz="293248" rtl="0" eaLnBrk="1" fontAlgn="auto" latinLnBrk="0" hangingPunct="1">
              <a:lnSpc>
                <a:spcPct val="100000"/>
              </a:lnSpc>
              <a:spcBef>
                <a:spcPts val="128"/>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○公園の特性等に応じた管理運営体制や役割分担の多様化</a:t>
            </a:r>
          </a:p>
          <a:p>
            <a:pPr marL="92362" marR="0" lvl="0" indent="-92362" algn="just" defTabSz="293248" rtl="0" eaLnBrk="1" fontAlgn="auto" latinLnBrk="0" hangingPunct="1">
              <a:lnSpc>
                <a:spcPct val="100000"/>
              </a:lnSpc>
              <a:spcBef>
                <a:spcPts val="128"/>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○利活用をミッションとする体制構築</a:t>
            </a:r>
            <a:r>
              <a:rPr kumimoji="0" lang="ja-JP" altLang="en-US"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（中間支援組織との連携等）</a:t>
            </a:r>
          </a:p>
        </p:txBody>
      </p:sp>
      <p:sp>
        <p:nvSpPr>
          <p:cNvPr id="71" name="テキスト ボックス 70">
            <a:extLst>
              <a:ext uri="{FF2B5EF4-FFF2-40B4-BE49-F238E27FC236}">
                <a16:creationId xmlns:a16="http://schemas.microsoft.com/office/drawing/2014/main" id="{1C298211-BCC7-C67B-604E-EF9C37FF915A}"/>
              </a:ext>
            </a:extLst>
          </p:cNvPr>
          <p:cNvSpPr txBox="1"/>
          <p:nvPr/>
        </p:nvSpPr>
        <p:spPr>
          <a:xfrm>
            <a:off x="5600665" y="4956227"/>
            <a:ext cx="3451895" cy="491918"/>
          </a:xfrm>
          <a:prstGeom prst="rect">
            <a:avLst/>
          </a:prstGeom>
          <a:noFill/>
        </p:spPr>
        <p:txBody>
          <a:bodyPr wrap="square" lIns="46183" rIns="46183" rtlCol="0">
            <a:noAutofit/>
          </a:bodyPr>
          <a:lstStyle/>
          <a:p>
            <a:pPr marL="92362" marR="0" lvl="0" indent="-92362" algn="just" defTabSz="293248" rtl="0" eaLnBrk="1" fontAlgn="auto" latinLnBrk="0" hangingPunct="1">
              <a:lnSpc>
                <a:spcPct val="100000"/>
              </a:lnSpc>
              <a:spcBef>
                <a:spcPts val="128"/>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○担い手の財政的な自立性の確保</a:t>
            </a:r>
            <a:r>
              <a:rPr kumimoji="0" lang="ja-JP" altLang="en-US" sz="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（計画的な収益事業実施、広告設置等）</a:t>
            </a:r>
            <a:endPar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92362" marR="0" lvl="0" indent="-92362" algn="just" defTabSz="293248" rtl="0" eaLnBrk="1" fontAlgn="auto" latinLnBrk="0" hangingPunct="1">
              <a:lnSpc>
                <a:spcPct val="100000"/>
              </a:lnSpc>
              <a:spcBef>
                <a:spcPts val="128"/>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○民間の管理運営への参画を更に促進する仕組みづくり</a:t>
            </a:r>
          </a:p>
        </p:txBody>
      </p:sp>
      <p:sp>
        <p:nvSpPr>
          <p:cNvPr id="78" name="正方形/長方形 77">
            <a:extLst>
              <a:ext uri="{FF2B5EF4-FFF2-40B4-BE49-F238E27FC236}">
                <a16:creationId xmlns:a16="http://schemas.microsoft.com/office/drawing/2014/main" id="{0020CD88-15AD-E2C3-50E1-2976A9FCE091}"/>
              </a:ext>
            </a:extLst>
          </p:cNvPr>
          <p:cNvSpPr/>
          <p:nvPr/>
        </p:nvSpPr>
        <p:spPr>
          <a:xfrm>
            <a:off x="511209" y="5892485"/>
            <a:ext cx="1368391" cy="272814"/>
          </a:xfrm>
          <a:prstGeom prst="rect">
            <a:avLst/>
          </a:prstGeom>
          <a:solidFill>
            <a:srgbClr val="E9D2A9"/>
          </a:solidFill>
          <a:ln>
            <a:noFill/>
          </a:ln>
        </p:spPr>
        <p:txBody>
          <a:bodyPr wrap="square" anchor="ctr" anchorCtr="0">
            <a:noAutofit/>
          </a:bodyPr>
          <a:lstStyle/>
          <a:p>
            <a:pPr marL="0" marR="0" lvl="0" indent="0" algn="ctr" defTabSz="293248"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rPr>
              <a:t>⑦公園</a:t>
            </a:r>
            <a:r>
              <a:rPr kumimoji="0" lang="en-US" altLang="ja-JP"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rPr>
              <a:t>DX</a:t>
            </a:r>
            <a:r>
              <a:rPr kumimoji="0" lang="ja-JP" altLang="en-US"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rPr>
              <a:t>の推進</a:t>
            </a:r>
            <a:endParaRPr kumimoji="0" lang="en-US" altLang="ja-JP" sz="1200" b="1" i="0" u="none" strike="noStrike" kern="1200" cap="none" spc="0" normalizeH="0" baseline="0" noProof="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9" name="テキスト ボックス 78">
            <a:extLst>
              <a:ext uri="{FF2B5EF4-FFF2-40B4-BE49-F238E27FC236}">
                <a16:creationId xmlns:a16="http://schemas.microsoft.com/office/drawing/2014/main" id="{7535C15A-2EAB-09EC-925D-07D38B8357EB}"/>
              </a:ext>
            </a:extLst>
          </p:cNvPr>
          <p:cNvSpPr txBox="1"/>
          <p:nvPr/>
        </p:nvSpPr>
        <p:spPr>
          <a:xfrm>
            <a:off x="581038" y="1166847"/>
            <a:ext cx="9048736" cy="400110"/>
          </a:xfrm>
          <a:prstGeom prst="rect">
            <a:avLst/>
          </a:prstGeom>
          <a:noFill/>
        </p:spPr>
        <p:txBody>
          <a:bodyPr wrap="square">
            <a:spAutoFit/>
          </a:bodyPr>
          <a:lstStyle/>
          <a:p>
            <a:pPr marL="0" marR="0" lvl="0" indent="0" algn="l" defTabSz="293248"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a:ea typeface="BIZ UDPゴシック"/>
                <a:cs typeface="+mn-cs"/>
              </a:rPr>
              <a:t>　公園が新たな価値創出や社会課題解決の場となるよう、</a:t>
            </a:r>
            <a:r>
              <a:rPr kumimoji="0" lang="en-US" altLang="ja-JP" sz="1000" b="0" i="0" u="none" strike="noStrike" kern="1200" cap="none" spc="0" normalizeH="0" baseline="0" noProof="0" err="1">
                <a:ln>
                  <a:noFill/>
                </a:ln>
                <a:solidFill>
                  <a:prstClr val="black"/>
                </a:solidFill>
                <a:effectLst/>
                <a:uLnTx/>
                <a:uFillTx/>
                <a:latin typeface="BIZ UDPゴシック"/>
                <a:ea typeface="BIZ UDPゴシック"/>
                <a:cs typeface="+mn-cs"/>
              </a:rPr>
              <a:t>NbS</a:t>
            </a:r>
            <a:r>
              <a:rPr kumimoji="0" lang="ja-JP" altLang="en-US" sz="1000" b="0" i="0" u="none" strike="noStrike" kern="1200" cap="none" spc="0" normalizeH="0" baseline="0" noProof="0">
                <a:ln>
                  <a:noFill/>
                </a:ln>
                <a:solidFill>
                  <a:prstClr val="black"/>
                </a:solidFill>
                <a:effectLst/>
                <a:uLnTx/>
                <a:uFillTx/>
                <a:latin typeface="BIZ UDPゴシック"/>
                <a:ea typeface="BIZ UDPゴシック"/>
                <a:cs typeface="+mn-cs"/>
              </a:rPr>
              <a:t>（自然を基盤とした解決策）の視点からグリーンインフラとしての保全・利活用に計画的に取り組むとともに、市民、事業者等による利活用の状況を管理運営や再整備にきめ細かく反映し、居心地が良く誰もが快適に過ごせる空間づくりを推進。</a:t>
            </a:r>
          </a:p>
        </p:txBody>
      </p:sp>
      <p:sp>
        <p:nvSpPr>
          <p:cNvPr id="80" name="テキスト ボックス 79">
            <a:extLst>
              <a:ext uri="{FF2B5EF4-FFF2-40B4-BE49-F238E27FC236}">
                <a16:creationId xmlns:a16="http://schemas.microsoft.com/office/drawing/2014/main" id="{39EB989C-0FCA-214B-DEE0-2F31A0178D2D}"/>
              </a:ext>
            </a:extLst>
          </p:cNvPr>
          <p:cNvSpPr txBox="1"/>
          <p:nvPr/>
        </p:nvSpPr>
        <p:spPr>
          <a:xfrm>
            <a:off x="565119" y="3195597"/>
            <a:ext cx="4275582" cy="707886"/>
          </a:xfrm>
          <a:prstGeom prst="rect">
            <a:avLst/>
          </a:prstGeom>
          <a:noFill/>
        </p:spPr>
        <p:txBody>
          <a:bodyPr wrap="square">
            <a:spAutoFit/>
          </a:bodyPr>
          <a:lstStyle/>
          <a:p>
            <a:pPr marL="0" marR="0" lvl="0" indent="0" algn="l" defTabSz="293248"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a:ea typeface="BIZ UDPゴシック"/>
                <a:cs typeface="+mn-cs"/>
              </a:rPr>
              <a:t>　公園は誰でも自由に使える空間という基本的な認識の下、多様化する利活用ニーズに応え、さらには公園が機動的なまちづくりの核となるよう、公園の特性等に応じた利用ルールの弾力化、新たな可能性を探る実験的な利活用の推進など、公園を使いこなす仕組みを整理。</a:t>
            </a:r>
          </a:p>
        </p:txBody>
      </p:sp>
      <p:sp>
        <p:nvSpPr>
          <p:cNvPr id="81" name="テキスト ボックス 80">
            <a:extLst>
              <a:ext uri="{FF2B5EF4-FFF2-40B4-BE49-F238E27FC236}">
                <a16:creationId xmlns:a16="http://schemas.microsoft.com/office/drawing/2014/main" id="{7ED4AA73-7D3C-C2E0-A758-BB3D4815BE2B}"/>
              </a:ext>
            </a:extLst>
          </p:cNvPr>
          <p:cNvSpPr txBox="1"/>
          <p:nvPr/>
        </p:nvSpPr>
        <p:spPr>
          <a:xfrm>
            <a:off x="5258645" y="3191045"/>
            <a:ext cx="4116167" cy="707886"/>
          </a:xfrm>
          <a:prstGeom prst="rect">
            <a:avLst/>
          </a:prstGeom>
          <a:noFill/>
        </p:spPr>
        <p:txBody>
          <a:bodyPr wrap="square">
            <a:spAutoFit/>
          </a:bodyPr>
          <a:lstStyle/>
          <a:p>
            <a:pPr marL="0" marR="0" lvl="0" indent="0" algn="l" defTabSz="293248"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a:ea typeface="BIZ UDPゴシック"/>
                <a:cs typeface="+mn-cs"/>
              </a:rPr>
              <a:t>　公園管理者としての体制確保・技術継承、地域との連携等に留意しつつ、多様な主体の参画を促進するともに、管理運営を安定的に行えるよう自主性・自律性の向上を図り、ステークホルダーとのパートナーシップにより公園の価値を共創。</a:t>
            </a:r>
          </a:p>
        </p:txBody>
      </p:sp>
      <p:sp>
        <p:nvSpPr>
          <p:cNvPr id="82" name="テキスト ボックス 81">
            <a:extLst>
              <a:ext uri="{FF2B5EF4-FFF2-40B4-BE49-F238E27FC236}">
                <a16:creationId xmlns:a16="http://schemas.microsoft.com/office/drawing/2014/main" id="{7535C15A-2EAB-09EC-925D-07D38B8357EB}"/>
              </a:ext>
            </a:extLst>
          </p:cNvPr>
          <p:cNvSpPr txBox="1"/>
          <p:nvPr/>
        </p:nvSpPr>
        <p:spPr>
          <a:xfrm>
            <a:off x="1990725" y="5900528"/>
            <a:ext cx="6953227" cy="246221"/>
          </a:xfrm>
          <a:prstGeom prst="rect">
            <a:avLst/>
          </a:prstGeom>
          <a:noFill/>
        </p:spPr>
        <p:txBody>
          <a:bodyPr wrap="square">
            <a:spAutoFit/>
          </a:bodyPr>
          <a:lstStyle/>
          <a:p>
            <a:pPr marL="0" marR="0" lvl="0" indent="0" algn="l" defTabSz="293248"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solidFill>
                <a:effectLst/>
                <a:uLnTx/>
                <a:uFillTx/>
                <a:latin typeface="BIZ UDPゴシック"/>
                <a:ea typeface="BIZ UDPゴシック"/>
                <a:cs typeface="+mn-cs"/>
              </a:rPr>
              <a:t>デジタル技術とデータの利活用により、新たな時代の都市公園の実現を促進。</a:t>
            </a:r>
          </a:p>
        </p:txBody>
      </p:sp>
      <p:sp>
        <p:nvSpPr>
          <p:cNvPr id="83" name="テキスト ボックス 82">
            <a:extLst>
              <a:ext uri="{FF2B5EF4-FFF2-40B4-BE49-F238E27FC236}">
                <a16:creationId xmlns:a16="http://schemas.microsoft.com/office/drawing/2014/main" id="{2D622842-423A-9EF0-CADE-254910C09CC0}"/>
              </a:ext>
            </a:extLst>
          </p:cNvPr>
          <p:cNvSpPr txBox="1"/>
          <p:nvPr/>
        </p:nvSpPr>
        <p:spPr>
          <a:xfrm>
            <a:off x="591272" y="6244813"/>
            <a:ext cx="646634" cy="357228"/>
          </a:xfrm>
          <a:prstGeom prst="rect">
            <a:avLst/>
          </a:prstGeom>
          <a:solidFill>
            <a:srgbClr val="E9D2A9"/>
          </a:solidFill>
          <a:ln>
            <a:noFill/>
          </a:ln>
        </p:spPr>
        <p:txBody>
          <a:bodyPr wrap="square" lIns="0" tIns="23091" rIns="0" bIns="23091" anchor="ctr">
            <a:noAutofit/>
          </a:bodyPr>
          <a:lstStyle>
            <a:defPPr>
              <a:defRPr lang="ja-JP"/>
            </a:defPPr>
            <a:lvl1pPr algn="ctr">
              <a:defRPr sz="1100" b="1">
                <a:latin typeface="BIZ UDPゴシック" panose="020B0400000000000000" pitchFamily="50" charset="-128"/>
                <a:ea typeface="BIZ UDPゴシック" panose="020B0400000000000000" pitchFamily="50" charset="-128"/>
              </a:defRPr>
            </a:lvl1pPr>
          </a:lstStyle>
          <a:p>
            <a:pPr marL="0" marR="0" lvl="0" indent="0" algn="ctr" defTabSz="293248"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施策の</a:t>
            </a:r>
            <a:endParaRPr kumimoji="0" lang="en-US" altLang="ja-JP"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293248"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方向性</a:t>
            </a:r>
            <a:endParaRPr kumimoji="0" lang="en-US" altLang="ja-JP"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5" name="テキスト ボックス 84">
            <a:extLst>
              <a:ext uri="{FF2B5EF4-FFF2-40B4-BE49-F238E27FC236}">
                <a16:creationId xmlns:a16="http://schemas.microsoft.com/office/drawing/2014/main" id="{6F8176A2-C9B9-D827-E4ED-0C7CA48E10DA}"/>
              </a:ext>
            </a:extLst>
          </p:cNvPr>
          <p:cNvSpPr txBox="1"/>
          <p:nvPr/>
        </p:nvSpPr>
        <p:spPr>
          <a:xfrm>
            <a:off x="563107" y="3927682"/>
            <a:ext cx="197911" cy="1615368"/>
          </a:xfrm>
          <a:prstGeom prst="rect">
            <a:avLst/>
          </a:prstGeom>
          <a:solidFill>
            <a:srgbClr val="E9D2A9"/>
          </a:solidFill>
          <a:ln>
            <a:noFill/>
          </a:ln>
        </p:spPr>
        <p:txBody>
          <a:bodyPr wrap="square" lIns="0" tIns="23091" rIns="0" bIns="23091" anchor="ctr">
            <a:noAutofit/>
          </a:bodyPr>
          <a:lstStyle>
            <a:defPPr>
              <a:defRPr lang="ja-JP"/>
            </a:defPPr>
            <a:lvl1pPr algn="ctr">
              <a:defRPr sz="1100" b="1">
                <a:latin typeface="BIZ UDPゴシック" panose="020B0400000000000000" pitchFamily="50" charset="-128"/>
                <a:ea typeface="BIZ UDPゴシック" panose="020B0400000000000000" pitchFamily="50" charset="-128"/>
              </a:defRPr>
            </a:lvl1pPr>
          </a:lstStyle>
          <a:p>
            <a:pPr marL="0" marR="0" lvl="0" indent="0" algn="ctr" defTabSz="293248"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施策の</a:t>
            </a:r>
            <a:endParaRPr kumimoji="0" lang="en-US" altLang="ja-JP"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293248"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方向性</a:t>
            </a:r>
            <a:endParaRPr kumimoji="0" lang="en-US" altLang="ja-JP"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6" name="テキスト ボックス 85">
            <a:extLst>
              <a:ext uri="{FF2B5EF4-FFF2-40B4-BE49-F238E27FC236}">
                <a16:creationId xmlns:a16="http://schemas.microsoft.com/office/drawing/2014/main" id="{6F8176A2-C9B9-D827-E4ED-0C7CA48E10DA}"/>
              </a:ext>
            </a:extLst>
          </p:cNvPr>
          <p:cNvSpPr txBox="1"/>
          <p:nvPr/>
        </p:nvSpPr>
        <p:spPr>
          <a:xfrm>
            <a:off x="5258645" y="3931306"/>
            <a:ext cx="197911" cy="1615368"/>
          </a:xfrm>
          <a:prstGeom prst="rect">
            <a:avLst/>
          </a:prstGeom>
          <a:solidFill>
            <a:srgbClr val="E9D2A9"/>
          </a:solidFill>
          <a:ln>
            <a:noFill/>
          </a:ln>
        </p:spPr>
        <p:txBody>
          <a:bodyPr wrap="square" lIns="0" tIns="23091" rIns="0" bIns="23091" anchor="ctr">
            <a:noAutofit/>
          </a:bodyPr>
          <a:lstStyle>
            <a:defPPr>
              <a:defRPr lang="ja-JP"/>
            </a:defPPr>
            <a:lvl1pPr algn="ctr">
              <a:defRPr sz="1100" b="1">
                <a:latin typeface="BIZ UDPゴシック" panose="020B0400000000000000" pitchFamily="50" charset="-128"/>
                <a:ea typeface="BIZ UDPゴシック" panose="020B0400000000000000" pitchFamily="50" charset="-128"/>
              </a:defRPr>
            </a:lvl1pPr>
          </a:lstStyle>
          <a:p>
            <a:pPr marL="0" marR="0" lvl="0" indent="0" algn="ctr" defTabSz="293248"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施策の</a:t>
            </a:r>
            <a:endParaRPr kumimoji="0" lang="en-US" altLang="ja-JP"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293248"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方向性</a:t>
            </a:r>
            <a:endParaRPr kumimoji="0" lang="en-US" altLang="ja-JP" sz="1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63" name="グループ化 62">
            <a:extLst>
              <a:ext uri="{FF2B5EF4-FFF2-40B4-BE49-F238E27FC236}">
                <a16:creationId xmlns:a16="http://schemas.microsoft.com/office/drawing/2014/main" id="{52A1DB4C-DF3D-AAD0-2E08-144EFDB33D06}"/>
              </a:ext>
            </a:extLst>
          </p:cNvPr>
          <p:cNvGrpSpPr/>
          <p:nvPr/>
        </p:nvGrpSpPr>
        <p:grpSpPr>
          <a:xfrm rot="10800000">
            <a:off x="9475919" y="1630581"/>
            <a:ext cx="342869" cy="2898920"/>
            <a:chOff x="534078" y="8236294"/>
            <a:chExt cx="597960" cy="1452492"/>
          </a:xfrm>
          <a:solidFill>
            <a:srgbClr val="DDB979"/>
          </a:solidFill>
          <a:effectLst>
            <a:outerShdw blurRad="50800" dist="38100" dir="2700000" algn="tl" rotWithShape="0">
              <a:sysClr val="window" lastClr="FFFFFF">
                <a:alpha val="40000"/>
              </a:sysClr>
            </a:outerShdw>
          </a:effectLst>
        </p:grpSpPr>
        <p:sp>
          <p:nvSpPr>
            <p:cNvPr id="72" name="矢印: 折線 119">
              <a:extLst>
                <a:ext uri="{FF2B5EF4-FFF2-40B4-BE49-F238E27FC236}">
                  <a16:creationId xmlns:a16="http://schemas.microsoft.com/office/drawing/2014/main" id="{32059990-70CC-BC52-4066-11F87A5D6C37}"/>
                </a:ext>
              </a:extLst>
            </p:cNvPr>
            <p:cNvSpPr/>
            <p:nvPr/>
          </p:nvSpPr>
          <p:spPr>
            <a:xfrm rot="10800000" flipH="1">
              <a:off x="543545" y="8925517"/>
              <a:ext cx="588493" cy="763269"/>
            </a:xfrm>
            <a:prstGeom prst="bentArrow">
              <a:avLst>
                <a:gd name="adj1" fmla="val 33586"/>
                <a:gd name="adj2" fmla="val 37516"/>
                <a:gd name="adj3" fmla="val 41040"/>
                <a:gd name="adj4" fmla="val 65345"/>
              </a:avLst>
            </a:prstGeom>
            <a:grpFill/>
            <a:ln w="34925" cap="flat" cmpd="sng" algn="in">
              <a:noFill/>
              <a:prstDash val="solid"/>
            </a:ln>
            <a:effectLst/>
          </p:spPr>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black"/>
                </a:solidFill>
                <a:effectLst/>
                <a:uLnTx/>
                <a:uFillTx/>
                <a:latin typeface="BIZ UDPゴシック"/>
                <a:ea typeface="BIZ UDPゴシック"/>
                <a:cs typeface="+mn-cs"/>
              </a:endParaRPr>
            </a:p>
          </p:txBody>
        </p:sp>
        <p:sp>
          <p:nvSpPr>
            <p:cNvPr id="74" name="矢印: 折線 120">
              <a:extLst>
                <a:ext uri="{FF2B5EF4-FFF2-40B4-BE49-F238E27FC236}">
                  <a16:creationId xmlns:a16="http://schemas.microsoft.com/office/drawing/2014/main" id="{77F45A71-E626-7D8B-2806-30FB8D6EB995}"/>
                </a:ext>
              </a:extLst>
            </p:cNvPr>
            <p:cNvSpPr/>
            <p:nvPr/>
          </p:nvSpPr>
          <p:spPr>
            <a:xfrm rot="16200000" flipH="1">
              <a:off x="469951" y="8300421"/>
              <a:ext cx="726212" cy="597958"/>
            </a:xfrm>
            <a:prstGeom prst="bentArrow">
              <a:avLst>
                <a:gd name="adj1" fmla="val 33070"/>
                <a:gd name="adj2" fmla="val 17787"/>
                <a:gd name="adj3" fmla="val 2714"/>
                <a:gd name="adj4" fmla="val 84052"/>
              </a:avLst>
            </a:prstGeom>
            <a:grpFill/>
            <a:ln w="34925" cap="flat" cmpd="sng" algn="in">
              <a:noFill/>
              <a:prstDash val="solid"/>
            </a:ln>
            <a:effectLst/>
          </p:spPr>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black"/>
                </a:solidFill>
                <a:effectLst/>
                <a:uLnTx/>
                <a:uFillTx/>
                <a:latin typeface="BIZ UDPゴシック"/>
                <a:ea typeface="BIZ UDPゴシック"/>
                <a:cs typeface="+mn-cs"/>
              </a:endParaRPr>
            </a:p>
          </p:txBody>
        </p:sp>
      </p:grpSp>
      <p:sp>
        <p:nvSpPr>
          <p:cNvPr id="53" name="正方形/長方形 52">
            <a:extLst>
              <a:ext uri="{FF2B5EF4-FFF2-40B4-BE49-F238E27FC236}">
                <a16:creationId xmlns:a16="http://schemas.microsoft.com/office/drawing/2014/main" id="{61CD6E54-51B9-5737-3B85-07F5A388A669}"/>
              </a:ext>
            </a:extLst>
          </p:cNvPr>
          <p:cNvSpPr/>
          <p:nvPr/>
        </p:nvSpPr>
        <p:spPr>
          <a:xfrm>
            <a:off x="826365" y="1637135"/>
            <a:ext cx="3960000" cy="170141"/>
          </a:xfrm>
          <a:prstGeom prst="rect">
            <a:avLst/>
          </a:prstGeom>
          <a:solidFill>
            <a:srgbClr val="F2E4CA"/>
          </a:solidFill>
          <a:ln w="15875" cap="flat" cmpd="sng" algn="in">
            <a:noFill/>
            <a:prstDash val="solid"/>
          </a:ln>
          <a:effectLst/>
        </p:spPr>
        <p:txBody>
          <a:bodyPr lIns="23091" tIns="23091" rIns="23091" bIns="23091" rtlCol="0" anchor="ctr"/>
          <a:lstStyle/>
          <a:p>
            <a:pPr marL="0" marR="0" lvl="0" indent="0" algn="l" defTabSz="586496" rtl="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a:ln>
                  <a:noFill/>
                </a:ln>
                <a:solidFill>
                  <a:srgbClr val="000000"/>
                </a:solidFill>
                <a:effectLst/>
                <a:uLnTx/>
                <a:uFillTx/>
                <a:latin typeface="BIZ UDPゴシック"/>
                <a:ea typeface="BIZ UDPゴシック"/>
                <a:cs typeface="+mn-cs"/>
              </a:rPr>
              <a:t>①グリーンインフラとしての保全・利活用</a:t>
            </a:r>
            <a:endParaRPr kumimoji="0" lang="en-US" altLang="ja-JP" sz="1200" b="1" i="0" u="none" strike="noStrike" kern="0" cap="none" spc="0" normalizeH="0" baseline="0" noProof="0">
              <a:ln>
                <a:noFill/>
              </a:ln>
              <a:solidFill>
                <a:srgbClr val="000000"/>
              </a:solidFill>
              <a:effectLst/>
              <a:uLnTx/>
              <a:uFillTx/>
              <a:latin typeface="BIZ UDPゴシック"/>
              <a:ea typeface="BIZ UDPゴシック"/>
              <a:cs typeface="+mn-cs"/>
            </a:endParaRPr>
          </a:p>
        </p:txBody>
      </p:sp>
      <p:sp>
        <p:nvSpPr>
          <p:cNvPr id="87" name="二等辺三角形 86">
            <a:extLst>
              <a:ext uri="{FF2B5EF4-FFF2-40B4-BE49-F238E27FC236}">
                <a16:creationId xmlns:a16="http://schemas.microsoft.com/office/drawing/2014/main" id="{0619BB59-791D-4531-56E2-92C0FA68E3A6}"/>
              </a:ext>
            </a:extLst>
          </p:cNvPr>
          <p:cNvSpPr/>
          <p:nvPr/>
        </p:nvSpPr>
        <p:spPr>
          <a:xfrm rot="10800000" flipV="1">
            <a:off x="2613024" y="5640965"/>
            <a:ext cx="4698221" cy="137664"/>
          </a:xfrm>
          <a:prstGeom prst="triangle">
            <a:avLst/>
          </a:prstGeom>
          <a:solidFill>
            <a:srgbClr val="DDB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55"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42" name="テキスト ボックス 41">
            <a:extLst>
              <a:ext uri="{FF2B5EF4-FFF2-40B4-BE49-F238E27FC236}">
                <a16:creationId xmlns:a16="http://schemas.microsoft.com/office/drawing/2014/main" id="{4FF0896F-A43F-82F8-3EDE-BA8A05A767FA}"/>
              </a:ext>
            </a:extLst>
          </p:cNvPr>
          <p:cNvSpPr txBox="1"/>
          <p:nvPr/>
        </p:nvSpPr>
        <p:spPr>
          <a:xfrm>
            <a:off x="0" y="-578"/>
            <a:ext cx="9905999" cy="432000"/>
          </a:xfrm>
          <a:prstGeom prst="rect">
            <a:avLst/>
          </a:prstGeom>
          <a:solidFill>
            <a:srgbClr val="EFEEEA"/>
          </a:solidFill>
          <a:ln>
            <a:noFill/>
          </a:ln>
        </p:spPr>
        <p:txBody>
          <a:bodyPr wrap="square" tIns="23090" bIns="23090" rtlCol="0" anchor="ctr" anchorCtr="0">
            <a:noAutofit/>
          </a:bodyPr>
          <a:lstStyle/>
          <a:p>
            <a:pPr marL="0" marR="0" lvl="0" indent="0" algn="ctr" defTabSz="293255"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lumMod val="85000"/>
                    <a:lumOff val="15000"/>
                  </a:prstClr>
                </a:solidFill>
                <a:effectLst/>
                <a:uLnTx/>
                <a:uFillTx/>
                <a:latin typeface="BIZ UDPゴシック"/>
                <a:ea typeface="BIZ UDPゴシック"/>
                <a:cs typeface="+mn-cs"/>
              </a:rPr>
              <a:t>都市公園の柔軟な管理運営のあり方に関する検討会　提言　（概要）</a:t>
            </a:r>
          </a:p>
        </p:txBody>
      </p:sp>
      <p:sp>
        <p:nvSpPr>
          <p:cNvPr id="64" name="スライド番号プレースホルダー 1">
            <a:extLst>
              <a:ext uri="{FF2B5EF4-FFF2-40B4-BE49-F238E27FC236}">
                <a16:creationId xmlns:a16="http://schemas.microsoft.com/office/drawing/2014/main" id="{FF8D7C0D-5223-E090-CC85-EF9B286C2357}"/>
              </a:ext>
            </a:extLst>
          </p:cNvPr>
          <p:cNvSpPr>
            <a:spLocks noGrp="1"/>
          </p:cNvSpPr>
          <p:nvPr>
            <p:ph type="sldNum" sz="quarter" idx="12"/>
          </p:nvPr>
        </p:nvSpPr>
        <p:spPr>
          <a:xfrm>
            <a:off x="7594229" y="6597352"/>
            <a:ext cx="2311771" cy="260648"/>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89ABBF7-7FFD-448B-A86D-BF87BDC3DA31}" type="slidenum">
              <a:rPr kumimoji="1" lang="en-US" altLang="ja-JP" sz="11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1" lang="en-US" altLang="ja-JP" sz="11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3" name="正方形/長方形 72"/>
          <p:cNvSpPr/>
          <p:nvPr/>
        </p:nvSpPr>
        <p:spPr>
          <a:xfrm>
            <a:off x="8846821" y="15269"/>
            <a:ext cx="1059180" cy="400110"/>
          </a:xfrm>
          <a:prstGeom prst="rect">
            <a:avLst/>
          </a:prstGeom>
        </p:spPr>
        <p:txBody>
          <a:bodyPr wrap="square">
            <a:spAutoFit/>
          </a:bodyPr>
          <a:lstStyle/>
          <a:p>
            <a:pPr marL="0" marR="0" lvl="0" indent="0" algn="ctr" defTabSz="293248" rtl="0" eaLnBrk="1" fontAlgn="auto" latinLnBrk="0" hangingPunct="1">
              <a:lnSpc>
                <a:spcPct val="100000"/>
              </a:lnSpc>
              <a:spcBef>
                <a:spcPts val="0"/>
              </a:spcBef>
              <a:spcAft>
                <a:spcPts val="0"/>
              </a:spcAft>
              <a:buClrTx/>
              <a:buSzTx/>
              <a:buFontTx/>
              <a:buNone/>
              <a:tabLst/>
              <a:defRPr/>
            </a:pPr>
            <a:r>
              <a:rPr kumimoji="0" lang="en-US" altLang="ja-JP" sz="10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BIZ UDPゴシック"/>
                <a:ea typeface="BIZ UDPゴシック"/>
                <a:cs typeface="+mn-cs"/>
              </a:rPr>
              <a:t>2022.10.31</a:t>
            </a:r>
          </a:p>
          <a:p>
            <a:pPr marL="0" marR="0" lvl="0" indent="0" algn="ctr" defTabSz="293248"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BIZ UDPゴシック"/>
                <a:ea typeface="BIZ UDPゴシック"/>
                <a:cs typeface="+mn-cs"/>
              </a:rPr>
              <a:t>公表</a:t>
            </a:r>
          </a:p>
        </p:txBody>
      </p:sp>
    </p:spTree>
    <p:extLst>
      <p:ext uri="{BB962C8B-B14F-4D97-AF65-F5344CB8AC3E}">
        <p14:creationId xmlns:p14="http://schemas.microsoft.com/office/powerpoint/2010/main" val="33287886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 name="図 5"/>
          <p:cNvPicPr>
            <a:picLocks noChangeAspect="1"/>
          </p:cNvPicPr>
          <p:nvPr/>
        </p:nvPicPr>
        <p:blipFill>
          <a:blip r:embed="rId2"/>
          <a:stretch>
            <a:fillRect/>
          </a:stretch>
        </p:blipFill>
        <p:spPr>
          <a:xfrm>
            <a:off x="7747849" y="304463"/>
            <a:ext cx="2173703" cy="6182601"/>
          </a:xfrm>
          <a:prstGeom prst="rect">
            <a:avLst/>
          </a:prstGeom>
        </p:spPr>
      </p:pic>
      <p:sp>
        <p:nvSpPr>
          <p:cNvPr id="2" name="テキスト ボックス 4">
            <a:extLst>
              <a:ext uri="{FF2B5EF4-FFF2-40B4-BE49-F238E27FC236}">
                <a16:creationId xmlns:a16="http://schemas.microsoft.com/office/drawing/2014/main" id="{65939A01-E625-1B4B-758D-34356DC9D35F}"/>
              </a:ext>
            </a:extLst>
          </p:cNvPr>
          <p:cNvSpPr txBox="1"/>
          <p:nvPr/>
        </p:nvSpPr>
        <p:spPr>
          <a:xfrm>
            <a:off x="967961" y="1345250"/>
            <a:ext cx="6455613" cy="3970318"/>
          </a:xfrm>
          <a:prstGeom prst="rect">
            <a:avLst/>
          </a:prstGeom>
          <a:noFill/>
        </p:spPr>
        <p:txBody>
          <a:bodyPr wrap="none" rtlCol="0">
            <a:spAutoFit/>
          </a:bodyPr>
          <a:lstStyle/>
          <a:p>
            <a:pPr marL="571500" indent="-571500">
              <a:buFont typeface="Wingdings" panose="05000000000000000000" pitchFamily="2" charset="2"/>
              <a:buChar char="l"/>
            </a:pPr>
            <a:r>
              <a:rPr lang="ja-JP" altLang="en-US" sz="3600" b="1" spc="100">
                <a:solidFill>
                  <a:schemeClr val="bg1">
                    <a:lumMod val="75000"/>
                  </a:schemeClr>
                </a:solidFill>
                <a:latin typeface="HGSｺﾞｼｯｸM" panose="020B0600000000000000" pitchFamily="50" charset="-128"/>
                <a:ea typeface="HGSｺﾞｼｯｸM" panose="020B0600000000000000" pitchFamily="50" charset="-128"/>
              </a:rPr>
              <a:t>緑地の保全及び緑化の推進</a:t>
            </a: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b="1" spc="100">
                <a:solidFill>
                  <a:schemeClr val="bg1">
                    <a:lumMod val="75000"/>
                  </a:schemeClr>
                </a:solidFill>
                <a:latin typeface="HGSｺﾞｼｯｸM" panose="020B0600000000000000" pitchFamily="50" charset="-128"/>
                <a:ea typeface="HGSｺﾞｼｯｸM" panose="020B0600000000000000" pitchFamily="50" charset="-128"/>
              </a:rPr>
              <a:t>都市公園の整備・活用</a:t>
            </a: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endParaRPr lang="en-US" altLang="ja-JP" sz="3600" b="1" spc="100">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b="1" spc="100">
                <a:latin typeface="HGSｺﾞｼｯｸM" panose="020B0600000000000000" pitchFamily="50" charset="-128"/>
                <a:ea typeface="HGSｺﾞｼｯｸM" panose="020B0600000000000000" pitchFamily="50" charset="-128"/>
              </a:rPr>
              <a:t>都市農地の保全・活用</a:t>
            </a:r>
            <a:endParaRPr lang="en-US" altLang="ja-JP" sz="3600" b="1" spc="100">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endParaRPr lang="en-US" altLang="ja-JP" sz="3600" b="1" spc="100">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b="1" spc="100">
                <a:solidFill>
                  <a:schemeClr val="bg1">
                    <a:lumMod val="75000"/>
                  </a:schemeClr>
                </a:solidFill>
                <a:latin typeface="HGSｺﾞｼｯｸM" panose="020B0600000000000000" pitchFamily="50" charset="-128"/>
                <a:ea typeface="HGSｺﾞｼｯｸM" panose="020B0600000000000000" pitchFamily="50" charset="-128"/>
              </a:rPr>
              <a:t>グリーンインフラの推進</a:t>
            </a: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p:txBody>
      </p:sp>
      <p:sp>
        <p:nvSpPr>
          <p:cNvPr id="3" name="スライド番号プレースホルダー 2">
            <a:extLst>
              <a:ext uri="{FF2B5EF4-FFF2-40B4-BE49-F238E27FC236}">
                <a16:creationId xmlns:a16="http://schemas.microsoft.com/office/drawing/2014/main" id="{B76DCF9E-8672-4405-7B81-0F4653E324F3}"/>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360137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 name="正方形/長方形 16"/>
          <p:cNvSpPr/>
          <p:nvPr/>
        </p:nvSpPr>
        <p:spPr>
          <a:xfrm>
            <a:off x="-1" y="0"/>
            <a:ext cx="9904413" cy="396000"/>
          </a:xfrm>
          <a:prstGeom prst="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t"/>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市街化区域内農地の経緯</a:t>
            </a:r>
          </a:p>
        </p:txBody>
      </p:sp>
      <p:sp>
        <p:nvSpPr>
          <p:cNvPr id="3893" name="テキスト ボックス 28"/>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894" name="テキスト ボックス 29"/>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895" name="スライド番号プレースホルダー 1"/>
          <p:cNvSpPr>
            <a:spLocks noGrp="1"/>
          </p:cNvSpPr>
          <p:nvPr>
            <p:ph type="sldNum" sz="quarter" idx="12"/>
          </p:nvPr>
        </p:nvSpPr>
        <p:spPr>
          <a:xfrm>
            <a:off x="7473280" y="6453336"/>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896" name="テキスト ボックス 30"/>
          <p:cNvSpPr txBox="1"/>
          <p:nvPr/>
        </p:nvSpPr>
        <p:spPr>
          <a:xfrm>
            <a:off x="-1" y="470300"/>
            <a:ext cx="9904413" cy="6494085"/>
          </a:xfrm>
          <a:prstGeom prst="rect">
            <a:avLst/>
          </a:prstGeom>
          <a:noFill/>
        </p:spPr>
        <p:txBody>
          <a:bodyPr wrap="square">
            <a:spAutoFit/>
          </a:bodyPr>
          <a:lstStyle/>
          <a:p>
            <a:pPr marL="1079500" marR="0" lvl="0" indent="-1079500" algn="l" defTabSz="914400" rtl="0" eaLnBrk="1" fontAlgn="auto" latinLnBrk="0" hangingPunct="1">
              <a:lnSpc>
                <a:spcPct val="100000"/>
              </a:lnSpc>
              <a:spcBef>
                <a:spcPts val="4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昭和</a:t>
            </a:r>
            <a:r>
              <a:rPr kumimoji="1" lang="en-US" altLang="ja-JP"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43</a:t>
            </a:r>
            <a:r>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年</a:t>
            </a: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  新都市計画法施行 </a:t>
            </a:r>
            <a:r>
              <a:rPr kumimoji="1" lang="ja-JP" altLang="en-US" sz="1200" b="0" i="0" u="none" strike="noStrike" kern="1200" cap="none" spc="0" normalizeH="0" baseline="0" noProof="0">
                <a:ln>
                  <a:noFill/>
                </a:ln>
                <a:solidFill>
                  <a:prstClr val="black"/>
                </a:solidFill>
                <a:effectLst/>
                <a:uLnTx/>
                <a:uFillTx/>
                <a:latin typeface="ＭＳ Ｐ明朝" pitchFamily="18" charset="-128"/>
                <a:ea typeface="ＭＳ Ｐ明朝" pitchFamily="18" charset="-128"/>
                <a:cs typeface="+mn-cs"/>
              </a:rPr>
              <a:t>（区域区分の導入）</a:t>
            </a:r>
            <a:endParaRPr kumimoji="1" lang="en-US" altLang="ja-JP" sz="1200" b="0" i="0" u="none" strike="noStrike" kern="1200" cap="none" spc="0" normalizeH="0" baseline="0" noProof="0">
              <a:ln>
                <a:noFill/>
              </a:ln>
              <a:solidFill>
                <a:prstClr val="black"/>
              </a:solidFill>
              <a:effectLst/>
              <a:uLnTx/>
              <a:uFillTx/>
              <a:latin typeface="ＭＳ Ｐ明朝" pitchFamily="18" charset="-128"/>
              <a:ea typeface="ＭＳ Ｐ明朝" pitchFamily="18" charset="-128"/>
              <a:cs typeface="+mn-cs"/>
            </a:endParaRPr>
          </a:p>
          <a:p>
            <a:pPr marL="1079500" marR="0" lvl="0" indent="-1079500" algn="l" defTabSz="914400" rtl="0" eaLnBrk="1" fontAlgn="auto" latinLnBrk="0" hangingPunct="1">
              <a:lnSpc>
                <a:spcPct val="100000"/>
              </a:lnSpc>
              <a:spcBef>
                <a:spcPts val="4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昭和</a:t>
            </a:r>
            <a:r>
              <a:rPr kumimoji="1" lang="en-US" altLang="ja-JP"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48</a:t>
            </a:r>
            <a:r>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年</a:t>
            </a: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  地方税法改正</a:t>
            </a:r>
            <a:r>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 </a:t>
            </a:r>
            <a:r>
              <a:rPr kumimoji="1" lang="ja-JP" altLang="en-US" sz="1200" b="0" i="0" u="none" strike="noStrike" kern="1200" cap="none" spc="0" normalizeH="0" baseline="0" noProof="0">
                <a:ln>
                  <a:noFill/>
                </a:ln>
                <a:solidFill>
                  <a:prstClr val="black"/>
                </a:solidFill>
                <a:effectLst/>
                <a:uLnTx/>
                <a:uFillTx/>
                <a:latin typeface="ＭＳ Ｐ明朝" pitchFamily="18" charset="-128"/>
                <a:ea typeface="ＭＳ Ｐ明朝" pitchFamily="18" charset="-128"/>
                <a:cs typeface="+mn-cs"/>
              </a:rPr>
              <a:t>（三大都市圏市街化区域内農地へ宅地並み課税の導入）</a:t>
            </a:r>
            <a:endParaRPr kumimoji="1" lang="en-US" altLang="ja-JP" sz="1100" b="0" i="0" u="none" strike="noStrike" kern="1200" cap="none" spc="0" normalizeH="0" baseline="0" noProof="0">
              <a:ln>
                <a:noFill/>
              </a:ln>
              <a:solidFill>
                <a:prstClr val="black"/>
              </a:solidFill>
              <a:effectLst/>
              <a:uLnTx/>
              <a:uFillTx/>
              <a:latin typeface="ＭＳ Ｐ明朝" pitchFamily="18" charset="-128"/>
              <a:ea typeface="ＭＳ Ｐ明朝" pitchFamily="18" charset="-128"/>
              <a:cs typeface="+mn-cs"/>
            </a:endParaRPr>
          </a:p>
          <a:p>
            <a:pPr marL="1079500" marR="0" lvl="0" indent="-1079500" algn="l" defTabSz="914400" rtl="0" eaLnBrk="1" fontAlgn="auto" latinLnBrk="0" hangingPunct="1">
              <a:lnSpc>
                <a:spcPct val="100000"/>
              </a:lnSpc>
              <a:spcBef>
                <a:spcPts val="4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昭和</a:t>
            </a:r>
            <a:r>
              <a:rPr kumimoji="1" lang="en-US" altLang="ja-JP"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49</a:t>
            </a:r>
            <a:r>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年</a:t>
            </a: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  旧生産緑地法施行 </a:t>
            </a:r>
            <a:r>
              <a:rPr kumimoji="1" lang="ja-JP" altLang="en-US" sz="1200" b="0" i="0" u="none" strike="noStrike" kern="1200" cap="none" spc="0" normalizeH="0" baseline="0" noProof="0">
                <a:ln>
                  <a:noFill/>
                </a:ln>
                <a:solidFill>
                  <a:prstClr val="black"/>
                </a:solidFill>
                <a:effectLst/>
                <a:uLnTx/>
                <a:uFillTx/>
                <a:latin typeface="ＭＳ Ｐ明朝" pitchFamily="18" charset="-128"/>
                <a:ea typeface="ＭＳ Ｐ明朝" pitchFamily="18" charset="-128"/>
                <a:cs typeface="+mn-cs"/>
              </a:rPr>
              <a:t>（生産緑地地区内の農地は宅地並み課税を免除）　</a:t>
            </a:r>
            <a:endParaRPr kumimoji="1" lang="en-US" altLang="ja-JP" sz="1200" b="0" i="0" u="none" strike="noStrike" kern="1200" cap="none" spc="0" normalizeH="0" baseline="0" noProof="0">
              <a:ln>
                <a:noFill/>
              </a:ln>
              <a:solidFill>
                <a:prstClr val="black"/>
              </a:solidFill>
              <a:effectLst/>
              <a:uLnTx/>
              <a:uFillTx/>
              <a:latin typeface="ＭＳ Ｐ明朝" pitchFamily="18" charset="-128"/>
              <a:ea typeface="ＭＳ Ｐ明朝" pitchFamily="18" charset="-128"/>
              <a:cs typeface="+mn-cs"/>
            </a:endParaRPr>
          </a:p>
          <a:p>
            <a:pPr marL="1079500" marR="0" lvl="0" indent="-1079500" algn="l" defTabSz="914400" rtl="0" eaLnBrk="1" fontAlgn="auto" latinLnBrk="0" hangingPunct="1">
              <a:lnSpc>
                <a:spcPct val="100000"/>
              </a:lnSpc>
              <a:spcBef>
                <a:spcPts val="4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昭和</a:t>
            </a:r>
            <a:r>
              <a:rPr kumimoji="1" lang="en-US" altLang="ja-JP"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50</a:t>
            </a:r>
            <a:r>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年</a:t>
            </a:r>
            <a:r>
              <a:rPr kumimoji="1" lang="en-US" altLang="ja-JP"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  </a:t>
            </a: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相続税納税猶予制度　</a:t>
            </a:r>
            <a:r>
              <a:rPr kumimoji="1" lang="ja-JP" altLang="en-US" sz="1200" b="0" i="0" u="none" strike="noStrike" kern="1200" cap="none" spc="0" normalizeH="0" baseline="0" noProof="0">
                <a:ln>
                  <a:noFill/>
                </a:ln>
                <a:solidFill>
                  <a:prstClr val="black"/>
                </a:solidFill>
                <a:effectLst/>
                <a:uLnTx/>
                <a:uFillTx/>
                <a:latin typeface="Calibri" pitchFamily="34" charset="0"/>
                <a:ea typeface="ＭＳ Ｐ明朝" pitchFamily="18" charset="-128"/>
                <a:cs typeface="+mn-cs"/>
              </a:rPr>
              <a:t>（租税特別措置法：相続後</a:t>
            </a:r>
            <a:r>
              <a:rPr kumimoji="1" lang="en-US" altLang="ja-JP" sz="1200" b="0" i="0" u="none" strike="noStrike" kern="1200" cap="none" spc="0" normalizeH="0" baseline="0" noProof="0">
                <a:ln>
                  <a:noFill/>
                </a:ln>
                <a:solidFill>
                  <a:prstClr val="black"/>
                </a:solidFill>
                <a:effectLst/>
                <a:uLnTx/>
                <a:uFillTx/>
                <a:latin typeface="Calibri" pitchFamily="34" charset="0"/>
                <a:ea typeface="ＭＳ Ｐ明朝" pitchFamily="18" charset="-128"/>
                <a:cs typeface="+mn-cs"/>
              </a:rPr>
              <a:t>20</a:t>
            </a:r>
            <a:r>
              <a:rPr kumimoji="1" lang="ja-JP" altLang="en-US" sz="1200" b="0" i="0" u="none" strike="noStrike" kern="1200" cap="none" spc="0" normalizeH="0" baseline="0" noProof="0">
                <a:ln>
                  <a:noFill/>
                </a:ln>
                <a:solidFill>
                  <a:prstClr val="black"/>
                </a:solidFill>
                <a:effectLst/>
                <a:uLnTx/>
                <a:uFillTx/>
                <a:latin typeface="Calibri" pitchFamily="34" charset="0"/>
                <a:ea typeface="ＭＳ Ｐ明朝" pitchFamily="18" charset="-128"/>
                <a:cs typeface="+mn-cs"/>
              </a:rPr>
              <a:t>年間営農を条件に相続税免除）</a:t>
            </a:r>
            <a:endParaRPr kumimoji="1" lang="en-US" altLang="ja-JP" sz="1200" b="0" i="0" u="none" strike="noStrike" kern="1200" cap="none" spc="0" normalizeH="0" baseline="0" noProof="0">
              <a:ln>
                <a:noFill/>
              </a:ln>
              <a:solidFill>
                <a:prstClr val="black"/>
              </a:solidFill>
              <a:effectLst/>
              <a:uLnTx/>
              <a:uFillTx/>
              <a:latin typeface="Calibri" pitchFamily="34" charset="0"/>
              <a:ea typeface="ＭＳ Ｐ明朝" pitchFamily="18"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昭和</a:t>
            </a:r>
            <a:r>
              <a:rPr kumimoji="1" lang="en-US" altLang="ja-JP"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57</a:t>
            </a:r>
            <a:r>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年</a:t>
            </a:r>
            <a:r>
              <a:rPr kumimoji="1" lang="en-US" altLang="ja-JP"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  </a:t>
            </a: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長期営農継続農地制度</a:t>
            </a:r>
            <a:endParaRPr kumimoji="1" lang="en-US" altLang="ja-JP"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itchFamily="34" charset="0"/>
                <a:ea typeface="ＭＳ Ｐ明朝" pitchFamily="18" charset="-128"/>
                <a:cs typeface="+mn-cs"/>
              </a:rPr>
              <a:t>（地方税法：</a:t>
            </a:r>
            <a:r>
              <a:rPr kumimoji="1" lang="en-US" altLang="ja-JP" sz="1200" b="0" i="0" u="none" strike="noStrike" kern="1200" cap="none" spc="0" normalizeH="0" baseline="0" noProof="0">
                <a:ln>
                  <a:noFill/>
                </a:ln>
                <a:solidFill>
                  <a:prstClr val="black"/>
                </a:solidFill>
                <a:effectLst/>
                <a:uLnTx/>
                <a:uFillTx/>
                <a:latin typeface="Calibri" pitchFamily="34" charset="0"/>
                <a:ea typeface="ＭＳ Ｐ明朝" pitchFamily="18" charset="-128"/>
                <a:cs typeface="+mn-cs"/>
              </a:rPr>
              <a:t>	10</a:t>
            </a:r>
            <a:r>
              <a:rPr kumimoji="1" lang="ja-JP" altLang="en-US" sz="1200" b="0" i="0" u="none" strike="noStrike" kern="1200" cap="none" spc="0" normalizeH="0" baseline="0" noProof="0">
                <a:ln>
                  <a:noFill/>
                </a:ln>
                <a:solidFill>
                  <a:prstClr val="black"/>
                </a:solidFill>
                <a:effectLst/>
                <a:uLnTx/>
                <a:uFillTx/>
                <a:latin typeface="Calibri" pitchFamily="34" charset="0"/>
                <a:ea typeface="ＭＳ Ｐ明朝" pitchFamily="18" charset="-128"/>
                <a:cs typeface="+mn-cs"/>
              </a:rPr>
              <a:t>年以上の営農継続意思があり、現に耕作されている場合、宅地並み課税と農地相当課税との差額を徴収猶予し、</a:t>
            </a:r>
            <a:r>
              <a:rPr kumimoji="1" lang="en-US" altLang="ja-JP" sz="1200" b="0" i="0" u="none" strike="noStrike" kern="1200" cap="none" spc="0" normalizeH="0" baseline="0" noProof="0">
                <a:ln>
                  <a:noFill/>
                </a:ln>
                <a:solidFill>
                  <a:prstClr val="black"/>
                </a:solidFill>
                <a:effectLst/>
                <a:uLnTx/>
                <a:uFillTx/>
                <a:latin typeface="Calibri" pitchFamily="34" charset="0"/>
                <a:ea typeface="ＭＳ Ｐ明朝" pitchFamily="18" charset="-128"/>
                <a:cs typeface="+mn-cs"/>
              </a:rPr>
              <a:t>5</a:t>
            </a:r>
            <a:r>
              <a:rPr kumimoji="1" lang="ja-JP" altLang="en-US" sz="1200" b="0" i="0" u="none" strike="noStrike" kern="1200" cap="none" spc="0" normalizeH="0" baseline="0" noProof="0">
                <a:ln>
                  <a:noFill/>
                </a:ln>
                <a:solidFill>
                  <a:prstClr val="black"/>
                </a:solidFill>
                <a:effectLst/>
                <a:uLnTx/>
                <a:uFillTx/>
                <a:latin typeface="Calibri" pitchFamily="34" charset="0"/>
                <a:ea typeface="ＭＳ Ｐ明朝" pitchFamily="18" charset="-128"/>
                <a:cs typeface="+mn-cs"/>
              </a:rPr>
              <a:t>年経過後に免除。）</a:t>
            </a:r>
            <a:endParaRPr kumimoji="1" lang="en-US" altLang="ja-JP" sz="1200" b="0" i="0" u="none" strike="noStrike" kern="1200" cap="none" spc="0" normalizeH="0" baseline="0" noProof="0">
              <a:ln>
                <a:noFill/>
              </a:ln>
              <a:solidFill>
                <a:prstClr val="black"/>
              </a:solidFill>
              <a:effectLst/>
              <a:uLnTx/>
              <a:uFillTx/>
              <a:latin typeface="Calibri" pitchFamily="34" charset="0"/>
              <a:ea typeface="ＭＳ Ｐ明朝" pitchFamily="18" charset="-128"/>
              <a:cs typeface="+mn-cs"/>
            </a:endParaRPr>
          </a:p>
          <a:p>
            <a:pPr marL="1079500" marR="0" lvl="0" indent="-107950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a:p>
            <a:pPr marL="1079500" marR="0" lvl="0" indent="-1079500" algn="l" defTabSz="914400" rtl="0" eaLnBrk="1" fontAlgn="auto" latinLnBrk="0" hangingPunct="1">
              <a:lnSpc>
                <a:spcPct val="100000"/>
              </a:lnSpc>
              <a:spcBef>
                <a:spcPts val="12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昭和</a:t>
            </a:r>
            <a:r>
              <a:rPr kumimoji="1" lang="en-US" altLang="ja-JP"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63</a:t>
            </a:r>
            <a:r>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年</a:t>
            </a:r>
            <a:r>
              <a:rPr kumimoji="1" lang="ja-JP" altLang="en-US" sz="1200" b="1" i="0" u="none" strike="noStrike" kern="1200" cap="none" spc="0" normalizeH="0" baseline="0" noProof="0">
                <a:ln>
                  <a:noFill/>
                </a:ln>
                <a:solidFill>
                  <a:srgbClr val="EEECE1">
                    <a:lumMod val="10000"/>
                  </a:srgbClr>
                </a:solidFill>
                <a:effectLst/>
                <a:uLnTx/>
                <a:uFillTx/>
                <a:latin typeface="Arial" charset="0"/>
                <a:ea typeface="ＭＳ Ｐゴシック" charset="-128"/>
                <a:cs typeface="+mn-cs"/>
              </a:rPr>
              <a:t> </a:t>
            </a: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「総合土地対策要綱」閣議決定</a:t>
            </a:r>
            <a:endParaRPr kumimoji="1" lang="en-US" altLang="ja-JP" sz="16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a:p>
            <a:pPr marL="1079500" marR="0" lvl="0" indent="-1079500" algn="l" defTabSz="914400" rtl="0" eaLnBrk="1" fontAlgn="auto" latinLnBrk="0" hangingPunct="1">
              <a:lnSpc>
                <a:spcPct val="100000"/>
              </a:lnSpc>
              <a:spcBef>
                <a:spcPts val="300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平成</a:t>
            </a:r>
            <a:r>
              <a:rPr kumimoji="1" lang="en-US" altLang="ja-JP"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3</a:t>
            </a: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年</a:t>
            </a:r>
            <a:r>
              <a:rPr kumimoji="1" lang="en-US" altLang="ja-JP"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1</a:t>
            </a:r>
            <a:r>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月 </a:t>
            </a: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「総合土地政策推進要綱」閣議決定</a:t>
            </a:r>
            <a:endParaRPr kumimoji="1" lang="en-US" altLang="ja-JP" sz="16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a:p>
            <a:pPr marL="1079500" marR="0" lvl="0" indent="-1079500" algn="l" defTabSz="914400" rtl="0" eaLnBrk="1" fontAlgn="auto" latinLnBrk="0" hangingPunct="1">
              <a:lnSpc>
                <a:spcPct val="100000"/>
              </a:lnSpc>
              <a:spcBef>
                <a:spcPts val="360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1079500" marR="0" lvl="0" indent="-10795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　　同年</a:t>
            </a:r>
            <a:r>
              <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rPr>
              <a:t>4</a:t>
            </a: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月</a:t>
            </a:r>
            <a:r>
              <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rPr>
              <a:t>	</a:t>
            </a: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租税特別措置法及び地方税法の改正</a:t>
            </a:r>
            <a:endPar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1079500" marR="0" lvl="0" indent="-107950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1079500" marR="0" lvl="0" indent="-1079500" algn="l" defTabSz="914400" rtl="0" eaLnBrk="1" fontAlgn="auto" latinLnBrk="0" hangingPunct="1">
              <a:lnSpc>
                <a:spcPct val="100000"/>
              </a:lnSpc>
              <a:spcBef>
                <a:spcPts val="120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charset="0"/>
                <a:ea typeface="ＭＳ Ｐゴシック" charset="-128"/>
                <a:cs typeface="+mn-cs"/>
              </a:rPr>
              <a:t>　　</a:t>
            </a:r>
            <a:endParaRPr kumimoji="1" lang="en-US" altLang="ja-JP" sz="16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1079500" marR="0" lvl="0" indent="-10795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　　同年</a:t>
            </a:r>
            <a:r>
              <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rPr>
              <a:t>4</a:t>
            </a: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月</a:t>
            </a:r>
            <a:r>
              <a:rPr kumimoji="1" lang="en-US" altLang="ja-JP" sz="1600" b="0" i="0" u="none" strike="noStrike" kern="1200" cap="none" spc="0" normalizeH="0" baseline="0" noProof="0">
                <a:ln>
                  <a:noFill/>
                </a:ln>
                <a:solidFill>
                  <a:prstClr val="black"/>
                </a:solidFill>
                <a:effectLst/>
                <a:uLnTx/>
                <a:uFillTx/>
                <a:latin typeface="Arial" charset="0"/>
                <a:ea typeface="ＭＳ Ｐゴシック" charset="-128"/>
                <a:cs typeface="+mn-cs"/>
              </a:rPr>
              <a:t>	</a:t>
            </a:r>
            <a:r>
              <a:rPr kumimoji="1" lang="ja-JP" altLang="en-US" sz="1600" b="0" i="0" u="none" strike="noStrike" kern="1200" cap="none" spc="0" normalizeH="0" baseline="0" noProof="0">
                <a:ln>
                  <a:noFill/>
                </a:ln>
                <a:solidFill>
                  <a:prstClr val="black"/>
                </a:solidFill>
                <a:effectLst/>
                <a:uLnTx/>
                <a:uFillTx/>
                <a:latin typeface="Arial" charset="0"/>
                <a:ea typeface="ＭＳ Ｐゴシック" charset="-128"/>
                <a:cs typeface="+mn-cs"/>
              </a:rPr>
              <a:t>生産緑地法改正</a:t>
            </a:r>
            <a:endParaRPr kumimoji="1" lang="en-US" altLang="ja-JP" sz="16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1079500" marR="0" lvl="0" indent="-107950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1079500" marR="0" lvl="0" indent="-107950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1079500" marR="0" lvl="0" indent="-107950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a:p>
            <a:pPr marL="1079500" marR="0" lvl="0" indent="-107950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a:p>
            <a:pPr marL="1079500" marR="0" lvl="0" indent="-10795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平成</a:t>
            </a:r>
            <a:r>
              <a:rPr kumimoji="1" lang="en-US" altLang="ja-JP"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27</a:t>
            </a: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年</a:t>
            </a:r>
            <a:r>
              <a:rPr kumimoji="1" lang="en-US" altLang="ja-JP"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4</a:t>
            </a: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月</a:t>
            </a:r>
            <a:r>
              <a:rPr kumimoji="1" lang="ja-JP" altLang="en-US" sz="16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　　都市農業振興基本法　（議員立法）</a:t>
            </a:r>
            <a:endParaRPr kumimoji="1" lang="en-US" altLang="ja-JP" sz="16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a:p>
            <a:pPr marL="1079500" marR="0" lvl="0" indent="-10795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平成</a:t>
            </a:r>
            <a:r>
              <a:rPr kumimoji="1" lang="en-US" altLang="ja-JP"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28</a:t>
            </a: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年</a:t>
            </a:r>
            <a:r>
              <a:rPr kumimoji="1" lang="en-US" altLang="ja-JP"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5</a:t>
            </a: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月</a:t>
            </a:r>
            <a:r>
              <a:rPr kumimoji="1" lang="ja-JP" altLang="en-US" sz="16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　　都市農業振興基本計画　閣議決定</a:t>
            </a:r>
            <a:endParaRPr kumimoji="1" lang="en-US" altLang="ja-JP" sz="16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a:p>
            <a:pPr marL="1079500" marR="0" lvl="0" indent="-10795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平成</a:t>
            </a:r>
            <a:r>
              <a:rPr kumimoji="1" lang="en-US" altLang="ja-JP"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29</a:t>
            </a: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年</a:t>
            </a:r>
            <a:r>
              <a:rPr kumimoji="1" lang="ja-JP" altLang="en-US" sz="16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　　　　都市緑地法等の一部を改正する法律　：　都市緑地法、生産緑地法、都市計画法等の改正</a:t>
            </a:r>
            <a:endParaRPr kumimoji="1" lang="en-US" altLang="ja-JP" sz="16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a:p>
            <a:pPr marL="1079500" marR="0" lvl="0" indent="-10795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平成</a:t>
            </a:r>
            <a:r>
              <a:rPr kumimoji="1" lang="en-US" altLang="ja-JP"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30</a:t>
            </a:r>
            <a:r>
              <a:rPr kumimoji="1" lang="ja-JP" altLang="en-US"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年</a:t>
            </a:r>
            <a:r>
              <a:rPr kumimoji="1" lang="ja-JP" altLang="en-US" sz="1600" b="0" i="0" u="none" strike="noStrike" kern="1200" cap="none" spc="0" normalizeH="0" baseline="0" noProof="0">
                <a:ln>
                  <a:noFill/>
                </a:ln>
                <a:solidFill>
                  <a:prstClr val="black"/>
                </a:solidFill>
                <a:effectLst/>
                <a:uLnTx/>
                <a:uFillTx/>
                <a:latin typeface="Calibri" pitchFamily="34" charset="0"/>
                <a:ea typeface="ＭＳ Ｐゴシック" charset="-128"/>
                <a:cs typeface="+mn-cs"/>
              </a:rPr>
              <a:t>　　　　都市農地の貸借の円滑化に関する法律</a:t>
            </a:r>
            <a:endParaRPr kumimoji="1" lang="en-US" altLang="ja-JP" sz="14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p:txBody>
      </p:sp>
      <p:sp>
        <p:nvSpPr>
          <p:cNvPr id="3897" name="正方形/長方形 8"/>
          <p:cNvSpPr>
            <a:spLocks noChangeArrowheads="1"/>
          </p:cNvSpPr>
          <p:nvPr/>
        </p:nvSpPr>
        <p:spPr>
          <a:xfrm>
            <a:off x="6984775" y="836712"/>
            <a:ext cx="3224015" cy="63094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sng"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地方自治体が独自に課税減額措置等を措置</a:t>
            </a:r>
            <a:endParaRPr kumimoji="1" lang="en-US" altLang="ja-JP" sz="1100" b="0" i="0" u="sng"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itchFamily="34" charset="0"/>
                <a:ea typeface="ＭＳ Ｐ明朝" charset="-128"/>
                <a:cs typeface="+mn-cs"/>
              </a:rPr>
              <a:t>　</a:t>
            </a:r>
            <a:r>
              <a:rPr kumimoji="1" lang="ja-JP" altLang="en-US" sz="1100" b="0" i="0" u="none" strike="noStrike" kern="1200" cap="none" spc="0" normalizeH="0" baseline="0" noProof="0">
                <a:ln>
                  <a:noFill/>
                </a:ln>
                <a:solidFill>
                  <a:prstClr val="black"/>
                </a:solidFill>
                <a:effectLst/>
                <a:uLnTx/>
                <a:uFillTx/>
                <a:latin typeface="Calibri" pitchFamily="34" charset="0"/>
                <a:ea typeface="ＭＳ Ｐ明朝" charset="-128"/>
                <a:cs typeface="+mn-cs"/>
              </a:rPr>
              <a:t>生産緑地地区の都市計画決定進まず</a:t>
            </a:r>
            <a:endParaRPr kumimoji="1" lang="en-US" altLang="ja-JP" sz="1100" b="0" i="0" u="none" strike="noStrike" kern="1200" cap="none" spc="0" normalizeH="0" baseline="0" noProof="0">
              <a:ln>
                <a:noFill/>
              </a:ln>
              <a:solidFill>
                <a:prstClr val="black"/>
              </a:solidFill>
              <a:effectLst/>
              <a:uLnTx/>
              <a:uFillTx/>
              <a:latin typeface="Calibri" pitchFamily="34" charset="0"/>
              <a:ea typeface="ＭＳ Ｐ明朝"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pitchFamily="34" charset="0"/>
                <a:ea typeface="ＭＳ Ｐ明朝" charset="-128"/>
                <a:cs typeface="+mn-cs"/>
              </a:rPr>
              <a:t>　（</a:t>
            </a:r>
            <a:r>
              <a:rPr kumimoji="1" lang="en-US" altLang="ja-JP" sz="1100" b="0" i="0" u="none" strike="noStrike" kern="1200" cap="none" spc="0" normalizeH="0" baseline="0" noProof="0">
                <a:ln>
                  <a:noFill/>
                </a:ln>
                <a:solidFill>
                  <a:prstClr val="black"/>
                </a:solidFill>
                <a:effectLst/>
                <a:uLnTx/>
                <a:uFillTx/>
                <a:latin typeface="Calibri" pitchFamily="34" charset="0"/>
                <a:ea typeface="ＭＳ Ｐ明朝" charset="-128"/>
                <a:cs typeface="+mn-cs"/>
              </a:rPr>
              <a:t>S51</a:t>
            </a:r>
            <a:r>
              <a:rPr kumimoji="1" lang="ja-JP" altLang="en-US" sz="1100" b="0" i="0" u="none" strike="noStrike" kern="1200" cap="none" spc="0" normalizeH="0" baseline="0" noProof="0">
                <a:ln>
                  <a:noFill/>
                </a:ln>
                <a:solidFill>
                  <a:prstClr val="black"/>
                </a:solidFill>
                <a:effectLst/>
                <a:uLnTx/>
                <a:uFillTx/>
                <a:latin typeface="Calibri" pitchFamily="34" charset="0"/>
                <a:ea typeface="ＭＳ Ｐ明朝" charset="-128"/>
                <a:cs typeface="+mn-cs"/>
              </a:rPr>
              <a:t>：第一種</a:t>
            </a:r>
            <a:r>
              <a:rPr kumimoji="1" lang="en-US" altLang="ja-JP" sz="1100" b="0" i="0" u="none" strike="noStrike" kern="1200" cap="none" spc="0" normalizeH="0" baseline="0" noProof="0">
                <a:ln>
                  <a:noFill/>
                </a:ln>
                <a:solidFill>
                  <a:prstClr val="black"/>
                </a:solidFill>
                <a:effectLst/>
                <a:uLnTx/>
                <a:uFillTx/>
                <a:latin typeface="Calibri" pitchFamily="34" charset="0"/>
                <a:ea typeface="ＭＳ Ｐ明朝" charset="-128"/>
                <a:cs typeface="+mn-cs"/>
              </a:rPr>
              <a:t>314.8ha</a:t>
            </a:r>
            <a:r>
              <a:rPr kumimoji="1" lang="ja-JP" altLang="en-US" sz="1100" b="0" i="0" u="none" strike="noStrike" kern="1200" cap="none" spc="0" normalizeH="0" baseline="0" noProof="0" err="1">
                <a:ln>
                  <a:noFill/>
                </a:ln>
                <a:solidFill>
                  <a:prstClr val="black"/>
                </a:solidFill>
                <a:effectLst/>
                <a:uLnTx/>
                <a:uFillTx/>
                <a:latin typeface="Calibri" pitchFamily="34" charset="0"/>
                <a:ea typeface="ＭＳ Ｐ明朝" charset="-128"/>
                <a:cs typeface="+mn-cs"/>
              </a:rPr>
              <a:t>、</a:t>
            </a:r>
            <a:r>
              <a:rPr kumimoji="1" lang="ja-JP" altLang="en-US" sz="1100" b="0" i="0" u="none" strike="noStrike" kern="1200" cap="none" spc="0" normalizeH="0" baseline="0" noProof="0">
                <a:ln>
                  <a:noFill/>
                </a:ln>
                <a:solidFill>
                  <a:prstClr val="black"/>
                </a:solidFill>
                <a:effectLst/>
                <a:uLnTx/>
                <a:uFillTx/>
                <a:latin typeface="Calibri" pitchFamily="34" charset="0"/>
                <a:ea typeface="ＭＳ Ｐ明朝" charset="-128"/>
                <a:cs typeface="+mn-cs"/>
              </a:rPr>
              <a:t>第二種 </a:t>
            </a:r>
            <a:r>
              <a:rPr kumimoji="1" lang="en-US" altLang="ja-JP" sz="1100" b="0" i="0" u="none" strike="noStrike" kern="1200" cap="none" spc="0" normalizeH="0" baseline="0" noProof="0">
                <a:ln>
                  <a:noFill/>
                </a:ln>
                <a:solidFill>
                  <a:prstClr val="black"/>
                </a:solidFill>
                <a:effectLst/>
                <a:uLnTx/>
                <a:uFillTx/>
                <a:latin typeface="Calibri" pitchFamily="34" charset="0"/>
                <a:ea typeface="ＭＳ Ｐ明朝" charset="-128"/>
                <a:cs typeface="+mn-cs"/>
              </a:rPr>
              <a:t>287.4ha </a:t>
            </a:r>
            <a:r>
              <a:rPr kumimoji="1" lang="ja-JP" altLang="en-US" sz="1100" b="0" i="0" u="none" strike="noStrike" kern="1200" cap="none" spc="0" normalizeH="0" baseline="0" noProof="0">
                <a:ln>
                  <a:noFill/>
                </a:ln>
                <a:solidFill>
                  <a:prstClr val="black"/>
                </a:solidFill>
                <a:effectLst/>
                <a:uLnTx/>
                <a:uFillTx/>
                <a:latin typeface="Calibri" pitchFamily="34" charset="0"/>
                <a:ea typeface="ＭＳ Ｐ明朝" charset="-128"/>
                <a:cs typeface="+mn-cs"/>
              </a:rPr>
              <a:t>） </a:t>
            </a:r>
          </a:p>
        </p:txBody>
      </p:sp>
      <p:sp>
        <p:nvSpPr>
          <p:cNvPr id="3898" name="正方形/長方形 10"/>
          <p:cNvSpPr>
            <a:spLocks noChangeArrowheads="1"/>
          </p:cNvSpPr>
          <p:nvPr/>
        </p:nvSpPr>
        <p:spPr>
          <a:xfrm>
            <a:off x="577062" y="2033781"/>
            <a:ext cx="2844000" cy="276999"/>
          </a:xfrm>
          <a:prstGeom prst="rect">
            <a:avLst/>
          </a:prstGeom>
          <a:noFill/>
          <a:ln w="9525">
            <a:solidFill>
              <a:schemeClr val="tx1"/>
            </a:solidFill>
            <a:miter lim="800000"/>
            <a:headEnd/>
            <a:tailEnd/>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昭和</a:t>
            </a:r>
            <a:r>
              <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60</a:t>
            </a:r>
            <a:r>
              <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年代　土地問題・住宅問題の激化</a:t>
            </a:r>
          </a:p>
        </p:txBody>
      </p:sp>
      <p:sp>
        <p:nvSpPr>
          <p:cNvPr id="3899" name="正方形/長方形 11"/>
          <p:cNvSpPr>
            <a:spLocks noChangeArrowheads="1"/>
          </p:cNvSpPr>
          <p:nvPr/>
        </p:nvSpPr>
        <p:spPr>
          <a:xfrm>
            <a:off x="271686" y="2590304"/>
            <a:ext cx="9513089" cy="276999"/>
          </a:xfrm>
          <a:prstGeom prst="rect">
            <a:avLst/>
          </a:prstGeom>
          <a:noFill/>
          <a:ln>
            <a:noFill/>
          </a:ln>
        </p:spPr>
        <p:txBody>
          <a:bodyPr wrap="square">
            <a:spAutoFit/>
          </a:bodyPr>
          <a:lstStyle>
            <a:lvl1pPr marL="174625" indent="-17462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東京等大都市地域の市街化区域内農地については、生産緑地地区等都市計画において、宅地化するものと保全するものとの区分を明確化</a:t>
            </a:r>
            <a:endPar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endParaRPr>
          </a:p>
        </p:txBody>
      </p:sp>
      <p:sp>
        <p:nvSpPr>
          <p:cNvPr id="3900" name="正方形/長方形 12"/>
          <p:cNvSpPr>
            <a:spLocks noChangeArrowheads="1"/>
          </p:cNvSpPr>
          <p:nvPr/>
        </p:nvSpPr>
        <p:spPr>
          <a:xfrm>
            <a:off x="395535" y="4063208"/>
            <a:ext cx="9508877" cy="646331"/>
          </a:xfrm>
          <a:prstGeom prst="rect">
            <a:avLst/>
          </a:prstGeom>
          <a:noFill/>
          <a:ln>
            <a:noFill/>
          </a:ln>
        </p:spPr>
        <p:txBody>
          <a:bodyPr wrap="square">
            <a:spAutoFit/>
          </a:bodyPr>
          <a:lstStyle>
            <a:lvl1pPr marL="174625" indent="-17462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a:t>
            </a:r>
            <a:r>
              <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	</a:t>
            </a:r>
            <a:r>
              <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長期営農継続農地制度を平成</a:t>
            </a:r>
            <a:r>
              <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3</a:t>
            </a:r>
            <a:r>
              <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年度限りで廃止</a:t>
            </a:r>
            <a:endPar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a:t>
            </a:r>
            <a:r>
              <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	</a:t>
            </a:r>
            <a:r>
              <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相続税納税猶予制度を見直し、三大都市圏の特定市の市街化区域内においては、平成</a:t>
            </a:r>
            <a:r>
              <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4</a:t>
            </a:r>
            <a:r>
              <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年</a:t>
            </a:r>
            <a:r>
              <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1</a:t>
            </a:r>
            <a:r>
              <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月</a:t>
            </a:r>
            <a:r>
              <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1</a:t>
            </a:r>
            <a:r>
              <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日以降に生じた相続については、生産緑地地区内の農地等を除いて、相続税の納税猶予制度の対象外とする</a:t>
            </a:r>
            <a:endPar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endParaRPr>
          </a:p>
        </p:txBody>
      </p:sp>
      <p:sp>
        <p:nvSpPr>
          <p:cNvPr id="3901" name="正方形/長方形 13"/>
          <p:cNvSpPr>
            <a:spLocks noChangeArrowheads="1"/>
          </p:cNvSpPr>
          <p:nvPr/>
        </p:nvSpPr>
        <p:spPr>
          <a:xfrm>
            <a:off x="390084" y="4970057"/>
            <a:ext cx="9327350" cy="523220"/>
          </a:xfrm>
          <a:prstGeom prst="rect">
            <a:avLst/>
          </a:prstGeom>
          <a:noFill/>
          <a:ln>
            <a:noFill/>
          </a:ln>
        </p:spPr>
        <p:txBody>
          <a:bodyPr wrap="square">
            <a:spAutoFit/>
          </a:bodyPr>
          <a:lstStyle>
            <a:lvl1pPr marL="174625" indent="-17462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a:t>
            </a: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	</a:t>
            </a: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第</a:t>
            </a: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1</a:t>
            </a: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種・第</a:t>
            </a: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2</a:t>
            </a: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種生産緑地地区の統合、</a:t>
            </a: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1ha</a:t>
            </a: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（第</a:t>
            </a: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2</a:t>
            </a: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種は</a:t>
            </a: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0.2ha</a:t>
            </a: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）であった生産緑地地区の面積を</a:t>
            </a: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500</a:t>
            </a: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㎡に引き下げ</a:t>
            </a:r>
            <a:endPar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a:t>
            </a: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	10</a:t>
            </a: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年（第</a:t>
            </a: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2</a:t>
            </a: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種は</a:t>
            </a: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5</a:t>
            </a: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年）であった生産緑地の買取り申出の開始期間を</a:t>
            </a: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30</a:t>
            </a: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年に延長</a:t>
            </a:r>
            <a:endPar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endParaRPr>
          </a:p>
        </p:txBody>
      </p:sp>
      <p:sp>
        <p:nvSpPr>
          <p:cNvPr id="3902" name="正方形/長方形 14"/>
          <p:cNvSpPr>
            <a:spLocks noChangeArrowheads="1"/>
          </p:cNvSpPr>
          <p:nvPr/>
        </p:nvSpPr>
        <p:spPr>
          <a:xfrm>
            <a:off x="271686" y="3166234"/>
            <a:ext cx="9332614" cy="669414"/>
          </a:xfrm>
          <a:prstGeom prst="rect">
            <a:avLst/>
          </a:prstGeom>
          <a:noFill/>
          <a:ln>
            <a:noFill/>
          </a:ln>
        </p:spPr>
        <p:txBody>
          <a:bodyPr wrap="square">
            <a:spAutoFit/>
          </a:bodyPr>
          <a:lstStyle>
            <a:lvl1pPr marL="174625" indent="-17462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三大都市圏の特定市の市街化区域内農地については、都市計画において、宅地化するものと保全するものとの区分を明確化　　</a:t>
            </a:r>
            <a:r>
              <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a:t>
            </a:r>
            <a:r>
              <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　　保全する農地については、市街化調整区域への逆線引きを行うほか、生産緑地制度を見直し、生産緑地地区の指定を行うことにより都市計画上の位置づけの明確化　　 </a:t>
            </a:r>
            <a:r>
              <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a:t>
            </a:r>
            <a:r>
              <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rPr>
              <a:t>　　宅地化する農地に係る固定資産税については、宅地並み課税の適用対象とする</a:t>
            </a:r>
            <a:endPar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明朝" panose="02020600040205080304" pitchFamily="18" charset="-128"/>
              <a:cs typeface="+mn-cs"/>
            </a:endParaRPr>
          </a:p>
        </p:txBody>
      </p:sp>
      <p:sp>
        <p:nvSpPr>
          <p:cNvPr id="3903" name="円弧 38"/>
          <p:cNvSpPr>
            <a:spLocks noChangeAspect="1"/>
          </p:cNvSpPr>
          <p:nvPr/>
        </p:nvSpPr>
        <p:spPr>
          <a:xfrm rot="18877397" flipH="1">
            <a:off x="247554" y="4090330"/>
            <a:ext cx="540000" cy="540000"/>
          </a:xfrm>
          <a:prstGeom prst="arc">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solidFill>
                  <a:prstClr val="black"/>
                </a:solidFill>
              </a:ln>
              <a:solidFill>
                <a:prstClr val="black"/>
              </a:solidFill>
              <a:effectLst/>
              <a:uLnTx/>
              <a:uFillTx/>
              <a:latin typeface="Calibri"/>
              <a:ea typeface="ＭＳ Ｐゴシック" panose="020B0600070205080204" pitchFamily="50" charset="-128"/>
              <a:cs typeface="+mn-cs"/>
            </a:endParaRPr>
          </a:p>
        </p:txBody>
      </p:sp>
      <p:sp>
        <p:nvSpPr>
          <p:cNvPr id="3904" name="円弧 39"/>
          <p:cNvSpPr>
            <a:spLocks noChangeAspect="1"/>
          </p:cNvSpPr>
          <p:nvPr/>
        </p:nvSpPr>
        <p:spPr>
          <a:xfrm rot="18877397" flipH="1">
            <a:off x="240100" y="5045543"/>
            <a:ext cx="504000" cy="504000"/>
          </a:xfrm>
          <a:prstGeom prst="arc">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solidFill>
                  <a:prstClr val="black"/>
                </a:solidFill>
              </a:ln>
              <a:solidFill>
                <a:prstClr val="black"/>
              </a:solidFill>
              <a:effectLst/>
              <a:uLnTx/>
              <a:uFillTx/>
              <a:latin typeface="Calibri"/>
              <a:ea typeface="ＭＳ Ｐゴシック" panose="020B0600070205080204" pitchFamily="50" charset="-128"/>
              <a:cs typeface="+mn-cs"/>
            </a:endParaRPr>
          </a:p>
        </p:txBody>
      </p:sp>
      <p:cxnSp>
        <p:nvCxnSpPr>
          <p:cNvPr id="3905" name="直線コネクタ 40"/>
          <p:cNvCxnSpPr/>
          <p:nvPr/>
        </p:nvCxnSpPr>
        <p:spPr>
          <a:xfrm>
            <a:off x="5587578" y="1145952"/>
            <a:ext cx="129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06" name="円弧 41"/>
          <p:cNvSpPr>
            <a:spLocks noChangeAspect="1"/>
          </p:cNvSpPr>
          <p:nvPr/>
        </p:nvSpPr>
        <p:spPr>
          <a:xfrm rot="18877397" flipH="1">
            <a:off x="6902336" y="901934"/>
            <a:ext cx="540000" cy="540000"/>
          </a:xfrm>
          <a:prstGeom prst="arc">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solidFill>
                  <a:prstClr val="black"/>
                </a:solidFill>
              </a:ln>
              <a:solidFill>
                <a:prstClr val="black"/>
              </a:solidFill>
              <a:effectLst/>
              <a:uLnTx/>
              <a:uFillTx/>
              <a:latin typeface="Calibri"/>
              <a:ea typeface="ＭＳ Ｐゴシック" panose="020B0600070205080204" pitchFamily="50" charset="-128"/>
              <a:cs typeface="+mn-cs"/>
            </a:endParaRPr>
          </a:p>
        </p:txBody>
      </p:sp>
      <p:grpSp>
        <p:nvGrpSpPr>
          <p:cNvPr id="3907" name="グループ化 42"/>
          <p:cNvGrpSpPr/>
          <p:nvPr/>
        </p:nvGrpSpPr>
        <p:grpSpPr>
          <a:xfrm>
            <a:off x="144628" y="5500282"/>
            <a:ext cx="36000" cy="228022"/>
            <a:chOff x="5587578" y="5733256"/>
            <a:chExt cx="36000" cy="228022"/>
          </a:xfrm>
        </p:grpSpPr>
        <p:sp>
          <p:nvSpPr>
            <p:cNvPr id="3908" name="円/楕円 43"/>
            <p:cNvSpPr/>
            <p:nvPr/>
          </p:nvSpPr>
          <p:spPr>
            <a:xfrm>
              <a:off x="5587578" y="5733256"/>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909" name="円/楕円 44"/>
            <p:cNvSpPr/>
            <p:nvPr/>
          </p:nvSpPr>
          <p:spPr>
            <a:xfrm>
              <a:off x="5587578" y="582926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910" name="円/楕円 45"/>
            <p:cNvSpPr/>
            <p:nvPr/>
          </p:nvSpPr>
          <p:spPr>
            <a:xfrm>
              <a:off x="5587578" y="592527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Tree>
    <p:extLst>
      <p:ext uri="{BB962C8B-B14F-4D97-AF65-F5344CB8AC3E}">
        <p14:creationId xmlns:p14="http://schemas.microsoft.com/office/powerpoint/2010/main" val="25631076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6" name="図 43"/>
          <p:cNvPicPr>
            <a:picLocks noChangeAspect="1"/>
          </p:cNvPicPr>
          <p:nvPr/>
        </p:nvPicPr>
        <p:blipFill>
          <a:blip r:embed="rId3"/>
          <a:stretch>
            <a:fillRect/>
          </a:stretch>
        </p:blipFill>
        <p:spPr>
          <a:xfrm>
            <a:off x="6996920" y="4887912"/>
            <a:ext cx="2659843" cy="1781448"/>
          </a:xfrm>
          <a:prstGeom prst="rect">
            <a:avLst/>
          </a:prstGeom>
          <a:noFill/>
          <a:ln>
            <a:noFill/>
          </a:ln>
        </p:spPr>
      </p:pic>
      <p:pic>
        <p:nvPicPr>
          <p:cNvPr id="3917" name="Picture 6" descr="PICT2770"/>
          <p:cNvPicPr>
            <a:picLocks noChangeAspect="1" noChangeArrowheads="1"/>
          </p:cNvPicPr>
          <p:nvPr/>
        </p:nvPicPr>
        <p:blipFill>
          <a:blip r:embed="rId4"/>
          <a:stretch>
            <a:fillRect/>
          </a:stretch>
        </p:blipFill>
        <p:spPr>
          <a:xfrm>
            <a:off x="6992938" y="2835275"/>
            <a:ext cx="2663825" cy="1816100"/>
          </a:xfrm>
          <a:prstGeom prst="rect">
            <a:avLst/>
          </a:prstGeom>
          <a:noFill/>
          <a:ln>
            <a:noFill/>
          </a:ln>
        </p:spPr>
      </p:pic>
      <p:sp>
        <p:nvSpPr>
          <p:cNvPr id="3918" name="Rectangle 7"/>
          <p:cNvSpPr>
            <a:spLocks noChangeArrowheads="1"/>
          </p:cNvSpPr>
          <p:nvPr/>
        </p:nvSpPr>
        <p:spPr>
          <a:xfrm>
            <a:off x="6970713" y="4354513"/>
            <a:ext cx="1439862" cy="385762"/>
          </a:xfrm>
          <a:prstGeom prst="rect">
            <a:avLst/>
          </a:prstGeom>
          <a:noFill/>
          <a:ln>
            <a:noFill/>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1" lang="ja-JP" alt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rPr>
              <a:t>東京都板橋区</a:t>
            </a:r>
          </a:p>
        </p:txBody>
      </p:sp>
      <p:sp>
        <p:nvSpPr>
          <p:cNvPr id="3919" name="Rectangle 11"/>
          <p:cNvSpPr>
            <a:spLocks noChangeArrowheads="1"/>
          </p:cNvSpPr>
          <p:nvPr/>
        </p:nvSpPr>
        <p:spPr>
          <a:xfrm>
            <a:off x="7258050" y="2514600"/>
            <a:ext cx="2089150" cy="374650"/>
          </a:xfrm>
          <a:prstGeom prst="rect">
            <a:avLst/>
          </a:prstGeom>
          <a:noFill/>
          <a:ln>
            <a:noFill/>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panose="020B0600070205080204" pitchFamily="50" charset="-128"/>
              </a:rPr>
              <a:t>＜生産緑地地区の例＞</a:t>
            </a:r>
          </a:p>
        </p:txBody>
      </p:sp>
      <p:sp>
        <p:nvSpPr>
          <p:cNvPr id="3921" name="Rectangle 3"/>
          <p:cNvSpPr>
            <a:spLocks noChangeArrowheads="1"/>
          </p:cNvSpPr>
          <p:nvPr/>
        </p:nvSpPr>
        <p:spPr>
          <a:xfrm>
            <a:off x="101600" y="588170"/>
            <a:ext cx="9577387" cy="873125"/>
          </a:xfrm>
          <a:prstGeom prst="rect">
            <a:avLst/>
          </a:prstGeom>
          <a:solidFill>
            <a:schemeClr val="bg1"/>
          </a:solidFill>
          <a:ln w="9525" algn="ctr">
            <a:solidFill>
              <a:schemeClr val="tx1"/>
            </a:solidFill>
            <a:miter lim="800000"/>
            <a:headEnd/>
            <a:tailEnd/>
          </a:ln>
          <a:effectLst/>
        </p:spPr>
        <p:txBody>
          <a:bodyPr tIns="36000" bIns="36000" anchor="ctr">
            <a:spAutoFit/>
          </a:bodyPr>
          <a:lstStyle/>
          <a:p>
            <a:pPr marL="174625" marR="0" lvl="0" indent="-174625" algn="l" defTabSz="914400" rtl="0" eaLnBrk="1" fontAlgn="auto" latinLnBrk="0" hangingPunct="1">
              <a:lnSpc>
                <a:spcPct val="100000"/>
              </a:lnSpc>
              <a:spcBef>
                <a:spcPts val="12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○市街化区域内の農地で、良好な生活環境の確保に効用があり、公共施設等の敷地として適している</a:t>
            </a:r>
            <a:r>
              <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500</a:t>
            </a: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㎡以上</a:t>
            </a:r>
            <a:r>
              <a:rPr kumimoji="1" lang="ja-JP" altLang="en-US" sz="1400" b="0" i="0" u="none" strike="noStrike" kern="1200" cap="none" spc="0" normalizeH="0" baseline="30000" noProof="0">
                <a:ln>
                  <a:noFill/>
                </a:ln>
                <a:solidFill>
                  <a:srgbClr val="000000"/>
                </a:solidFill>
                <a:effectLst/>
                <a:uLnTx/>
                <a:uFillTx/>
                <a:latin typeface="ＭＳ Ｐゴシック"/>
                <a:ea typeface="ＭＳ Ｐゴシック" panose="020B0600070205080204" pitchFamily="50" charset="-128"/>
                <a:cs typeface="+mn-cs"/>
              </a:rPr>
              <a:t>＊</a:t>
            </a:r>
            <a:r>
              <a:rPr kumimoji="1" lang="en-US" altLang="ja-JP" sz="1400" b="0" i="0" u="none" strike="noStrike" kern="1200" cap="none" spc="0" normalizeH="0" baseline="30000" noProof="0">
                <a:ln>
                  <a:noFill/>
                </a:ln>
                <a:solidFill>
                  <a:srgbClr val="000000"/>
                </a:solidFill>
                <a:effectLst/>
                <a:uLnTx/>
                <a:uFillTx/>
                <a:latin typeface="ＭＳ Ｐゴシック"/>
                <a:ea typeface="ＭＳ Ｐゴシック" panose="020B0600070205080204" pitchFamily="50" charset="-128"/>
                <a:cs typeface="+mn-cs"/>
              </a:rPr>
              <a:t>1</a:t>
            </a: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の農地を都市計画に定め、建築行為等を許可制により規制し、都市農地の計画的な保全を図る。</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○市街化区域農地は宅地並み課税がされるのに対し、生産緑地は軽減措置が講じられている。</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endParaRPr>
          </a:p>
        </p:txBody>
      </p:sp>
      <p:sp>
        <p:nvSpPr>
          <p:cNvPr id="3922" name="Text Box 16"/>
          <p:cNvSpPr txBox="1">
            <a:spLocks noChangeArrowheads="1"/>
          </p:cNvSpPr>
          <p:nvPr/>
        </p:nvSpPr>
        <p:spPr>
          <a:xfrm>
            <a:off x="128588" y="1527175"/>
            <a:ext cx="1908175" cy="338138"/>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ＭＳ Ｐゴシック" panose="020B0600070205080204" pitchFamily="50" charset="-128"/>
              </a:rPr>
              <a:t>＜手続の流れ＞</a:t>
            </a:r>
          </a:p>
        </p:txBody>
      </p:sp>
      <p:sp>
        <p:nvSpPr>
          <p:cNvPr id="3923" name="Text Box 48"/>
          <p:cNvSpPr txBox="1">
            <a:spLocks noChangeArrowheads="1"/>
          </p:cNvSpPr>
          <p:nvPr/>
        </p:nvSpPr>
        <p:spPr>
          <a:xfrm>
            <a:off x="5503565" y="1478113"/>
            <a:ext cx="4077258" cy="230832"/>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rPr>
              <a:t>1</a:t>
            </a:r>
            <a:r>
              <a:rPr kumimoji="1" lang="ja-JP" altLang="en-US" sz="900" b="0" i="0" u="none" strike="noStrike" kern="1200" cap="none" spc="0" normalizeH="0" baseline="0" noProof="0">
                <a:ln>
                  <a:noFill/>
                </a:ln>
                <a:solidFill>
                  <a:srgbClr val="000000"/>
                </a:solidFill>
                <a:effectLst/>
                <a:uLnTx/>
                <a:uFillTx/>
                <a:latin typeface="ＭＳ Ｐゴシック"/>
                <a:ea typeface="ＭＳ Ｐゴシック"/>
                <a:cs typeface="+mn-cs"/>
              </a:rPr>
              <a:t>　市区町村が条例を定めれば、面積要件を</a:t>
            </a:r>
            <a:r>
              <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rPr>
              <a:t>300</a:t>
            </a:r>
            <a:r>
              <a:rPr kumimoji="1" lang="ja-JP" altLang="en-US" sz="900" b="0" i="0" u="none" strike="noStrike" kern="1200" cap="none" spc="0" normalizeH="0" baseline="0" noProof="0">
                <a:ln>
                  <a:noFill/>
                </a:ln>
                <a:solidFill>
                  <a:srgbClr val="000000"/>
                </a:solidFill>
                <a:effectLst/>
                <a:uLnTx/>
                <a:uFillTx/>
                <a:latin typeface="ＭＳ Ｐゴシック"/>
                <a:ea typeface="ＭＳ Ｐゴシック"/>
                <a:cs typeface="+mn-cs"/>
              </a:rPr>
              <a:t>㎡まで引き下げることが可能。</a:t>
            </a:r>
            <a:endPar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3925" name="Rectangle 5"/>
          <p:cNvSpPr>
            <a:spLocks noChangeArrowheads="1"/>
          </p:cNvSpPr>
          <p:nvPr/>
        </p:nvSpPr>
        <p:spPr>
          <a:xfrm>
            <a:off x="185838" y="5585193"/>
            <a:ext cx="6732588" cy="1228028"/>
          </a:xfrm>
          <a:prstGeom prst="rect">
            <a:avLst/>
          </a:prstGeom>
          <a:solidFill>
            <a:sysClr val="window" lastClr="FFFFFF"/>
          </a:solidFill>
          <a:ln>
            <a:noFill/>
          </a:ln>
        </p:spPr>
        <p:txBody>
          <a:bodyPr>
            <a:spAutoFit/>
          </a:bodyPr>
          <a:lstStyle/>
          <a:p>
            <a:pPr marL="0" marR="0" lvl="0" indent="0" algn="l" defTabSz="914400" rtl="0" eaLnBrk="0" fontAlgn="base" latinLnBrk="0" hangingPunct="0">
              <a:lnSpc>
                <a:spcPct val="100000"/>
              </a:lnSpc>
              <a:spcBef>
                <a:spcPts val="600"/>
              </a:spcBef>
              <a:spcAft>
                <a:spcPts val="600"/>
              </a:spcAft>
              <a:buClrTx/>
              <a:buSzTx/>
              <a:buFontTx/>
              <a:buNone/>
              <a:tabLst/>
              <a:defRPr/>
            </a:pPr>
            <a:r>
              <a:rPr kumimoji="0" lang="ja-JP" altLang="en-US" sz="160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＜税制措置＞　</a:t>
            </a:r>
            <a:r>
              <a:rPr kumimoji="0" lang="ja-JP" altLang="en-US" sz="12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括弧書きは、三大都市圏特定市の市街化区域農地の税制</a:t>
            </a:r>
            <a:endParaRPr kumimoji="0" lang="en-US" altLang="ja-JP"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0" fontAlgn="base" latinLnBrk="0" hangingPunct="0">
              <a:lnSpc>
                <a:spcPct val="110000"/>
              </a:lnSpc>
              <a:spcBef>
                <a:spcPct val="0"/>
              </a:spcBef>
              <a:spcAft>
                <a:spcPct val="0"/>
              </a:spcAft>
              <a:buClrTx/>
              <a:buSzTx/>
              <a:buFontTx/>
              <a:buNone/>
              <a:tabLst/>
              <a:defRPr/>
            </a:pPr>
            <a:r>
              <a:rPr kumimoji="0"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固定資産税が</a:t>
            </a:r>
            <a:r>
              <a:rPr kumimoji="0" lang="ja-JP" altLang="en-US" sz="1600" b="1" i="0" u="sng" strike="noStrike" kern="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農地課税</a:t>
            </a:r>
            <a:r>
              <a:rPr kumimoji="0" lang="ja-JP" altLang="en-US" sz="1600" b="1" i="0" u="none" strike="noStrike" kern="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（生産緑地以外は</a:t>
            </a:r>
            <a:r>
              <a:rPr kumimoji="0" lang="ja-JP" altLang="en-US" sz="1600" b="0" i="0" u="sng" strike="noStrike" kern="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宅地並み課税</a:t>
            </a:r>
            <a:r>
              <a:rPr kumimoji="0"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0" fontAlgn="base" latinLnBrk="0" hangingPunct="0">
              <a:lnSpc>
                <a:spcPct val="110000"/>
              </a:lnSpc>
              <a:spcBef>
                <a:spcPct val="0"/>
              </a:spcBef>
              <a:spcAft>
                <a:spcPct val="0"/>
              </a:spcAft>
              <a:buClrTx/>
              <a:buSzTx/>
              <a:buFontTx/>
              <a:buNone/>
              <a:tabLst/>
              <a:defRPr/>
            </a:pPr>
            <a:r>
              <a:rPr kumimoji="0"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相続税の納税猶予制度が</a:t>
            </a:r>
            <a:r>
              <a:rPr kumimoji="0" lang="ja-JP" altLang="en-US" sz="1600" b="1" i="0" u="sng" strike="noStrike" kern="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適用</a:t>
            </a:r>
            <a:r>
              <a:rPr kumimoji="0" lang="ja-JP" altLang="en-US" sz="1600" i="0"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生産緑地以外は</a:t>
            </a:r>
            <a:r>
              <a:rPr kumimoji="0" lang="ja-JP" altLang="en-US" sz="1600" b="0" i="0" u="sng" strike="noStrike" kern="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適用なし</a:t>
            </a:r>
            <a:r>
              <a:rPr kumimoji="0" lang="ja-JP" altLang="en-US" sz="1600" i="0"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1600" i="0"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0" fontAlgn="base" latinLnBrk="0" hangingPunct="0">
              <a:lnSpc>
                <a:spcPct val="110000"/>
              </a:lnSpc>
              <a:spcBef>
                <a:spcPct val="0"/>
              </a:spcBef>
              <a:spcAft>
                <a:spcPct val="0"/>
              </a:spcAft>
              <a:buClrTx/>
              <a:buSzTx/>
              <a:buFontTx/>
              <a:buNone/>
              <a:tabLst/>
              <a:defRPr/>
            </a:pPr>
            <a:r>
              <a:rPr kumimoji="0"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en-US" altLang="ja-JP"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特定生産緑地として指定されなかった場合等は適用なし</a:t>
            </a:r>
          </a:p>
        </p:txBody>
      </p:sp>
      <p:sp>
        <p:nvSpPr>
          <p:cNvPr id="3926" name="Text Box 17"/>
          <p:cNvSpPr txBox="1">
            <a:spLocks noChangeArrowheads="1"/>
          </p:cNvSpPr>
          <p:nvPr/>
        </p:nvSpPr>
        <p:spPr>
          <a:xfrm>
            <a:off x="344488" y="1887538"/>
            <a:ext cx="3235325" cy="307975"/>
          </a:xfrm>
          <a:prstGeom prst="rect">
            <a:avLst/>
          </a:prstGeom>
          <a:noFill/>
          <a:ln w="9525">
            <a:solidFill>
              <a:sysClr val="windowText" lastClr="000000"/>
            </a:solidFill>
            <a:miter lim="800000"/>
            <a:headEnd/>
            <a:tailEnd/>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生産緑地地区の都市計画決定（市町村）</a:t>
            </a:r>
          </a:p>
        </p:txBody>
      </p:sp>
      <p:sp>
        <p:nvSpPr>
          <p:cNvPr id="3927" name="Text Box 20"/>
          <p:cNvSpPr txBox="1">
            <a:spLocks noChangeArrowheads="1"/>
          </p:cNvSpPr>
          <p:nvPr/>
        </p:nvSpPr>
        <p:spPr>
          <a:xfrm>
            <a:off x="344488" y="2493963"/>
            <a:ext cx="3456395" cy="307777"/>
          </a:xfrm>
          <a:prstGeom prst="rect">
            <a:avLst/>
          </a:prstGeom>
          <a:noFill/>
          <a:ln w="38100" cmpd="dbl">
            <a:solidFill>
              <a:sysClr val="windowText" lastClr="000000"/>
            </a:solidFill>
            <a:miter lim="800000"/>
            <a:headEnd/>
            <a:tailEnd/>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建築等の行為制限</a:t>
            </a:r>
            <a:r>
              <a:rPr kumimoji="1" lang="ja-JP" altLang="en-US" sz="1400" b="0" i="0" u="none" strike="noStrike" kern="1200" cap="none" spc="0" normalizeH="0" baseline="30000" noProof="0">
                <a:ln>
                  <a:noFill/>
                </a:ln>
                <a:solidFill>
                  <a:srgbClr val="000000"/>
                </a:solidFill>
                <a:effectLst/>
                <a:uLnTx/>
                <a:uFillTx/>
                <a:latin typeface="ＭＳ Ｐゴシック"/>
                <a:ea typeface="ＭＳ Ｐゴシック" panose="020B0600070205080204" pitchFamily="50" charset="-128"/>
                <a:cs typeface="+mn-cs"/>
              </a:rPr>
              <a:t>＊２</a:t>
            </a:r>
            <a:r>
              <a:rPr kumimoji="1" lang="ja-JP" altLang="en-US" sz="1400" b="0" i="0" u="none" strike="noStrike" kern="0" cap="none" spc="0" normalizeH="0" baseline="0" noProof="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農地等としての管理</a:t>
            </a:r>
          </a:p>
        </p:txBody>
      </p:sp>
      <p:sp>
        <p:nvSpPr>
          <p:cNvPr id="3928" name="Text Box 22"/>
          <p:cNvSpPr txBox="1">
            <a:spLocks noChangeArrowheads="1"/>
          </p:cNvSpPr>
          <p:nvPr/>
        </p:nvSpPr>
        <p:spPr>
          <a:xfrm>
            <a:off x="2973388" y="3136900"/>
            <a:ext cx="971550" cy="307975"/>
          </a:xfrm>
          <a:prstGeom prst="rect">
            <a:avLst/>
          </a:prstGeom>
          <a:noFill/>
          <a:ln w="9525">
            <a:solidFill>
              <a:sysClr val="windowText" lastClr="000000"/>
            </a:solidFill>
            <a:miter lim="800000"/>
            <a:headEnd/>
            <a:tailEnd/>
          </a:ln>
        </p:spPr>
        <p:txBody>
          <a:bodyPr anchor="ctr" anchorCtr="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買取申出</a:t>
            </a:r>
          </a:p>
        </p:txBody>
      </p:sp>
      <p:sp>
        <p:nvSpPr>
          <p:cNvPr id="3929" name="AutoShape 23"/>
          <p:cNvSpPr>
            <a:spLocks noChangeArrowheads="1"/>
          </p:cNvSpPr>
          <p:nvPr/>
        </p:nvSpPr>
        <p:spPr>
          <a:xfrm>
            <a:off x="1651001" y="3968750"/>
            <a:ext cx="1617663" cy="323850"/>
          </a:xfrm>
          <a:prstGeom prst="roundRect">
            <a:avLst>
              <a:gd name="adj" fmla="val 16667"/>
            </a:avLst>
          </a:prstGeom>
          <a:noFill/>
          <a:ln w="9525">
            <a:solidFill>
              <a:sysClr val="windowText" lastClr="000000"/>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買い取る旨の通知</a:t>
            </a:r>
          </a:p>
        </p:txBody>
      </p:sp>
      <p:sp>
        <p:nvSpPr>
          <p:cNvPr id="3930" name="AutoShape 24"/>
          <p:cNvSpPr>
            <a:spLocks noChangeArrowheads="1"/>
          </p:cNvSpPr>
          <p:nvPr/>
        </p:nvSpPr>
        <p:spPr>
          <a:xfrm>
            <a:off x="3836988" y="3981407"/>
            <a:ext cx="2160587" cy="317491"/>
          </a:xfrm>
          <a:prstGeom prst="roundRect">
            <a:avLst>
              <a:gd name="adj" fmla="val 16667"/>
            </a:avLst>
          </a:prstGeom>
          <a:noFill/>
          <a:ln w="9525">
            <a:solidFill>
              <a:sysClr val="windowText" lastClr="000000"/>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買い取らない旨の通知</a:t>
            </a:r>
          </a:p>
        </p:txBody>
      </p:sp>
      <p:sp>
        <p:nvSpPr>
          <p:cNvPr id="3931" name="Text Box 25"/>
          <p:cNvSpPr txBox="1">
            <a:spLocks noChangeArrowheads="1"/>
          </p:cNvSpPr>
          <p:nvPr/>
        </p:nvSpPr>
        <p:spPr>
          <a:xfrm>
            <a:off x="3490913" y="4457700"/>
            <a:ext cx="2798762" cy="307975"/>
          </a:xfrm>
          <a:prstGeom prst="rect">
            <a:avLst/>
          </a:prstGeom>
          <a:noFill/>
          <a:ln w="9525">
            <a:solidFill>
              <a:sysClr val="windowText" lastClr="000000"/>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農林漁業希望者へのあっせん</a:t>
            </a:r>
          </a:p>
        </p:txBody>
      </p:sp>
      <p:sp>
        <p:nvSpPr>
          <p:cNvPr id="3932" name="Line 26"/>
          <p:cNvSpPr>
            <a:spLocks noChangeShapeType="1"/>
          </p:cNvSpPr>
          <p:nvPr/>
        </p:nvSpPr>
        <p:spPr>
          <a:xfrm>
            <a:off x="922338" y="2822575"/>
            <a:ext cx="0" cy="252413"/>
          </a:xfrm>
          <a:prstGeom prst="line">
            <a:avLst/>
          </a:prstGeom>
          <a:noFill/>
          <a:ln w="50800">
            <a:solidFill>
              <a:srgbClr val="000000"/>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933" name="Line 27"/>
          <p:cNvSpPr>
            <a:spLocks noChangeShapeType="1"/>
          </p:cNvSpPr>
          <p:nvPr/>
        </p:nvSpPr>
        <p:spPr>
          <a:xfrm rot="5400000" flipV="1">
            <a:off x="2648744" y="3015456"/>
            <a:ext cx="1588" cy="574675"/>
          </a:xfrm>
          <a:prstGeom prst="line">
            <a:avLst/>
          </a:prstGeom>
          <a:noFill/>
          <a:ln w="50800">
            <a:solidFill>
              <a:srgbClr val="000000"/>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934" name="Line 28"/>
          <p:cNvSpPr>
            <a:spLocks noChangeShapeType="1"/>
          </p:cNvSpPr>
          <p:nvPr/>
        </p:nvSpPr>
        <p:spPr>
          <a:xfrm>
            <a:off x="2433638" y="4354513"/>
            <a:ext cx="0" cy="663575"/>
          </a:xfrm>
          <a:prstGeom prst="line">
            <a:avLst/>
          </a:prstGeom>
          <a:noFill/>
          <a:ln w="50800">
            <a:solidFill>
              <a:srgbClr val="000000"/>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935" name="Freeform 29"/>
          <p:cNvSpPr/>
          <p:nvPr/>
        </p:nvSpPr>
        <p:spPr>
          <a:xfrm>
            <a:off x="2433638" y="3473450"/>
            <a:ext cx="1008062" cy="507957"/>
          </a:xfrm>
          <a:custGeom>
            <a:avLst/>
            <a:gdLst>
              <a:gd name="T0" fmla="*/ 2147483520 w 492"/>
              <a:gd name="T1" fmla="*/ 0 h 242"/>
              <a:gd name="T2" fmla="*/ 2147483520 w 492"/>
              <a:gd name="T3" fmla="*/ 2147483520 h 242"/>
              <a:gd name="T4" fmla="*/ 0 w 492"/>
              <a:gd name="T5" fmla="*/ 2147483520 h 242"/>
              <a:gd name="T6" fmla="*/ 0 w 492"/>
              <a:gd name="T7" fmla="*/ 2147483520 h 242"/>
              <a:gd name="T8" fmla="*/ 0 60000 65536"/>
              <a:gd name="T9" fmla="*/ 0 60000 65536"/>
              <a:gd name="T10" fmla="*/ 0 60000 65536"/>
              <a:gd name="T11" fmla="*/ 0 60000 65536"/>
              <a:gd name="T12" fmla="*/ 0 w 492"/>
              <a:gd name="T13" fmla="*/ 0 h 242"/>
              <a:gd name="T14" fmla="*/ 492 w 492"/>
              <a:gd name="T15" fmla="*/ 242 h 242"/>
            </a:gdLst>
            <a:ahLst/>
            <a:cxnLst>
              <a:cxn ang="T8">
                <a:pos x="T0" y="T1"/>
              </a:cxn>
              <a:cxn ang="T9">
                <a:pos x="T2" y="T3"/>
              </a:cxn>
              <a:cxn ang="T10">
                <a:pos x="T4" y="T5"/>
              </a:cxn>
              <a:cxn ang="T11">
                <a:pos x="T6" y="T7"/>
              </a:cxn>
            </a:cxnLst>
            <a:rect l="T12" t="T13" r="T14" b="T15"/>
            <a:pathLst>
              <a:path w="492" h="242">
                <a:moveTo>
                  <a:pt x="491" y="0"/>
                </a:moveTo>
                <a:lnTo>
                  <a:pt x="492" y="98"/>
                </a:lnTo>
                <a:lnTo>
                  <a:pt x="0" y="98"/>
                </a:lnTo>
                <a:lnTo>
                  <a:pt x="0" y="242"/>
                </a:lnTo>
              </a:path>
            </a:pathLst>
          </a:custGeom>
          <a:noFill/>
          <a:ln w="50800" cap="flat" cmpd="sng">
            <a:solidFill>
              <a:srgbClr val="000000"/>
            </a:solidFill>
            <a:prstDash val="solid"/>
            <a:round/>
            <a:headEnd type="none" w="med" len="me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936" name="Freeform 30"/>
          <p:cNvSpPr/>
          <p:nvPr/>
        </p:nvSpPr>
        <p:spPr>
          <a:xfrm>
            <a:off x="3441700" y="3629025"/>
            <a:ext cx="1368425" cy="352382"/>
          </a:xfrm>
          <a:custGeom>
            <a:avLst/>
            <a:gdLst>
              <a:gd name="T0" fmla="*/ 0 w 1044"/>
              <a:gd name="T1" fmla="*/ 2147483520 h 202"/>
              <a:gd name="T2" fmla="*/ 2147483520 w 1044"/>
              <a:gd name="T3" fmla="*/ 0 h 202"/>
              <a:gd name="T4" fmla="*/ 2147483520 w 1044"/>
              <a:gd name="T5" fmla="*/ 2147483520 h 202"/>
              <a:gd name="T6" fmla="*/ 0 60000 65536"/>
              <a:gd name="T7" fmla="*/ 0 60000 65536"/>
              <a:gd name="T8" fmla="*/ 0 60000 65536"/>
              <a:gd name="T9" fmla="*/ 0 w 1044"/>
              <a:gd name="T10" fmla="*/ 0 h 202"/>
              <a:gd name="T11" fmla="*/ 1044 w 1044"/>
              <a:gd name="T12" fmla="*/ 202 h 202"/>
            </a:gdLst>
            <a:ahLst/>
            <a:cxnLst>
              <a:cxn ang="T6">
                <a:pos x="T0" y="T1"/>
              </a:cxn>
              <a:cxn ang="T7">
                <a:pos x="T2" y="T3"/>
              </a:cxn>
              <a:cxn ang="T8">
                <a:pos x="T4" y="T5"/>
              </a:cxn>
            </a:cxnLst>
            <a:rect l="T9" t="T10" r="T11" b="T12"/>
            <a:pathLst>
              <a:path w="1044" h="202">
                <a:moveTo>
                  <a:pt x="0" y="6"/>
                </a:moveTo>
                <a:lnTo>
                  <a:pt x="1044" y="0"/>
                </a:lnTo>
                <a:lnTo>
                  <a:pt x="1042" y="202"/>
                </a:lnTo>
              </a:path>
            </a:pathLst>
          </a:custGeom>
          <a:noFill/>
          <a:ln w="50800" cap="flat" cmpd="dbl">
            <a:solidFill>
              <a:srgbClr val="000000"/>
            </a:solidFill>
            <a:prstDash val="sysDot"/>
            <a:round/>
            <a:headEnd type="none" w="med" len="me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937" name="Rectangle 33"/>
          <p:cNvSpPr>
            <a:spLocks noChangeArrowheads="1"/>
          </p:cNvSpPr>
          <p:nvPr/>
        </p:nvSpPr>
        <p:spPr>
          <a:xfrm>
            <a:off x="1643063" y="5011738"/>
            <a:ext cx="1727200" cy="503237"/>
          </a:xfrm>
          <a:prstGeom prst="rect">
            <a:avLst/>
          </a:prstGeom>
          <a:noFill/>
          <a:ln w="9525">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法律の目的に沿った</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適切な管理</a:t>
            </a:r>
          </a:p>
        </p:txBody>
      </p:sp>
      <p:sp>
        <p:nvSpPr>
          <p:cNvPr id="3938" name="Rectangle 36"/>
          <p:cNvSpPr>
            <a:spLocks noChangeArrowheads="1"/>
          </p:cNvSpPr>
          <p:nvPr/>
        </p:nvSpPr>
        <p:spPr>
          <a:xfrm>
            <a:off x="3514725" y="5011738"/>
            <a:ext cx="1584325" cy="503237"/>
          </a:xfrm>
          <a:prstGeom prst="rect">
            <a:avLst/>
          </a:prstGeom>
          <a:noFill/>
          <a:ln w="9525">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農地等として生産</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緑地の管理</a:t>
            </a:r>
          </a:p>
        </p:txBody>
      </p:sp>
      <p:sp>
        <p:nvSpPr>
          <p:cNvPr id="3939" name="Rectangle 39"/>
          <p:cNvSpPr>
            <a:spLocks noChangeArrowheads="1"/>
          </p:cNvSpPr>
          <p:nvPr/>
        </p:nvSpPr>
        <p:spPr>
          <a:xfrm>
            <a:off x="5313363" y="5013325"/>
            <a:ext cx="1368425" cy="503238"/>
          </a:xfrm>
          <a:prstGeom prst="rect">
            <a:avLst/>
          </a:prstGeom>
          <a:noFill/>
          <a:ln w="9525">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不調の場合</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行為制限解除</a:t>
            </a:r>
          </a:p>
        </p:txBody>
      </p:sp>
      <p:sp>
        <p:nvSpPr>
          <p:cNvPr id="3940" name="Rectangle 42"/>
          <p:cNvSpPr>
            <a:spLocks noChangeArrowheads="1"/>
          </p:cNvSpPr>
          <p:nvPr/>
        </p:nvSpPr>
        <p:spPr>
          <a:xfrm>
            <a:off x="282575" y="5003800"/>
            <a:ext cx="1225550" cy="503238"/>
          </a:xfrm>
          <a:prstGeom prst="rect">
            <a:avLst/>
          </a:prstGeom>
          <a:noFill/>
          <a:ln w="9525">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営農の継続</a:t>
            </a:r>
          </a:p>
        </p:txBody>
      </p:sp>
      <p:sp>
        <p:nvSpPr>
          <p:cNvPr id="3941" name="Line 43"/>
          <p:cNvSpPr>
            <a:spLocks noChangeShapeType="1"/>
          </p:cNvSpPr>
          <p:nvPr/>
        </p:nvSpPr>
        <p:spPr>
          <a:xfrm>
            <a:off x="416496" y="3602037"/>
            <a:ext cx="0" cy="1423988"/>
          </a:xfrm>
          <a:prstGeom prst="line">
            <a:avLst/>
          </a:prstGeom>
          <a:noFill/>
          <a:ln w="50800">
            <a:solidFill>
              <a:srgbClr val="000000"/>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942" name="Line 44"/>
          <p:cNvSpPr>
            <a:spLocks noChangeShapeType="1"/>
          </p:cNvSpPr>
          <p:nvPr/>
        </p:nvSpPr>
        <p:spPr>
          <a:xfrm>
            <a:off x="4808984" y="4293096"/>
            <a:ext cx="1141" cy="174130"/>
          </a:xfrm>
          <a:prstGeom prst="line">
            <a:avLst/>
          </a:prstGeom>
          <a:noFill/>
          <a:ln w="50800" cmpd="dbl">
            <a:solidFill>
              <a:srgbClr val="000000"/>
            </a:solidFill>
            <a:prstDash val="sysDot"/>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943" name="Line 47"/>
          <p:cNvSpPr>
            <a:spLocks noChangeShapeType="1"/>
          </p:cNvSpPr>
          <p:nvPr/>
        </p:nvSpPr>
        <p:spPr>
          <a:xfrm>
            <a:off x="3729038" y="2028825"/>
            <a:ext cx="431800" cy="0"/>
          </a:xfrm>
          <a:prstGeom prst="line">
            <a:avLst/>
          </a:prstGeom>
          <a:noFill/>
          <a:ln w="38100">
            <a:solidFill>
              <a:sysClr val="windowText" lastClr="000000"/>
            </a:solidFill>
            <a:prstDash val="sysDot"/>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944" name="Text Box 49"/>
          <p:cNvSpPr txBox="1">
            <a:spLocks noChangeArrowheads="1"/>
          </p:cNvSpPr>
          <p:nvPr/>
        </p:nvSpPr>
        <p:spPr>
          <a:xfrm>
            <a:off x="1014413" y="2205241"/>
            <a:ext cx="1531188" cy="253916"/>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土地所有者等の同意</a:t>
            </a:r>
          </a:p>
        </p:txBody>
      </p:sp>
      <p:sp>
        <p:nvSpPr>
          <p:cNvPr id="3945" name="Text Box 50"/>
          <p:cNvSpPr txBox="1">
            <a:spLocks noChangeArrowheads="1"/>
          </p:cNvSpPr>
          <p:nvPr/>
        </p:nvSpPr>
        <p:spPr>
          <a:xfrm>
            <a:off x="3130291" y="3714834"/>
            <a:ext cx="814647" cy="253916"/>
          </a:xfrm>
          <a:prstGeom prst="rect">
            <a:avLst/>
          </a:prstGeom>
          <a:noFill/>
          <a:ln>
            <a:noFill/>
          </a:ln>
        </p:spPr>
        <p:txBody>
          <a:bodyPr wrap="square">
            <a:spAutoFit/>
          </a:bodyPr>
          <a:lstStyle>
            <a:defPPr>
              <a:defRPr lang="ja-JP"/>
            </a:defPPr>
            <a:lvl1pPr fontAlgn="base">
              <a:spcBef>
                <a:spcPct val="0"/>
              </a:spcBef>
              <a:spcAft>
                <a:spcPct val="0"/>
              </a:spcAft>
              <a:buFontTx/>
              <a:buNone/>
              <a:defRPr sz="1050">
                <a:solidFill>
                  <a:prstClr val="black"/>
                </a:solidFill>
                <a:latin typeface="ＭＳ Ｐゴシック" panose="020B0600070205080204" pitchFamily="50" charset="-128"/>
                <a:ea typeface="ＭＳ Ｐゴシック" panose="020B060007020508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（１月以内）</a:t>
            </a:r>
          </a:p>
        </p:txBody>
      </p:sp>
      <p:sp>
        <p:nvSpPr>
          <p:cNvPr id="3946" name="Line 52"/>
          <p:cNvSpPr>
            <a:spLocks noChangeShapeType="1"/>
          </p:cNvSpPr>
          <p:nvPr/>
        </p:nvSpPr>
        <p:spPr>
          <a:xfrm>
            <a:off x="4297363" y="4749800"/>
            <a:ext cx="0" cy="252413"/>
          </a:xfrm>
          <a:prstGeom prst="line">
            <a:avLst/>
          </a:prstGeom>
          <a:noFill/>
          <a:ln w="50800" cmpd="dbl">
            <a:solidFill>
              <a:srgbClr val="000000"/>
            </a:solidFill>
            <a:prstDash val="sysDot"/>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947" name="Line 53"/>
          <p:cNvSpPr>
            <a:spLocks noChangeShapeType="1"/>
          </p:cNvSpPr>
          <p:nvPr/>
        </p:nvSpPr>
        <p:spPr>
          <a:xfrm>
            <a:off x="5539262" y="4759325"/>
            <a:ext cx="0" cy="252413"/>
          </a:xfrm>
          <a:prstGeom prst="line">
            <a:avLst/>
          </a:prstGeom>
          <a:noFill/>
          <a:ln w="50800" cmpd="dbl">
            <a:solidFill>
              <a:srgbClr val="000000"/>
            </a:solidFill>
            <a:prstDash val="sysDot"/>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948" name="Text Box 21"/>
          <p:cNvSpPr txBox="1">
            <a:spLocks noChangeArrowheads="1"/>
          </p:cNvSpPr>
          <p:nvPr/>
        </p:nvSpPr>
        <p:spPr>
          <a:xfrm>
            <a:off x="334963" y="3070225"/>
            <a:ext cx="2032000" cy="523875"/>
          </a:xfrm>
          <a:prstGeom prst="rect">
            <a:avLst/>
          </a:prstGeom>
          <a:noFill/>
          <a:ln w="9525">
            <a:solidFill>
              <a:sysClr val="windowText" lastClr="000000"/>
            </a:solidFill>
            <a:miter lim="800000"/>
            <a:headEnd/>
            <a:tailEnd/>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・主たる従事者の死亡等</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・指定後</a:t>
            </a:r>
            <a:r>
              <a:rPr kumimoji="1" lang="en-US" altLang="ja-JP"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30</a:t>
            </a:r>
            <a:r>
              <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年経過</a:t>
            </a:r>
            <a:r>
              <a:rPr kumimoji="1" lang="ja-JP" altLang="en-US" sz="1400" b="0" i="0" u="none" strike="noStrike" kern="1200" cap="none" spc="0" normalizeH="0" baseline="30000" noProof="0">
                <a:ln>
                  <a:noFill/>
                </a:ln>
                <a:solidFill>
                  <a:srgbClr val="000000"/>
                </a:solidFill>
                <a:effectLst/>
                <a:uLnTx/>
                <a:uFillTx/>
                <a:latin typeface="ＭＳ Ｐゴシック"/>
                <a:ea typeface="ＭＳ Ｐゴシック" panose="020B0600070205080204" pitchFamily="50" charset="-128"/>
                <a:cs typeface="+mn-cs"/>
              </a:rPr>
              <a:t>＊３</a:t>
            </a:r>
            <a:endParaRPr kumimoji="1"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949" name="Line 26"/>
          <p:cNvSpPr>
            <a:spLocks noChangeShapeType="1"/>
          </p:cNvSpPr>
          <p:nvPr/>
        </p:nvSpPr>
        <p:spPr>
          <a:xfrm>
            <a:off x="912813" y="2220913"/>
            <a:ext cx="0" cy="252412"/>
          </a:xfrm>
          <a:prstGeom prst="line">
            <a:avLst/>
          </a:prstGeom>
          <a:noFill/>
          <a:ln w="50800">
            <a:solidFill>
              <a:srgbClr val="000000"/>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950" name="大かっこ 99"/>
          <p:cNvSpPr/>
          <p:nvPr/>
        </p:nvSpPr>
        <p:spPr>
          <a:xfrm>
            <a:off x="4162425" y="1916831"/>
            <a:ext cx="2374900" cy="797793"/>
          </a:xfrm>
          <a:prstGeom prst="bracketPair">
            <a:avLst>
              <a:gd name="adj" fmla="val 3969"/>
            </a:avLst>
          </a:prstGeom>
          <a:noFill/>
          <a:ln w="9525" cap="flat" cmpd="sng" algn="ctr">
            <a:solidFill>
              <a:sysClr val="windowText" lastClr="000000"/>
            </a:solidFill>
            <a:prstDash val="soli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2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指定要件</a:t>
            </a:r>
            <a:r>
              <a:rPr kumimoji="0" lang="en-US" altLang="ja-JP" sz="12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en-US" altLang="ja-JP" sz="12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500㎡</a:t>
            </a:r>
            <a:r>
              <a:rPr kumimoji="0" lang="ja-JP" altLang="en-US" sz="12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以上</a:t>
            </a:r>
            <a:r>
              <a:rPr kumimoji="1" lang="ja-JP" altLang="en-US" sz="1200" b="0" i="0" u="none" strike="noStrike" kern="1200" cap="none" spc="0" normalizeH="0" baseline="30000" noProof="0">
                <a:ln>
                  <a:noFill/>
                </a:ln>
                <a:solidFill>
                  <a:srgbClr val="000000"/>
                </a:solidFill>
                <a:effectLst/>
                <a:uLnTx/>
                <a:uFillTx/>
                <a:latin typeface="ＭＳ Ｐゴシック"/>
                <a:ea typeface="ＭＳ Ｐゴシック" panose="020B0600070205080204" pitchFamily="50" charset="-128"/>
                <a:cs typeface="+mn-cs"/>
              </a:rPr>
              <a:t>＊</a:t>
            </a:r>
            <a:r>
              <a:rPr kumimoji="1" lang="en-US" altLang="ja-JP" sz="1200" b="0" i="0" u="none" strike="noStrike" kern="1200" cap="none" spc="0" normalizeH="0" baseline="30000" noProof="0">
                <a:ln>
                  <a:noFill/>
                </a:ln>
                <a:solidFill>
                  <a:srgbClr val="000000"/>
                </a:solidFill>
                <a:effectLst/>
                <a:uLnTx/>
                <a:uFillTx/>
                <a:latin typeface="ＭＳ Ｐゴシック"/>
                <a:ea typeface="ＭＳ Ｐゴシック" panose="020B0600070205080204" pitchFamily="50" charset="-128"/>
                <a:cs typeface="+mn-cs"/>
              </a:rPr>
              <a:t>1</a:t>
            </a:r>
            <a:r>
              <a:rPr kumimoji="0" lang="ja-JP" altLang="en-US" sz="12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a:t>
            </a:r>
            <a:r>
              <a:rPr kumimoji="0" lang="ja-JP" altLang="en-US" sz="1200" b="0" i="0" u="sng"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一団の農地</a:t>
            </a:r>
            <a:endParaRPr kumimoji="0" lang="ja-JP" altLang="en-US" sz="12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・公共施設等の敷地として適する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・農林漁業の継続が可能　　　等</a:t>
            </a:r>
          </a:p>
        </p:txBody>
      </p:sp>
      <p:sp>
        <p:nvSpPr>
          <p:cNvPr id="3951" name="Text Box 48"/>
          <p:cNvSpPr txBox="1">
            <a:spLocks noChangeArrowheads="1"/>
          </p:cNvSpPr>
          <p:nvPr/>
        </p:nvSpPr>
        <p:spPr>
          <a:xfrm>
            <a:off x="414951" y="3566081"/>
            <a:ext cx="2004075" cy="369332"/>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ＭＳ Ｐゴシック"/>
                <a:ea typeface="ＭＳ Ｐゴシック"/>
                <a:cs typeface="+mn-cs"/>
              </a:rPr>
              <a:t>＊３　特定生産緑地に指定されている</a:t>
            </a:r>
            <a:endPar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ＭＳ Ｐゴシック"/>
                <a:ea typeface="ＭＳ Ｐゴシック"/>
                <a:cs typeface="+mn-cs"/>
              </a:rPr>
              <a:t>　　　 場合は当該指定から</a:t>
            </a:r>
            <a:r>
              <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rPr>
              <a:t>10</a:t>
            </a:r>
            <a:r>
              <a:rPr kumimoji="1" lang="ja-JP" altLang="en-US" sz="900" b="0" i="0" u="none" strike="noStrike" kern="1200" cap="none" spc="0" normalizeH="0" baseline="0" noProof="0">
                <a:ln>
                  <a:noFill/>
                </a:ln>
                <a:solidFill>
                  <a:srgbClr val="000000"/>
                </a:solidFill>
                <a:effectLst/>
                <a:uLnTx/>
                <a:uFillTx/>
                <a:latin typeface="ＭＳ Ｐゴシック"/>
                <a:ea typeface="ＭＳ Ｐゴシック"/>
                <a:cs typeface="+mn-cs"/>
              </a:rPr>
              <a:t>年経過</a:t>
            </a:r>
            <a:endPar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3952" name="Text Box 48"/>
          <p:cNvSpPr txBox="1">
            <a:spLocks noChangeArrowheads="1"/>
          </p:cNvSpPr>
          <p:nvPr/>
        </p:nvSpPr>
        <p:spPr>
          <a:xfrm>
            <a:off x="1014413" y="2797795"/>
            <a:ext cx="3610284" cy="230832"/>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ＭＳ Ｐゴシック"/>
                <a:ea typeface="ＭＳ Ｐゴシック"/>
                <a:cs typeface="+mn-cs"/>
              </a:rPr>
              <a:t>＊２　温室や農業用倉庫に加え、直売所や農家レストランも設置可能に</a:t>
            </a:r>
            <a:endPar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3953" name="Rectangle 8"/>
          <p:cNvSpPr>
            <a:spLocks noChangeArrowheads="1"/>
          </p:cNvSpPr>
          <p:nvPr/>
        </p:nvSpPr>
        <p:spPr>
          <a:xfrm>
            <a:off x="6982565" y="6403182"/>
            <a:ext cx="1584325" cy="385762"/>
          </a:xfrm>
          <a:prstGeom prst="rect">
            <a:avLst/>
          </a:prstGeom>
          <a:noFill/>
          <a:ln>
            <a:noFill/>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1" lang="ja-JP" alt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東京都練馬区</a:t>
            </a:r>
          </a:p>
        </p:txBody>
      </p:sp>
      <p:sp>
        <p:nvSpPr>
          <p:cNvPr id="3955" name="テキスト ボックス 48"/>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56" name="テキスト ボックス 49"/>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57"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5" name="正方形/長方形 16"/>
          <p:cNvSpPr/>
          <p:nvPr/>
        </p:nvSpPr>
        <p:spPr>
          <a:xfrm>
            <a:off x="-1" y="0"/>
            <a:ext cx="9904413" cy="396000"/>
          </a:xfrm>
          <a:prstGeom prst="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t"/>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生産緑地制度の概要</a:t>
            </a:r>
          </a:p>
        </p:txBody>
      </p:sp>
      <p:sp>
        <p:nvSpPr>
          <p:cNvPr id="46" name="スライド番号プレースホルダー 1"/>
          <p:cNvSpPr txBox="1">
            <a:spLocks/>
          </p:cNvSpPr>
          <p:nvPr/>
        </p:nvSpPr>
        <p:spPr>
          <a:xfrm>
            <a:off x="7538144" y="6520259"/>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2" name="Text Box 54">
            <a:extLst>
              <a:ext uri="{FF2B5EF4-FFF2-40B4-BE49-F238E27FC236}">
                <a16:creationId xmlns:a16="http://schemas.microsoft.com/office/drawing/2014/main" id="{294FFE24-79CD-1A62-A323-F348A5FA961B}"/>
              </a:ext>
            </a:extLst>
          </p:cNvPr>
          <p:cNvSpPr txBox="1">
            <a:spLocks noChangeArrowheads="1"/>
          </p:cNvSpPr>
          <p:nvPr/>
        </p:nvSpPr>
        <p:spPr>
          <a:xfrm>
            <a:off x="6772535" y="1811934"/>
            <a:ext cx="2808288" cy="706993"/>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panose="020B0600070205080204" pitchFamily="50" charset="-128"/>
              </a:rPr>
              <a:t>＜実績＞</a:t>
            </a:r>
            <a:endParaRPr kumimoji="1" lang="en-US" altLang="ja-JP" sz="1400" b="0" i="0" u="none" strike="noStrike" kern="1200" cap="none" spc="0" normalizeH="0" baseline="0" noProof="0">
              <a:ln>
                <a:noFill/>
              </a:ln>
              <a:solidFill>
                <a:srgbClr val="000000"/>
              </a:solidFill>
              <a:effectLst/>
              <a:uLnTx/>
              <a:uFillTx/>
              <a:latin typeface="ＭＳ Ｐゴシック" panose="020B0600070205080204" pitchFamily="50" charset="-128"/>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ＭＳ Ｐゴシック" panose="020B0600070205080204" pitchFamily="50" charset="-128"/>
              </a:rPr>
              <a:t>55,198</a:t>
            </a:r>
            <a:r>
              <a:rPr kumimoji="1" lang="ja-JP" altLang="en-US" sz="1400" b="0" i="0" u="none" strike="noStrike" kern="1200" cap="none" spc="0" normalizeH="0" baseline="0" noProof="0">
                <a:ln>
                  <a:noFill/>
                </a:ln>
                <a:solidFill>
                  <a:srgbClr val="000000"/>
                </a:solidFill>
                <a:effectLst/>
                <a:uLnTx/>
                <a:uFillTx/>
                <a:latin typeface="ＭＳ Ｐゴシック" panose="020B0600070205080204" pitchFamily="50" charset="-128"/>
              </a:rPr>
              <a:t>地区、</a:t>
            </a:r>
            <a:r>
              <a:rPr kumimoji="1" lang="en-US" altLang="ja-JP" sz="1400" b="0" i="0" u="none" strike="noStrike" kern="1200" cap="none" spc="0" normalizeH="0" baseline="0" noProof="0">
                <a:ln>
                  <a:noFill/>
                </a:ln>
                <a:solidFill>
                  <a:srgbClr val="000000"/>
                </a:solidFill>
                <a:effectLst/>
                <a:uLnTx/>
                <a:uFillTx/>
                <a:latin typeface="ＭＳ Ｐゴシック" panose="020B0600070205080204" pitchFamily="50" charset="-128"/>
              </a:rPr>
              <a:t>11,171ha</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panose="020B0600070205080204" pitchFamily="50" charset="-128"/>
              </a:rPr>
              <a:t>　　　　　　　（</a:t>
            </a:r>
            <a:r>
              <a:rPr kumimoji="1" lang="en-US" altLang="ja-JP" sz="1200" b="0" i="0" u="none" strike="noStrike" kern="1200" cap="none" spc="0" normalizeH="0" baseline="0" noProof="0">
                <a:ln>
                  <a:noFill/>
                </a:ln>
                <a:solidFill>
                  <a:srgbClr val="000000"/>
                </a:solidFill>
                <a:effectLst/>
                <a:uLnTx/>
                <a:uFillTx/>
                <a:latin typeface="ＭＳ Ｐゴシック" panose="020B0600070205080204" pitchFamily="50" charset="-128"/>
              </a:rPr>
              <a:t>R5.12.31</a:t>
            </a:r>
            <a:r>
              <a:rPr kumimoji="1" lang="ja-JP" altLang="en-US" sz="1200" b="0" i="0" u="none" strike="noStrike" kern="1200" cap="none" spc="0" normalizeH="0" baseline="0" noProof="0">
                <a:ln>
                  <a:noFill/>
                </a:ln>
                <a:solidFill>
                  <a:srgbClr val="000000"/>
                </a:solidFill>
                <a:effectLst/>
                <a:uLnTx/>
                <a:uFillTx/>
                <a:latin typeface="ＭＳ Ｐゴシック" panose="020B0600070205080204" pitchFamily="50" charset="-128"/>
              </a:rPr>
              <a:t>現在）</a:t>
            </a:r>
          </a:p>
        </p:txBody>
      </p:sp>
      <p:sp>
        <p:nvSpPr>
          <p:cNvPr id="3" name="Text Box 51">
            <a:extLst>
              <a:ext uri="{FF2B5EF4-FFF2-40B4-BE49-F238E27FC236}">
                <a16:creationId xmlns:a16="http://schemas.microsoft.com/office/drawing/2014/main" id="{63CC6FD8-029B-2A12-3558-9A39B931BBB4}"/>
              </a:ext>
            </a:extLst>
          </p:cNvPr>
          <p:cNvSpPr txBox="1">
            <a:spLocks noChangeArrowheads="1"/>
          </p:cNvSpPr>
          <p:nvPr/>
        </p:nvSpPr>
        <p:spPr>
          <a:xfrm>
            <a:off x="5600200" y="4785891"/>
            <a:ext cx="1481496" cy="230832"/>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defRPr/>
            </a:pPr>
            <a:r>
              <a:rPr lang="ja-JP" altLang="en-US" sz="900">
                <a:solidFill>
                  <a:prstClr val="black"/>
                </a:solidFill>
                <a:latin typeface="ＭＳ Ｐゴシック" panose="020B0600070205080204" pitchFamily="50" charset="-128"/>
              </a:rPr>
              <a:t>（買取り申出から３月以内）</a:t>
            </a:r>
          </a:p>
        </p:txBody>
      </p:sp>
    </p:spTree>
    <p:extLst>
      <p:ext uri="{BB962C8B-B14F-4D97-AF65-F5344CB8AC3E}">
        <p14:creationId xmlns:p14="http://schemas.microsoft.com/office/powerpoint/2010/main" val="36995876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9" name="Text Box 17"/>
          <p:cNvSpPr txBox="1">
            <a:spLocks noChangeArrowheads="1"/>
          </p:cNvSpPr>
          <p:nvPr/>
        </p:nvSpPr>
        <p:spPr>
          <a:xfrm>
            <a:off x="794" y="0"/>
            <a:ext cx="8316416" cy="40011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農地面積の現状　　　　　　　　　　　　</a:t>
            </a:r>
          </a:p>
        </p:txBody>
      </p:sp>
      <p:sp>
        <p:nvSpPr>
          <p:cNvPr id="3995" name="テキスト ボックス 35"/>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96" name="テキスト ボックス 36"/>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2" name="スライド番号プレースホルダー 1"/>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4" name="Rectangle 3">
            <a:extLst>
              <a:ext uri="{FF2B5EF4-FFF2-40B4-BE49-F238E27FC236}">
                <a16:creationId xmlns:a16="http://schemas.microsoft.com/office/drawing/2014/main" id="{B4D6CAA0-A928-E7F7-8714-23EBC56C05C0}"/>
              </a:ext>
            </a:extLst>
          </p:cNvPr>
          <p:cNvSpPr>
            <a:spLocks noChangeArrowheads="1"/>
          </p:cNvSpPr>
          <p:nvPr/>
        </p:nvSpPr>
        <p:spPr>
          <a:xfrm>
            <a:off x="272480" y="758966"/>
            <a:ext cx="9360000" cy="4990374"/>
          </a:xfrm>
          <a:prstGeom prst="rect">
            <a:avLst/>
          </a:prstGeom>
          <a:solidFill>
            <a:srgbClr val="99CC00">
              <a:alpha val="39999"/>
            </a:srgbClr>
          </a:solidFill>
          <a:ln w="38100">
            <a:solidFill>
              <a:srgbClr val="0099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5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35" name="Text Box 6">
            <a:extLst>
              <a:ext uri="{FF2B5EF4-FFF2-40B4-BE49-F238E27FC236}">
                <a16:creationId xmlns:a16="http://schemas.microsoft.com/office/drawing/2014/main" id="{3894FD48-81B1-C540-FDE4-7656E52CE6B0}"/>
              </a:ext>
            </a:extLst>
          </p:cNvPr>
          <p:cNvSpPr txBox="1">
            <a:spLocks noChangeArrowheads="1"/>
          </p:cNvSpPr>
          <p:nvPr/>
        </p:nvSpPr>
        <p:spPr>
          <a:xfrm>
            <a:off x="906296" y="1117027"/>
            <a:ext cx="8209500" cy="392415"/>
          </a:xfrm>
          <a:prstGeom prst="rect">
            <a:avLst/>
          </a:prstGeom>
          <a:solidFill>
            <a:schemeClr val="bg1"/>
          </a:solidFill>
          <a:ln w="38100">
            <a:solidFill>
              <a:schemeClr val="tx1"/>
            </a:solidFill>
            <a:miter lim="800000"/>
            <a:headEnd/>
            <a:tailEnd/>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0" i="0" u="none" strike="noStrike" kern="1200" cap="none" spc="0" normalizeH="0" baseline="0" noProof="0">
                <a:ln>
                  <a:noFill/>
                </a:ln>
                <a:solidFill>
                  <a:prstClr val="black"/>
                </a:solidFill>
                <a:effectLst/>
                <a:uLnTx/>
                <a:uFillTx/>
                <a:latin typeface="Arial"/>
                <a:ea typeface="ＭＳ Ｐゴシック"/>
                <a:cs typeface="+mn-cs"/>
              </a:rPr>
              <a:t>市街化区域内農地（</a:t>
            </a:r>
            <a:r>
              <a:rPr kumimoji="1" lang="en-US" altLang="ja-JP" sz="1950" b="0" i="0" u="none" strike="noStrike" kern="1200" cap="none" spc="0" normalizeH="0" baseline="0" noProof="0">
                <a:ln>
                  <a:noFill/>
                </a:ln>
                <a:solidFill>
                  <a:prstClr val="black"/>
                </a:solidFill>
                <a:effectLst/>
                <a:uLnTx/>
                <a:uFillTx/>
                <a:latin typeface="Arial"/>
                <a:ea typeface="ＭＳ Ｐゴシック"/>
                <a:cs typeface="+mn-cs"/>
              </a:rPr>
              <a:t>A+B+C+D</a:t>
            </a:r>
            <a:r>
              <a:rPr kumimoji="1" lang="ja-JP" altLang="en-US" sz="1950" b="0" i="0" u="none" strike="noStrike" kern="1200" cap="none" spc="0" normalizeH="0" baseline="0" noProof="0">
                <a:ln>
                  <a:noFill/>
                </a:ln>
                <a:solidFill>
                  <a:prstClr val="black"/>
                </a:solidFill>
                <a:effectLst/>
                <a:uLnTx/>
                <a:uFillTx/>
                <a:latin typeface="Arial"/>
                <a:ea typeface="ＭＳ Ｐゴシック"/>
                <a:cs typeface="+mn-cs"/>
              </a:rPr>
              <a:t>）   </a:t>
            </a:r>
            <a:r>
              <a:rPr kumimoji="1" lang="ja-JP" altLang="en-US" sz="1950" b="0" i="0" u="none" strike="noStrike" kern="1200" cap="none" spc="0" normalizeH="0" baseline="0" noProof="0">
                <a:ln>
                  <a:noFill/>
                </a:ln>
                <a:solidFill>
                  <a:srgbClr val="FF3399"/>
                </a:solidFill>
                <a:effectLst/>
                <a:uLnTx/>
                <a:uFillTx/>
                <a:latin typeface="Arial"/>
                <a:ea typeface="ＭＳ Ｐゴシック"/>
                <a:cs typeface="+mn-cs"/>
              </a:rPr>
              <a:t>全国　約</a:t>
            </a:r>
            <a:r>
              <a:rPr lang="ja-JP" altLang="en-US" sz="1950">
                <a:solidFill>
                  <a:srgbClr val="FF3399"/>
                </a:solidFill>
                <a:latin typeface="Arial"/>
                <a:ea typeface="ＭＳ Ｐゴシック"/>
              </a:rPr>
              <a:t>５．６</a:t>
            </a:r>
            <a:r>
              <a:rPr kumimoji="1" lang="ja-JP" altLang="en-US" sz="1950" b="0" i="0" u="none" strike="noStrike" kern="1200" cap="none" spc="0" normalizeH="0" baseline="0" noProof="0">
                <a:ln>
                  <a:noFill/>
                </a:ln>
                <a:solidFill>
                  <a:srgbClr val="FF3399"/>
                </a:solidFill>
                <a:effectLst/>
                <a:uLnTx/>
                <a:uFillTx/>
                <a:latin typeface="Arial"/>
                <a:ea typeface="ＭＳ Ｐゴシック"/>
                <a:cs typeface="+mn-cs"/>
              </a:rPr>
              <a:t>万ｈａ</a:t>
            </a:r>
            <a:endParaRPr kumimoji="1" lang="en-US" altLang="ja-JP" sz="195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36" name="Rectangle 4">
            <a:extLst>
              <a:ext uri="{FF2B5EF4-FFF2-40B4-BE49-F238E27FC236}">
                <a16:creationId xmlns:a16="http://schemas.microsoft.com/office/drawing/2014/main" id="{330F5AC4-9FAC-C543-F5B4-8F44A1E6C7FC}"/>
              </a:ext>
            </a:extLst>
          </p:cNvPr>
          <p:cNvSpPr>
            <a:spLocks noChangeArrowheads="1"/>
          </p:cNvSpPr>
          <p:nvPr/>
        </p:nvSpPr>
        <p:spPr>
          <a:xfrm>
            <a:off x="906296" y="1970794"/>
            <a:ext cx="2516892" cy="1622835"/>
          </a:xfrm>
          <a:prstGeom prst="rect">
            <a:avLst/>
          </a:prstGeom>
          <a:solidFill>
            <a:schemeClr val="bg1"/>
          </a:solidFill>
          <a:ln w="57150">
            <a:solidFill>
              <a:srgbClr val="0070C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5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37" name="Rectangle 5">
            <a:extLst>
              <a:ext uri="{FF2B5EF4-FFF2-40B4-BE49-F238E27FC236}">
                <a16:creationId xmlns:a16="http://schemas.microsoft.com/office/drawing/2014/main" id="{EBF9CF1F-8BB8-BDE0-BD70-4F1C284AB39A}"/>
              </a:ext>
            </a:extLst>
          </p:cNvPr>
          <p:cNvSpPr>
            <a:spLocks noChangeArrowheads="1"/>
          </p:cNvSpPr>
          <p:nvPr/>
        </p:nvSpPr>
        <p:spPr>
          <a:xfrm>
            <a:off x="918001" y="3610706"/>
            <a:ext cx="2516893" cy="1968706"/>
          </a:xfrm>
          <a:prstGeom prst="rect">
            <a:avLst/>
          </a:prstGeom>
          <a:solidFill>
            <a:srgbClr val="CCFFCC"/>
          </a:solidFill>
          <a:ln w="57150">
            <a:solidFill>
              <a:srgbClr val="FF000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95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38" name="Rectangle 8">
            <a:extLst>
              <a:ext uri="{FF2B5EF4-FFF2-40B4-BE49-F238E27FC236}">
                <a16:creationId xmlns:a16="http://schemas.microsoft.com/office/drawing/2014/main" id="{FFC64FB7-2B82-FCA7-1B80-2951F834E24C}"/>
              </a:ext>
            </a:extLst>
          </p:cNvPr>
          <p:cNvSpPr>
            <a:spLocks noChangeArrowheads="1"/>
          </p:cNvSpPr>
          <p:nvPr/>
        </p:nvSpPr>
        <p:spPr>
          <a:xfrm>
            <a:off x="3485103" y="1968328"/>
            <a:ext cx="5620358" cy="3042000"/>
          </a:xfrm>
          <a:prstGeom prst="rect">
            <a:avLst/>
          </a:prstGeom>
          <a:solidFill>
            <a:schemeClr val="bg1"/>
          </a:solidFill>
          <a:ln w="57150">
            <a:solidFill>
              <a:srgbClr val="0070C0"/>
            </a:solidFill>
            <a:prstDash val="solid"/>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5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39" name="Rectangle 34">
            <a:extLst>
              <a:ext uri="{FF2B5EF4-FFF2-40B4-BE49-F238E27FC236}">
                <a16:creationId xmlns:a16="http://schemas.microsoft.com/office/drawing/2014/main" id="{69F9B9A4-2FFB-DAE0-45B3-8CFA02E91328}"/>
              </a:ext>
            </a:extLst>
          </p:cNvPr>
          <p:cNvSpPr>
            <a:spLocks noChangeArrowheads="1"/>
          </p:cNvSpPr>
          <p:nvPr/>
        </p:nvSpPr>
        <p:spPr>
          <a:xfrm>
            <a:off x="3485102" y="5051941"/>
            <a:ext cx="5620359" cy="527471"/>
          </a:xfrm>
          <a:prstGeom prst="rect">
            <a:avLst/>
          </a:prstGeom>
          <a:solidFill>
            <a:srgbClr val="CCFFCC"/>
          </a:solidFill>
          <a:ln w="57150">
            <a:solidFill>
              <a:srgbClr val="FF0000"/>
            </a:solidFill>
            <a:prstDash val="solid"/>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95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40" name="Text Box 6">
            <a:extLst>
              <a:ext uri="{FF2B5EF4-FFF2-40B4-BE49-F238E27FC236}">
                <a16:creationId xmlns:a16="http://schemas.microsoft.com/office/drawing/2014/main" id="{2A197672-98C6-F28B-1AD1-E3492AB3911E}"/>
              </a:ext>
            </a:extLst>
          </p:cNvPr>
          <p:cNvSpPr txBox="1">
            <a:spLocks noChangeArrowheads="1"/>
          </p:cNvSpPr>
          <p:nvPr/>
        </p:nvSpPr>
        <p:spPr>
          <a:xfrm>
            <a:off x="942068" y="2313458"/>
            <a:ext cx="2468761" cy="69249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0" i="0" u="none" strike="noStrike" kern="1200" cap="none" spc="0" normalizeH="0" baseline="0" noProof="0">
                <a:ln>
                  <a:noFill/>
                </a:ln>
                <a:solidFill>
                  <a:prstClr val="black"/>
                </a:solidFill>
                <a:effectLst/>
                <a:uLnTx/>
                <a:uFillTx/>
                <a:latin typeface="Arial"/>
                <a:ea typeface="ＭＳ Ｐゴシック"/>
                <a:cs typeface="+mn-cs"/>
              </a:rPr>
              <a:t>生産緑地以外の</a:t>
            </a:r>
            <a:endParaRPr kumimoji="1" lang="en-US" altLang="ja-JP" sz="1950" b="0" i="0" u="none" strike="noStrike" kern="1200" cap="none" spc="0" normalizeH="0" baseline="0" noProof="0">
              <a:ln>
                <a:noFill/>
              </a:ln>
              <a:solidFill>
                <a:prstClr val="black"/>
              </a:solidFill>
              <a:effectLst/>
              <a:uLnTx/>
              <a:uFillTx/>
              <a:latin typeface="Arial"/>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0" i="0" u="none" strike="noStrike" kern="1200" cap="none" spc="0" normalizeH="0" baseline="0" noProof="0">
                <a:ln>
                  <a:noFill/>
                </a:ln>
                <a:solidFill>
                  <a:prstClr val="black"/>
                </a:solidFill>
                <a:effectLst/>
                <a:uLnTx/>
                <a:uFillTx/>
                <a:latin typeface="Arial"/>
                <a:ea typeface="ＭＳ Ｐゴシック"/>
                <a:cs typeface="+mn-cs"/>
              </a:rPr>
              <a:t>市街化区域農地（</a:t>
            </a:r>
            <a:r>
              <a:rPr kumimoji="1" lang="en-US" altLang="ja-JP" sz="1950" b="0" i="0" u="none" strike="noStrike" kern="1200" cap="none" spc="0" normalizeH="0" baseline="0" noProof="0">
                <a:ln>
                  <a:noFill/>
                </a:ln>
                <a:solidFill>
                  <a:prstClr val="black"/>
                </a:solidFill>
                <a:effectLst/>
                <a:uLnTx/>
                <a:uFillTx/>
                <a:latin typeface="Arial"/>
                <a:ea typeface="ＭＳ Ｐゴシック"/>
                <a:cs typeface="+mn-cs"/>
              </a:rPr>
              <a:t>A</a:t>
            </a:r>
            <a:r>
              <a:rPr kumimoji="1" lang="ja-JP" altLang="en-US" sz="1950" b="0" i="0" u="none" strike="noStrike" kern="1200" cap="none" spc="0" normalizeH="0" baseline="0" noProof="0">
                <a:ln>
                  <a:noFill/>
                </a:ln>
                <a:solidFill>
                  <a:prstClr val="black"/>
                </a:solidFill>
                <a:effectLst/>
                <a:uLnTx/>
                <a:uFillTx/>
                <a:latin typeface="Arial"/>
                <a:ea typeface="ＭＳ Ｐゴシック"/>
                <a:cs typeface="+mn-cs"/>
              </a:rPr>
              <a:t>）</a:t>
            </a:r>
            <a:endParaRPr kumimoji="1" lang="en-US" altLang="ja-JP" sz="195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41" name="Text Box 7">
            <a:extLst>
              <a:ext uri="{FF2B5EF4-FFF2-40B4-BE49-F238E27FC236}">
                <a16:creationId xmlns:a16="http://schemas.microsoft.com/office/drawing/2014/main" id="{A7107240-1741-A7A3-ECEC-7F68BE391E91}"/>
              </a:ext>
            </a:extLst>
          </p:cNvPr>
          <p:cNvSpPr txBox="1">
            <a:spLocks noChangeArrowheads="1"/>
          </p:cNvSpPr>
          <p:nvPr/>
        </p:nvSpPr>
        <p:spPr>
          <a:xfrm>
            <a:off x="3074870" y="623491"/>
            <a:ext cx="3755220" cy="392415"/>
          </a:xfrm>
          <a:prstGeom prst="rect">
            <a:avLst/>
          </a:prstGeom>
          <a:solidFill>
            <a:schemeClr val="bg1"/>
          </a:solidFill>
          <a:ln w="38100">
            <a:solidFill>
              <a:srgbClr val="009900"/>
            </a:solid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0" i="0" u="none" strike="noStrike" kern="1200" cap="none" spc="0" normalizeH="0" baseline="0" noProof="0">
                <a:ln>
                  <a:noFill/>
                </a:ln>
                <a:solidFill>
                  <a:prstClr val="black"/>
                </a:solidFill>
                <a:effectLst/>
                <a:uLnTx/>
                <a:uFillTx/>
                <a:latin typeface="Arial"/>
                <a:ea typeface="ＭＳ Ｐゴシック"/>
                <a:cs typeface="+mn-cs"/>
              </a:rPr>
              <a:t>農地　</a:t>
            </a:r>
            <a:r>
              <a:rPr kumimoji="1" lang="ja-JP" altLang="en-US" sz="1950" b="0" i="0" u="none" strike="noStrike" kern="1200" cap="none" spc="0" normalizeH="0" baseline="0" noProof="0">
                <a:ln>
                  <a:noFill/>
                </a:ln>
                <a:solidFill>
                  <a:srgbClr val="FF3399"/>
                </a:solidFill>
                <a:effectLst/>
                <a:uLnTx/>
                <a:uFillTx/>
                <a:latin typeface="Arial"/>
                <a:ea typeface="ＭＳ Ｐゴシック"/>
                <a:cs typeface="+mn-cs"/>
              </a:rPr>
              <a:t>全国　約４２９．７万ｈａ</a:t>
            </a:r>
            <a:r>
              <a:rPr kumimoji="1" lang="en-US" altLang="ja-JP" sz="1950" b="0" i="0" u="none" strike="noStrike" kern="1200" cap="none" spc="0" normalizeH="0" baseline="30000" noProof="0">
                <a:ln>
                  <a:noFill/>
                </a:ln>
                <a:solidFill>
                  <a:srgbClr val="FF3399"/>
                </a:solidFill>
                <a:effectLst/>
                <a:uLnTx/>
                <a:uFillTx/>
                <a:latin typeface="Arial"/>
                <a:ea typeface="ＭＳ Ｐゴシック"/>
                <a:cs typeface="+mn-cs"/>
              </a:rPr>
              <a:t>※</a:t>
            </a:r>
            <a:r>
              <a:rPr kumimoji="1" lang="ja-JP" altLang="en-US" sz="1950" b="0" i="0" u="none" strike="noStrike" kern="1200" cap="none" spc="0" normalizeH="0" baseline="30000" noProof="0">
                <a:ln>
                  <a:noFill/>
                </a:ln>
                <a:solidFill>
                  <a:srgbClr val="FF3399"/>
                </a:solidFill>
                <a:effectLst/>
                <a:uLnTx/>
                <a:uFillTx/>
                <a:latin typeface="Arial"/>
                <a:ea typeface="ＭＳ Ｐゴシック"/>
                <a:cs typeface="+mn-cs"/>
              </a:rPr>
              <a:t>１</a:t>
            </a:r>
          </a:p>
        </p:txBody>
      </p:sp>
      <p:sp>
        <p:nvSpPr>
          <p:cNvPr id="71" name="Text Box 9">
            <a:extLst>
              <a:ext uri="{FF2B5EF4-FFF2-40B4-BE49-F238E27FC236}">
                <a16:creationId xmlns:a16="http://schemas.microsoft.com/office/drawing/2014/main" id="{1835603F-A2A2-0261-FA23-42B093996E70}"/>
              </a:ext>
            </a:extLst>
          </p:cNvPr>
          <p:cNvSpPr txBox="1">
            <a:spLocks noChangeArrowheads="1"/>
          </p:cNvSpPr>
          <p:nvPr/>
        </p:nvSpPr>
        <p:spPr>
          <a:xfrm>
            <a:off x="3530130" y="2701615"/>
            <a:ext cx="5497322" cy="39241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0" i="0" u="none" strike="noStrike" kern="1200" cap="none" spc="0" normalizeH="0" baseline="0" noProof="0">
                <a:ln>
                  <a:noFill/>
                </a:ln>
                <a:solidFill>
                  <a:prstClr val="black"/>
                </a:solidFill>
                <a:effectLst/>
                <a:uLnTx/>
                <a:uFillTx/>
                <a:latin typeface="Arial"/>
                <a:ea typeface="ＭＳ Ｐゴシック"/>
                <a:cs typeface="+mn-cs"/>
              </a:rPr>
              <a:t>生産緑地以外の市街化区域農地（</a:t>
            </a:r>
            <a:r>
              <a:rPr kumimoji="1" lang="en-US" altLang="ja-JP" sz="1950" b="0" i="0" u="none" strike="noStrike" kern="1200" cap="none" spc="0" normalizeH="0" baseline="0" noProof="0">
                <a:ln>
                  <a:noFill/>
                </a:ln>
                <a:solidFill>
                  <a:prstClr val="black"/>
                </a:solidFill>
                <a:effectLst/>
                <a:uLnTx/>
                <a:uFillTx/>
                <a:latin typeface="Arial"/>
                <a:ea typeface="ＭＳ Ｐゴシック"/>
                <a:cs typeface="+mn-cs"/>
              </a:rPr>
              <a:t>C</a:t>
            </a:r>
            <a:r>
              <a:rPr kumimoji="1" lang="ja-JP" altLang="en-US" sz="1950" b="0" i="0" u="none" strike="noStrike" kern="1200" cap="none" spc="0" normalizeH="0" baseline="0" noProof="0">
                <a:ln>
                  <a:noFill/>
                </a:ln>
                <a:solidFill>
                  <a:prstClr val="black"/>
                </a:solidFill>
                <a:effectLst/>
                <a:uLnTx/>
                <a:uFillTx/>
                <a:latin typeface="Arial"/>
                <a:ea typeface="ＭＳ Ｐゴシック"/>
                <a:cs typeface="+mn-cs"/>
              </a:rPr>
              <a:t>）</a:t>
            </a:r>
            <a:endParaRPr kumimoji="1" lang="en-US" altLang="ja-JP" sz="195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73" name="Text Box 15">
            <a:extLst>
              <a:ext uri="{FF2B5EF4-FFF2-40B4-BE49-F238E27FC236}">
                <a16:creationId xmlns:a16="http://schemas.microsoft.com/office/drawing/2014/main" id="{8E266D7F-6D69-1280-ECEE-CB2421E3569A}"/>
              </a:ext>
            </a:extLst>
          </p:cNvPr>
          <p:cNvSpPr txBox="1">
            <a:spLocks noChangeArrowheads="1"/>
          </p:cNvSpPr>
          <p:nvPr/>
        </p:nvSpPr>
        <p:spPr>
          <a:xfrm>
            <a:off x="3368367" y="5136556"/>
            <a:ext cx="3726349" cy="375809"/>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42" b="0" i="0" u="none" strike="noStrike" kern="1200" cap="none" spc="0" normalizeH="0" baseline="0" noProof="0">
                <a:ln>
                  <a:noFill/>
                </a:ln>
                <a:solidFill>
                  <a:prstClr val="black"/>
                </a:solidFill>
                <a:effectLst/>
                <a:uLnTx/>
                <a:uFillTx/>
                <a:latin typeface="Arial"/>
                <a:ea typeface="ＭＳ Ｐゴシック"/>
                <a:cs typeface="+mn-cs"/>
              </a:rPr>
              <a:t>生産緑地 （</a:t>
            </a:r>
            <a:r>
              <a:rPr kumimoji="1" lang="en-US" altLang="ja-JP" sz="1842" b="0" i="0" u="none" strike="noStrike" kern="1200" cap="none" spc="0" normalizeH="0" baseline="0" noProof="0">
                <a:ln>
                  <a:noFill/>
                </a:ln>
                <a:solidFill>
                  <a:prstClr val="black"/>
                </a:solidFill>
                <a:effectLst/>
                <a:uLnTx/>
                <a:uFillTx/>
                <a:latin typeface="Arial"/>
                <a:ea typeface="ＭＳ Ｐゴシック"/>
                <a:cs typeface="+mn-cs"/>
              </a:rPr>
              <a:t>D</a:t>
            </a:r>
            <a:r>
              <a:rPr kumimoji="1" lang="ja-JP" altLang="en-US" sz="1842" b="0" i="0" u="none" strike="noStrike" kern="1200" cap="none" spc="0" normalizeH="0" baseline="0" noProof="0">
                <a:ln>
                  <a:noFill/>
                </a:ln>
                <a:solidFill>
                  <a:prstClr val="black"/>
                </a:solidFill>
                <a:effectLst/>
                <a:uLnTx/>
                <a:uFillTx/>
                <a:latin typeface="Arial"/>
                <a:ea typeface="ＭＳ Ｐゴシック"/>
                <a:cs typeface="+mn-cs"/>
              </a:rPr>
              <a:t>）  </a:t>
            </a:r>
            <a:r>
              <a:rPr kumimoji="1" lang="ja-JP" altLang="en-US" sz="1842" b="0" i="0" u="none" strike="noStrike" kern="1200" cap="none" spc="0" normalizeH="0" baseline="0" noProof="0">
                <a:ln>
                  <a:noFill/>
                </a:ln>
                <a:solidFill>
                  <a:srgbClr val="FF3399"/>
                </a:solidFill>
                <a:effectLst/>
                <a:uLnTx/>
                <a:uFillTx/>
                <a:latin typeface="Arial"/>
                <a:ea typeface="ＭＳ Ｐゴシック"/>
                <a:cs typeface="+mn-cs"/>
              </a:rPr>
              <a:t>約０．０１万ｈａ</a:t>
            </a:r>
            <a:r>
              <a:rPr kumimoji="1" lang="en-US" altLang="ja-JP" sz="1842" b="0" i="0" u="none" strike="noStrike" kern="1200" cap="none" spc="0" normalizeH="0" baseline="30000" noProof="0">
                <a:ln>
                  <a:noFill/>
                </a:ln>
                <a:solidFill>
                  <a:srgbClr val="FF3399"/>
                </a:solidFill>
                <a:effectLst/>
                <a:uLnTx/>
                <a:uFillTx/>
                <a:latin typeface="Arial"/>
                <a:ea typeface="ＭＳ Ｐゴシック"/>
                <a:cs typeface="+mn-cs"/>
              </a:rPr>
              <a:t>※3</a:t>
            </a:r>
          </a:p>
        </p:txBody>
      </p:sp>
      <p:sp>
        <p:nvSpPr>
          <p:cNvPr id="74" name="Text Box 18">
            <a:extLst>
              <a:ext uri="{FF2B5EF4-FFF2-40B4-BE49-F238E27FC236}">
                <a16:creationId xmlns:a16="http://schemas.microsoft.com/office/drawing/2014/main" id="{87CB58CE-882F-6C4A-A579-D8B0001FBAE2}"/>
              </a:ext>
            </a:extLst>
          </p:cNvPr>
          <p:cNvSpPr txBox="1">
            <a:spLocks noChangeArrowheads="1"/>
          </p:cNvSpPr>
          <p:nvPr/>
        </p:nvSpPr>
        <p:spPr>
          <a:xfrm>
            <a:off x="3977519" y="3352800"/>
            <a:ext cx="4522921" cy="39241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950" b="0" i="0" u="none" strike="noStrike" kern="1200" cap="none" spc="0" normalizeH="0" baseline="0" noProof="0">
                <a:ln>
                  <a:noFill/>
                </a:ln>
                <a:solidFill>
                  <a:srgbClr val="FF3399"/>
                </a:solidFill>
                <a:effectLst/>
                <a:uLnTx/>
                <a:uFillTx/>
                <a:latin typeface="Arial"/>
                <a:ea typeface="ＭＳ Ｐゴシック"/>
                <a:cs typeface="+mn-cs"/>
              </a:rPr>
              <a:t>約３．６万ｈａ</a:t>
            </a:r>
            <a:r>
              <a:rPr kumimoji="1" lang="en-US" altLang="ja-JP" sz="1950" b="0" i="0" u="none" strike="noStrike" kern="1200" cap="none" spc="0" normalizeH="0" baseline="30000" noProof="0">
                <a:ln>
                  <a:noFill/>
                </a:ln>
                <a:solidFill>
                  <a:srgbClr val="FF3399"/>
                </a:solidFill>
                <a:effectLst/>
                <a:uLnTx/>
                <a:uFillTx/>
                <a:latin typeface="Arial"/>
                <a:ea typeface="ＭＳ Ｐゴシック"/>
                <a:cs typeface="+mn-cs"/>
              </a:rPr>
              <a:t>※2</a:t>
            </a:r>
            <a:endParaRPr kumimoji="1" lang="ja-JP" altLang="en-US" sz="1950" b="0" i="0" u="none" strike="noStrike" kern="1200" cap="none" spc="0" normalizeH="0" baseline="30000" noProof="0">
              <a:ln>
                <a:noFill/>
              </a:ln>
              <a:solidFill>
                <a:srgbClr val="FF3399"/>
              </a:solidFill>
              <a:effectLst/>
              <a:uLnTx/>
              <a:uFillTx/>
              <a:latin typeface="Arial"/>
              <a:ea typeface="ＭＳ Ｐゴシック"/>
              <a:cs typeface="+mn-cs"/>
            </a:endParaRPr>
          </a:p>
        </p:txBody>
      </p:sp>
      <p:sp>
        <p:nvSpPr>
          <p:cNvPr id="75" name="Text Box 19">
            <a:extLst>
              <a:ext uri="{FF2B5EF4-FFF2-40B4-BE49-F238E27FC236}">
                <a16:creationId xmlns:a16="http://schemas.microsoft.com/office/drawing/2014/main" id="{0DBB73C0-0EC8-D6B1-BE99-A0347C7C73B0}"/>
              </a:ext>
            </a:extLst>
          </p:cNvPr>
          <p:cNvSpPr txBox="1">
            <a:spLocks noChangeArrowheads="1"/>
          </p:cNvSpPr>
          <p:nvPr/>
        </p:nvSpPr>
        <p:spPr>
          <a:xfrm>
            <a:off x="791454" y="2935641"/>
            <a:ext cx="3009418" cy="39241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ja-JP" altLang="en-US" sz="1950">
                <a:solidFill>
                  <a:srgbClr val="FF3399"/>
                </a:solidFill>
                <a:latin typeface="Arial"/>
                <a:ea typeface="ＭＳ Ｐゴシック"/>
              </a:rPr>
              <a:t>約１．０万</a:t>
            </a:r>
            <a:r>
              <a:rPr kumimoji="1" lang="ja-JP" altLang="en-US" sz="1950" b="0" i="0" u="none" strike="noStrike" kern="1200" cap="none" spc="0" normalizeH="0" baseline="0" noProof="0">
                <a:ln>
                  <a:noFill/>
                </a:ln>
                <a:solidFill>
                  <a:srgbClr val="FF3399"/>
                </a:solidFill>
                <a:effectLst/>
                <a:uLnTx/>
                <a:uFillTx/>
                <a:latin typeface="Arial"/>
                <a:ea typeface="ＭＳ Ｐゴシック"/>
                <a:cs typeface="+mn-cs"/>
              </a:rPr>
              <a:t>ｈａ</a:t>
            </a:r>
            <a:r>
              <a:rPr kumimoji="1" lang="en-US" altLang="ja-JP" sz="1950" b="0" i="0" u="none" strike="noStrike" kern="1200" cap="none" spc="0" normalizeH="0" baseline="30000" noProof="0">
                <a:ln>
                  <a:noFill/>
                </a:ln>
                <a:solidFill>
                  <a:srgbClr val="FF3399"/>
                </a:solidFill>
                <a:effectLst/>
                <a:uLnTx/>
                <a:uFillTx/>
                <a:latin typeface="Arial"/>
                <a:ea typeface="ＭＳ Ｐゴシック"/>
                <a:cs typeface="+mn-cs"/>
              </a:rPr>
              <a:t>※2</a:t>
            </a:r>
          </a:p>
        </p:txBody>
      </p:sp>
      <p:sp>
        <p:nvSpPr>
          <p:cNvPr id="76" name="Text Box 20">
            <a:extLst>
              <a:ext uri="{FF2B5EF4-FFF2-40B4-BE49-F238E27FC236}">
                <a16:creationId xmlns:a16="http://schemas.microsoft.com/office/drawing/2014/main" id="{A9EA0FC1-5BEE-8FF4-D62A-90245314FDC6}"/>
              </a:ext>
            </a:extLst>
          </p:cNvPr>
          <p:cNvSpPr txBox="1">
            <a:spLocks noChangeArrowheads="1"/>
          </p:cNvSpPr>
          <p:nvPr/>
        </p:nvSpPr>
        <p:spPr>
          <a:xfrm>
            <a:off x="1121061" y="4660012"/>
            <a:ext cx="2340260" cy="39241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950" b="0" i="0" u="none" strike="noStrike" kern="1200" cap="none" spc="0" normalizeH="0" baseline="0" noProof="0">
                <a:ln>
                  <a:noFill/>
                </a:ln>
                <a:solidFill>
                  <a:srgbClr val="FF3399"/>
                </a:solidFill>
                <a:effectLst/>
                <a:uLnTx/>
                <a:uFillTx/>
                <a:latin typeface="Arial"/>
                <a:ea typeface="ＭＳ Ｐゴシック"/>
                <a:cs typeface="+mn-cs"/>
              </a:rPr>
              <a:t>約１．１万ｈａ</a:t>
            </a:r>
            <a:r>
              <a:rPr kumimoji="1" lang="en-US" altLang="ja-JP" sz="1950" b="0" i="0" u="none" strike="noStrike" kern="1200" cap="none" spc="0" normalizeH="0" baseline="30000" noProof="0">
                <a:ln>
                  <a:noFill/>
                </a:ln>
                <a:solidFill>
                  <a:srgbClr val="FF3399"/>
                </a:solidFill>
                <a:effectLst/>
                <a:uLnTx/>
                <a:uFillTx/>
                <a:latin typeface="Arial"/>
                <a:ea typeface="ＭＳ Ｐゴシック"/>
                <a:cs typeface="+mn-cs"/>
              </a:rPr>
              <a:t>※3</a:t>
            </a:r>
            <a:endParaRPr kumimoji="1" lang="ja-JP" altLang="en-US" sz="1300" b="0" i="0" u="none" strike="noStrike" kern="1200" cap="none" spc="0" normalizeH="0" baseline="0" noProof="0">
              <a:ln>
                <a:noFill/>
              </a:ln>
              <a:solidFill>
                <a:srgbClr val="FF3399"/>
              </a:solidFill>
              <a:effectLst/>
              <a:uLnTx/>
              <a:uFillTx/>
              <a:latin typeface="Arial"/>
              <a:ea typeface="ＭＳ Ｐゴシック"/>
              <a:cs typeface="+mn-cs"/>
            </a:endParaRPr>
          </a:p>
        </p:txBody>
      </p:sp>
      <p:sp>
        <p:nvSpPr>
          <p:cNvPr id="77" name="Text Box 35">
            <a:extLst>
              <a:ext uri="{FF2B5EF4-FFF2-40B4-BE49-F238E27FC236}">
                <a16:creationId xmlns:a16="http://schemas.microsoft.com/office/drawing/2014/main" id="{0866F117-8182-4123-9AB5-353521FF3B67}"/>
              </a:ext>
            </a:extLst>
          </p:cNvPr>
          <p:cNvSpPr txBox="1">
            <a:spLocks noChangeArrowheads="1"/>
          </p:cNvSpPr>
          <p:nvPr/>
        </p:nvSpPr>
        <p:spPr>
          <a:xfrm>
            <a:off x="56457" y="5877272"/>
            <a:ext cx="7917329" cy="29149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Arial"/>
                <a:ea typeface="ＭＳ Ｐゴシック"/>
                <a:cs typeface="+mn-cs"/>
              </a:rPr>
              <a:t>※</a:t>
            </a:r>
            <a:r>
              <a:rPr kumimoji="1" lang="ja-JP" altLang="en-US" sz="1300" b="0" i="0" u="none" strike="noStrike" kern="1200" cap="none" spc="0" normalizeH="0" baseline="0" noProof="0">
                <a:ln>
                  <a:noFill/>
                </a:ln>
                <a:solidFill>
                  <a:prstClr val="black"/>
                </a:solidFill>
                <a:effectLst/>
                <a:uLnTx/>
                <a:uFillTx/>
                <a:latin typeface="Arial"/>
                <a:ea typeface="ＭＳ Ｐゴシック"/>
                <a:cs typeface="+mn-cs"/>
              </a:rPr>
              <a:t>１　農林水産省「農林水産統計」より耕地面積（</a:t>
            </a:r>
            <a:r>
              <a:rPr lang="en-US" altLang="ja-JP" sz="1300">
                <a:solidFill>
                  <a:prstClr val="black"/>
                </a:solidFill>
                <a:latin typeface="Arial"/>
                <a:ea typeface="ＭＳ Ｐゴシック"/>
              </a:rPr>
              <a:t>R5</a:t>
            </a:r>
            <a:r>
              <a:rPr kumimoji="1" lang="en-US" altLang="ja-JP" sz="1300" b="0" i="0" u="none" strike="noStrike" kern="1200" cap="none" spc="0" normalizeH="0" baseline="0" noProof="0">
                <a:ln>
                  <a:noFill/>
                </a:ln>
                <a:solidFill>
                  <a:prstClr val="black"/>
                </a:solidFill>
                <a:effectLst/>
                <a:uLnTx/>
                <a:uFillTx/>
                <a:latin typeface="Arial"/>
                <a:ea typeface="ＭＳ Ｐゴシック"/>
                <a:cs typeface="+mn-cs"/>
              </a:rPr>
              <a:t>.7.15</a:t>
            </a:r>
            <a:r>
              <a:rPr kumimoji="1" lang="ja-JP" altLang="en-US" sz="1300" b="0" i="0" u="none" strike="noStrike" kern="1200" cap="none" spc="0" normalizeH="0" baseline="0" noProof="0">
                <a:ln>
                  <a:noFill/>
                </a:ln>
                <a:solidFill>
                  <a:prstClr val="black"/>
                </a:solidFill>
                <a:effectLst/>
                <a:uLnTx/>
                <a:uFillTx/>
                <a:latin typeface="Arial"/>
                <a:ea typeface="ＭＳ Ｐゴシック"/>
                <a:cs typeface="+mn-cs"/>
              </a:rPr>
              <a:t>現在）</a:t>
            </a:r>
          </a:p>
        </p:txBody>
      </p:sp>
      <p:sp>
        <p:nvSpPr>
          <p:cNvPr id="78" name="Text Box 31">
            <a:extLst>
              <a:ext uri="{FF2B5EF4-FFF2-40B4-BE49-F238E27FC236}">
                <a16:creationId xmlns:a16="http://schemas.microsoft.com/office/drawing/2014/main" id="{ECC9A3D4-2774-3CE9-5744-1610F511FC0D}"/>
              </a:ext>
            </a:extLst>
          </p:cNvPr>
          <p:cNvSpPr txBox="1">
            <a:spLocks noChangeArrowheads="1"/>
          </p:cNvSpPr>
          <p:nvPr/>
        </p:nvSpPr>
        <p:spPr>
          <a:xfrm>
            <a:off x="56457" y="6094748"/>
            <a:ext cx="5473120" cy="29149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Arial"/>
                <a:ea typeface="ＭＳ Ｐゴシック"/>
                <a:cs typeface="+mn-cs"/>
              </a:rPr>
              <a:t>※</a:t>
            </a:r>
            <a:r>
              <a:rPr kumimoji="1" lang="ja-JP" altLang="en-US" sz="1300" b="0" i="0" u="none" strike="noStrike" kern="1200" cap="none" spc="0" normalizeH="0" baseline="0" noProof="0">
                <a:ln>
                  <a:noFill/>
                </a:ln>
                <a:solidFill>
                  <a:prstClr val="black"/>
                </a:solidFill>
                <a:effectLst/>
                <a:uLnTx/>
                <a:uFillTx/>
                <a:latin typeface="Arial"/>
                <a:ea typeface="ＭＳ Ｐゴシック"/>
                <a:cs typeface="+mn-cs"/>
              </a:rPr>
              <a:t>２　総務省「固定資産の価格等の概要調書」より（</a:t>
            </a:r>
            <a:r>
              <a:rPr kumimoji="1" lang="en-US" altLang="ja-JP" sz="1300" b="0" i="0" u="none" strike="noStrike" kern="1200" cap="none" spc="0" normalizeH="0" baseline="0" noProof="0">
                <a:ln>
                  <a:noFill/>
                </a:ln>
                <a:solidFill>
                  <a:prstClr val="black"/>
                </a:solidFill>
                <a:effectLst/>
                <a:uLnTx/>
                <a:uFillTx/>
                <a:latin typeface="Arial"/>
                <a:ea typeface="ＭＳ Ｐゴシック"/>
                <a:cs typeface="+mn-cs"/>
              </a:rPr>
              <a:t>R5.1.1</a:t>
            </a:r>
            <a:r>
              <a:rPr kumimoji="1" lang="ja-JP" altLang="en-US" sz="1300" b="0" i="0" u="none" strike="noStrike" kern="1200" cap="none" spc="0" normalizeH="0" baseline="0" noProof="0">
                <a:ln>
                  <a:noFill/>
                </a:ln>
                <a:solidFill>
                  <a:prstClr val="black"/>
                </a:solidFill>
                <a:effectLst/>
                <a:uLnTx/>
                <a:uFillTx/>
                <a:latin typeface="Arial"/>
                <a:ea typeface="ＭＳ Ｐゴシック"/>
                <a:cs typeface="+mn-cs"/>
              </a:rPr>
              <a:t>現在）</a:t>
            </a:r>
          </a:p>
        </p:txBody>
      </p:sp>
      <p:sp>
        <p:nvSpPr>
          <p:cNvPr id="79" name="Text Box 32">
            <a:extLst>
              <a:ext uri="{FF2B5EF4-FFF2-40B4-BE49-F238E27FC236}">
                <a16:creationId xmlns:a16="http://schemas.microsoft.com/office/drawing/2014/main" id="{56E543EB-D841-085E-7187-B43C1F92117A}"/>
              </a:ext>
            </a:extLst>
          </p:cNvPr>
          <p:cNvSpPr txBox="1">
            <a:spLocks noChangeArrowheads="1"/>
          </p:cNvSpPr>
          <p:nvPr/>
        </p:nvSpPr>
        <p:spPr>
          <a:xfrm>
            <a:off x="56455" y="6309184"/>
            <a:ext cx="5040561" cy="29149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Arial"/>
                <a:ea typeface="ＭＳ Ｐゴシック"/>
                <a:cs typeface="+mn-cs"/>
              </a:rPr>
              <a:t>※</a:t>
            </a:r>
            <a:r>
              <a:rPr kumimoji="1" lang="ja-JP" altLang="en-US" sz="1300" b="0" i="0" u="none" strike="noStrike" kern="1200" cap="none" spc="0" normalizeH="0" baseline="0" noProof="0">
                <a:ln>
                  <a:noFill/>
                </a:ln>
                <a:solidFill>
                  <a:prstClr val="black"/>
                </a:solidFill>
                <a:effectLst/>
                <a:uLnTx/>
                <a:uFillTx/>
                <a:latin typeface="Arial"/>
                <a:ea typeface="ＭＳ Ｐゴシック"/>
                <a:cs typeface="+mn-cs"/>
              </a:rPr>
              <a:t>３　国土交通省調べ（</a:t>
            </a:r>
            <a:r>
              <a:rPr kumimoji="1" lang="en-US" altLang="ja-JP" sz="1300" b="0" i="0" u="none" strike="noStrike" kern="1200" cap="none" spc="0" normalizeH="0" baseline="0" noProof="0">
                <a:ln>
                  <a:noFill/>
                </a:ln>
                <a:solidFill>
                  <a:prstClr val="black"/>
                </a:solidFill>
                <a:effectLst/>
                <a:uLnTx/>
                <a:uFillTx/>
                <a:latin typeface="Arial"/>
                <a:ea typeface="ＭＳ Ｐゴシック"/>
                <a:cs typeface="+mn-cs"/>
              </a:rPr>
              <a:t>R5.12.31</a:t>
            </a:r>
            <a:r>
              <a:rPr kumimoji="1" lang="ja-JP" altLang="en-US" sz="1300" b="0" i="0" u="none" strike="noStrike" kern="1200" cap="none" spc="0" normalizeH="0" baseline="0" noProof="0">
                <a:ln>
                  <a:noFill/>
                </a:ln>
                <a:solidFill>
                  <a:prstClr val="black"/>
                </a:solidFill>
                <a:effectLst/>
                <a:uLnTx/>
                <a:uFillTx/>
                <a:latin typeface="Arial"/>
                <a:ea typeface="ＭＳ Ｐゴシック"/>
                <a:cs typeface="+mn-cs"/>
              </a:rPr>
              <a:t>現在）</a:t>
            </a:r>
          </a:p>
        </p:txBody>
      </p:sp>
      <p:sp>
        <p:nvSpPr>
          <p:cNvPr id="80" name="Text Box 21">
            <a:extLst>
              <a:ext uri="{FF2B5EF4-FFF2-40B4-BE49-F238E27FC236}">
                <a16:creationId xmlns:a16="http://schemas.microsoft.com/office/drawing/2014/main" id="{BC7E3A3E-2261-A8FE-014F-A2C33688EE00}"/>
              </a:ext>
            </a:extLst>
          </p:cNvPr>
          <p:cNvSpPr txBox="1">
            <a:spLocks noChangeArrowheads="1"/>
          </p:cNvSpPr>
          <p:nvPr/>
        </p:nvSpPr>
        <p:spPr>
          <a:xfrm>
            <a:off x="758136" y="4105771"/>
            <a:ext cx="2886719" cy="39241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0" i="0" u="none" strike="noStrike" kern="1200" cap="none" spc="0" normalizeH="0" baseline="0" noProof="0">
                <a:ln>
                  <a:noFill/>
                </a:ln>
                <a:solidFill>
                  <a:prstClr val="black"/>
                </a:solidFill>
                <a:effectLst/>
                <a:uLnTx/>
                <a:uFillTx/>
                <a:latin typeface="Arial"/>
                <a:ea typeface="ＭＳ Ｐゴシック"/>
                <a:cs typeface="+mn-cs"/>
              </a:rPr>
              <a:t>生産緑地 （</a:t>
            </a:r>
            <a:r>
              <a:rPr kumimoji="1" lang="en-US" altLang="ja-JP" sz="1950" b="0" i="0" u="none" strike="noStrike" kern="1200" cap="none" spc="0" normalizeH="0" baseline="0" noProof="0">
                <a:ln>
                  <a:noFill/>
                </a:ln>
                <a:solidFill>
                  <a:prstClr val="black"/>
                </a:solidFill>
                <a:effectLst/>
                <a:uLnTx/>
                <a:uFillTx/>
                <a:latin typeface="Arial"/>
                <a:ea typeface="ＭＳ Ｐゴシック"/>
                <a:cs typeface="+mn-cs"/>
              </a:rPr>
              <a:t>B</a:t>
            </a:r>
            <a:r>
              <a:rPr kumimoji="1" lang="ja-JP" altLang="en-US" sz="1950" b="0" i="0" u="none" strike="noStrike" kern="1200" cap="none" spc="0" normalizeH="0" baseline="0" noProof="0">
                <a:ln>
                  <a:noFill/>
                </a:ln>
                <a:solidFill>
                  <a:prstClr val="black"/>
                </a:solidFill>
                <a:effectLst/>
                <a:uLnTx/>
                <a:uFillTx/>
                <a:latin typeface="Arial"/>
                <a:ea typeface="ＭＳ Ｐゴシック"/>
                <a:cs typeface="+mn-cs"/>
              </a:rPr>
              <a:t>）　　</a:t>
            </a:r>
          </a:p>
        </p:txBody>
      </p:sp>
      <p:sp>
        <p:nvSpPr>
          <p:cNvPr id="81" name="Rectangle 4">
            <a:extLst>
              <a:ext uri="{FF2B5EF4-FFF2-40B4-BE49-F238E27FC236}">
                <a16:creationId xmlns:a16="http://schemas.microsoft.com/office/drawing/2014/main" id="{709F11E4-F3BA-E247-3C28-0A13940DADCB}"/>
              </a:ext>
            </a:extLst>
          </p:cNvPr>
          <p:cNvSpPr>
            <a:spLocks noChangeArrowheads="1"/>
          </p:cNvSpPr>
          <p:nvPr/>
        </p:nvSpPr>
        <p:spPr>
          <a:xfrm>
            <a:off x="906297" y="1541551"/>
            <a:ext cx="2516892" cy="390043"/>
          </a:xfrm>
          <a:prstGeom prst="rect">
            <a:avLst/>
          </a:prstGeom>
          <a:solidFill>
            <a:schemeClr val="bg1"/>
          </a:solidFill>
          <a:ln w="38100">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5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82" name="Text Box 6">
            <a:extLst>
              <a:ext uri="{FF2B5EF4-FFF2-40B4-BE49-F238E27FC236}">
                <a16:creationId xmlns:a16="http://schemas.microsoft.com/office/drawing/2014/main" id="{6F97ED86-5AD5-B678-82C7-4E8E8B92BB6B}"/>
              </a:ext>
            </a:extLst>
          </p:cNvPr>
          <p:cNvSpPr txBox="1">
            <a:spLocks noChangeArrowheads="1"/>
          </p:cNvSpPr>
          <p:nvPr/>
        </p:nvSpPr>
        <p:spPr>
          <a:xfrm>
            <a:off x="906296" y="1531485"/>
            <a:ext cx="2462071" cy="39241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0" i="0" u="none" strike="noStrike" kern="1200" cap="none" spc="0" normalizeH="0" baseline="0" noProof="0">
                <a:ln>
                  <a:noFill/>
                </a:ln>
                <a:solidFill>
                  <a:prstClr val="black"/>
                </a:solidFill>
                <a:effectLst/>
                <a:uLnTx/>
                <a:uFillTx/>
                <a:latin typeface="ＭＳ 明朝" pitchFamily="17" charset="-128"/>
                <a:ea typeface="ＭＳ 明朝" pitchFamily="17" charset="-128"/>
                <a:cs typeface="+mn-cs"/>
              </a:rPr>
              <a:t>三大都市圏特定市</a:t>
            </a:r>
          </a:p>
        </p:txBody>
      </p:sp>
      <p:sp>
        <p:nvSpPr>
          <p:cNvPr id="83" name="Rectangle 4">
            <a:extLst>
              <a:ext uri="{FF2B5EF4-FFF2-40B4-BE49-F238E27FC236}">
                <a16:creationId xmlns:a16="http://schemas.microsoft.com/office/drawing/2014/main" id="{AD651870-8FE1-E217-4006-C7AB0168CB2D}"/>
              </a:ext>
            </a:extLst>
          </p:cNvPr>
          <p:cNvSpPr>
            <a:spLocks noChangeArrowheads="1"/>
          </p:cNvSpPr>
          <p:nvPr/>
        </p:nvSpPr>
        <p:spPr>
          <a:xfrm>
            <a:off x="3461321" y="1541551"/>
            <a:ext cx="5652395" cy="390043"/>
          </a:xfrm>
          <a:prstGeom prst="rect">
            <a:avLst/>
          </a:prstGeom>
          <a:solidFill>
            <a:schemeClr val="bg1"/>
          </a:solidFill>
          <a:ln w="38100">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50" b="0" i="0" u="none" strike="noStrike" kern="1200" cap="none" spc="0" normalizeH="0" baseline="0" noProof="0">
              <a:ln>
                <a:noFill/>
              </a:ln>
              <a:solidFill>
                <a:prstClr val="black"/>
              </a:solidFill>
              <a:effectLst/>
              <a:uLnTx/>
              <a:uFillTx/>
              <a:latin typeface="ＭＳ 明朝" pitchFamily="17" charset="-128"/>
              <a:ea typeface="ＭＳ 明朝" pitchFamily="17" charset="-128"/>
              <a:cs typeface="+mn-cs"/>
            </a:endParaRPr>
          </a:p>
        </p:txBody>
      </p:sp>
      <p:sp>
        <p:nvSpPr>
          <p:cNvPr id="84" name="Text Box 6">
            <a:extLst>
              <a:ext uri="{FF2B5EF4-FFF2-40B4-BE49-F238E27FC236}">
                <a16:creationId xmlns:a16="http://schemas.microsoft.com/office/drawing/2014/main" id="{EF4BF19D-CE3F-3B74-2622-3C5991E6E59E}"/>
              </a:ext>
            </a:extLst>
          </p:cNvPr>
          <p:cNvSpPr txBox="1">
            <a:spLocks noChangeArrowheads="1"/>
          </p:cNvSpPr>
          <p:nvPr/>
        </p:nvSpPr>
        <p:spPr>
          <a:xfrm>
            <a:off x="4892994" y="1541552"/>
            <a:ext cx="2964329" cy="39241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0" i="0" u="none" strike="noStrike" kern="1200" cap="none" spc="0" normalizeH="0" baseline="0" noProof="0">
                <a:ln>
                  <a:noFill/>
                </a:ln>
                <a:solidFill>
                  <a:prstClr val="black"/>
                </a:solidFill>
                <a:effectLst/>
                <a:uLnTx/>
                <a:uFillTx/>
                <a:latin typeface="ＭＳ 明朝" pitchFamily="17" charset="-128"/>
                <a:ea typeface="ＭＳ 明朝" pitchFamily="17" charset="-128"/>
                <a:cs typeface="+mn-cs"/>
              </a:rPr>
              <a:t>三大都市圏特定市以外</a:t>
            </a:r>
          </a:p>
        </p:txBody>
      </p:sp>
      <p:sp>
        <p:nvSpPr>
          <p:cNvPr id="85" name="大かっこ 70">
            <a:extLst>
              <a:ext uri="{FF2B5EF4-FFF2-40B4-BE49-F238E27FC236}">
                <a16:creationId xmlns:a16="http://schemas.microsoft.com/office/drawing/2014/main" id="{D357D2E5-FDB8-8069-C1FD-B395013E20E0}"/>
              </a:ext>
            </a:extLst>
          </p:cNvPr>
          <p:cNvSpPr/>
          <p:nvPr/>
        </p:nvSpPr>
        <p:spPr>
          <a:xfrm>
            <a:off x="5492062" y="5804441"/>
            <a:ext cx="3894227" cy="991195"/>
          </a:xfrm>
          <a:prstGeom prst="bracketPair">
            <a:avLst>
              <a:gd name="adj" fmla="val 156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5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86" name="Text Box 31">
            <a:extLst>
              <a:ext uri="{FF2B5EF4-FFF2-40B4-BE49-F238E27FC236}">
                <a16:creationId xmlns:a16="http://schemas.microsoft.com/office/drawing/2014/main" id="{9697C011-586D-AC2A-7191-FA1A0E5B6271}"/>
              </a:ext>
            </a:extLst>
          </p:cNvPr>
          <p:cNvSpPr txBox="1">
            <a:spLocks noChangeArrowheads="1"/>
          </p:cNvSpPr>
          <p:nvPr/>
        </p:nvSpPr>
        <p:spPr>
          <a:xfrm>
            <a:off x="6908020" y="5169929"/>
            <a:ext cx="2131532" cy="29149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a:ln>
                  <a:noFill/>
                </a:ln>
                <a:solidFill>
                  <a:prstClr val="black"/>
                </a:solidFill>
                <a:effectLst/>
                <a:uLnTx/>
                <a:uFillTx/>
                <a:latin typeface="Arial"/>
                <a:ea typeface="ＭＳ Ｐゴシック"/>
                <a:cs typeface="+mn-cs"/>
              </a:rPr>
              <a:t>制度導入都市：１５</a:t>
            </a:r>
            <a:r>
              <a:rPr kumimoji="1" lang="ja-JP" altLang="en-US" sz="1300" b="1" i="0" u="sng" strike="noStrike" kern="1200" cap="none" spc="0" normalizeH="0" baseline="0" noProof="0">
                <a:ln>
                  <a:noFill/>
                </a:ln>
                <a:solidFill>
                  <a:prstClr val="black"/>
                </a:solidFill>
                <a:effectLst/>
                <a:uLnTx/>
                <a:uFillTx/>
                <a:latin typeface="Arial"/>
                <a:ea typeface="ＭＳ Ｐゴシック"/>
                <a:cs typeface="+mn-cs"/>
              </a:rPr>
              <a:t>市町村</a:t>
            </a:r>
          </a:p>
        </p:txBody>
      </p:sp>
      <p:sp>
        <p:nvSpPr>
          <p:cNvPr id="87" name="テキスト ボックス 28">
            <a:extLst>
              <a:ext uri="{FF2B5EF4-FFF2-40B4-BE49-F238E27FC236}">
                <a16:creationId xmlns:a16="http://schemas.microsoft.com/office/drawing/2014/main" id="{EE38E6A6-1F81-7B11-740B-E835A6750693}"/>
              </a:ext>
            </a:extLst>
          </p:cNvPr>
          <p:cNvSpPr txBox="1"/>
          <p:nvPr/>
        </p:nvSpPr>
        <p:spPr>
          <a:xfrm>
            <a:off x="5626598" y="5727449"/>
            <a:ext cx="3718890" cy="307777"/>
          </a:xfrm>
          <a:prstGeom prst="rect">
            <a:avLst/>
          </a:prstGeom>
          <a:noFill/>
        </p:spPr>
        <p:txBody>
          <a:bodyPr wrap="square" rtlCol="0">
            <a:spAutoFit/>
          </a:bodyPr>
          <a:lstStyle/>
          <a:p>
            <a:pPr marL="2331966" marR="0" lvl="0" indent="-2331966"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都市計画区域　　 　　　　　　　　：　</a:t>
            </a:r>
            <a:r>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t>1028.5</a:t>
            </a: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万</a:t>
            </a:r>
            <a:r>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t>ha</a:t>
            </a:r>
          </a:p>
        </p:txBody>
      </p:sp>
      <p:sp>
        <p:nvSpPr>
          <p:cNvPr id="88" name="テキスト ボックス 29">
            <a:extLst>
              <a:ext uri="{FF2B5EF4-FFF2-40B4-BE49-F238E27FC236}">
                <a16:creationId xmlns:a16="http://schemas.microsoft.com/office/drawing/2014/main" id="{D42486F2-D0C8-0C61-240B-76B11F5CE800}"/>
              </a:ext>
            </a:extLst>
          </p:cNvPr>
          <p:cNvSpPr txBox="1"/>
          <p:nvPr/>
        </p:nvSpPr>
        <p:spPr>
          <a:xfrm>
            <a:off x="5717059" y="5964127"/>
            <a:ext cx="3537968" cy="307777"/>
          </a:xfrm>
          <a:prstGeom prst="rect">
            <a:avLst/>
          </a:prstGeom>
          <a:noFill/>
        </p:spPr>
        <p:txBody>
          <a:bodyPr wrap="square" rtlCol="0">
            <a:spAutoFit/>
          </a:bodyPr>
          <a:lstStyle/>
          <a:p>
            <a:pPr marL="2331966" marR="0" lvl="0" indent="-2331966"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線引き都市計画区域 　　　　　：　  </a:t>
            </a:r>
            <a:r>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t>521.5</a:t>
            </a: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万</a:t>
            </a:r>
            <a:r>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t>ha</a:t>
            </a:r>
          </a:p>
        </p:txBody>
      </p:sp>
      <p:sp>
        <p:nvSpPr>
          <p:cNvPr id="89" name="テキスト ボックス 30">
            <a:extLst>
              <a:ext uri="{FF2B5EF4-FFF2-40B4-BE49-F238E27FC236}">
                <a16:creationId xmlns:a16="http://schemas.microsoft.com/office/drawing/2014/main" id="{42EA48B2-EDBA-3D76-BE52-B16B8BF02020}"/>
              </a:ext>
            </a:extLst>
          </p:cNvPr>
          <p:cNvSpPr txBox="1"/>
          <p:nvPr/>
        </p:nvSpPr>
        <p:spPr>
          <a:xfrm>
            <a:off x="5981769" y="6178914"/>
            <a:ext cx="3375376" cy="307777"/>
          </a:xfrm>
          <a:prstGeom prst="rect">
            <a:avLst/>
          </a:prstGeom>
          <a:noFill/>
        </p:spPr>
        <p:txBody>
          <a:bodyPr wrap="square" rtlCol="0">
            <a:spAutoFit/>
          </a:bodyPr>
          <a:lstStyle/>
          <a:p>
            <a:pPr marL="2331966" marR="0" lvl="0" indent="-2331966"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市街化区域　　　　　　　　　</a:t>
            </a:r>
            <a:r>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t>:</a:t>
            </a: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t>145.5</a:t>
            </a: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万</a:t>
            </a:r>
            <a:r>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t>ha</a:t>
            </a:r>
          </a:p>
        </p:txBody>
      </p:sp>
      <p:sp>
        <p:nvSpPr>
          <p:cNvPr id="90" name="テキスト ボックス 31">
            <a:extLst>
              <a:ext uri="{FF2B5EF4-FFF2-40B4-BE49-F238E27FC236}">
                <a16:creationId xmlns:a16="http://schemas.microsoft.com/office/drawing/2014/main" id="{0E3121BC-6BF2-B21C-BFFB-88E1E0DE43E2}"/>
              </a:ext>
            </a:extLst>
          </p:cNvPr>
          <p:cNvSpPr txBox="1"/>
          <p:nvPr/>
        </p:nvSpPr>
        <p:spPr>
          <a:xfrm>
            <a:off x="5992410" y="6424150"/>
            <a:ext cx="3352062" cy="307777"/>
          </a:xfrm>
          <a:prstGeom prst="rect">
            <a:avLst/>
          </a:prstGeom>
          <a:noFill/>
        </p:spPr>
        <p:txBody>
          <a:bodyPr wrap="square" rtlCol="0">
            <a:spAutoFit/>
          </a:bodyPr>
          <a:lstStyle/>
          <a:p>
            <a:pPr marL="2331966" marR="0" lvl="0" indent="-2331966"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うち三大都市圏特定市　　：　　 </a:t>
            </a:r>
            <a:r>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t>60.8</a:t>
            </a: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万</a:t>
            </a:r>
            <a:r>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t>ha</a:t>
            </a:r>
          </a:p>
        </p:txBody>
      </p:sp>
      <p:sp>
        <p:nvSpPr>
          <p:cNvPr id="91" name="テキスト ボックス 32">
            <a:extLst>
              <a:ext uri="{FF2B5EF4-FFF2-40B4-BE49-F238E27FC236}">
                <a16:creationId xmlns:a16="http://schemas.microsoft.com/office/drawing/2014/main" id="{FD44BAE7-80A4-DEDC-FD77-24A362FE0D7C}"/>
              </a:ext>
            </a:extLst>
          </p:cNvPr>
          <p:cNvSpPr txBox="1"/>
          <p:nvPr/>
        </p:nvSpPr>
        <p:spPr>
          <a:xfrm>
            <a:off x="6872661" y="6638937"/>
            <a:ext cx="2448271" cy="261139"/>
          </a:xfrm>
          <a:prstGeom prst="rect">
            <a:avLst/>
          </a:prstGeom>
          <a:noFill/>
        </p:spPr>
        <p:txBody>
          <a:bodyPr wrap="square" rtlCol="0">
            <a:spAutoFit/>
          </a:bodyPr>
          <a:lstStyle/>
          <a:p>
            <a:pPr marL="2331966" marR="0" lvl="0" indent="-2331966" algn="l" defTabSz="914400" rtl="0" eaLnBrk="1" fontAlgn="base" latinLnBrk="0" hangingPunct="1">
              <a:lnSpc>
                <a:spcPct val="100000"/>
              </a:lnSpc>
              <a:spcBef>
                <a:spcPct val="0"/>
              </a:spcBef>
              <a:spcAft>
                <a:spcPct val="0"/>
              </a:spcAft>
              <a:buClrTx/>
              <a:buSzTx/>
              <a:buFontTx/>
              <a:buNone/>
              <a:tabLst/>
              <a:defRPr/>
            </a:pPr>
            <a:r>
              <a:rPr kumimoji="1" lang="ja-JP" altLang="en-US" sz="1083" b="0" i="0" u="none" strike="noStrike" kern="1200" cap="none" spc="0" normalizeH="0" baseline="0" noProof="0">
                <a:ln>
                  <a:noFill/>
                </a:ln>
                <a:solidFill>
                  <a:srgbClr val="000000"/>
                </a:solidFill>
                <a:effectLst/>
                <a:uLnTx/>
                <a:uFillTx/>
                <a:latin typeface="Arial" charset="0"/>
                <a:ea typeface="ＭＳ Ｐゴシック" charset="-128"/>
                <a:cs typeface="+mn-cs"/>
              </a:rPr>
              <a:t>都市計画現況調査より（R</a:t>
            </a:r>
            <a:r>
              <a:rPr kumimoji="1" lang="en-US" altLang="ja-JP" sz="1083" b="0" i="0" u="none" strike="noStrike" kern="1200" cap="none" spc="0" normalizeH="0" baseline="0" noProof="0">
                <a:ln>
                  <a:noFill/>
                </a:ln>
                <a:solidFill>
                  <a:srgbClr val="000000"/>
                </a:solidFill>
                <a:effectLst/>
                <a:uLnTx/>
                <a:uFillTx/>
                <a:latin typeface="Arial" charset="0"/>
                <a:ea typeface="ＭＳ Ｐゴシック" charset="-128"/>
                <a:cs typeface="+mn-cs"/>
              </a:rPr>
              <a:t>5.3.31</a:t>
            </a:r>
            <a:r>
              <a:rPr kumimoji="1" lang="ja-JP" altLang="en-US" sz="1083" b="0" i="0" u="none" strike="noStrike" kern="1200" cap="none" spc="0" normalizeH="0" baseline="0" noProof="0">
                <a:ln>
                  <a:noFill/>
                </a:ln>
                <a:solidFill>
                  <a:srgbClr val="000000"/>
                </a:solidFill>
                <a:effectLst/>
                <a:uLnTx/>
                <a:uFillTx/>
                <a:latin typeface="Arial" charset="0"/>
                <a:ea typeface="ＭＳ Ｐゴシック" charset="-128"/>
                <a:cs typeface="+mn-cs"/>
              </a:rPr>
              <a:t>現在） </a:t>
            </a:r>
          </a:p>
        </p:txBody>
      </p:sp>
    </p:spTree>
    <p:extLst>
      <p:ext uri="{BB962C8B-B14F-4D97-AF65-F5344CB8AC3E}">
        <p14:creationId xmlns:p14="http://schemas.microsoft.com/office/powerpoint/2010/main" val="893129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9" name="Text Box 17"/>
          <p:cNvSpPr txBox="1">
            <a:spLocks noChangeArrowheads="1"/>
          </p:cNvSpPr>
          <p:nvPr/>
        </p:nvSpPr>
        <p:spPr>
          <a:xfrm>
            <a:off x="794" y="0"/>
            <a:ext cx="8316416" cy="40011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Calibri"/>
                <a:ea typeface="ＭＳ Ｐゴシック" panose="020B0600070205080204" pitchFamily="50" charset="-128"/>
                <a:cs typeface="+mn-cs"/>
              </a:rPr>
              <a:t>●</a:t>
            </a:r>
            <a:r>
              <a:rPr lang="ja-JP" altLang="en-US" sz="2000">
                <a:latin typeface="+mn-ea"/>
              </a:rPr>
              <a:t>三大都市圏特定市における生産緑地等の面積推移</a:t>
            </a:r>
            <a:r>
              <a:rPr kumimoji="1" lang="ja-JP" altLang="en-US" sz="2000" b="0" i="0" u="none" strike="noStrike" kern="1200" cap="none" spc="0" normalizeH="0" baseline="0" noProof="0">
                <a:ln>
                  <a:noFill/>
                </a:ln>
                <a:solidFill>
                  <a:prstClr val="black"/>
                </a:solidFill>
                <a:effectLst/>
                <a:uLnTx/>
                <a:uFillTx/>
                <a:latin typeface="+mn-ea"/>
                <a:cs typeface="+mn-cs"/>
              </a:rPr>
              <a:t>　　　　　　　　　　　</a:t>
            </a:r>
          </a:p>
        </p:txBody>
      </p:sp>
      <p:sp>
        <p:nvSpPr>
          <p:cNvPr id="3995" name="テキスト ボックス 35"/>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96" name="テキスト ボックス 36"/>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2" name="スライド番号プレースホルダー 1"/>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5" name="Rectangle 3">
            <a:extLst>
              <a:ext uri="{FF2B5EF4-FFF2-40B4-BE49-F238E27FC236}">
                <a16:creationId xmlns:a16="http://schemas.microsoft.com/office/drawing/2014/main" id="{638C8F4A-14C0-4854-86CE-B84EFA539C4F}"/>
              </a:ext>
            </a:extLst>
          </p:cNvPr>
          <p:cNvSpPr>
            <a:spLocks noChangeArrowheads="1"/>
          </p:cNvSpPr>
          <p:nvPr/>
        </p:nvSpPr>
        <p:spPr>
          <a:xfrm>
            <a:off x="416496" y="705573"/>
            <a:ext cx="8901997" cy="334313"/>
          </a:xfrm>
          <a:prstGeom prst="rect">
            <a:avLst/>
          </a:prstGeom>
          <a:solidFill>
            <a:schemeClr val="bg1"/>
          </a:solidFill>
          <a:ln w="9525" algn="ctr">
            <a:solidFill>
              <a:schemeClr val="tx1"/>
            </a:solidFill>
            <a:miter lim="800000"/>
            <a:headEnd/>
            <a:tailEnd/>
          </a:ln>
          <a:effectLst/>
        </p:spPr>
        <p:txBody>
          <a:bodyPr wrap="square" lIns="36000" tIns="36000" rIns="36000" bIns="36000" anchor="ctr">
            <a:spAutoFit/>
          </a:bodyPr>
          <a:lstStyle/>
          <a:p>
            <a:pPr marL="174625" marR="0" lvl="0" indent="-174625" algn="l" defTabSz="914400" rtl="0" eaLnBrk="1" fontAlgn="auto" latinLnBrk="0" hangingPunct="1">
              <a:lnSpc>
                <a:spcPct val="100000"/>
              </a:lnSpc>
              <a:spcBef>
                <a:spcPts val="600"/>
              </a:spcBef>
              <a:spcAft>
                <a:spcPts val="0"/>
              </a:spcAft>
              <a:buClrTx/>
              <a:buSzTx/>
              <a:buFontTx/>
              <a:buNone/>
              <a:tabLst/>
              <a:defRPr/>
            </a:pPr>
            <a:r>
              <a:rPr kumimoji="1" lang="ja-JP" altLang="en-US" sz="17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a:cs typeface="メイリオ" panose="020B0604030504040204" pitchFamily="50" charset="-128"/>
              </a:rPr>
              <a:t>現在、三大都市圏の市街化区域内農地の</a:t>
            </a:r>
            <a:r>
              <a:rPr kumimoji="1" lang="ja-JP" altLang="en-US" sz="1700" b="0" i="0" u="sng" strike="noStrike" kern="1200" cap="none" spc="0" normalizeH="0" baseline="0" noProof="0">
                <a:ln>
                  <a:noFill/>
                </a:ln>
                <a:solidFill>
                  <a:srgbClr val="000000"/>
                </a:solidFill>
                <a:effectLst/>
                <a:uLnTx/>
                <a:uFillTx/>
                <a:latin typeface="ＭＳ Ｐゴシック" panose="020B0600070205080204" pitchFamily="50" charset="-128"/>
                <a:ea typeface="ＭＳ Ｐゴシック"/>
                <a:cs typeface="メイリオ" panose="020B0604030504040204" pitchFamily="50" charset="-128"/>
              </a:rPr>
              <a:t>約５割を生産緑地</a:t>
            </a:r>
            <a:r>
              <a:rPr kumimoji="1" lang="ja-JP" altLang="en-US" sz="17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a:cs typeface="メイリオ" panose="020B0604030504040204" pitchFamily="50" charset="-128"/>
              </a:rPr>
              <a:t>が占めている。</a:t>
            </a:r>
            <a:endParaRPr kumimoji="1" lang="en-US" altLang="ja-JP" sz="17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a:cs typeface="メイリオ" panose="020B0604030504040204" pitchFamily="50" charset="-128"/>
            </a:endParaRPr>
          </a:p>
        </p:txBody>
      </p:sp>
      <p:graphicFrame>
        <p:nvGraphicFramePr>
          <p:cNvPr id="37" name="グラフ 36">
            <a:extLst>
              <a:ext uri="{FF2B5EF4-FFF2-40B4-BE49-F238E27FC236}">
                <a16:creationId xmlns:a16="http://schemas.microsoft.com/office/drawing/2014/main" id="{19AA6BCE-8903-E56B-D814-ECCA0514DEB2}"/>
              </a:ext>
            </a:extLst>
          </p:cNvPr>
          <p:cNvGraphicFramePr>
            <a:graphicFrameLocks/>
          </p:cNvGraphicFramePr>
          <p:nvPr>
            <p:extLst>
              <p:ext uri="{D42A27DB-BD31-4B8C-83A1-F6EECF244321}">
                <p14:modId xmlns:p14="http://schemas.microsoft.com/office/powerpoint/2010/main" val="2089832000"/>
              </p:ext>
            </p:extLst>
          </p:nvPr>
        </p:nvGraphicFramePr>
        <p:xfrm>
          <a:off x="-22357" y="1412776"/>
          <a:ext cx="9468579" cy="4802629"/>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 Box 1">
            <a:extLst>
              <a:ext uri="{FF2B5EF4-FFF2-40B4-BE49-F238E27FC236}">
                <a16:creationId xmlns:a16="http://schemas.microsoft.com/office/drawing/2014/main" id="{66FBF2AC-3666-E5A3-76CE-D2241F723ADB}"/>
              </a:ext>
            </a:extLst>
          </p:cNvPr>
          <p:cNvSpPr txBox="1">
            <a:spLocks noChangeArrowheads="1"/>
          </p:cNvSpPr>
          <p:nvPr/>
        </p:nvSpPr>
        <p:spPr>
          <a:xfrm>
            <a:off x="5247745" y="6215405"/>
            <a:ext cx="3740059" cy="387798"/>
          </a:xfrm>
          <a:prstGeom prst="rect">
            <a:avLst/>
          </a:prstGeom>
          <a:noFill/>
          <a:ln w="9525">
            <a:noFill/>
            <a:miter lim="800000"/>
            <a:headEnd/>
            <a:tailEnd/>
          </a:ln>
        </p:spPr>
        <p:txBody>
          <a:bodyPr wrap="square" lIns="18288"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1">
              <a:defRPr sz="1000"/>
            </a:pPr>
            <a:r>
              <a:rPr lang="ja-JP" altLang="en-US" sz="800" b="0" i="0" strike="noStrike">
                <a:solidFill>
                  <a:srgbClr val="000000"/>
                </a:solidFill>
                <a:latin typeface="ＭＳ Ｐゴシック"/>
                <a:ea typeface="ＭＳ Ｐゴシック"/>
              </a:rPr>
              <a:t>*　令和４年度以降の</a:t>
            </a:r>
            <a:r>
              <a:rPr lang="en-US" altLang="ja-JP" sz="800" b="0" i="0" strike="noStrike">
                <a:solidFill>
                  <a:srgbClr val="000000"/>
                </a:solidFill>
                <a:latin typeface="ＭＳ Ｐゴシック"/>
                <a:ea typeface="ＭＳ Ｐゴシック"/>
              </a:rPr>
              <a:t>｢</a:t>
            </a:r>
            <a:r>
              <a:rPr lang="ja-JP" altLang="en-US" sz="800" b="0" i="0" strike="noStrike">
                <a:solidFill>
                  <a:srgbClr val="000000"/>
                </a:solidFill>
                <a:latin typeface="ＭＳ Ｐゴシック"/>
                <a:ea typeface="ＭＳ Ｐゴシック"/>
              </a:rPr>
              <a:t>生産緑地以外の市街化区域内農地</a:t>
            </a:r>
            <a:r>
              <a:rPr lang="en-US" altLang="ja-JP" sz="800" b="0" i="0" strike="noStrike">
                <a:solidFill>
                  <a:srgbClr val="000000"/>
                </a:solidFill>
                <a:latin typeface="ＭＳ Ｐゴシック"/>
                <a:ea typeface="ＭＳ Ｐゴシック"/>
              </a:rPr>
              <a:t>｣</a:t>
            </a:r>
            <a:r>
              <a:rPr lang="ja-JP" altLang="en-US" sz="800" b="0" i="0" strike="noStrike">
                <a:solidFill>
                  <a:srgbClr val="000000"/>
                </a:solidFill>
                <a:latin typeface="ＭＳ Ｐゴシック"/>
                <a:ea typeface="ＭＳ Ｐゴシック"/>
              </a:rPr>
              <a:t>には、指定後</a:t>
            </a:r>
            <a:r>
              <a:rPr lang="en-US" altLang="ja-JP" sz="800" b="0" i="0" strike="noStrike">
                <a:solidFill>
                  <a:srgbClr val="000000"/>
                </a:solidFill>
                <a:latin typeface="ＭＳ Ｐゴシック"/>
                <a:ea typeface="ＭＳ Ｐゴシック"/>
              </a:rPr>
              <a:t>30</a:t>
            </a:r>
            <a:r>
              <a:rPr lang="ja-JP" altLang="en-US" sz="800" b="0" i="0" strike="noStrike">
                <a:solidFill>
                  <a:srgbClr val="000000"/>
                </a:solidFill>
                <a:latin typeface="ＭＳ Ｐゴシック"/>
                <a:ea typeface="ＭＳ Ｐゴシック"/>
              </a:rPr>
              <a:t>年を経過し</a:t>
            </a:r>
            <a:endParaRPr lang="en-US" altLang="ja-JP" sz="800" b="0" i="0" strike="noStrike">
              <a:solidFill>
                <a:srgbClr val="000000"/>
              </a:solidFill>
              <a:latin typeface="ＭＳ Ｐゴシック"/>
              <a:ea typeface="ＭＳ Ｐゴシック"/>
            </a:endParaRPr>
          </a:p>
          <a:p>
            <a:pPr algn="l" rtl="1">
              <a:defRPr sz="1000"/>
            </a:pPr>
            <a:r>
              <a:rPr lang="ja-JP" altLang="en-US" sz="800">
                <a:solidFill>
                  <a:srgbClr val="000000"/>
                </a:solidFill>
                <a:latin typeface="ＭＳ Ｐゴシック"/>
                <a:ea typeface="ＭＳ Ｐゴシック"/>
              </a:rPr>
              <a:t>　　 </a:t>
            </a:r>
            <a:r>
              <a:rPr lang="ja-JP" altLang="en-US" sz="800" b="0" i="0" strike="noStrike">
                <a:solidFill>
                  <a:srgbClr val="000000"/>
                </a:solidFill>
                <a:latin typeface="ＭＳ Ｐゴシック"/>
                <a:ea typeface="ＭＳ Ｐゴシック"/>
              </a:rPr>
              <a:t>た生産緑地地区の区域内の生産緑地のうち、特定生産緑地に指定されなかったも</a:t>
            </a:r>
            <a:endParaRPr lang="en-US" altLang="ja-JP" sz="800" b="0" i="0" strike="noStrike">
              <a:solidFill>
                <a:srgbClr val="000000"/>
              </a:solidFill>
              <a:latin typeface="ＭＳ Ｐゴシック"/>
              <a:ea typeface="ＭＳ Ｐゴシック"/>
            </a:endParaRPr>
          </a:p>
          <a:p>
            <a:pPr algn="l" rtl="1">
              <a:defRPr sz="1000"/>
            </a:pPr>
            <a:r>
              <a:rPr lang="ja-JP" altLang="en-US" sz="800">
                <a:solidFill>
                  <a:srgbClr val="000000"/>
                </a:solidFill>
                <a:latin typeface="ＭＳ Ｐゴシック"/>
                <a:ea typeface="ＭＳ Ｐゴシック"/>
              </a:rPr>
              <a:t>　　 </a:t>
            </a:r>
            <a:r>
              <a:rPr lang="ja-JP" altLang="en-US" sz="800" b="0" i="0" strike="noStrike">
                <a:solidFill>
                  <a:srgbClr val="000000"/>
                </a:solidFill>
                <a:latin typeface="ＭＳ Ｐゴシック"/>
                <a:ea typeface="ＭＳ Ｐゴシック"/>
              </a:rPr>
              <a:t>のが含まれる。</a:t>
            </a:r>
          </a:p>
        </p:txBody>
      </p:sp>
      <p:sp>
        <p:nvSpPr>
          <p:cNvPr id="40" name="テキスト ボックス 39">
            <a:extLst>
              <a:ext uri="{FF2B5EF4-FFF2-40B4-BE49-F238E27FC236}">
                <a16:creationId xmlns:a16="http://schemas.microsoft.com/office/drawing/2014/main" id="{793386BE-DAF3-3CBB-E23C-F3A5A3CCD1F2}"/>
              </a:ext>
            </a:extLst>
          </p:cNvPr>
          <p:cNvSpPr txBox="1"/>
          <p:nvPr/>
        </p:nvSpPr>
        <p:spPr>
          <a:xfrm>
            <a:off x="8625408" y="2708920"/>
            <a:ext cx="218405" cy="288147"/>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vertOverflow="overflow" horzOverflow="overflow" wrap="square" lIns="90000" tIns="36000" rIns="36000" bIns="36000" rtlCol="0">
            <a:spAutoFit/>
          </a:bodyPr>
          <a:lstStyle/>
          <a:p>
            <a:pPr>
              <a:spcBef>
                <a:spcPts val="600"/>
              </a:spcBef>
            </a:pPr>
            <a:r>
              <a:rPr kumimoji="1" lang="ja-JP" altLang="en-US" sz="1400" b="1"/>
              <a:t>*</a:t>
            </a:r>
          </a:p>
        </p:txBody>
      </p:sp>
    </p:spTree>
    <p:extLst>
      <p:ext uri="{BB962C8B-B14F-4D97-AF65-F5344CB8AC3E}">
        <p14:creationId xmlns:p14="http://schemas.microsoft.com/office/powerpoint/2010/main" val="983186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9" name="スライド番号プレースホルダー 1"/>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cxnSp>
        <p:nvCxnSpPr>
          <p:cNvPr id="4010" name="直線コネクタ 2"/>
          <p:cNvCxnSpPr/>
          <p:nvPr/>
        </p:nvCxnSpPr>
        <p:spPr>
          <a:xfrm rot="10800000">
            <a:off x="6947222" y="1844768"/>
            <a:ext cx="0" cy="2520000"/>
          </a:xfrm>
          <a:prstGeom prst="line">
            <a:avLst/>
          </a:prstGeom>
          <a:ln w="38100">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011" name="正方形/長方形 3"/>
          <p:cNvSpPr/>
          <p:nvPr/>
        </p:nvSpPr>
        <p:spPr>
          <a:xfrm>
            <a:off x="4076625" y="934120"/>
            <a:ext cx="2772000" cy="1800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12" name="正方形/長方形 4"/>
          <p:cNvSpPr/>
          <p:nvPr/>
        </p:nvSpPr>
        <p:spPr>
          <a:xfrm>
            <a:off x="3421200" y="4941136"/>
            <a:ext cx="2124000" cy="1876540"/>
          </a:xfrm>
          <a:prstGeom prst="rect">
            <a:avLst/>
          </a:prstGeom>
          <a:no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13" name="Text Box 17"/>
          <p:cNvSpPr txBox="1">
            <a:spLocks noChangeArrowheads="1"/>
          </p:cNvSpPr>
          <p:nvPr/>
        </p:nvSpPr>
        <p:spPr>
          <a:xfrm>
            <a:off x="0" y="0"/>
            <a:ext cx="9200678" cy="40011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都市農業振興基本計画　</a:t>
            </a: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（平成</a:t>
            </a:r>
            <a:r>
              <a:rPr kumimoji="1" lang="en-US" altLang="ja-JP"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28</a:t>
            </a: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年</a:t>
            </a:r>
            <a:r>
              <a:rPr kumimoji="1" lang="en-US" altLang="ja-JP"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5</a:t>
            </a: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月閣議決定）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p>
        </p:txBody>
      </p:sp>
      <p:sp>
        <p:nvSpPr>
          <p:cNvPr id="4014" name="テキスト ボックス 6"/>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15" name="テキスト ボックス 7"/>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16" name="角丸四角形 8"/>
          <p:cNvSpPr/>
          <p:nvPr/>
        </p:nvSpPr>
        <p:spPr>
          <a:xfrm>
            <a:off x="18852" y="624880"/>
            <a:ext cx="3348000" cy="2556000"/>
          </a:xfrm>
          <a:prstGeom prst="roundRect">
            <a:avLst>
              <a:gd name="adj" fmla="val 6102"/>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○政策</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74625" marR="0" lvl="0" indent="-87313" algn="l" defTabSz="9144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・市街化区域内の農地は</a:t>
            </a:r>
            <a:r>
              <a:rPr kumimoji="1" lang="ja-JP" altLang="en-US"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「宅地化すべきもの」として位置付け</a:t>
            </a:r>
            <a:endParaRPr kumimoji="1" lang="en-US" altLang="ja-JP"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74625" marR="0" lvl="0" indent="-87313" algn="l" defTabSz="9144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・ただし、生産緑地は、緑地機能のほか、</a:t>
            </a:r>
            <a:r>
              <a:rPr kumimoji="1" lang="ja-JP" altLang="en-US"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将来の公共施設用地としても評価して保全</a:t>
            </a:r>
            <a:endParaRPr kumimoji="1" lang="en-US" altLang="ja-JP"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74625" marR="0" lvl="0" indent="-87313" algn="l" defTabSz="9144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・主要な</a:t>
            </a:r>
            <a:r>
              <a:rPr kumimoji="1" lang="ja-JP" altLang="en-US"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農業振興施策の対象外</a:t>
            </a:r>
            <a:endParaRPr kumimoji="1" lang="en-US" altLang="ja-JP"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74625" marR="0" lvl="0" indent="-174625" algn="l" defTabSz="9144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○税制</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74625" marR="0" lvl="0" indent="-87313" algn="l" defTabSz="9144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・市街化区域内の農地の固定資産税は</a:t>
            </a:r>
            <a:r>
              <a:rPr kumimoji="1" lang="ja-JP" altLang="en-US"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宅地並評価・宅地並課税</a:t>
            </a: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を基本</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74625" marR="0" lvl="0" indent="-87313" algn="l" defTabSz="9144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・ただし、生産緑地は</a:t>
            </a:r>
            <a:r>
              <a:rPr kumimoji="1" lang="ja-JP" altLang="en-US"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農地評価・農地課税（</a:t>
            </a:r>
            <a:r>
              <a:rPr kumimoji="1" lang="en-US" altLang="ja-JP"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30</a:t>
            </a:r>
            <a:r>
              <a:rPr kumimoji="1" lang="ja-JP" altLang="en-US"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年間の農地管理義務と開発規制）</a:t>
            </a:r>
            <a:endParaRPr kumimoji="1" lang="en-US" altLang="ja-JP"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74625" marR="0" lvl="0" indent="-87313" algn="l" defTabSz="9144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・生産緑地は</a:t>
            </a:r>
            <a:r>
              <a:rPr kumimoji="1" lang="ja-JP" altLang="en-US"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終身営農を条件に相続税の納税猶予（貸借は原則不可）</a:t>
            </a:r>
          </a:p>
        </p:txBody>
      </p:sp>
      <p:sp>
        <p:nvSpPr>
          <p:cNvPr id="4017" name="角丸四角形 9"/>
          <p:cNvSpPr/>
          <p:nvPr/>
        </p:nvSpPr>
        <p:spPr>
          <a:xfrm>
            <a:off x="2470372" y="536004"/>
            <a:ext cx="936000" cy="216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現　状</a:t>
            </a:r>
          </a:p>
        </p:txBody>
      </p:sp>
      <p:sp>
        <p:nvSpPr>
          <p:cNvPr id="4018" name="下矢印 10"/>
          <p:cNvSpPr/>
          <p:nvPr/>
        </p:nvSpPr>
        <p:spPr>
          <a:xfrm>
            <a:off x="1466741" y="6109724"/>
            <a:ext cx="360000" cy="216000"/>
          </a:xfrm>
          <a:prstGeom prst="downArrow">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19" name="角丸四角形 11"/>
          <p:cNvSpPr/>
          <p:nvPr/>
        </p:nvSpPr>
        <p:spPr>
          <a:xfrm>
            <a:off x="18852" y="3373396"/>
            <a:ext cx="3348000" cy="3420000"/>
          </a:xfrm>
          <a:prstGeom prst="roundRect">
            <a:avLst>
              <a:gd name="adj" fmla="val 6056"/>
            </a:avLst>
          </a:prstGeom>
          <a:noFill/>
        </p:spPr>
        <p:style>
          <a:lnRef idx="2">
            <a:schemeClr val="accent6"/>
          </a:lnRef>
          <a:fillRef idx="1">
            <a:schemeClr val="lt1"/>
          </a:fillRef>
          <a:effectRef idx="0">
            <a:schemeClr val="accent6"/>
          </a:effectRef>
          <a:fontRef idx="minor">
            <a:schemeClr val="dk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5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5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100" b="0" i="0" u="sng" strike="noStrike" kern="1200" cap="none" spc="-50" normalizeH="0" baseline="0" noProof="0">
                <a:ln>
                  <a:noFill/>
                </a:ln>
                <a:solidFill>
                  <a:prstClr val="black"/>
                </a:solidFill>
                <a:effectLst/>
                <a:uLnTx/>
                <a:uFillTx/>
                <a:latin typeface="Calibri"/>
                <a:ea typeface="ＭＳ Ｐゴシック" panose="020B0600070205080204" pitchFamily="50" charset="-128"/>
                <a:cs typeface="+mn-cs"/>
              </a:rPr>
              <a:t>食の安全への意識の高まり</a:t>
            </a:r>
            <a:endParaRPr kumimoji="1" lang="en-US" altLang="ja-JP" sz="1100" b="0" i="0" u="sng" strike="noStrike" kern="1200" cap="none" spc="-50" normalizeH="0" baseline="0" noProof="0">
              <a:ln>
                <a:noFill/>
              </a:ln>
              <a:solidFill>
                <a:prstClr val="black"/>
              </a:solidFill>
              <a:effectLst/>
              <a:uLnTx/>
              <a:uFillTx/>
              <a:latin typeface="Calibri"/>
              <a:ea typeface="ＭＳ Ｐゴシック" panose="020B0600070205080204" pitchFamily="50" charset="-128"/>
              <a:cs typeface="+mn-cs"/>
            </a:endParaRPr>
          </a:p>
          <a:p>
            <a:pPr marL="173038" marR="0" lvl="0" indent="-85725"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・地元産の「顔の見える」新鮮な農産物への評価</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74625" marR="0" lvl="0" indent="-87313"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・自ら作物を作りたいというニーズ</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36525" marR="0" lvl="0" indent="-136525" algn="l" defTabSz="914400" rtl="0" eaLnBrk="1" fontAlgn="auto" latinLnBrk="0" hangingPunct="1">
              <a:lnSpc>
                <a:spcPts val="1400"/>
              </a:lnSpc>
              <a:spcBef>
                <a:spcPts val="60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○都市住民のライフスタイルの変化や</a:t>
            </a:r>
            <a:r>
              <a:rPr kumimoji="1" lang="ja-JP" altLang="en-US"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農業へ関心を持つリタイア層の増加</a:t>
            </a:r>
            <a:endParaRPr kumimoji="1" lang="en-US" altLang="ja-JP"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50813" marR="0" lvl="0" indent="-150813" algn="l" defTabSz="914400" rtl="0" eaLnBrk="1" fontAlgn="auto" latinLnBrk="0" hangingPunct="1">
              <a:lnSpc>
                <a:spcPts val="1400"/>
              </a:lnSpc>
              <a:spcBef>
                <a:spcPts val="60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○学校教育や農業体験を通じた</a:t>
            </a:r>
            <a:r>
              <a:rPr kumimoji="1" lang="ja-JP" altLang="en-US"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農業に対する理解と地域コミュニティ意識の高まり</a:t>
            </a:r>
            <a:endParaRPr kumimoji="1" lang="en-US" altLang="ja-JP"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36525" marR="0" lvl="0" indent="-136525"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30" normalizeH="0" baseline="0" noProof="0">
                <a:ln>
                  <a:noFill/>
                </a:ln>
                <a:solidFill>
                  <a:prstClr val="black"/>
                </a:solidFill>
                <a:effectLst/>
                <a:uLnTx/>
                <a:uFillTx/>
                <a:latin typeface="Calibri"/>
                <a:ea typeface="ＭＳ Ｐゴシック" panose="020B0600070205080204" pitchFamily="50" charset="-128"/>
                <a:cs typeface="+mn-cs"/>
              </a:rPr>
              <a:t>○人口減少に伴う宅地需要の沈静化等による</a:t>
            </a:r>
            <a:r>
              <a:rPr kumimoji="1" lang="ja-JP" altLang="en-US" sz="1100" b="0" i="0" u="sng" strike="noStrike" kern="1200" cap="none" spc="-30" normalizeH="0" baseline="0" noProof="0">
                <a:ln>
                  <a:noFill/>
                </a:ln>
                <a:solidFill>
                  <a:prstClr val="black"/>
                </a:solidFill>
                <a:effectLst/>
                <a:uLnTx/>
                <a:uFillTx/>
                <a:latin typeface="Calibri"/>
                <a:ea typeface="ＭＳ Ｐゴシック" panose="020B0600070205080204" pitchFamily="50" charset="-128"/>
                <a:cs typeface="+mn-cs"/>
              </a:rPr>
              <a:t>農地転用の必要性の低下</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50813" marR="0" lvl="0" indent="-150813" algn="l" defTabSz="914400" rtl="0" eaLnBrk="1" fontAlgn="auto" latinLnBrk="0" hangingPunct="1">
              <a:lnSpc>
                <a:spcPts val="1400"/>
              </a:lnSpc>
              <a:spcBef>
                <a:spcPts val="60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○東日本大震災を契機とした</a:t>
            </a:r>
            <a:r>
              <a:rPr kumimoji="1" lang="ja-JP" altLang="en-US" sz="11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防災意識の向上</a:t>
            </a: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による避難場所等としての農地の役割への期待</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22238" marR="0" lvl="0" indent="-122238" algn="l" defTabSz="914400" rtl="0" eaLnBrk="1" fontAlgn="auto" latinLnBrk="0" hangingPunct="1">
              <a:lnSpc>
                <a:spcPts val="1400"/>
              </a:lnSpc>
              <a:spcBef>
                <a:spcPts val="600"/>
              </a:spcBef>
              <a:spcAft>
                <a:spcPts val="0"/>
              </a:spcAft>
              <a:buClrTx/>
              <a:buSzTx/>
              <a:buFontTx/>
              <a:buNone/>
              <a:tabLst/>
              <a:defRPr/>
            </a:pPr>
            <a:r>
              <a:rPr kumimoji="1" lang="ja-JP" altLang="en-US" sz="1100" b="0" i="0" u="none" strike="noStrike" kern="1200" cap="none" spc="-9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100" b="0" i="0" u="sng"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rPr>
              <a:t>都市環境の改善や緑のやすらぎ、景観形成に果たす役割</a:t>
            </a:r>
            <a:r>
              <a:rPr kumimoji="1" lang="ja-JP" altLang="en-US" sz="1100" b="0" i="0" u="none"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rPr>
              <a:t>への期待</a:t>
            </a:r>
            <a:endParaRPr kumimoji="1" lang="en-US" altLang="ja-JP" sz="1100" b="0" i="0" u="none"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endParaRPr>
          </a:p>
          <a:p>
            <a:pPr marL="174625" marR="0" lvl="0" indent="-174625" algn="l" defTabSz="914400" rtl="0" eaLnBrk="1" fontAlgn="auto" latinLnBrk="0" hangingPunct="1">
              <a:lnSpc>
                <a:spcPts val="1500"/>
              </a:lnSpc>
              <a:spcBef>
                <a:spcPts val="0"/>
              </a:spcBef>
              <a:spcAft>
                <a:spcPts val="0"/>
              </a:spcAft>
              <a:buClrTx/>
              <a:buSzTx/>
              <a:buFontTx/>
              <a:buNone/>
              <a:tabLst/>
              <a:defRPr/>
            </a:pPr>
            <a:endParaRPr kumimoji="1" lang="en-US" altLang="ja-JP"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74625" marR="0" lvl="0" indent="-174625" algn="l" defTabSz="914400" rtl="0" eaLnBrk="1" fontAlgn="auto" latinLnBrk="0" hangingPunct="1">
              <a:lnSpc>
                <a:spcPts val="1500"/>
              </a:lnSpc>
              <a:spcBef>
                <a:spcPts val="0"/>
              </a:spcBef>
              <a:spcAft>
                <a:spcPts val="0"/>
              </a:spcAft>
              <a:buClrTx/>
              <a:buSzTx/>
              <a:buFontTx/>
              <a:buNone/>
              <a:tabLst/>
              <a:defRPr/>
            </a:pPr>
            <a:endParaRPr kumimoji="1" lang="en-US" altLang="ja-JP"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74625" marR="0" lvl="0" indent="-174625" algn="ctr"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60" normalizeH="0" baseline="0" noProof="0">
                <a:ln>
                  <a:noFill/>
                </a:ln>
                <a:solidFill>
                  <a:prstClr val="black"/>
                </a:solidFill>
                <a:effectLst/>
                <a:uLnTx/>
                <a:uFillTx/>
                <a:latin typeface="Calibri"/>
                <a:ea typeface="ＭＳ Ｐゴシック" panose="020B0600070205080204" pitchFamily="50" charset="-128"/>
                <a:cs typeface="+mn-cs"/>
              </a:rPr>
              <a:t>都市農業振興基本法の制定</a:t>
            </a: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（Ｈ</a:t>
            </a:r>
            <a:r>
              <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27.4</a:t>
            </a: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p>
        </p:txBody>
      </p:sp>
      <p:sp>
        <p:nvSpPr>
          <p:cNvPr id="4020" name="角丸四角形 12"/>
          <p:cNvSpPr/>
          <p:nvPr/>
        </p:nvSpPr>
        <p:spPr>
          <a:xfrm>
            <a:off x="2074372" y="3292554"/>
            <a:ext cx="1332000" cy="216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状況の変化</a:t>
            </a:r>
          </a:p>
        </p:txBody>
      </p:sp>
      <p:sp>
        <p:nvSpPr>
          <p:cNvPr id="4021" name="角丸四角形 13"/>
          <p:cNvSpPr/>
          <p:nvPr/>
        </p:nvSpPr>
        <p:spPr>
          <a:xfrm>
            <a:off x="3512046" y="611675"/>
            <a:ext cx="6264696" cy="1260000"/>
          </a:xfrm>
          <a:prstGeom prst="roundRect">
            <a:avLst>
              <a:gd name="adj" fmla="val 7406"/>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22" name="角丸四角形 14"/>
          <p:cNvSpPr/>
          <p:nvPr/>
        </p:nvSpPr>
        <p:spPr>
          <a:xfrm>
            <a:off x="3541543" y="2134097"/>
            <a:ext cx="3060000" cy="2014983"/>
          </a:xfrm>
          <a:prstGeom prst="roundRect">
            <a:avLst>
              <a:gd name="adj" fmla="val 6752"/>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23" name="角丸四角形 15"/>
          <p:cNvSpPr/>
          <p:nvPr/>
        </p:nvSpPr>
        <p:spPr>
          <a:xfrm>
            <a:off x="7245180" y="2134097"/>
            <a:ext cx="2531562" cy="2014983"/>
          </a:xfrm>
          <a:prstGeom prst="roundRect">
            <a:avLst>
              <a:gd name="adj" fmla="val 6698"/>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24" name="テキスト ボックス 16"/>
          <p:cNvSpPr txBox="1"/>
          <p:nvPr/>
        </p:nvSpPr>
        <p:spPr>
          <a:xfrm>
            <a:off x="3530262" y="2310780"/>
            <a:ext cx="2916000" cy="2041585"/>
          </a:xfrm>
          <a:prstGeom prst="rect">
            <a:avLst/>
          </a:prstGeom>
          <a:noFill/>
        </p:spPr>
        <p:txBody>
          <a:bodyPr wrap="square" rIns="0" rtlCol="0">
            <a:spAutoFit/>
          </a:bodyPr>
          <a:lstStyle/>
          <a:p>
            <a:pPr marL="87313" marR="0" lvl="0" indent="-87313" algn="l" defTabSz="914400" rtl="0" eaLnBrk="1" fontAlgn="auto" latinLnBrk="0" hangingPunct="1">
              <a:lnSpc>
                <a:spcPts val="1400"/>
              </a:lnSpc>
              <a:spcBef>
                <a:spcPts val="6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・都市農業の農家戸数、販売金額は</a:t>
            </a:r>
            <a:r>
              <a:rPr kumimoji="1" lang="ja-JP" altLang="en-US" sz="12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全国の１割弱を占め</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200" b="0" i="0" u="sng" strike="noStrike" kern="1200" cap="none" spc="0" normalizeH="0" baseline="0" noProof="0">
                <a:ln>
                  <a:noFill/>
                </a:ln>
                <a:solidFill>
                  <a:srgbClr val="FF0000"/>
                </a:solidFill>
                <a:effectLst/>
                <a:uLnTx/>
                <a:uFill>
                  <a:solidFill>
                    <a:prstClr val="black"/>
                  </a:solidFill>
                </a:uFill>
                <a:latin typeface="Calibri"/>
                <a:ea typeface="ＭＳ Ｐゴシック" panose="020B0600070205080204" pitchFamily="50" charset="-128"/>
                <a:cs typeface="+mn-cs"/>
              </a:rPr>
              <a:t>食料自給率の一翼</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を担う</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87313" marR="0" lvl="0" indent="-87313" algn="l" defTabSz="914400" rtl="0" eaLnBrk="1" fontAlgn="auto" latinLnBrk="0" hangingPunct="1">
              <a:lnSpc>
                <a:spcPts val="1400"/>
              </a:lnSpc>
              <a:spcBef>
                <a:spcPts val="6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・都市農業は都市住民の多様なニーズに応え、地産地消、体験農園、農福連携等の</a:t>
            </a:r>
            <a:r>
              <a:rPr kumimoji="1" lang="ja-JP" altLang="en-US" sz="1200" b="0" i="0" u="sng" strike="noStrike" kern="1200" cap="none" spc="0" normalizeH="0" baseline="0" noProof="0">
                <a:ln>
                  <a:noFill/>
                </a:ln>
                <a:solidFill>
                  <a:srgbClr val="FF0000"/>
                </a:solidFill>
                <a:effectLst/>
                <a:uLnTx/>
                <a:uFill>
                  <a:solidFill>
                    <a:prstClr val="black"/>
                  </a:solidFill>
                </a:uFill>
                <a:latin typeface="Calibri"/>
                <a:ea typeface="ＭＳ Ｐゴシック" panose="020B0600070205080204" pitchFamily="50" charset="-128"/>
                <a:cs typeface="+mn-cs"/>
              </a:rPr>
              <a:t>施策のモデルを数多く輩出</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87313" marR="0" lvl="0" indent="-87313" algn="l" defTabSz="914400" rtl="0" eaLnBrk="1" fontAlgn="auto" latinLnBrk="0" hangingPunct="1">
              <a:lnSpc>
                <a:spcPts val="1400"/>
              </a:lnSpc>
              <a:spcBef>
                <a:spcPts val="6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・我が国の農業を巡る国際環境が厳しくなる中、</a:t>
            </a:r>
            <a:r>
              <a:rPr kumimoji="1" lang="ja-JP" altLang="en-US" sz="12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農業や農業政策に対する国民的理解を醸成する</a:t>
            </a:r>
            <a:r>
              <a:rPr kumimoji="1" lang="ja-JP" altLang="en-US" sz="1200" b="0" i="0" u="sng" strike="noStrike" kern="1200" cap="none" spc="0" normalizeH="0" baseline="0" noProof="0">
                <a:ln>
                  <a:noFill/>
                </a:ln>
                <a:solidFill>
                  <a:srgbClr val="FF0000"/>
                </a:solidFill>
                <a:effectLst/>
                <a:uLnTx/>
                <a:uFill>
                  <a:solidFill>
                    <a:prstClr val="black"/>
                  </a:solidFill>
                </a:uFill>
                <a:latin typeface="Calibri"/>
                <a:ea typeface="ＭＳ Ｐゴシック" panose="020B0600070205080204" pitchFamily="50" charset="-128"/>
                <a:cs typeface="+mn-cs"/>
              </a:rPr>
              <a:t>身近なＰＲ拠点</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としての役割</a:t>
            </a:r>
            <a:endParaRPr kumimoji="1" lang="en-US" altLang="ja-JP" sz="1200" b="0" i="0" u="none"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25" name="テキスト ボックス 17"/>
          <p:cNvSpPr txBox="1"/>
          <p:nvPr/>
        </p:nvSpPr>
        <p:spPr>
          <a:xfrm>
            <a:off x="7245180" y="2332618"/>
            <a:ext cx="2498099" cy="1723549"/>
          </a:xfrm>
          <a:prstGeom prst="rect">
            <a:avLst/>
          </a:prstGeom>
          <a:noFill/>
        </p:spPr>
        <p:txBody>
          <a:bodyPr wrap="square" rIns="36000" rtlCol="0">
            <a:spAutoFit/>
          </a:bodyPr>
          <a:lstStyle/>
          <a:p>
            <a:pPr marL="87313" marR="0" lvl="0" indent="-87313"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rPr>
              <a:t>・「集約型都市構造化」と「都市と緑・農の共生」</a:t>
            </a:r>
            <a:r>
              <a:rPr kumimoji="1" lang="ja-JP" altLang="en-US" sz="1200" b="0" i="0" u="none" strike="noStrike" kern="1200" cap="none" spc="-60" normalizeH="0" baseline="0" noProof="0">
                <a:ln>
                  <a:noFill/>
                </a:ln>
                <a:solidFill>
                  <a:prstClr val="black"/>
                </a:solidFill>
                <a:effectLst/>
                <a:uLnTx/>
                <a:uFillTx/>
                <a:latin typeface="Calibri"/>
                <a:ea typeface="ＭＳ Ｐゴシック" panose="020B0600070205080204" pitchFamily="50" charset="-128"/>
                <a:cs typeface="+mn-cs"/>
              </a:rPr>
              <a:t>を目指す上で</a:t>
            </a:r>
            <a:r>
              <a:rPr kumimoji="1" lang="ja-JP" altLang="en-US" sz="1200" b="0" i="0" u="sng" strike="noStrike" kern="1200" cap="none" spc="-60" normalizeH="0" baseline="0" noProof="0">
                <a:ln>
                  <a:noFill/>
                </a:ln>
                <a:solidFill>
                  <a:srgbClr val="FF0000"/>
                </a:solidFill>
                <a:effectLst/>
                <a:uLnTx/>
                <a:uFill>
                  <a:solidFill>
                    <a:prstClr val="black"/>
                  </a:solidFill>
                </a:uFill>
                <a:latin typeface="Calibri"/>
                <a:ea typeface="ＭＳ Ｐゴシック" panose="020B0600070205080204" pitchFamily="50" charset="-128"/>
                <a:cs typeface="+mn-cs"/>
              </a:rPr>
              <a:t>都市農地を貴重な緑地として明確に位置付け</a:t>
            </a:r>
            <a:endParaRPr kumimoji="1" lang="en-US" altLang="ja-JP" sz="1200" b="0" i="0" u="none" strike="noStrike" kern="1200" cap="none" spc="-60" normalizeH="0" baseline="0" noProof="0">
              <a:ln>
                <a:noFill/>
              </a:ln>
              <a:solidFill>
                <a:prstClr val="black"/>
              </a:solidFill>
              <a:effectLst/>
              <a:uLnTx/>
              <a:uFillTx/>
              <a:latin typeface="Calibri"/>
              <a:ea typeface="ＭＳ Ｐゴシック" panose="020B0600070205080204" pitchFamily="50" charset="-128"/>
              <a:cs typeface="+mn-cs"/>
            </a:endParaRPr>
          </a:p>
          <a:p>
            <a:pPr marL="87313" marR="0" lvl="0" indent="-87313"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rPr>
              <a:t>・都市農業を</a:t>
            </a:r>
            <a:r>
              <a:rPr kumimoji="1" lang="ja-JP" altLang="en-US" sz="1200" b="0" i="0" u="sng" strike="noStrike" kern="1200" cap="none" spc="20" normalizeH="0" baseline="0" noProof="0">
                <a:ln>
                  <a:noFill/>
                </a:ln>
                <a:solidFill>
                  <a:srgbClr val="FF0000"/>
                </a:solidFill>
                <a:effectLst/>
                <a:uLnTx/>
                <a:uFill>
                  <a:solidFill>
                    <a:prstClr val="black"/>
                  </a:solidFill>
                </a:uFill>
                <a:latin typeface="Calibri"/>
                <a:ea typeface="ＭＳ Ｐゴシック" panose="020B0600070205080204" pitchFamily="50" charset="-128"/>
                <a:cs typeface="+mn-cs"/>
              </a:rPr>
              <a:t>都市の重要な産業</a:t>
            </a:r>
            <a:r>
              <a:rPr kumimoji="1" lang="ja-JP" altLang="en-US" sz="1200" b="0" i="0" u="none"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rPr>
              <a:t>として位置付け</a:t>
            </a:r>
            <a:endParaRPr kumimoji="1" lang="en-US" altLang="ja-JP" sz="1200" b="0" i="0" u="none"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endParaRPr>
          </a:p>
          <a:p>
            <a:pPr marL="87313" marR="0" lvl="0" indent="-87313"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rPr>
              <a:t>・農地が民有の緑地として適切に管理されることが</a:t>
            </a:r>
            <a:r>
              <a:rPr kumimoji="1" lang="ja-JP" altLang="en-US" sz="1200" b="0" i="0" u="sng" strike="noStrike" kern="1200" cap="none" spc="20" normalizeH="0" baseline="0" noProof="0">
                <a:ln>
                  <a:noFill/>
                </a:ln>
                <a:solidFill>
                  <a:srgbClr val="FF0000"/>
                </a:solidFill>
                <a:effectLst/>
                <a:uLnTx/>
                <a:uFill>
                  <a:solidFill>
                    <a:prstClr val="black"/>
                  </a:solidFill>
                </a:uFill>
                <a:latin typeface="Calibri"/>
                <a:ea typeface="ＭＳ Ｐゴシック" panose="020B0600070205080204" pitchFamily="50" charset="-128"/>
                <a:cs typeface="+mn-cs"/>
              </a:rPr>
              <a:t>持続可能な都市経営</a:t>
            </a:r>
            <a:r>
              <a:rPr kumimoji="1" lang="ja-JP" altLang="en-US" sz="1200" b="0" i="0" u="none"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rPr>
              <a:t>のために重要</a:t>
            </a:r>
          </a:p>
        </p:txBody>
      </p:sp>
      <p:sp>
        <p:nvSpPr>
          <p:cNvPr id="4026" name="テキスト ボックス 18"/>
          <p:cNvSpPr txBox="1"/>
          <p:nvPr/>
        </p:nvSpPr>
        <p:spPr>
          <a:xfrm>
            <a:off x="4052486" y="811590"/>
            <a:ext cx="342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都市農業の多様な機能の発揮</a:t>
            </a:r>
          </a:p>
        </p:txBody>
      </p:sp>
      <p:sp>
        <p:nvSpPr>
          <p:cNvPr id="4027" name="大かっこ 19"/>
          <p:cNvSpPr/>
          <p:nvPr/>
        </p:nvSpPr>
        <p:spPr>
          <a:xfrm>
            <a:off x="3584054" y="1157165"/>
            <a:ext cx="4140015" cy="594443"/>
          </a:xfrm>
          <a:prstGeom prst="bracketPair">
            <a:avLst>
              <a:gd name="adj" fmla="val 9396"/>
            </a:avLst>
          </a:prstGeom>
        </p:spPr>
        <p:style>
          <a:lnRef idx="1">
            <a:schemeClr val="dk1"/>
          </a:lnRef>
          <a:fillRef idx="0">
            <a:schemeClr val="dk1"/>
          </a:fillRef>
          <a:effectRef idx="0">
            <a:schemeClr val="dk1"/>
          </a:effectRef>
          <a:fontRef idx="minor">
            <a:schemeClr val="tx1"/>
          </a:fontRef>
        </p:style>
        <p:txBody>
          <a:bodyPr lIns="0" tIns="72000" rIns="0" bIns="72000" numCol="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・農産物を供給する機能</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・防災の機能</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・良好な景観の形成の機能</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・国土・環境の保全の機能</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・農作業体験・交流の場の機能</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30" normalizeH="0" baseline="0" noProof="0">
                <a:ln>
                  <a:noFill/>
                </a:ln>
                <a:solidFill>
                  <a:prstClr val="black"/>
                </a:solidFill>
                <a:effectLst/>
                <a:uLnTx/>
                <a:uFillTx/>
                <a:latin typeface="Calibri"/>
                <a:ea typeface="ＭＳ Ｐゴシック" panose="020B0600070205080204" pitchFamily="50" charset="-128"/>
                <a:cs typeface="+mn-cs"/>
              </a:rPr>
              <a:t>農業に対する理解醸成の機能</a:t>
            </a:r>
          </a:p>
        </p:txBody>
      </p:sp>
      <p:sp>
        <p:nvSpPr>
          <p:cNvPr id="4028" name="角丸四角形 20"/>
          <p:cNvSpPr/>
          <p:nvPr/>
        </p:nvSpPr>
        <p:spPr>
          <a:xfrm>
            <a:off x="4088110" y="1988840"/>
            <a:ext cx="1692000" cy="252000"/>
          </a:xfrm>
          <a:prstGeom prst="roundRect">
            <a:avLst>
              <a:gd name="adj" fmla="val 8978"/>
            </a:avLst>
          </a:prstGeom>
          <a:gradFill>
            <a:gsLst>
              <a:gs pos="0">
                <a:srgbClr val="FF0000"/>
              </a:gs>
              <a:gs pos="35000">
                <a:schemeClr val="accent2">
                  <a:tint val="37000"/>
                  <a:satMod val="300000"/>
                </a:schemeClr>
              </a:gs>
              <a:gs pos="100000">
                <a:schemeClr val="accent2">
                  <a:tint val="15000"/>
                  <a:satMod val="350000"/>
                </a:schemeClr>
              </a:gs>
            </a:gsLst>
            <a:lin ang="16200000" scaled="0"/>
            <a:tileRect/>
          </a:gra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農業政策上の再評価</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29" name="角丸四角形 21"/>
          <p:cNvSpPr/>
          <p:nvPr/>
        </p:nvSpPr>
        <p:spPr>
          <a:xfrm>
            <a:off x="7628475" y="1988840"/>
            <a:ext cx="1692000" cy="252000"/>
          </a:xfrm>
          <a:prstGeom prst="roundRect">
            <a:avLst>
              <a:gd name="adj" fmla="val 8978"/>
            </a:avLst>
          </a:prstGeom>
          <a:gradFill>
            <a:gsLst>
              <a:gs pos="0">
                <a:srgbClr val="FF0000"/>
              </a:gs>
              <a:gs pos="35000">
                <a:schemeClr val="accent2">
                  <a:tint val="37000"/>
                  <a:satMod val="300000"/>
                </a:schemeClr>
              </a:gs>
              <a:gs pos="100000">
                <a:schemeClr val="accent2">
                  <a:tint val="15000"/>
                  <a:satMod val="350000"/>
                </a:schemeClr>
              </a:gs>
            </a:gsLst>
            <a:lin ang="16200000" scaled="0"/>
            <a:tileRect/>
          </a:gra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都市政策上の再評価</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30" name="上矢印 22"/>
          <p:cNvSpPr/>
          <p:nvPr/>
        </p:nvSpPr>
        <p:spPr>
          <a:xfrm rot="5400000">
            <a:off x="6391290" y="3158936"/>
            <a:ext cx="756000" cy="144000"/>
          </a:xfrm>
          <a:prstGeom prst="upArrow">
            <a:avLst/>
          </a:prstGeom>
          <a:gradFill>
            <a:gsLst>
              <a:gs pos="0">
                <a:srgbClr val="FF0000"/>
              </a:gs>
              <a:gs pos="35000">
                <a:schemeClr val="accent2">
                  <a:tint val="37000"/>
                  <a:satMod val="300000"/>
                </a:schemeClr>
              </a:gs>
              <a:gs pos="100000">
                <a:schemeClr val="accent2">
                  <a:tint val="15000"/>
                  <a:satMod val="350000"/>
                </a:schemeClr>
              </a:gs>
            </a:gsLst>
            <a:lin ang="16200000" scaled="0"/>
            <a:tileRect/>
          </a:gra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31" name="上矢印 23"/>
          <p:cNvSpPr/>
          <p:nvPr/>
        </p:nvSpPr>
        <p:spPr>
          <a:xfrm rot="16200000" flipH="1">
            <a:off x="6734438" y="3158937"/>
            <a:ext cx="756000" cy="144000"/>
          </a:xfrm>
          <a:prstGeom prst="upArrow">
            <a:avLst/>
          </a:prstGeom>
          <a:gradFill>
            <a:gsLst>
              <a:gs pos="0">
                <a:srgbClr val="FF0000"/>
              </a:gs>
              <a:gs pos="35000">
                <a:schemeClr val="accent2">
                  <a:tint val="37000"/>
                  <a:satMod val="300000"/>
                </a:schemeClr>
              </a:gs>
              <a:gs pos="100000">
                <a:schemeClr val="accent2">
                  <a:tint val="15000"/>
                  <a:satMod val="350000"/>
                </a:schemeClr>
              </a:gs>
            </a:gsLst>
            <a:lin ang="16200000" scaled="0"/>
            <a:tileRect/>
          </a:gra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32" name="テキスト ボックス 24"/>
          <p:cNvSpPr txBox="1"/>
          <p:nvPr/>
        </p:nvSpPr>
        <p:spPr>
          <a:xfrm>
            <a:off x="3440318" y="5085184"/>
            <a:ext cx="2160000" cy="1723549"/>
          </a:xfrm>
          <a:prstGeom prst="rect">
            <a:avLst/>
          </a:prstGeom>
          <a:noFill/>
        </p:spPr>
        <p:txBody>
          <a:bodyPr wrap="square" lIns="36000" r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 normalizeH="0" baseline="0" noProof="0">
                <a:ln>
                  <a:noFill/>
                </a:ln>
                <a:solidFill>
                  <a:prstClr val="black"/>
                </a:solidFill>
                <a:effectLst/>
                <a:uLnTx/>
                <a:uFillTx/>
                <a:latin typeface="Calibri"/>
                <a:ea typeface="ＭＳ Ｐゴシック" panose="020B0600070205080204" pitchFamily="50" charset="-128"/>
                <a:cs typeface="+mn-cs"/>
              </a:rPr>
              <a:t>都市農業の安定的な継続のため、多様な担い手の確保が重要</a:t>
            </a:r>
            <a:endParaRPr kumimoji="1" lang="en-US" altLang="ja-JP" sz="1200" b="0" i="0" u="none" strike="noStrike" kern="1200" cap="none" spc="-30" normalizeH="0" baseline="0" noProof="0">
              <a:ln>
                <a:noFill/>
              </a:ln>
              <a:solidFill>
                <a:prstClr val="black"/>
              </a:solidFill>
              <a:effectLst/>
              <a:uLnTx/>
              <a:uFillTx/>
              <a:latin typeface="Calibri"/>
              <a:ea typeface="ＭＳ Ｐゴシック" panose="020B0600070205080204" pitchFamily="50" charset="-128"/>
              <a:cs typeface="+mn-cs"/>
            </a:endParaRPr>
          </a:p>
          <a:p>
            <a:pPr marL="87313" marR="0" lvl="0" indent="-87313"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2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営農の意欲を有する者</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（新規就農者を含む）</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87313" marR="0" lvl="0" indent="-87313" algn="l" defTabSz="914400" rtl="0" eaLnBrk="1" fontAlgn="auto" latinLnBrk="0" hangingPunct="1">
              <a:lnSpc>
                <a:spcPct val="100000"/>
              </a:lnSpc>
              <a:spcBef>
                <a:spcPts val="3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・都市農業者と連携する</a:t>
            </a:r>
            <a:r>
              <a:rPr kumimoji="1" lang="ja-JP" altLang="en-US" sz="12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食品関連事業者</a:t>
            </a:r>
            <a:endParaRPr kumimoji="1" lang="en-US" altLang="ja-JP" sz="12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87313" marR="0" lvl="0" indent="-87313" algn="l" defTabSz="914400" rtl="0" eaLnBrk="1" fontAlgn="auto" latinLnBrk="0" hangingPunct="1">
              <a:lnSpc>
                <a:spcPct val="100000"/>
              </a:lnSpc>
              <a:spcBef>
                <a:spcPts val="3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50" normalizeH="0" baseline="0" noProof="0">
                <a:ln>
                  <a:noFill/>
                </a:ln>
                <a:solidFill>
                  <a:prstClr val="black"/>
                </a:solidFill>
                <a:effectLst/>
                <a:uLnTx/>
                <a:uFillTx/>
                <a:latin typeface="Calibri"/>
                <a:ea typeface="ＭＳ Ｐゴシック" panose="020B0600070205080204" pitchFamily="50" charset="-128"/>
                <a:cs typeface="+mn-cs"/>
              </a:rPr>
              <a:t>都市住民のニーズを捉えた</a:t>
            </a:r>
            <a:r>
              <a:rPr kumimoji="1" lang="ja-JP" altLang="en-US" sz="1200" b="0" i="0" u="sng" strike="noStrike" kern="1200" cap="none" spc="-50" normalizeH="0" baseline="0" noProof="0">
                <a:ln>
                  <a:noFill/>
                </a:ln>
                <a:solidFill>
                  <a:prstClr val="black"/>
                </a:solidFill>
                <a:effectLst/>
                <a:uLnTx/>
                <a:uFillTx/>
                <a:latin typeface="Calibri"/>
                <a:ea typeface="ＭＳ Ｐゴシック" panose="020B0600070205080204" pitchFamily="50" charset="-128"/>
                <a:cs typeface="+mn-cs"/>
              </a:rPr>
              <a:t>ビジネスを展開できる企業等</a:t>
            </a:r>
          </a:p>
        </p:txBody>
      </p:sp>
      <p:sp>
        <p:nvSpPr>
          <p:cNvPr id="4033" name="テキスト ボックス 25"/>
          <p:cNvSpPr txBox="1"/>
          <p:nvPr/>
        </p:nvSpPr>
        <p:spPr>
          <a:xfrm>
            <a:off x="5687650" y="5130477"/>
            <a:ext cx="2592000" cy="1538883"/>
          </a:xfrm>
          <a:prstGeom prst="rect">
            <a:avLst/>
          </a:prstGeom>
          <a:noFill/>
        </p:spPr>
        <p:txBody>
          <a:bodyPr wrap="square" lIns="36000" rIns="36000"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・都市農地の位置付けを、「宅地化すべきもの」から都市に</a:t>
            </a:r>
            <a:r>
              <a:rPr kumimoji="1" lang="ja-JP" altLang="en-US" sz="12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「あるべきもの」へと大きく転換</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し、計画的に農地を保全</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87313" marR="0" lvl="0" indent="-87313"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rPr>
              <a:t>・コンパクトシティに向けた取組との連携も検討</a:t>
            </a:r>
            <a:endParaRPr kumimoji="1" lang="en-US" altLang="ja-JP" sz="1200" b="0" i="0" u="none"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endParaRPr>
          </a:p>
          <a:p>
            <a:pPr marL="87313" marR="0" lvl="0" indent="-87313"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rPr>
              <a:t>・都市農地保全のマスタープランの充実等</a:t>
            </a:r>
            <a:r>
              <a:rPr kumimoji="1" lang="ja-JP" altLang="en-US" sz="1200" b="0" i="0" u="sng"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rPr>
              <a:t>土地利用計画制度の在り方</a:t>
            </a:r>
            <a:r>
              <a:rPr kumimoji="1" lang="ja-JP" altLang="en-US" sz="1200" b="0" i="0" u="none"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rPr>
              <a:t>を検討</a:t>
            </a:r>
            <a:endParaRPr kumimoji="1" lang="en-US" altLang="ja-JP" sz="1200" b="0" i="0" u="none" strike="noStrike" kern="1200" cap="none" spc="-2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34" name="テキスト ボックス 26"/>
          <p:cNvSpPr txBox="1"/>
          <p:nvPr/>
        </p:nvSpPr>
        <p:spPr>
          <a:xfrm>
            <a:off x="8398142" y="5148684"/>
            <a:ext cx="1404000" cy="1116000"/>
          </a:xfrm>
          <a:prstGeom prst="rect">
            <a:avLst/>
          </a:prstGeom>
          <a:noFill/>
        </p:spPr>
        <p:txBody>
          <a:bodyPr wrap="square" lIns="36000" rIns="36000"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保全すべきとされた都市農地に対し、</a:t>
            </a:r>
            <a:r>
              <a:rPr kumimoji="1" lang="ja-JP" altLang="en-US" sz="12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本格的な農業振興施策が講じられる</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よう方針を転換</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35" name="正方形/長方形 27"/>
          <p:cNvSpPr/>
          <p:nvPr/>
        </p:nvSpPr>
        <p:spPr>
          <a:xfrm>
            <a:off x="5665602" y="4941136"/>
            <a:ext cx="2628000" cy="1867872"/>
          </a:xfrm>
          <a:prstGeom prst="rect">
            <a:avLst/>
          </a:prstGeom>
          <a:no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36" name="テキスト ボックス 28"/>
          <p:cNvSpPr txBox="1"/>
          <p:nvPr/>
        </p:nvSpPr>
        <p:spPr>
          <a:xfrm>
            <a:off x="6356478" y="4797152"/>
            <a:ext cx="1044000" cy="252000"/>
          </a:xfrm>
          <a:prstGeom prst="rect">
            <a:avLst/>
          </a:prstGeom>
          <a:gradFill>
            <a:gsLst>
              <a:gs pos="0">
                <a:srgbClr val="00B050"/>
              </a:gs>
              <a:gs pos="35000">
                <a:srgbClr val="2FFF8D"/>
              </a:gs>
              <a:gs pos="100000">
                <a:schemeClr val="bg1"/>
              </a:gs>
            </a:gsLst>
            <a:lin ang="16200000" scaled="0"/>
            <a:tileRect/>
          </a:gradFill>
          <a:ln>
            <a:solidFill>
              <a:srgbClr val="00B050"/>
            </a:solidFill>
          </a:ln>
          <a:effectLst/>
        </p:spPr>
        <p:style>
          <a:lnRef idx="1">
            <a:schemeClr val="accent5"/>
          </a:lnRef>
          <a:fillRef idx="2">
            <a:schemeClr val="accent5"/>
          </a:fillRef>
          <a:effectRef idx="1">
            <a:schemeClr val="accent5"/>
          </a:effectRef>
          <a:fontRef idx="minor">
            <a:schemeClr val="dk1"/>
          </a:fontRef>
        </p:style>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土地の確保</a:t>
            </a:r>
          </a:p>
        </p:txBody>
      </p:sp>
      <p:sp>
        <p:nvSpPr>
          <p:cNvPr id="4037" name="テキスト ボックス 29"/>
          <p:cNvSpPr txBox="1"/>
          <p:nvPr/>
        </p:nvSpPr>
        <p:spPr>
          <a:xfrm>
            <a:off x="4088110" y="4797152"/>
            <a:ext cx="1152000" cy="252000"/>
          </a:xfrm>
          <a:prstGeom prst="rect">
            <a:avLst/>
          </a:prstGeom>
          <a:gradFill>
            <a:gsLst>
              <a:gs pos="0">
                <a:srgbClr val="00B050"/>
              </a:gs>
              <a:gs pos="35000">
                <a:srgbClr val="2FFF8D"/>
              </a:gs>
              <a:gs pos="100000">
                <a:schemeClr val="bg1"/>
              </a:gs>
            </a:gsLst>
            <a:lin ang="16200000" scaled="0"/>
            <a:tileRect/>
          </a:gradFill>
          <a:ln>
            <a:solidFill>
              <a:srgbClr val="00B050"/>
            </a:solidFill>
          </a:ln>
          <a:effectLst/>
        </p:spPr>
        <p:style>
          <a:lnRef idx="1">
            <a:schemeClr val="accent5"/>
          </a:lnRef>
          <a:fillRef idx="2">
            <a:schemeClr val="accent5"/>
          </a:fillRef>
          <a:effectRef idx="1">
            <a:schemeClr val="accent5"/>
          </a:effectRef>
          <a:fontRef idx="minor">
            <a:schemeClr val="dk1"/>
          </a:fontRef>
        </p:style>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担い手の確保</a:t>
            </a:r>
          </a:p>
        </p:txBody>
      </p:sp>
      <p:sp>
        <p:nvSpPr>
          <p:cNvPr id="4038" name="正方形/長方形 30"/>
          <p:cNvSpPr/>
          <p:nvPr/>
        </p:nvSpPr>
        <p:spPr>
          <a:xfrm>
            <a:off x="8436242" y="4941136"/>
            <a:ext cx="1368000" cy="1872072"/>
          </a:xfrm>
          <a:prstGeom prst="rect">
            <a:avLst/>
          </a:prstGeom>
          <a:no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39" name="テキスト ボックス 31"/>
          <p:cNvSpPr txBox="1"/>
          <p:nvPr/>
        </p:nvSpPr>
        <p:spPr>
          <a:xfrm>
            <a:off x="8336582" y="4797152"/>
            <a:ext cx="1512000" cy="252000"/>
          </a:xfrm>
          <a:prstGeom prst="rect">
            <a:avLst/>
          </a:prstGeom>
          <a:gradFill>
            <a:gsLst>
              <a:gs pos="0">
                <a:srgbClr val="00B050"/>
              </a:gs>
              <a:gs pos="35000">
                <a:srgbClr val="2FFF8D"/>
              </a:gs>
              <a:gs pos="100000">
                <a:schemeClr val="bg1"/>
              </a:gs>
            </a:gsLst>
            <a:lin ang="16200000" scaled="0"/>
            <a:tileRect/>
          </a:gradFill>
          <a:ln>
            <a:solidFill>
              <a:srgbClr val="00B050"/>
            </a:solidFill>
          </a:ln>
          <a:effectLst/>
        </p:spPr>
        <p:style>
          <a:lnRef idx="1">
            <a:schemeClr val="accent5"/>
          </a:lnRef>
          <a:fillRef idx="2">
            <a:schemeClr val="accent5"/>
          </a:fillRef>
          <a:effectRef idx="1">
            <a:schemeClr val="accent5"/>
          </a:effectRef>
          <a:fontRef idx="minor">
            <a:schemeClr val="dk1"/>
          </a:fontRef>
        </p:style>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農業施策の本格展開</a:t>
            </a:r>
          </a:p>
        </p:txBody>
      </p:sp>
      <p:cxnSp>
        <p:nvCxnSpPr>
          <p:cNvPr id="4040" name="直線コネクタ 32"/>
          <p:cNvCxnSpPr/>
          <p:nvPr/>
        </p:nvCxnSpPr>
        <p:spPr>
          <a:xfrm flipH="1">
            <a:off x="5168230" y="4581128"/>
            <a:ext cx="288000" cy="288000"/>
          </a:xfrm>
          <a:prstGeom prst="line">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41" name="直線コネクタ 33"/>
          <p:cNvCxnSpPr/>
          <p:nvPr/>
        </p:nvCxnSpPr>
        <p:spPr>
          <a:xfrm>
            <a:off x="8120558" y="4581128"/>
            <a:ext cx="288032" cy="288000"/>
          </a:xfrm>
          <a:prstGeom prst="line">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42" name="正方形/長方形 34"/>
          <p:cNvSpPr/>
          <p:nvPr/>
        </p:nvSpPr>
        <p:spPr>
          <a:xfrm>
            <a:off x="5132614" y="4293096"/>
            <a:ext cx="3492000" cy="288000"/>
          </a:xfrm>
          <a:prstGeom prst="rect">
            <a:avLst/>
          </a:prstGeom>
          <a:solidFill>
            <a:srgbClr val="F1F5E7"/>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 normalizeH="0" baseline="0" noProof="0">
                <a:ln>
                  <a:noFill/>
                </a:ln>
                <a:solidFill>
                  <a:prstClr val="black"/>
                </a:solidFill>
                <a:effectLst/>
                <a:uLnTx/>
                <a:uFillTx/>
                <a:latin typeface="Calibri"/>
                <a:ea typeface="ＭＳ Ｐゴシック" panose="020B0600070205080204" pitchFamily="50" charset="-128"/>
                <a:cs typeface="+mn-cs"/>
              </a:rPr>
              <a:t>都市農業振興に関する新たな施策の方向性</a:t>
            </a:r>
          </a:p>
        </p:txBody>
      </p:sp>
      <p:sp>
        <p:nvSpPr>
          <p:cNvPr id="4043" name="角丸四角形 35"/>
          <p:cNvSpPr/>
          <p:nvPr/>
        </p:nvSpPr>
        <p:spPr>
          <a:xfrm>
            <a:off x="5168502" y="527472"/>
            <a:ext cx="2448000" cy="216000"/>
          </a:xfrm>
          <a:prstGeom prst="roundRect">
            <a:avLst>
              <a:gd name="adj" fmla="val 8978"/>
            </a:avLst>
          </a:prstGeom>
          <a:gradFill>
            <a:gsLst>
              <a:gs pos="0">
                <a:srgbClr val="FFFF00"/>
              </a:gs>
              <a:gs pos="35000">
                <a:srgbClr val="FFFFCC"/>
              </a:gs>
              <a:gs pos="100000">
                <a:srgbClr val="FFFFCC"/>
              </a:gs>
            </a:gsLst>
            <a:lin ang="16200000" scaled="0"/>
            <a:tileRect/>
          </a:gra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都市農業振興基本法の政策課題</a:t>
            </a:r>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4044" name="Picture 4" descr="C:\Users\kenji_hashimoto\Pictures\世田谷区喜多見１.jpg"/>
          <p:cNvPicPr>
            <a:picLocks noChangeAspect="1" noChangeArrowheads="1"/>
          </p:cNvPicPr>
          <p:nvPr/>
        </p:nvPicPr>
        <p:blipFill>
          <a:blip r:embed="rId2"/>
          <a:stretch>
            <a:fillRect/>
          </a:stretch>
        </p:blipFill>
        <p:spPr>
          <a:xfrm>
            <a:off x="7825652" y="648037"/>
            <a:ext cx="1879082" cy="1166266"/>
          </a:xfrm>
          <a:prstGeom prst="rect">
            <a:avLst/>
          </a:prstGeom>
          <a:noFill/>
        </p:spPr>
      </p:pic>
      <p:sp>
        <p:nvSpPr>
          <p:cNvPr id="4045" name="正方形/長方形 37"/>
          <p:cNvSpPr/>
          <p:nvPr/>
        </p:nvSpPr>
        <p:spPr>
          <a:xfrm rot="10800000" flipV="1">
            <a:off x="7902402" y="671488"/>
            <a:ext cx="1765671" cy="484748"/>
          </a:xfrm>
          <a:prstGeom prst="rect">
            <a:avLst/>
          </a:prstGeom>
        </p:spPr>
        <p:txBody>
          <a:bodyPr wrap="square" lIns="72000" r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都市農地がもたらす良好な</a:t>
            </a:r>
            <a:endParaRPr kumimoji="1" lang="en-US" altLang="ja-JP" sz="10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景観（東京都世田谷区）</a:t>
            </a:r>
            <a:endParaRPr kumimoji="1" lang="zh-TW" altLang="en-US" sz="10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4046" name="直線コネクタ 38"/>
          <p:cNvCxnSpPr/>
          <p:nvPr/>
        </p:nvCxnSpPr>
        <p:spPr>
          <a:xfrm rot="5400000">
            <a:off x="6803222" y="4725128"/>
            <a:ext cx="288000" cy="0"/>
          </a:xfrm>
          <a:prstGeom prst="line">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21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3" name="Text Box 17"/>
          <p:cNvSpPr txBox="1">
            <a:spLocks noChangeArrowheads="1"/>
          </p:cNvSpPr>
          <p:nvPr/>
        </p:nvSpPr>
        <p:spPr>
          <a:xfrm>
            <a:off x="0" y="0"/>
            <a:ext cx="9200678" cy="40011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生産緑地制度に関する制度の改正</a:t>
            </a: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p>
        </p:txBody>
      </p:sp>
      <p:sp>
        <p:nvSpPr>
          <p:cNvPr id="4014" name="テキスト ボックス 6"/>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15" name="テキスト ボックス 7"/>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6" name="テキスト ボックス 20"/>
          <p:cNvSpPr txBox="1">
            <a:spLocks noChangeArrowheads="1"/>
          </p:cNvSpPr>
          <p:nvPr/>
        </p:nvSpPr>
        <p:spPr bwMode="auto">
          <a:xfrm>
            <a:off x="614363" y="5976938"/>
            <a:ext cx="6983412" cy="369887"/>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自作が困難な場合でも、生産緑地を維持することが可能に</a:t>
            </a:r>
            <a:endParaRPr kumimoji="0" lang="en-US" altLang="ja-JP" sz="1800" b="0" i="0" u="none" strike="noStrike" kern="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endParaRPr>
          </a:p>
        </p:txBody>
      </p:sp>
      <p:sp>
        <p:nvSpPr>
          <p:cNvPr id="67" name="テキスト ボックス 66"/>
          <p:cNvSpPr txBox="1"/>
          <p:nvPr/>
        </p:nvSpPr>
        <p:spPr>
          <a:xfrm>
            <a:off x="315913" y="4662488"/>
            <a:ext cx="7524750" cy="400050"/>
          </a:xfrm>
          <a:prstGeom prst="rect">
            <a:avLst/>
          </a:prstGeom>
          <a:noFill/>
          <a:ln>
            <a:noFill/>
          </a:ln>
        </p:spPr>
        <p:txBody>
          <a:bodyPr>
            <a:spAutoFit/>
          </a:bodyPr>
          <a:lstStyle>
            <a:defPPr>
              <a:defRPr lang="ja-JP"/>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rgbClr val="FFA015"/>
                </a:solidFill>
                <a:effectLst/>
                <a:uLnTx/>
                <a:uFillTx/>
                <a:latin typeface="HGSｺﾞｼｯｸM" panose="020B0600000000000000" pitchFamily="50" charset="-128"/>
                <a:ea typeface="HGSｺﾞｼｯｸM" panose="020B0600000000000000" pitchFamily="50" charset="-128"/>
                <a:cs typeface="+mn-cs"/>
              </a:rPr>
              <a:t>生産緑地の貸借制度の創設</a:t>
            </a:r>
            <a:r>
              <a:rPr kumimoji="0" lang="en-US" altLang="ja-JP" sz="1200" b="0" i="0" u="none" strike="noStrike" kern="0" cap="none" spc="0" normalizeH="0" baseline="0" noProof="0">
                <a:ln>
                  <a:noFill/>
                </a:ln>
                <a:solidFill>
                  <a:srgbClr val="FFA015"/>
                </a:solidFill>
                <a:effectLst/>
                <a:uLnTx/>
                <a:uFillTx/>
                <a:latin typeface="HGSｺﾞｼｯｸM" panose="020B0600000000000000" pitchFamily="50" charset="-128"/>
                <a:ea typeface="HGSｺﾞｼｯｸM" panose="020B0600000000000000" pitchFamily="50" charset="-128"/>
                <a:cs typeface="+mn-cs"/>
              </a:rPr>
              <a:t>【</a:t>
            </a:r>
            <a:r>
              <a:rPr kumimoji="0" lang="ja-JP" altLang="en-US" sz="1200" b="0" i="0" u="none" strike="noStrike" kern="0" cap="none" spc="0" normalizeH="0" baseline="0" noProof="0">
                <a:ln>
                  <a:noFill/>
                </a:ln>
                <a:solidFill>
                  <a:srgbClr val="FFA015"/>
                </a:solidFill>
                <a:effectLst/>
                <a:uLnTx/>
                <a:uFillTx/>
                <a:latin typeface="HGSｺﾞｼｯｸM" panose="020B0600000000000000" pitchFamily="50" charset="-128"/>
                <a:ea typeface="HGSｺﾞｼｯｸM" panose="020B0600000000000000" pitchFamily="50" charset="-128"/>
                <a:cs typeface="+mn-cs"/>
              </a:rPr>
              <a:t>農林水産省：平成</a:t>
            </a:r>
            <a:r>
              <a:rPr kumimoji="0" lang="en-US" altLang="ja-JP" sz="1200" b="0" i="0" u="none" strike="noStrike" kern="0" cap="none" spc="0" normalizeH="0" baseline="0" noProof="0">
                <a:ln>
                  <a:noFill/>
                </a:ln>
                <a:solidFill>
                  <a:srgbClr val="FFA015"/>
                </a:solidFill>
                <a:effectLst/>
                <a:uLnTx/>
                <a:uFillTx/>
                <a:latin typeface="HGSｺﾞｼｯｸM" panose="020B0600000000000000" pitchFamily="50" charset="-128"/>
                <a:ea typeface="HGSｺﾞｼｯｸM" panose="020B0600000000000000" pitchFamily="50" charset="-128"/>
                <a:cs typeface="+mn-cs"/>
              </a:rPr>
              <a:t>30</a:t>
            </a:r>
            <a:r>
              <a:rPr kumimoji="0" lang="ja-JP" altLang="en-US" sz="1200" b="0" i="0" u="none" strike="noStrike" kern="0" cap="none" spc="0" normalizeH="0" baseline="0" noProof="0">
                <a:ln>
                  <a:noFill/>
                </a:ln>
                <a:solidFill>
                  <a:srgbClr val="FFA015"/>
                </a:solidFill>
                <a:effectLst/>
                <a:uLnTx/>
                <a:uFillTx/>
                <a:latin typeface="HGSｺﾞｼｯｸM" panose="020B0600000000000000" pitchFamily="50" charset="-128"/>
                <a:ea typeface="HGSｺﾞｼｯｸM" panose="020B0600000000000000" pitchFamily="50" charset="-128"/>
                <a:cs typeface="+mn-cs"/>
              </a:rPr>
              <a:t>年通常国会で成立</a:t>
            </a:r>
            <a:r>
              <a:rPr kumimoji="0" lang="en-US" altLang="ja-JP" sz="1200" b="0" i="0" u="none" strike="noStrike" kern="0" cap="none" spc="0" normalizeH="0" baseline="0" noProof="0">
                <a:ln>
                  <a:noFill/>
                </a:ln>
                <a:solidFill>
                  <a:srgbClr val="FFA015"/>
                </a:solidFill>
                <a:effectLst/>
                <a:uLnTx/>
                <a:uFillTx/>
                <a:latin typeface="HGSｺﾞｼｯｸM" panose="020B0600000000000000" pitchFamily="50" charset="-128"/>
                <a:ea typeface="HGSｺﾞｼｯｸM" panose="020B0600000000000000" pitchFamily="50" charset="-128"/>
                <a:cs typeface="+mn-cs"/>
              </a:rPr>
              <a:t>】</a:t>
            </a:r>
            <a:endParaRPr kumimoji="0" lang="en-US" altLang="ja-JP" sz="1800" b="0" i="0" u="none" strike="noStrike" kern="0" cap="none" spc="0" normalizeH="0" baseline="0" noProof="0">
              <a:ln>
                <a:noFill/>
              </a:ln>
              <a:solidFill>
                <a:srgbClr val="FFA015"/>
              </a:solidFill>
              <a:effectLst/>
              <a:uLnTx/>
              <a:uFillTx/>
              <a:latin typeface="HGSｺﾞｼｯｸM" panose="020B0600000000000000" pitchFamily="50" charset="-128"/>
              <a:ea typeface="HGSｺﾞｼｯｸM" panose="020B0600000000000000" pitchFamily="50" charset="-128"/>
              <a:cs typeface="+mn-cs"/>
            </a:endParaRPr>
          </a:p>
        </p:txBody>
      </p:sp>
      <p:sp>
        <p:nvSpPr>
          <p:cNvPr id="68" name="フローチャート: 端子 67"/>
          <p:cNvSpPr/>
          <p:nvPr/>
        </p:nvSpPr>
        <p:spPr>
          <a:xfrm>
            <a:off x="239713" y="5013325"/>
            <a:ext cx="5634037" cy="47625"/>
          </a:xfrm>
          <a:prstGeom prst="flowChartTerminator">
            <a:avLst/>
          </a:prstGeom>
          <a:gradFill flip="none" rotWithShape="1">
            <a:gsLst>
              <a:gs pos="24000">
                <a:srgbClr val="FFCC00"/>
              </a:gs>
              <a:gs pos="94000">
                <a:srgbClr val="FFF1B7"/>
              </a:gs>
              <a:gs pos="68000">
                <a:srgbClr val="FFDF57"/>
              </a:gs>
            </a:gsLst>
            <a:lin ang="10800000" scaled="1"/>
            <a:tileRect/>
          </a:gradFill>
          <a:ln w="25400" cap="flat" cmpd="sng" algn="ctr">
            <a:no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0000"/>
              </a:solidFill>
              <a:effectLst/>
              <a:uLnTx/>
              <a:uFillTx/>
              <a:latin typeface="Arial"/>
              <a:ea typeface="ＭＳ Ｐゴシック"/>
              <a:cs typeface="+mn-cs"/>
            </a:endParaRPr>
          </a:p>
        </p:txBody>
      </p:sp>
      <p:sp>
        <p:nvSpPr>
          <p:cNvPr id="69" name="フローチャート: 端子 68"/>
          <p:cNvSpPr/>
          <p:nvPr/>
        </p:nvSpPr>
        <p:spPr>
          <a:xfrm>
            <a:off x="328613" y="2055813"/>
            <a:ext cx="5545137" cy="46037"/>
          </a:xfrm>
          <a:prstGeom prst="flowChartTerminator">
            <a:avLst/>
          </a:prstGeom>
          <a:gradFill flip="none" rotWithShape="1">
            <a:gsLst>
              <a:gs pos="24000">
                <a:srgbClr val="BBFF33"/>
              </a:gs>
              <a:gs pos="94000">
                <a:srgbClr val="DEFF9B"/>
              </a:gs>
              <a:gs pos="68000">
                <a:srgbClr val="CCFF33">
                  <a:shade val="100000"/>
                  <a:satMod val="115000"/>
                </a:srgbClr>
              </a:gs>
            </a:gsLst>
            <a:lin ang="10800000" scaled="1"/>
            <a:tileRect/>
          </a:gradFill>
          <a:ln w="25400" cap="flat" cmpd="sng" algn="ctr">
            <a:no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0000"/>
              </a:solidFill>
              <a:effectLst/>
              <a:uLnTx/>
              <a:uFillTx/>
              <a:latin typeface="Arial"/>
              <a:ea typeface="ＭＳ Ｐゴシック"/>
              <a:cs typeface="+mn-cs"/>
            </a:endParaRPr>
          </a:p>
        </p:txBody>
      </p:sp>
      <p:sp>
        <p:nvSpPr>
          <p:cNvPr id="70" name="テキスト ボックス 69"/>
          <p:cNvSpPr txBox="1"/>
          <p:nvPr/>
        </p:nvSpPr>
        <p:spPr>
          <a:xfrm>
            <a:off x="315913" y="2156126"/>
            <a:ext cx="8072438" cy="2200602"/>
          </a:xfrm>
          <a:prstGeom prst="rect">
            <a:avLst/>
          </a:prstGeom>
          <a:noFill/>
          <a:ln>
            <a:noFill/>
          </a:ln>
        </p:spPr>
        <p:txBody>
          <a:bodyPr>
            <a:spAutoFit/>
          </a:bodyPr>
          <a:lstStyle>
            <a:defPPr>
              <a:defRPr lang="ja-JP"/>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指定後</a:t>
            </a:r>
            <a:r>
              <a:rPr kumimoji="0" lang="en-US" altLang="ja-JP"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30</a:t>
            </a:r>
            <a:r>
              <a:rPr kumimoji="0" lang="ja-JP" altLang="en-US"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年経過後も生産緑地制度による農地保全を継続できる特定生産緑地</a:t>
            </a:r>
            <a:endParaRPr kumimoji="0" lang="en-US" altLang="ja-JP"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制度の創設</a:t>
            </a:r>
            <a:r>
              <a:rPr kumimoji="0" lang="ja-JP" altLang="en-US"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a:t>
            </a:r>
            <a:r>
              <a:rPr kumimoji="0" lang="ja-JP" altLang="en-US"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年更新）</a:t>
            </a:r>
            <a:endParaRPr kumimoji="0" lang="en-US" altLang="ja-JP"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・特定生産緑地に対する固定資産税、相続税等の特例措置（平成</a:t>
            </a:r>
            <a:r>
              <a:rPr kumimoji="0" lang="en-US" altLang="ja-JP"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30</a:t>
            </a:r>
            <a:r>
              <a:rPr kumimoji="0" lang="ja-JP" altLang="en-US"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年度税制改正）</a:t>
            </a:r>
            <a:endParaRPr kumimoji="0" lang="en-US" altLang="ja-JP"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より小規模な農地を保全するための面積要件の引下げ</a:t>
            </a:r>
            <a:endParaRPr kumimoji="0" lang="en-US" altLang="ja-JP"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・下限</a:t>
            </a:r>
            <a:r>
              <a:rPr kumimoji="0" lang="en-US" altLang="ja-JP"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500</a:t>
            </a:r>
            <a:r>
              <a:rPr kumimoji="0" lang="ja-JP" altLang="en-US"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㎡の面積要件を、市町村が条例により</a:t>
            </a:r>
            <a:r>
              <a:rPr kumimoji="0" lang="en-US" altLang="ja-JP"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300</a:t>
            </a:r>
            <a:r>
              <a:rPr kumimoji="0" lang="ja-JP" altLang="en-US"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㎡まで引下げ可能</a:t>
            </a:r>
            <a:endParaRPr kumimoji="0" lang="en-US" altLang="ja-JP"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・引き下げに伴う固定資産税、相続税等の特例措置（平成</a:t>
            </a:r>
            <a:r>
              <a:rPr kumimoji="0" lang="en-US" altLang="ja-JP"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29</a:t>
            </a:r>
            <a:r>
              <a:rPr kumimoji="0" lang="ja-JP" altLang="en-US"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年度税制改正）</a:t>
            </a:r>
            <a:endParaRPr kumimoji="0" lang="en-US" altLang="ja-JP"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生産緑地地区内における建築規制の緩和</a:t>
            </a:r>
            <a:endParaRPr kumimoji="0" lang="en-US" altLang="ja-JP"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・設置可能な建築物として、農産物等加工施設、農作物等直売所、農家レストランを追加</a:t>
            </a:r>
            <a:endParaRPr kumimoji="0" lang="en-US" altLang="ja-JP"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テキスト ボックス 70"/>
          <p:cNvSpPr txBox="1"/>
          <p:nvPr/>
        </p:nvSpPr>
        <p:spPr>
          <a:xfrm>
            <a:off x="254000" y="5113338"/>
            <a:ext cx="7272338" cy="800100"/>
          </a:xfrm>
          <a:prstGeom prst="rect">
            <a:avLst/>
          </a:prstGeom>
          <a:noFill/>
          <a:ln>
            <a:noFill/>
          </a:ln>
        </p:spPr>
        <p:txBody>
          <a:bodyPr anchor="ctr">
            <a:spAutoFit/>
          </a:bodyPr>
          <a:lstStyle>
            <a:defPPr>
              <a:defRPr lang="ja-JP"/>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生産緑地について、貸借しても法定更新が適用されない制度を創設</a:t>
            </a:r>
            <a:endParaRPr kumimoji="0" lang="en-US" altLang="ja-JP"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NPO</a:t>
            </a:r>
            <a:r>
              <a:rPr kumimoji="0" lang="ja-JP" altLang="en-US"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や企業等が生産緑地を借りて、市民農園の経営等が可能に</a:t>
            </a:r>
            <a:endParaRPr kumimoji="0" lang="en-US" altLang="ja-JP"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・生産緑地を貸借しても相続税の納税猶予継続（平成</a:t>
            </a:r>
            <a:r>
              <a:rPr kumimoji="0" lang="en-US" altLang="ja-JP"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30</a:t>
            </a:r>
            <a:r>
              <a:rPr kumimoji="0" lang="ja-JP" altLang="en-US"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年度税制改正：国交省・農水省共同要望）</a:t>
            </a:r>
            <a:endParaRPr kumimoji="0" lang="en-US" altLang="ja-JP"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正方形/長方形 71"/>
          <p:cNvSpPr/>
          <p:nvPr/>
        </p:nvSpPr>
        <p:spPr>
          <a:xfrm>
            <a:off x="-31574" y="1658550"/>
            <a:ext cx="431528"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w="22225">
                  <a:solidFill>
                    <a:srgbClr val="83C400"/>
                  </a:solidFill>
                  <a:prstDash val="solid"/>
                </a:ln>
                <a:solidFill>
                  <a:srgbClr val="CCFF99"/>
                </a:solidFill>
                <a:effectLst/>
                <a:uLnTx/>
                <a:uFillTx/>
                <a:latin typeface="Arial"/>
                <a:ea typeface="ＭＳ Ｐゴシック" panose="020B0600070205080204" pitchFamily="50" charset="-128"/>
                <a:cs typeface="+mn-cs"/>
              </a:rPr>
              <a:t>２</a:t>
            </a:r>
          </a:p>
        </p:txBody>
      </p:sp>
      <p:sp>
        <p:nvSpPr>
          <p:cNvPr id="73" name="テキスト ボックス 72"/>
          <p:cNvSpPr txBox="1"/>
          <p:nvPr/>
        </p:nvSpPr>
        <p:spPr>
          <a:xfrm>
            <a:off x="282575" y="1679575"/>
            <a:ext cx="6973888" cy="400050"/>
          </a:xfrm>
          <a:prstGeom prst="rect">
            <a:avLst/>
          </a:prstGeom>
          <a:noFill/>
          <a:ln>
            <a:noFill/>
          </a:ln>
        </p:spPr>
        <p:txBody>
          <a:bodyPr>
            <a:spAutoFit/>
          </a:bodyPr>
          <a:lstStyle>
            <a:defPPr>
              <a:defRPr lang="ja-JP"/>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rgbClr val="008000"/>
                </a:solidFill>
                <a:effectLst/>
                <a:uLnTx/>
                <a:uFillTx/>
                <a:latin typeface="HGSｺﾞｼｯｸM" panose="020B0600000000000000" pitchFamily="50" charset="-128"/>
                <a:ea typeface="HGSｺﾞｼｯｸM" panose="020B0600000000000000" pitchFamily="50" charset="-128"/>
                <a:cs typeface="+mn-cs"/>
              </a:rPr>
              <a:t>特定生産緑地制度の創設など</a:t>
            </a:r>
            <a:r>
              <a:rPr kumimoji="0" lang="en-US" altLang="ja-JP" sz="1200" b="0" i="0" u="none" strike="noStrike" kern="0" cap="none" spc="0" normalizeH="0" baseline="0" noProof="0">
                <a:ln>
                  <a:noFill/>
                </a:ln>
                <a:solidFill>
                  <a:srgbClr val="008000"/>
                </a:solidFill>
                <a:effectLst/>
                <a:uLnTx/>
                <a:uFillTx/>
                <a:latin typeface="HGSｺﾞｼｯｸM" panose="020B0600000000000000" pitchFamily="50" charset="-128"/>
                <a:ea typeface="HGSｺﾞｼｯｸM" panose="020B0600000000000000" pitchFamily="50" charset="-128"/>
                <a:cs typeface="+mn-cs"/>
              </a:rPr>
              <a:t>【</a:t>
            </a:r>
            <a:r>
              <a:rPr kumimoji="0" lang="ja-JP" altLang="en-US" sz="1200" b="0" i="0" u="none" strike="noStrike" kern="0" cap="none" spc="0" normalizeH="0" baseline="0" noProof="0">
                <a:ln>
                  <a:noFill/>
                </a:ln>
                <a:solidFill>
                  <a:srgbClr val="008000"/>
                </a:solidFill>
                <a:effectLst/>
                <a:uLnTx/>
                <a:uFillTx/>
                <a:latin typeface="HGSｺﾞｼｯｸM" panose="020B0600000000000000" pitchFamily="50" charset="-128"/>
                <a:ea typeface="HGSｺﾞｼｯｸM" panose="020B0600000000000000" pitchFamily="50" charset="-128"/>
                <a:cs typeface="+mn-cs"/>
              </a:rPr>
              <a:t>国土交通省：平成</a:t>
            </a:r>
            <a:r>
              <a:rPr kumimoji="0" lang="en-US" altLang="ja-JP" sz="1200" b="0" i="0" u="none" strike="noStrike" kern="0" cap="none" spc="0" normalizeH="0" baseline="0" noProof="0">
                <a:ln>
                  <a:noFill/>
                </a:ln>
                <a:solidFill>
                  <a:srgbClr val="008000"/>
                </a:solidFill>
                <a:effectLst/>
                <a:uLnTx/>
                <a:uFillTx/>
                <a:latin typeface="HGSｺﾞｼｯｸM" panose="020B0600000000000000" pitchFamily="50" charset="-128"/>
                <a:ea typeface="HGSｺﾞｼｯｸM" panose="020B0600000000000000" pitchFamily="50" charset="-128"/>
                <a:cs typeface="+mn-cs"/>
              </a:rPr>
              <a:t>29</a:t>
            </a:r>
            <a:r>
              <a:rPr kumimoji="0" lang="ja-JP" altLang="en-US" sz="1200" b="0" i="0" u="none" strike="noStrike" kern="0" cap="none" spc="0" normalizeH="0" baseline="0" noProof="0">
                <a:ln>
                  <a:noFill/>
                </a:ln>
                <a:solidFill>
                  <a:srgbClr val="008000"/>
                </a:solidFill>
                <a:effectLst/>
                <a:uLnTx/>
                <a:uFillTx/>
                <a:latin typeface="HGSｺﾞｼｯｸM" panose="020B0600000000000000" pitchFamily="50" charset="-128"/>
                <a:ea typeface="HGSｺﾞｼｯｸM" panose="020B0600000000000000" pitchFamily="50" charset="-128"/>
                <a:cs typeface="+mn-cs"/>
              </a:rPr>
              <a:t>年生産緑地法改正</a:t>
            </a:r>
            <a:r>
              <a:rPr kumimoji="0" lang="en-US" altLang="ja-JP" sz="1200" b="0" i="0" u="none" strike="noStrike" kern="0" cap="none" spc="0" normalizeH="0" baseline="0" noProof="0">
                <a:ln>
                  <a:noFill/>
                </a:ln>
                <a:solidFill>
                  <a:srgbClr val="008000"/>
                </a:solidFill>
                <a:effectLst/>
                <a:uLnTx/>
                <a:uFillTx/>
                <a:latin typeface="HGSｺﾞｼｯｸM" panose="020B0600000000000000" pitchFamily="50" charset="-128"/>
                <a:ea typeface="HGSｺﾞｼｯｸM" panose="020B0600000000000000" pitchFamily="50" charset="-128"/>
                <a:cs typeface="+mn-cs"/>
              </a:rPr>
              <a:t>】</a:t>
            </a:r>
          </a:p>
        </p:txBody>
      </p:sp>
      <p:sp>
        <p:nvSpPr>
          <p:cNvPr id="74" name="正方形/長方形 73"/>
          <p:cNvSpPr/>
          <p:nvPr/>
        </p:nvSpPr>
        <p:spPr>
          <a:xfrm>
            <a:off x="-15614" y="4634739"/>
            <a:ext cx="431528"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w="22225">
                  <a:solidFill>
                    <a:srgbClr val="FF9933"/>
                  </a:solidFill>
                  <a:prstDash val="solid"/>
                </a:ln>
                <a:solidFill>
                  <a:srgbClr val="FFC000"/>
                </a:solidFill>
                <a:effectLst/>
                <a:uLnTx/>
                <a:uFillTx/>
                <a:latin typeface="Arial"/>
                <a:ea typeface="ＭＳ Ｐゴシック" panose="020B0600070205080204" pitchFamily="50" charset="-128"/>
                <a:cs typeface="+mn-cs"/>
              </a:rPr>
              <a:t>３</a:t>
            </a:r>
          </a:p>
        </p:txBody>
      </p:sp>
      <p:sp>
        <p:nvSpPr>
          <p:cNvPr id="75" name="テキスト ボックス 15"/>
          <p:cNvSpPr txBox="1">
            <a:spLocks noChangeArrowheads="1"/>
          </p:cNvSpPr>
          <p:nvPr/>
        </p:nvSpPr>
        <p:spPr bwMode="auto">
          <a:xfrm>
            <a:off x="614363" y="4266580"/>
            <a:ext cx="6972300" cy="368300"/>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税制特例措置を受けながら生産緑地を維持することが可能に</a:t>
            </a:r>
            <a:endParaRPr kumimoji="0" lang="en-US" altLang="ja-JP" sz="1400" b="0" i="0" u="none" strike="noStrike" kern="0" cap="none" spc="0" normalizeH="0" baseline="0" noProof="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endParaRPr>
          </a:p>
        </p:txBody>
      </p:sp>
      <p:sp>
        <p:nvSpPr>
          <p:cNvPr id="76" name="テキスト ボックス 75"/>
          <p:cNvSpPr txBox="1"/>
          <p:nvPr/>
        </p:nvSpPr>
        <p:spPr>
          <a:xfrm>
            <a:off x="614363" y="6389688"/>
            <a:ext cx="9037637" cy="419100"/>
          </a:xfrm>
          <a:prstGeom prst="rect">
            <a:avLst/>
          </a:prstGeom>
          <a:noFill/>
          <a:ln w="12700">
            <a:solidFill>
              <a:srgbClr val="000000"/>
            </a:solidFill>
          </a:ln>
        </p:spPr>
        <p:txBody>
          <a:bodyPr anchor="ctr"/>
          <a:lstStyle>
            <a:defPPr>
              <a:defRPr lang="ja-JP"/>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「生産緑地の解除・買取り申出（＝宅地供給量の増加）」を抑制し、都市農地を保全</a:t>
            </a:r>
            <a:endParaRPr kumimoji="0" lang="en-US" altLang="ja-JP" sz="1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テキスト ボックス 76"/>
          <p:cNvSpPr txBox="1"/>
          <p:nvPr/>
        </p:nvSpPr>
        <p:spPr>
          <a:xfrm>
            <a:off x="103188" y="6375401"/>
            <a:ext cx="527050" cy="452437"/>
          </a:xfrm>
          <a:prstGeom prst="rightArrow">
            <a:avLst/>
          </a:prstGeom>
          <a:solidFill>
            <a:srgbClr val="FFFF66"/>
          </a:solidFill>
          <a:ln w="9525" cap="flat" cmpd="sng" algn="ctr">
            <a:noFill/>
            <a:prstDash val="solid"/>
          </a:ln>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テキスト ボックス 77"/>
          <p:cNvSpPr txBox="1"/>
          <p:nvPr/>
        </p:nvSpPr>
        <p:spPr>
          <a:xfrm>
            <a:off x="296863" y="6072188"/>
            <a:ext cx="303212" cy="195262"/>
          </a:xfrm>
          <a:prstGeom prst="rightArrow">
            <a:avLst/>
          </a:prstGeom>
          <a:gradFill flip="none" rotWithShape="1">
            <a:gsLst>
              <a:gs pos="24000">
                <a:srgbClr val="FFCC00"/>
              </a:gs>
              <a:gs pos="94000">
                <a:srgbClr val="FFF1B7"/>
              </a:gs>
              <a:gs pos="68000">
                <a:srgbClr val="FFDF57"/>
              </a:gs>
            </a:gsLst>
            <a:lin ang="10800000" scaled="1"/>
            <a:tileRect/>
          </a:gradFill>
          <a:ln w="25400" cap="flat" cmpd="sng" algn="ctr">
            <a:noFill/>
            <a:prstDash val="sysDash"/>
          </a:ln>
          <a:effectLst/>
        </p:spPr>
        <p:txBody>
          <a:bodyPr anchor="ctr"/>
          <a:lstStyle>
            <a:defPPr>
              <a:defRPr lang="ja-JP"/>
            </a:defPPr>
            <a:lvl1pPr algn="ctr">
              <a:defRPr sz="1400">
                <a:solidFill>
                  <a:srgbClr val="FF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a:ln>
                <a:noFill/>
              </a:ln>
              <a:solidFill>
                <a:srgbClr val="FF0000"/>
              </a:solidFill>
              <a:effectLst/>
              <a:uLnTx/>
              <a:uFillTx/>
              <a:latin typeface="Arial"/>
              <a:ea typeface="ＭＳ Ｐゴシック"/>
              <a:cs typeface="+mn-cs"/>
            </a:endParaRPr>
          </a:p>
        </p:txBody>
      </p:sp>
      <p:sp>
        <p:nvSpPr>
          <p:cNvPr id="79" name="テキスト ボックス 78"/>
          <p:cNvSpPr txBox="1"/>
          <p:nvPr/>
        </p:nvSpPr>
        <p:spPr>
          <a:xfrm>
            <a:off x="301625" y="4317380"/>
            <a:ext cx="298450" cy="246063"/>
          </a:xfrm>
          <a:prstGeom prst="rightArrow">
            <a:avLst/>
          </a:prstGeom>
          <a:gradFill flip="none" rotWithShape="1">
            <a:gsLst>
              <a:gs pos="24000">
                <a:srgbClr val="BBFF33"/>
              </a:gs>
              <a:gs pos="94000">
                <a:srgbClr val="DEFF9B"/>
              </a:gs>
              <a:gs pos="68000">
                <a:srgbClr val="CCFF33">
                  <a:shade val="100000"/>
                  <a:satMod val="115000"/>
                </a:srgbClr>
              </a:gs>
            </a:gsLst>
            <a:lin ang="10800000" scaled="1"/>
            <a:tileRect/>
          </a:gradFill>
          <a:ln w="25400" cap="flat" cmpd="sng" algn="ctr">
            <a:noFill/>
            <a:prstDash val="sysDash"/>
          </a:ln>
          <a:effectLst/>
        </p:spPr>
        <p:txBody>
          <a:bodyPr anchor="ctr"/>
          <a:lstStyle>
            <a:defPPr>
              <a:defRPr lang="ja-JP"/>
            </a:defPPr>
            <a:lvl1pPr algn="ctr">
              <a:defRPr sz="1400">
                <a:solidFill>
                  <a:srgbClr val="FF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a:ln>
                <a:noFill/>
              </a:ln>
              <a:solidFill>
                <a:srgbClr val="FF0000"/>
              </a:solidFill>
              <a:effectLst/>
              <a:uLnTx/>
              <a:uFillTx/>
              <a:latin typeface="Arial"/>
              <a:ea typeface="ＭＳ Ｐゴシック"/>
              <a:cs typeface="+mn-cs"/>
            </a:endParaRPr>
          </a:p>
        </p:txBody>
      </p:sp>
      <p:sp>
        <p:nvSpPr>
          <p:cNvPr id="80" name="正方形/長方形 79"/>
          <p:cNvSpPr/>
          <p:nvPr/>
        </p:nvSpPr>
        <p:spPr>
          <a:xfrm>
            <a:off x="315913" y="1009403"/>
            <a:ext cx="7877175" cy="646113"/>
          </a:xfrm>
          <a:prstGeom prst="rect">
            <a:avLst/>
          </a:prstGeom>
          <a:ln>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都市農業・農地の有する多様な機能</a:t>
            </a:r>
            <a:r>
              <a:rPr kumimoji="0" lang="ja-JP" altLang="en-US" sz="12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（新鮮な農産物の供給や防災等）</a:t>
            </a:r>
            <a:r>
              <a:rPr kumimoji="0" lang="ja-JP" altLang="en-US"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の発揮</a:t>
            </a:r>
            <a:endParaRPr kumimoji="0" lang="en-US" altLang="ja-JP"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都市農地を、都市に「あるべきもの」へと転換</a:t>
            </a:r>
            <a:endParaRPr kumimoji="0" lang="en-US" altLang="ja-JP"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p:cNvSpPr/>
          <p:nvPr/>
        </p:nvSpPr>
        <p:spPr>
          <a:xfrm>
            <a:off x="-31574" y="512752"/>
            <a:ext cx="431528"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w="22225">
                  <a:solidFill>
                    <a:srgbClr val="DAEDEF">
                      <a:lumMod val="50000"/>
                    </a:srgbClr>
                  </a:solidFill>
                  <a:prstDash val="solid"/>
                </a:ln>
                <a:solidFill>
                  <a:srgbClr val="DAEDEF">
                    <a:lumMod val="75000"/>
                  </a:srgbClr>
                </a:solidFill>
                <a:effectLst/>
                <a:uLnTx/>
                <a:uFillTx/>
                <a:latin typeface="Arial"/>
                <a:ea typeface="ＭＳ Ｐゴシック" panose="020B0600070205080204" pitchFamily="50" charset="-128"/>
                <a:cs typeface="+mn-cs"/>
              </a:rPr>
              <a:t>１</a:t>
            </a:r>
          </a:p>
        </p:txBody>
      </p:sp>
      <p:sp>
        <p:nvSpPr>
          <p:cNvPr id="82" name="テキスト ボックス 81"/>
          <p:cNvSpPr txBox="1"/>
          <p:nvPr/>
        </p:nvSpPr>
        <p:spPr>
          <a:xfrm>
            <a:off x="282575" y="542678"/>
            <a:ext cx="6707188" cy="400050"/>
          </a:xfrm>
          <a:prstGeom prst="rect">
            <a:avLst/>
          </a:prstGeom>
          <a:noFill/>
          <a:ln>
            <a:noFill/>
          </a:ln>
        </p:spPr>
        <p:txBody>
          <a:bodyPr>
            <a:spAutoFit/>
          </a:bodyPr>
          <a:lstStyle>
            <a:defPPr>
              <a:defRPr lang="ja-JP"/>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rgbClr val="DAEDEF">
                    <a:lumMod val="50000"/>
                  </a:srgbClr>
                </a:solidFill>
                <a:effectLst/>
                <a:uLnTx/>
                <a:uFillTx/>
                <a:latin typeface="HGSｺﾞｼｯｸM" panose="020B0600000000000000" pitchFamily="50" charset="-128"/>
                <a:ea typeface="HGSｺﾞｼｯｸM" panose="020B0600000000000000" pitchFamily="50" charset="-128"/>
                <a:cs typeface="+mn-cs"/>
              </a:rPr>
              <a:t>都市農業振興基本計画の策定</a:t>
            </a:r>
            <a:r>
              <a:rPr kumimoji="0" lang="ja-JP" altLang="en-US" sz="1200" b="0" i="0" u="none" strike="noStrike" kern="0" cap="none" spc="0" normalizeH="0" baseline="0" noProof="0">
                <a:ln>
                  <a:noFill/>
                </a:ln>
                <a:solidFill>
                  <a:srgbClr val="DAEDEF">
                    <a:lumMod val="50000"/>
                  </a:srgbClr>
                </a:solidFill>
                <a:effectLst/>
                <a:uLnTx/>
                <a:uFillTx/>
                <a:latin typeface="HGSｺﾞｼｯｸM" panose="020B0600000000000000" pitchFamily="50" charset="-128"/>
                <a:ea typeface="HGSｺﾞｼｯｸM" panose="020B0600000000000000" pitchFamily="50" charset="-128"/>
                <a:cs typeface="+mn-cs"/>
              </a:rPr>
              <a:t>（平成</a:t>
            </a:r>
            <a:r>
              <a:rPr kumimoji="0" lang="en-US" altLang="ja-JP" sz="1200" b="0" i="0" u="none" strike="noStrike" kern="0" cap="none" spc="0" normalizeH="0" baseline="0" noProof="0">
                <a:ln>
                  <a:noFill/>
                </a:ln>
                <a:solidFill>
                  <a:srgbClr val="DAEDEF">
                    <a:lumMod val="50000"/>
                  </a:srgbClr>
                </a:solidFill>
                <a:effectLst/>
                <a:uLnTx/>
                <a:uFillTx/>
                <a:latin typeface="HGSｺﾞｼｯｸM" panose="020B0600000000000000" pitchFamily="50" charset="-128"/>
                <a:ea typeface="HGSｺﾞｼｯｸM" panose="020B0600000000000000" pitchFamily="50" charset="-128"/>
                <a:cs typeface="+mn-cs"/>
              </a:rPr>
              <a:t>28</a:t>
            </a:r>
            <a:r>
              <a:rPr kumimoji="0" lang="ja-JP" altLang="en-US" sz="1200" b="0" i="0" u="none" strike="noStrike" kern="0" cap="none" spc="0" normalizeH="0" baseline="0" noProof="0">
                <a:ln>
                  <a:noFill/>
                </a:ln>
                <a:solidFill>
                  <a:srgbClr val="DAEDEF">
                    <a:lumMod val="50000"/>
                  </a:srgbClr>
                </a:solidFill>
                <a:effectLst/>
                <a:uLnTx/>
                <a:uFillTx/>
                <a:latin typeface="HGSｺﾞｼｯｸM" panose="020B0600000000000000" pitchFamily="50" charset="-128"/>
                <a:ea typeface="HGSｺﾞｼｯｸM" panose="020B0600000000000000" pitchFamily="50" charset="-128"/>
                <a:cs typeface="+mn-cs"/>
              </a:rPr>
              <a:t>年５月閣議決定）</a:t>
            </a:r>
            <a:endParaRPr kumimoji="0" lang="en-US" altLang="ja-JP" sz="1200" b="0" i="0" u="none" strike="noStrike" kern="0" cap="none" spc="0" normalizeH="0" baseline="0" noProof="0">
              <a:ln>
                <a:noFill/>
              </a:ln>
              <a:solidFill>
                <a:srgbClr val="DAEDEF">
                  <a:lumMod val="50000"/>
                </a:srgbClr>
              </a:solidFill>
              <a:effectLst/>
              <a:uLnTx/>
              <a:uFillTx/>
              <a:latin typeface="HGSｺﾞｼｯｸM" panose="020B0600000000000000" pitchFamily="50" charset="-128"/>
              <a:ea typeface="HGSｺﾞｼｯｸM" panose="020B0600000000000000" pitchFamily="50" charset="-128"/>
              <a:cs typeface="+mn-cs"/>
            </a:endParaRPr>
          </a:p>
        </p:txBody>
      </p:sp>
      <p:sp>
        <p:nvSpPr>
          <p:cNvPr id="83" name="フローチャート: 端子 82"/>
          <p:cNvSpPr/>
          <p:nvPr/>
        </p:nvSpPr>
        <p:spPr>
          <a:xfrm>
            <a:off x="415925" y="906216"/>
            <a:ext cx="6338888" cy="46037"/>
          </a:xfrm>
          <a:prstGeom prst="flowChartTerminator">
            <a:avLst/>
          </a:prstGeom>
          <a:gradFill flip="none" rotWithShape="1">
            <a:gsLst>
              <a:gs pos="24000">
                <a:srgbClr val="DAEDEF">
                  <a:lumMod val="75000"/>
                </a:srgbClr>
              </a:gs>
              <a:gs pos="94000">
                <a:srgbClr val="DAEDEF">
                  <a:lumMod val="90000"/>
                </a:srgbClr>
              </a:gs>
              <a:gs pos="68000">
                <a:srgbClr val="DAEDEF">
                  <a:lumMod val="50000"/>
                </a:srgbClr>
              </a:gs>
            </a:gsLst>
            <a:lin ang="10800000" scaled="1"/>
            <a:tileRect/>
          </a:gradFill>
          <a:ln w="25400" cap="flat" cmpd="sng" algn="ctr">
            <a:no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0000"/>
              </a:solidFill>
              <a:effectLst/>
              <a:uLnTx/>
              <a:uFillTx/>
              <a:latin typeface="Arial"/>
              <a:ea typeface="ＭＳ Ｐゴシック"/>
              <a:cs typeface="+mn-cs"/>
            </a:endParaRPr>
          </a:p>
        </p:txBody>
      </p:sp>
      <p:sp>
        <p:nvSpPr>
          <p:cNvPr id="84" name="角丸四角形 83"/>
          <p:cNvSpPr/>
          <p:nvPr/>
        </p:nvSpPr>
        <p:spPr>
          <a:xfrm>
            <a:off x="7831138" y="2817813"/>
            <a:ext cx="2001837" cy="3419475"/>
          </a:xfrm>
          <a:prstGeom prst="roundRect">
            <a:avLst>
              <a:gd name="adj" fmla="val 740"/>
            </a:avLst>
          </a:prstGeom>
          <a:solidFill>
            <a:srgbClr val="DEFF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Arial"/>
              <a:ea typeface="ＭＳ Ｐゴシック"/>
              <a:cs typeface="+mn-cs"/>
            </a:endParaRPr>
          </a:p>
        </p:txBody>
      </p:sp>
      <p:pic>
        <p:nvPicPr>
          <p:cNvPr id="85" name="図 8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2909" y="3395783"/>
            <a:ext cx="1841451" cy="1161434"/>
          </a:xfrm>
          <a:prstGeom prst="rect">
            <a:avLst/>
          </a:prstGeom>
          <a:ln>
            <a:noFill/>
          </a:ln>
          <a:effectLst>
            <a:softEdge rad="112500"/>
          </a:effectLst>
        </p:spPr>
      </p:pic>
      <p:pic>
        <p:nvPicPr>
          <p:cNvPr id="86" name="図 8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2080" y="4516517"/>
            <a:ext cx="1799753" cy="1225114"/>
          </a:xfrm>
          <a:prstGeom prst="rect">
            <a:avLst/>
          </a:prstGeom>
          <a:ln>
            <a:noFill/>
          </a:ln>
          <a:effectLst>
            <a:softEdge rad="112500"/>
          </a:effectLst>
        </p:spPr>
      </p:pic>
      <p:sp>
        <p:nvSpPr>
          <p:cNvPr id="87" name="角丸四角形 86"/>
          <p:cNvSpPr/>
          <p:nvPr/>
        </p:nvSpPr>
        <p:spPr>
          <a:xfrm>
            <a:off x="7921625" y="2871788"/>
            <a:ext cx="1800225" cy="488950"/>
          </a:xfrm>
          <a:prstGeom prst="roundRect">
            <a:avLst/>
          </a:prstGeom>
          <a:solidFill>
            <a:srgbClr val="339933"/>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Arial"/>
                <a:ea typeface="ＭＳ Ｐゴシック"/>
                <a:cs typeface="+mn-cs"/>
              </a:rPr>
              <a:t>都市と緑・農が共生</a:t>
            </a:r>
            <a:endParaRPr kumimoji="0" lang="en-US" altLang="ja-JP" sz="1400" b="0" i="0" u="none" strike="noStrike" kern="0" cap="none" spc="0" normalizeH="0" baseline="0" noProof="0">
              <a:ln>
                <a:noFill/>
              </a:ln>
              <a:solidFill>
                <a:srgbClr val="FFFFFF"/>
              </a:solidFill>
              <a:effectLst/>
              <a:uLnTx/>
              <a:uFillTx/>
              <a:latin typeface="Arial"/>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Arial"/>
                <a:ea typeface="ＭＳ Ｐゴシック"/>
                <a:cs typeface="+mn-cs"/>
              </a:rPr>
              <a:t>するまちへ</a:t>
            </a:r>
          </a:p>
        </p:txBody>
      </p:sp>
      <p:sp>
        <p:nvSpPr>
          <p:cNvPr id="88" name="正方形/長方形 87"/>
          <p:cNvSpPr/>
          <p:nvPr/>
        </p:nvSpPr>
        <p:spPr>
          <a:xfrm>
            <a:off x="7969250" y="5741988"/>
            <a:ext cx="1724025" cy="415925"/>
          </a:xfrm>
          <a:prstGeom prst="rect">
            <a:avLst/>
          </a:prstGeom>
          <a:noFill/>
          <a:ln>
            <a:noFill/>
          </a:ln>
        </p:spPr>
        <p:txBody>
          <a:bodyP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rPr>
              <a:t>農地を保全し、良好な</a:t>
            </a:r>
            <a:endParaRPr kumimoji="1" lang="en-US" altLang="ja-JP" sz="105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rPr>
              <a:t>都市環境を形成</a:t>
            </a:r>
          </a:p>
        </p:txBody>
      </p:sp>
      <p:sp>
        <p:nvSpPr>
          <p:cNvPr id="89" name="Text Box 48"/>
          <p:cNvSpPr txBox="1">
            <a:spLocks noChangeArrowheads="1"/>
          </p:cNvSpPr>
          <p:nvPr/>
        </p:nvSpPr>
        <p:spPr bwMode="auto">
          <a:xfrm>
            <a:off x="7691438" y="2079625"/>
            <a:ext cx="20939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＜都市農地の多面的機能の例＞</a:t>
            </a:r>
            <a:endParaRPr kumimoji="1" lang="en-US" altLang="ja-JP" sz="1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近隣住民が農業に</a:t>
            </a:r>
            <a:endParaRPr kumimoji="1" lang="en-US" altLang="ja-JP" sz="1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触れあう場として活用</a:t>
            </a:r>
            <a:endParaRPr kumimoji="1" lang="en-US" altLang="ja-JP" sz="1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90" name="Picture 3" descr="\\R2912813\g_都市農業室共有フォルダ\○都市農業基本法\基本法パンフ\中高年ホームファーマー事業１.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31138" y="677863"/>
            <a:ext cx="18621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a:xfrm>
            <a:off x="7666037" y="657534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49809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D909128-46D3-20F8-AF23-A5E6CE0F995C}"/>
              </a:ext>
            </a:extLst>
          </p:cNvPr>
          <p:cNvSpPr/>
          <p:nvPr/>
        </p:nvSpPr>
        <p:spPr bwMode="auto">
          <a:xfrm>
            <a:off x="630851" y="948630"/>
            <a:ext cx="8593015" cy="534368"/>
          </a:xfrm>
          <a:prstGeom prst="rect">
            <a:avLst/>
          </a:prstGeom>
          <a:solidFill>
            <a:sysClr val="window" lastClr="FFFFFF"/>
          </a:solidFill>
          <a:ln w="31750" cap="flat" cmpd="sng" algn="ctr">
            <a:solidFill>
              <a:srgbClr val="0070C0"/>
            </a:solidFill>
            <a:prstDash val="solid"/>
            <a:miter lim="800000"/>
          </a:ln>
          <a:effectLst/>
        </p:spPr>
        <p:txBody>
          <a:bodyPr tIns="36000" bIns="36000"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緑の広域計画</a:t>
            </a:r>
            <a:r>
              <a:rPr kumimoji="0" lang="ja-JP" altLang="en-US" sz="12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（都道府県策定） </a:t>
            </a:r>
            <a:r>
              <a:rPr kumimoji="0" lang="ja-JP" altLang="en-US" sz="18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・緑の基本計画</a:t>
            </a:r>
            <a:r>
              <a:rPr kumimoji="0" lang="ja-JP" altLang="en-US" sz="12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（市町村策定）</a:t>
            </a:r>
            <a:endParaRPr kumimoji="0" lang="en-US" altLang="ja-JP" sz="18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緑の目標や配置方針、都市緑化や都市公園整備等の方針を位置づけた</a:t>
            </a:r>
            <a:r>
              <a:rPr kumimoji="0" lang="ja-JP" altLang="en-US" sz="1200" b="1" i="0" u="none" strike="noStrike" kern="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マスタープラン</a:t>
            </a:r>
            <a:endParaRPr kumimoji="0" lang="ja-JP" altLang="en-US" sz="12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 name="正方形/長方形 2">
            <a:extLst>
              <a:ext uri="{FF2B5EF4-FFF2-40B4-BE49-F238E27FC236}">
                <a16:creationId xmlns:a16="http://schemas.microsoft.com/office/drawing/2014/main" id="{199B0847-603E-A403-821B-A381CA2A916D}"/>
              </a:ext>
            </a:extLst>
          </p:cNvPr>
          <p:cNvSpPr/>
          <p:nvPr/>
        </p:nvSpPr>
        <p:spPr bwMode="auto">
          <a:xfrm>
            <a:off x="621324" y="513058"/>
            <a:ext cx="8593015" cy="349702"/>
          </a:xfrm>
          <a:prstGeom prst="rect">
            <a:avLst/>
          </a:prstGeom>
          <a:solidFill>
            <a:sysClr val="window" lastClr="FFFFFF"/>
          </a:solidFill>
          <a:ln w="31750" cap="flat" cmpd="sng" algn="ctr">
            <a:solidFill>
              <a:srgbClr val="0070C0"/>
            </a:solidFill>
            <a:prstDash val="solid"/>
            <a:miter lim="800000"/>
          </a:ln>
          <a:effectLst/>
        </p:spPr>
        <p:txBody>
          <a:bodyPr tIns="36000" bIns="36000"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緑の基本方針</a:t>
            </a:r>
            <a:r>
              <a:rPr kumimoji="0" lang="ja-JP" altLang="en-US" sz="12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（国土交通大臣策定）　緑地の保全及び緑化の推進の意義・目標／政府が実施すべき施策　等</a:t>
            </a:r>
          </a:p>
        </p:txBody>
      </p:sp>
      <p:sp>
        <p:nvSpPr>
          <p:cNvPr id="1251" name="テキスト ボックス 1"/>
          <p:cNvSpPr txBox="1"/>
          <p:nvPr/>
        </p:nvSpPr>
        <p:spPr>
          <a:xfrm>
            <a:off x="0" y="-12082"/>
            <a:ext cx="9144000" cy="400110"/>
          </a:xfrm>
          <a:prstGeom prst="rect">
            <a:avLst/>
          </a:prstGeom>
          <a:solidFill>
            <a:schemeClr val="bg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8064A2"/>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都市の緑に関する制度の概要</a:t>
            </a:r>
          </a:p>
        </p:txBody>
      </p:sp>
      <p:sp>
        <p:nvSpPr>
          <p:cNvPr id="1252" name="スライド番号プレースホルダー 2"/>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1253" name="テキスト ボックス 8"/>
          <p:cNvSpPr txBox="1"/>
          <p:nvPr/>
        </p:nvSpPr>
        <p:spPr>
          <a:xfrm>
            <a:off x="0" y="360000"/>
            <a:ext cx="9904413" cy="2880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54" name="テキスト ボックス 9"/>
          <p:cNvSpPr txBox="1"/>
          <p:nvPr/>
        </p:nvSpPr>
        <p:spPr>
          <a:xfrm>
            <a:off x="0" y="412284"/>
            <a:ext cx="9904413" cy="28800"/>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4" name="グループ化 3">
            <a:extLst>
              <a:ext uri="{FF2B5EF4-FFF2-40B4-BE49-F238E27FC236}">
                <a16:creationId xmlns:a16="http://schemas.microsoft.com/office/drawing/2014/main" id="{4411F03A-F8A9-F740-B47F-56631293D10F}"/>
              </a:ext>
            </a:extLst>
          </p:cNvPr>
          <p:cNvGrpSpPr/>
          <p:nvPr/>
        </p:nvGrpSpPr>
        <p:grpSpPr>
          <a:xfrm>
            <a:off x="2006600" y="1456935"/>
            <a:ext cx="5997580" cy="884628"/>
            <a:chOff x="2006600" y="1281113"/>
            <a:chExt cx="5997580" cy="1060450"/>
          </a:xfrm>
        </p:grpSpPr>
        <p:sp>
          <p:nvSpPr>
            <p:cNvPr id="42" name="下矢印 41"/>
            <p:cNvSpPr/>
            <p:nvPr/>
          </p:nvSpPr>
          <p:spPr>
            <a:xfrm>
              <a:off x="4630747" y="1357314"/>
              <a:ext cx="644525" cy="928687"/>
            </a:xfrm>
            <a:prstGeom prst="downArrow">
              <a:avLst>
                <a:gd name="adj1" fmla="val 50000"/>
                <a:gd name="adj2" fmla="val 40948"/>
              </a:avLst>
            </a:prstGeom>
            <a:solidFill>
              <a:srgbClr val="FFFF99"/>
            </a:solidFill>
            <a:ln w="12700" cap="flat" cmpd="sng" algn="ctr">
              <a:solidFill>
                <a:srgbClr val="FFC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 name="下矢印 44"/>
            <p:cNvSpPr/>
            <p:nvPr/>
          </p:nvSpPr>
          <p:spPr>
            <a:xfrm rot="1998123">
              <a:off x="2006600" y="1281113"/>
              <a:ext cx="485775" cy="1060450"/>
            </a:xfrm>
            <a:prstGeom prst="downArrow">
              <a:avLst>
                <a:gd name="adj1" fmla="val 50000"/>
                <a:gd name="adj2" fmla="val 62950"/>
              </a:avLst>
            </a:prstGeom>
            <a:solidFill>
              <a:srgbClr val="FFFF99"/>
            </a:solidFill>
            <a:ln w="12700" cap="flat" cmpd="sng" algn="ctr">
              <a:solidFill>
                <a:srgbClr val="FFC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6" name="下矢印 45"/>
            <p:cNvSpPr/>
            <p:nvPr/>
          </p:nvSpPr>
          <p:spPr>
            <a:xfrm rot="19653065">
              <a:off x="7518405" y="1301750"/>
              <a:ext cx="485775" cy="1017588"/>
            </a:xfrm>
            <a:prstGeom prst="downArrow">
              <a:avLst>
                <a:gd name="adj1" fmla="val 50000"/>
                <a:gd name="adj2" fmla="val 62950"/>
              </a:avLst>
            </a:prstGeom>
            <a:solidFill>
              <a:srgbClr val="FFFF99"/>
            </a:solidFill>
            <a:ln w="12700" cap="flat" cmpd="sng" algn="ctr">
              <a:solidFill>
                <a:srgbClr val="FFC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47" name="Text Box 23"/>
          <p:cNvSpPr txBox="1">
            <a:spLocks noChangeArrowheads="1"/>
          </p:cNvSpPr>
          <p:nvPr/>
        </p:nvSpPr>
        <p:spPr bwMode="auto">
          <a:xfrm>
            <a:off x="656182" y="1654751"/>
            <a:ext cx="8499443" cy="286232"/>
          </a:xfrm>
          <a:prstGeom prst="rect">
            <a:avLst/>
          </a:prstGeom>
          <a:solidFill>
            <a:sysClr val="window" lastClr="FFFFFF">
              <a:alpha val="60000"/>
            </a:sysClr>
          </a:solidFill>
          <a:ln w="19050" algn="ctr">
            <a:solidFill>
              <a:schemeClr val="tx1"/>
            </a:solidFill>
            <a:miter lim="800000"/>
            <a:headEnd/>
            <a:tailEnd/>
          </a:ln>
        </p:spPr>
        <p:txBody>
          <a:bodyPr wrap="non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ＭＳ Ｐゴシック" panose="020B0600070205080204" pitchFamily="50" charset="-128"/>
              </a:rPr>
              <a:t>緑の広域計画・基本計画に基づき、多様な事業手法・制度により都市における緑の総合的な保全・整備を推進</a:t>
            </a:r>
          </a:p>
        </p:txBody>
      </p:sp>
      <p:sp>
        <p:nvSpPr>
          <p:cNvPr id="48" name="Rectangle 12"/>
          <p:cNvSpPr>
            <a:spLocks noChangeArrowheads="1"/>
          </p:cNvSpPr>
          <p:nvPr/>
        </p:nvSpPr>
        <p:spPr bwMode="auto">
          <a:xfrm>
            <a:off x="3467100" y="2286000"/>
            <a:ext cx="2971800" cy="4459288"/>
          </a:xfrm>
          <a:prstGeom prst="rect">
            <a:avLst/>
          </a:prstGeom>
          <a:solidFill>
            <a:srgbClr val="70AD47"/>
          </a:solidFill>
          <a:ln w="12700" algn="ctr">
            <a:solidFill>
              <a:sysClr val="windowText" lastClr="000000"/>
            </a:solidFill>
            <a:miter lim="800000"/>
            <a:headEnd/>
            <a:tailEnd/>
          </a:ln>
        </p:spPr>
        <p:txBody>
          <a:bodyPr/>
          <a:lstStyle/>
          <a:p>
            <a:pPr marL="0" marR="0" lvl="0" indent="0" defTabSz="914400" eaLnBrk="1" fontAlgn="auto" latinLnBrk="0" hangingPunct="1">
              <a:lnSpc>
                <a:spcPct val="100000"/>
              </a:lnSpc>
              <a:spcBef>
                <a:spcPct val="25000"/>
              </a:spcBef>
              <a:spcAft>
                <a:spcPts val="0"/>
              </a:spcAft>
              <a:buClrTx/>
              <a:buSzTx/>
              <a:buFontTx/>
              <a:buNone/>
              <a:tabLst/>
              <a:defRPr/>
            </a:pPr>
            <a:r>
              <a:rPr kumimoji="0" lang="ja-JP" altLang="en-US" sz="1300" b="0" i="0" u="none" strike="noStrike" kern="0" cap="none" spc="0" normalizeH="0" baseline="0" noProof="0">
                <a:ln>
                  <a:noFill/>
                </a:ln>
                <a:solidFill>
                  <a:prstClr val="black"/>
                </a:solidFill>
                <a:effectLst/>
                <a:uLnTx/>
                <a:uFillTx/>
                <a:ea typeface="HGｺﾞｼｯｸE" pitchFamily="49" charset="-128"/>
              </a:rPr>
              <a:t>　</a:t>
            </a:r>
            <a:r>
              <a:rPr kumimoji="0" lang="ja-JP" altLang="en-US" sz="1200" b="0" i="0" u="none" strike="noStrike" kern="0" cap="none" spc="0" normalizeH="0" baseline="0" noProof="0">
                <a:ln>
                  <a:noFill/>
                </a:ln>
                <a:solidFill>
                  <a:srgbClr val="000066"/>
                </a:solidFill>
                <a:effectLst/>
                <a:uLnTx/>
                <a:uFillTx/>
                <a:ea typeface="HGｺﾞｼｯｸE" pitchFamily="49" charset="-128"/>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ja-JP" altLang="en-US" sz="1600" b="0" i="0" u="none" strike="noStrike" kern="0" cap="none" spc="0" normalizeH="0" baseline="0" noProof="0">
              <a:ln>
                <a:noFill/>
              </a:ln>
              <a:solidFill>
                <a:srgbClr val="000066"/>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p:txBody>
      </p:sp>
      <p:sp>
        <p:nvSpPr>
          <p:cNvPr id="49" name="Rectangle 15"/>
          <p:cNvSpPr>
            <a:spLocks noChangeArrowheads="1"/>
          </p:cNvSpPr>
          <p:nvPr/>
        </p:nvSpPr>
        <p:spPr bwMode="auto">
          <a:xfrm>
            <a:off x="3667135" y="3582989"/>
            <a:ext cx="2638425" cy="346075"/>
          </a:xfrm>
          <a:prstGeom prst="rect">
            <a:avLst/>
          </a:prstGeom>
          <a:solidFill>
            <a:srgbClr val="C9FFC9"/>
          </a:solidFill>
          <a:ln w="9525" algn="ctr">
            <a:solidFill>
              <a:srgbClr val="C0C0C0"/>
            </a:solidFill>
            <a:miter lim="800000"/>
            <a:headEnd/>
            <a:tailEnd/>
          </a:ln>
        </p:spPr>
        <p:txBody>
          <a:bodyPr>
            <a:spAutoFit/>
          </a:bodyPr>
          <a:lstStyle/>
          <a:p>
            <a:pPr algn="ctr">
              <a:spcBef>
                <a:spcPct val="25000"/>
              </a:spcBef>
            </a:pPr>
            <a:r>
              <a:rPr lang="ja-JP" altLang="en-US" sz="1600" b="1">
                <a:solidFill>
                  <a:srgbClr val="000066"/>
                </a:solidFill>
                <a:latin typeface="ＭＳ Ｐゴシック" panose="020B0600070205080204" pitchFamily="50" charset="-128"/>
              </a:rPr>
              <a:t>特別緑地保全地区制度</a:t>
            </a:r>
          </a:p>
        </p:txBody>
      </p:sp>
      <p:sp>
        <p:nvSpPr>
          <p:cNvPr id="50" name="Rectangle 16"/>
          <p:cNvSpPr>
            <a:spLocks noChangeArrowheads="1"/>
          </p:cNvSpPr>
          <p:nvPr/>
        </p:nvSpPr>
        <p:spPr bwMode="auto">
          <a:xfrm>
            <a:off x="3667135" y="4011614"/>
            <a:ext cx="2638425" cy="346075"/>
          </a:xfrm>
          <a:prstGeom prst="rect">
            <a:avLst/>
          </a:prstGeom>
          <a:solidFill>
            <a:srgbClr val="C9FFC9"/>
          </a:solidFill>
          <a:ln w="9525" algn="ctr">
            <a:solidFill>
              <a:srgbClr val="C0C0C0"/>
            </a:solidFill>
            <a:miter lim="800000"/>
            <a:headEnd/>
            <a:tailEnd/>
          </a:ln>
        </p:spPr>
        <p:txBody>
          <a:bodyPr>
            <a:spAutoFit/>
          </a:bodyPr>
          <a:lstStyle/>
          <a:p>
            <a:pPr algn="ctr">
              <a:spcBef>
                <a:spcPct val="25000"/>
              </a:spcBef>
            </a:pPr>
            <a:r>
              <a:rPr lang="ja-JP" altLang="en-US" sz="1600" b="1">
                <a:solidFill>
                  <a:srgbClr val="000066"/>
                </a:solidFill>
                <a:latin typeface="ＭＳ Ｐゴシック" panose="020B0600070205080204" pitchFamily="50" charset="-128"/>
              </a:rPr>
              <a:t>緑地保全地域制度</a:t>
            </a:r>
          </a:p>
        </p:txBody>
      </p:sp>
      <p:sp>
        <p:nvSpPr>
          <p:cNvPr id="51" name="Rectangle 17"/>
          <p:cNvSpPr>
            <a:spLocks noChangeArrowheads="1"/>
          </p:cNvSpPr>
          <p:nvPr/>
        </p:nvSpPr>
        <p:spPr bwMode="auto">
          <a:xfrm>
            <a:off x="3667135" y="4440262"/>
            <a:ext cx="2638425" cy="346075"/>
          </a:xfrm>
          <a:prstGeom prst="rect">
            <a:avLst/>
          </a:prstGeom>
          <a:solidFill>
            <a:srgbClr val="C9FFC9"/>
          </a:solidFill>
          <a:ln w="9525" algn="ctr">
            <a:solidFill>
              <a:srgbClr val="C0C0C0"/>
            </a:solidFill>
            <a:miter lim="800000"/>
            <a:headEnd/>
            <a:tailEnd/>
          </a:ln>
        </p:spPr>
        <p:txBody>
          <a:bodyPr>
            <a:spAutoFit/>
          </a:bodyPr>
          <a:lstStyle/>
          <a:p>
            <a:pPr algn="ctr">
              <a:spcBef>
                <a:spcPct val="25000"/>
              </a:spcBef>
            </a:pPr>
            <a:r>
              <a:rPr lang="ja-JP" altLang="en-US" sz="1600" b="1">
                <a:solidFill>
                  <a:srgbClr val="000066"/>
                </a:solidFill>
                <a:latin typeface="ＭＳ Ｐゴシック" panose="020B0600070205080204" pitchFamily="50" charset="-128"/>
              </a:rPr>
              <a:t>市民緑地契約制度</a:t>
            </a:r>
          </a:p>
        </p:txBody>
      </p:sp>
      <p:sp>
        <p:nvSpPr>
          <p:cNvPr id="52" name="Rectangle 18"/>
          <p:cNvSpPr>
            <a:spLocks noChangeArrowheads="1"/>
          </p:cNvSpPr>
          <p:nvPr/>
        </p:nvSpPr>
        <p:spPr bwMode="auto">
          <a:xfrm>
            <a:off x="3667135" y="4857768"/>
            <a:ext cx="2638425" cy="307777"/>
          </a:xfrm>
          <a:prstGeom prst="rect">
            <a:avLst/>
          </a:prstGeom>
          <a:solidFill>
            <a:srgbClr val="C9FFC9"/>
          </a:solidFill>
          <a:ln w="9525" algn="ctr">
            <a:solidFill>
              <a:srgbClr val="C0C0C0"/>
            </a:solidFill>
            <a:miter lim="800000"/>
            <a:headEnd/>
            <a:tailEnd/>
          </a:ln>
        </p:spPr>
        <p:txBody>
          <a:bodyPr>
            <a:spAutoFit/>
          </a:bodyPr>
          <a:lstStyle/>
          <a:p>
            <a:pPr algn="ctr">
              <a:spcBef>
                <a:spcPct val="25000"/>
              </a:spcBef>
            </a:pPr>
            <a:r>
              <a:rPr lang="ja-JP" altLang="en-US" sz="1400" b="1">
                <a:solidFill>
                  <a:srgbClr val="000066"/>
                </a:solidFill>
                <a:latin typeface="ＭＳ Ｐゴシック" panose="020B0600070205080204" pitchFamily="50" charset="-128"/>
              </a:rPr>
              <a:t>歴史的風土特別保存地区制度</a:t>
            </a:r>
          </a:p>
        </p:txBody>
      </p:sp>
      <p:sp>
        <p:nvSpPr>
          <p:cNvPr id="53" name="Rectangle 19"/>
          <p:cNvSpPr>
            <a:spLocks noChangeArrowheads="1"/>
          </p:cNvSpPr>
          <p:nvPr/>
        </p:nvSpPr>
        <p:spPr bwMode="auto">
          <a:xfrm>
            <a:off x="3667135" y="5226074"/>
            <a:ext cx="2638425" cy="346075"/>
          </a:xfrm>
          <a:prstGeom prst="rect">
            <a:avLst/>
          </a:prstGeom>
          <a:solidFill>
            <a:srgbClr val="C9FFC9"/>
          </a:solidFill>
          <a:ln w="9525" algn="ctr">
            <a:solidFill>
              <a:srgbClr val="C0C0C0"/>
            </a:solidFill>
            <a:miter lim="800000"/>
            <a:headEnd/>
            <a:tailEnd/>
          </a:ln>
        </p:spPr>
        <p:txBody>
          <a:bodyPr>
            <a:spAutoFit/>
          </a:bodyPr>
          <a:lstStyle/>
          <a:p>
            <a:pPr algn="ctr">
              <a:spcBef>
                <a:spcPct val="25000"/>
              </a:spcBef>
            </a:pPr>
            <a:r>
              <a:rPr lang="ja-JP" altLang="en-US" sz="1600" b="1">
                <a:solidFill>
                  <a:srgbClr val="000066"/>
                </a:solidFill>
                <a:latin typeface="ＭＳ Ｐゴシック" panose="020B0600070205080204" pitchFamily="50" charset="-128"/>
              </a:rPr>
              <a:t>生産緑地地区制度</a:t>
            </a:r>
          </a:p>
        </p:txBody>
      </p:sp>
      <p:sp>
        <p:nvSpPr>
          <p:cNvPr id="54" name="Rectangle 21"/>
          <p:cNvSpPr>
            <a:spLocks noChangeArrowheads="1"/>
          </p:cNvSpPr>
          <p:nvPr/>
        </p:nvSpPr>
        <p:spPr bwMode="auto">
          <a:xfrm>
            <a:off x="3598864" y="2906713"/>
            <a:ext cx="2735262" cy="539750"/>
          </a:xfrm>
          <a:prstGeom prst="rect">
            <a:avLst/>
          </a:prstGeom>
          <a:solidFill>
            <a:sysClr val="window" lastClr="FFFFFF"/>
          </a:solidFill>
          <a:ln w="6350" algn="ctr">
            <a:solidFill>
              <a:sysClr val="windowText" lastClr="000000"/>
            </a:solidFill>
            <a:prstDash val="sysDot"/>
            <a:miter lim="800000"/>
            <a:headEnd/>
            <a:tailEnd/>
          </a:ln>
        </p:spPr>
        <p:txBody>
          <a:bodyPr>
            <a:spAutoFit/>
          </a:bodyPr>
          <a:lstStyle/>
          <a:p>
            <a:pPr marL="0" marR="0" lvl="0" indent="0" defTabSz="914400" eaLnBrk="1" fontAlgn="auto" latinLnBrk="0" hangingPunct="1">
              <a:lnSpc>
                <a:spcPct val="90000"/>
              </a:lnSpc>
              <a:spcBef>
                <a:spcPct val="20000"/>
              </a:spcBef>
              <a:spcAft>
                <a:spcPts val="0"/>
              </a:spcAft>
              <a:buClrTx/>
              <a:buSzTx/>
              <a:buFontTx/>
              <a:buNone/>
              <a:tabLst/>
              <a:defRPr/>
            </a:pPr>
            <a:r>
              <a:rPr kumimoji="0" lang="ja-JP" altLang="en-US" sz="1600" b="1" i="0" u="none" strike="noStrike" kern="0" cap="none" spc="0" normalizeH="0" baseline="0" noProof="0">
                <a:ln>
                  <a:noFill/>
                </a:ln>
                <a:solidFill>
                  <a:prstClr val="black"/>
                </a:solidFill>
                <a:effectLst/>
                <a:uLnTx/>
                <a:uFillTx/>
                <a:latin typeface="ＭＳ Ｐゴシック" panose="020B0600070205080204" pitchFamily="50" charset="-128"/>
              </a:rPr>
              <a:t>都市に残る貴重な自然環境を保全</a:t>
            </a:r>
          </a:p>
        </p:txBody>
      </p:sp>
      <p:sp>
        <p:nvSpPr>
          <p:cNvPr id="55" name="Text Box 22"/>
          <p:cNvSpPr txBox="1">
            <a:spLocks noChangeArrowheads="1"/>
          </p:cNvSpPr>
          <p:nvPr/>
        </p:nvSpPr>
        <p:spPr bwMode="auto">
          <a:xfrm>
            <a:off x="5953126" y="5572126"/>
            <a:ext cx="391454" cy="313932"/>
          </a:xfrm>
          <a:prstGeom prst="rect">
            <a:avLst/>
          </a:prstGeom>
          <a:noFill/>
          <a:ln w="12700" algn="ctr">
            <a:noFill/>
            <a:miter lim="800000"/>
            <a:headEnd/>
            <a:tailEnd/>
          </a:ln>
        </p:spPr>
        <p:txBody>
          <a:bodyPr wrap="none">
            <a:spAutoFit/>
          </a:bodyPr>
          <a:lstStyle/>
          <a:p>
            <a:pPr>
              <a:lnSpc>
                <a:spcPct val="90000"/>
              </a:lnSpc>
              <a:spcBef>
                <a:spcPct val="20000"/>
              </a:spcBef>
            </a:pPr>
            <a:r>
              <a:rPr lang="ja-JP" altLang="en-US" sz="1600" b="1">
                <a:solidFill>
                  <a:prstClr val="black"/>
                </a:solidFill>
                <a:latin typeface="ＭＳ Ｐゴシック" panose="020B0600070205080204" pitchFamily="50" charset="-128"/>
              </a:rPr>
              <a:t>等</a:t>
            </a:r>
          </a:p>
        </p:txBody>
      </p:sp>
      <p:sp>
        <p:nvSpPr>
          <p:cNvPr id="56" name="Text Box 43"/>
          <p:cNvSpPr txBox="1">
            <a:spLocks noChangeArrowheads="1"/>
          </p:cNvSpPr>
          <p:nvPr/>
        </p:nvSpPr>
        <p:spPr bwMode="auto">
          <a:xfrm>
            <a:off x="3586165" y="2406674"/>
            <a:ext cx="2736850" cy="371475"/>
          </a:xfrm>
          <a:prstGeom prst="rect">
            <a:avLst/>
          </a:prstGeom>
          <a:solidFill>
            <a:sysClr val="window" lastClr="FFFFFF"/>
          </a:solidFill>
          <a:ln w="38100" cmpd="dbl" algn="ctr">
            <a:solidFill>
              <a:srgbClr val="000000"/>
            </a:solidFill>
            <a:miter lim="800000"/>
            <a:headEnd/>
            <a:tailEnd/>
          </a:ln>
        </p:spPr>
        <p:txBody>
          <a:bodyPr lIns="89989" tIns="46794" rIns="89989" bIns="46794">
            <a:spAutoFit/>
          </a:bodyPr>
          <a:lstStyle/>
          <a:p>
            <a:pPr marL="0" marR="0" lvl="0" indent="0" algn="ctr" defTabSz="914400" eaLnBrk="1" fontAlgn="auto" latinLnBrk="0" hangingPunct="1">
              <a:lnSpc>
                <a:spcPct val="100000"/>
              </a:lnSpc>
              <a:spcBef>
                <a:spcPts val="0"/>
              </a:spcBef>
              <a:spcAft>
                <a:spcPct val="45000"/>
              </a:spcAft>
              <a:buClrTx/>
              <a:buSzTx/>
              <a:buFontTx/>
              <a:buNone/>
              <a:tabLst/>
              <a:defRPr/>
            </a:pPr>
            <a:r>
              <a:rPr kumimoji="0" lang="ja-JP" altLang="en-US" sz="1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rPr>
              <a:t>緑地の保全</a:t>
            </a:r>
          </a:p>
        </p:txBody>
      </p:sp>
      <p:sp>
        <p:nvSpPr>
          <p:cNvPr id="57" name="Rectangle 23"/>
          <p:cNvSpPr>
            <a:spLocks noChangeArrowheads="1"/>
          </p:cNvSpPr>
          <p:nvPr/>
        </p:nvSpPr>
        <p:spPr bwMode="auto">
          <a:xfrm>
            <a:off x="6669093" y="2286003"/>
            <a:ext cx="2954337" cy="4429125"/>
          </a:xfrm>
          <a:prstGeom prst="rect">
            <a:avLst/>
          </a:prstGeom>
          <a:solidFill>
            <a:srgbClr val="70AD47">
              <a:lumMod val="60000"/>
              <a:lumOff val="40000"/>
            </a:srgbClr>
          </a:solidFill>
          <a:ln w="12700" algn="ctr">
            <a:solidFill>
              <a:sysClr val="windowText" lastClr="000000"/>
            </a:solidFill>
            <a:miter lim="800000"/>
            <a:headEnd/>
            <a:tailEnd/>
          </a:ln>
        </p:spPr>
        <p:txBody>
          <a:bodyPr/>
          <a:lstStyle/>
          <a:p>
            <a:pPr marL="0" marR="0" lvl="0" indent="0" defTabSz="914400" eaLnBrk="1" fontAlgn="auto" latinLnBrk="0" hangingPunct="1">
              <a:lnSpc>
                <a:spcPct val="100000"/>
              </a:lnSpc>
              <a:spcBef>
                <a:spcPts val="0"/>
              </a:spcBef>
              <a:spcAft>
                <a:spcPct val="45000"/>
              </a:spcAft>
              <a:buClrTx/>
              <a:buSzTx/>
              <a:buFontTx/>
              <a:buNone/>
              <a:tabLst/>
              <a:defRPr/>
            </a:pPr>
            <a:endParaRPr kumimoji="0" lang="en-US" altLang="ja-JP" sz="12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100000"/>
              </a:lnSpc>
              <a:spcBef>
                <a:spcPts val="0"/>
              </a:spcBef>
              <a:spcAft>
                <a:spcPct val="45000"/>
              </a:spcAft>
              <a:buClrTx/>
              <a:buSzTx/>
              <a:buFontTx/>
              <a:buNone/>
              <a:tabLst/>
              <a:defRPr/>
            </a:pPr>
            <a:endParaRPr kumimoji="0" lang="en-US" altLang="ja-JP" sz="12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100000"/>
              </a:lnSpc>
              <a:spcBef>
                <a:spcPts val="0"/>
              </a:spcBef>
              <a:spcAft>
                <a:spcPct val="45000"/>
              </a:spcAft>
              <a:buClrTx/>
              <a:buSzTx/>
              <a:buFontTx/>
              <a:buNone/>
              <a:tabLst/>
              <a:defRPr/>
            </a:pPr>
            <a:endParaRPr kumimoji="0" lang="en-US" altLang="ja-JP" sz="12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100000"/>
              </a:lnSpc>
              <a:spcBef>
                <a:spcPts val="0"/>
              </a:spcBef>
              <a:spcAft>
                <a:spcPct val="45000"/>
              </a:spcAft>
              <a:buClrTx/>
              <a:buSzTx/>
              <a:buFontTx/>
              <a:buNone/>
              <a:tabLst/>
              <a:defRPr/>
            </a:pPr>
            <a:endParaRPr kumimoji="0" lang="en-US" altLang="ja-JP" sz="12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3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3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3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3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3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300" b="0" i="0" u="none" strike="noStrike" kern="0" cap="none" spc="0" normalizeH="0" baseline="0" noProof="0">
              <a:ln>
                <a:noFill/>
              </a:ln>
              <a:solidFill>
                <a:prstClr val="black"/>
              </a:solidFill>
              <a:effectLst/>
              <a:uLnTx/>
              <a:uFillTx/>
              <a:ea typeface="HGｺﾞｼｯｸE" pitchFamily="49" charset="-128"/>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300" b="0" i="0" u="none" strike="noStrike" kern="0" cap="none" spc="0" normalizeH="0" baseline="0" noProof="0">
              <a:ln>
                <a:noFill/>
              </a:ln>
              <a:solidFill>
                <a:prstClr val="black"/>
              </a:solidFill>
              <a:effectLst/>
              <a:uLnTx/>
              <a:uFillTx/>
              <a:ea typeface="HGｺﾞｼｯｸE" pitchFamily="49" charset="-128"/>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300" b="0" i="0" u="none" strike="noStrike" kern="0" cap="none" spc="0" normalizeH="0" baseline="0" noProof="0">
              <a:ln>
                <a:noFill/>
              </a:ln>
              <a:solidFill>
                <a:prstClr val="black"/>
              </a:solidFill>
              <a:effectLst/>
              <a:uLnTx/>
              <a:uFillTx/>
              <a:ea typeface="HGｺﾞｼｯｸE" pitchFamily="49" charset="-128"/>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p:txBody>
      </p:sp>
      <p:sp>
        <p:nvSpPr>
          <p:cNvPr id="58" name="Rectangle 26"/>
          <p:cNvSpPr>
            <a:spLocks noChangeArrowheads="1"/>
          </p:cNvSpPr>
          <p:nvPr/>
        </p:nvSpPr>
        <p:spPr bwMode="auto">
          <a:xfrm>
            <a:off x="6799270" y="3571880"/>
            <a:ext cx="2735262" cy="346075"/>
          </a:xfrm>
          <a:prstGeom prst="rect">
            <a:avLst/>
          </a:prstGeom>
          <a:solidFill>
            <a:srgbClr val="C9FFC9"/>
          </a:solidFill>
          <a:ln w="9525" algn="ctr">
            <a:solidFill>
              <a:srgbClr val="C0C0C0"/>
            </a:solidFill>
            <a:miter lim="800000"/>
            <a:headEnd/>
            <a:tailEnd/>
          </a:ln>
        </p:spPr>
        <p:txBody>
          <a:bodyPr>
            <a:spAutoFit/>
          </a:bodyPr>
          <a:lstStyle/>
          <a:p>
            <a:pPr algn="ctr">
              <a:spcBef>
                <a:spcPct val="25000"/>
              </a:spcBef>
            </a:pPr>
            <a:r>
              <a:rPr lang="ja-JP" altLang="en-US" sz="1600" b="1">
                <a:solidFill>
                  <a:srgbClr val="000066"/>
                </a:solidFill>
                <a:latin typeface="ＭＳ Ｐゴシック" panose="020B0600070205080204" pitchFamily="50" charset="-128"/>
              </a:rPr>
              <a:t>緑地協定制度</a:t>
            </a:r>
          </a:p>
        </p:txBody>
      </p:sp>
      <p:sp>
        <p:nvSpPr>
          <p:cNvPr id="59" name="Rectangle 27"/>
          <p:cNvSpPr>
            <a:spLocks noChangeArrowheads="1"/>
          </p:cNvSpPr>
          <p:nvPr/>
        </p:nvSpPr>
        <p:spPr bwMode="auto">
          <a:xfrm>
            <a:off x="6810384" y="4710522"/>
            <a:ext cx="2736850" cy="338554"/>
          </a:xfrm>
          <a:prstGeom prst="rect">
            <a:avLst/>
          </a:prstGeom>
          <a:solidFill>
            <a:srgbClr val="C9FFC9"/>
          </a:solidFill>
          <a:ln w="9525" algn="ctr">
            <a:solidFill>
              <a:srgbClr val="C0C0C0"/>
            </a:solidFill>
            <a:miter lim="800000"/>
            <a:headEnd/>
            <a:tailEnd/>
          </a:ln>
        </p:spPr>
        <p:txBody>
          <a:bodyPr>
            <a:spAutoFit/>
          </a:bodyPr>
          <a:lstStyle/>
          <a:p>
            <a:pPr algn="ctr">
              <a:spcBef>
                <a:spcPct val="25000"/>
              </a:spcBef>
            </a:pPr>
            <a:r>
              <a:rPr lang="ja-JP" altLang="en-US" sz="1600" b="1">
                <a:solidFill>
                  <a:srgbClr val="000066"/>
                </a:solidFill>
                <a:latin typeface="ＭＳ Ｐゴシック" panose="020B0600070205080204" pitchFamily="50" charset="-128"/>
              </a:rPr>
              <a:t>市民緑地認定制度</a:t>
            </a:r>
            <a:endParaRPr lang="en-US" altLang="ja-JP" sz="1600" b="1">
              <a:solidFill>
                <a:srgbClr val="000066"/>
              </a:solidFill>
              <a:latin typeface="ＭＳ Ｐゴシック" panose="020B0600070205080204" pitchFamily="50" charset="-128"/>
            </a:endParaRPr>
          </a:p>
        </p:txBody>
      </p:sp>
      <p:sp>
        <p:nvSpPr>
          <p:cNvPr id="60" name="Rectangle 28"/>
          <p:cNvSpPr>
            <a:spLocks noChangeArrowheads="1"/>
          </p:cNvSpPr>
          <p:nvPr/>
        </p:nvSpPr>
        <p:spPr bwMode="auto">
          <a:xfrm>
            <a:off x="6754820" y="2897188"/>
            <a:ext cx="2770187" cy="539750"/>
          </a:xfrm>
          <a:prstGeom prst="rect">
            <a:avLst/>
          </a:prstGeom>
          <a:solidFill>
            <a:sysClr val="window" lastClr="FFFFFF"/>
          </a:solidFill>
          <a:ln w="6350" algn="ctr">
            <a:solidFill>
              <a:sysClr val="windowText" lastClr="000000"/>
            </a:solidFill>
            <a:prstDash val="sysDot"/>
            <a:miter lim="800000"/>
            <a:headEnd/>
            <a:tailEnd/>
          </a:ln>
        </p:spPr>
        <p:txBody>
          <a:bodyPr>
            <a:spAutoFit/>
          </a:bodyPr>
          <a:lstStyle/>
          <a:p>
            <a:pPr marL="0" marR="0" lvl="0" indent="0" defTabSz="914400" eaLnBrk="1" fontAlgn="auto" latinLnBrk="0" hangingPunct="1">
              <a:lnSpc>
                <a:spcPct val="90000"/>
              </a:lnSpc>
              <a:spcBef>
                <a:spcPct val="20000"/>
              </a:spcBef>
              <a:spcAft>
                <a:spcPts val="0"/>
              </a:spcAft>
              <a:buClrTx/>
              <a:buSzTx/>
              <a:buFontTx/>
              <a:buNone/>
              <a:tabLst/>
              <a:defRPr/>
            </a:pPr>
            <a:r>
              <a:rPr kumimoji="0" lang="ja-JP" altLang="en-US" sz="1600" b="1" i="0" u="none" strike="noStrike" kern="0" cap="none" spc="0" normalizeH="0" baseline="0" noProof="0">
                <a:ln>
                  <a:noFill/>
                </a:ln>
                <a:solidFill>
                  <a:prstClr val="black"/>
                </a:solidFill>
                <a:effectLst/>
                <a:uLnTx/>
                <a:uFillTx/>
                <a:latin typeface="ＭＳ Ｐゴシック" panose="020B0600070205080204" pitchFamily="50" charset="-128"/>
              </a:rPr>
              <a:t>公共公益施設等の緑化、民有地の緑化を推進</a:t>
            </a:r>
          </a:p>
        </p:txBody>
      </p:sp>
      <p:sp>
        <p:nvSpPr>
          <p:cNvPr id="61" name="Text Box 29"/>
          <p:cNvSpPr txBox="1">
            <a:spLocks noChangeArrowheads="1"/>
          </p:cNvSpPr>
          <p:nvPr/>
        </p:nvSpPr>
        <p:spPr bwMode="auto">
          <a:xfrm>
            <a:off x="9169402" y="5129186"/>
            <a:ext cx="391454" cy="313932"/>
          </a:xfrm>
          <a:prstGeom prst="rect">
            <a:avLst/>
          </a:prstGeom>
          <a:noFill/>
          <a:ln w="12700" algn="ctr">
            <a:noFill/>
            <a:miter lim="800000"/>
            <a:headEnd/>
            <a:tailEnd/>
          </a:ln>
        </p:spPr>
        <p:txBody>
          <a:bodyPr wrap="none">
            <a:spAutoFit/>
          </a:bodyPr>
          <a:lstStyle/>
          <a:p>
            <a:pPr>
              <a:lnSpc>
                <a:spcPct val="90000"/>
              </a:lnSpc>
              <a:spcBef>
                <a:spcPct val="20000"/>
              </a:spcBef>
            </a:pPr>
            <a:r>
              <a:rPr lang="ja-JP" altLang="en-US" sz="1600" b="1">
                <a:solidFill>
                  <a:prstClr val="black"/>
                </a:solidFill>
                <a:latin typeface="ＭＳ Ｐゴシック" panose="020B0600070205080204" pitchFamily="50" charset="-128"/>
              </a:rPr>
              <a:t>等</a:t>
            </a:r>
          </a:p>
        </p:txBody>
      </p:sp>
      <p:sp>
        <p:nvSpPr>
          <p:cNvPr id="62" name="Text Box 44"/>
          <p:cNvSpPr txBox="1">
            <a:spLocks noChangeArrowheads="1"/>
          </p:cNvSpPr>
          <p:nvPr/>
        </p:nvSpPr>
        <p:spPr bwMode="auto">
          <a:xfrm>
            <a:off x="6810381" y="2428899"/>
            <a:ext cx="2714625" cy="371475"/>
          </a:xfrm>
          <a:prstGeom prst="rect">
            <a:avLst/>
          </a:prstGeom>
          <a:solidFill>
            <a:sysClr val="window" lastClr="FFFFFF"/>
          </a:solidFill>
          <a:ln w="38100" cmpd="dbl" algn="ctr">
            <a:solidFill>
              <a:srgbClr val="000000"/>
            </a:solidFill>
            <a:miter lim="800000"/>
            <a:headEnd/>
            <a:tailEnd/>
          </a:ln>
        </p:spPr>
        <p:txBody>
          <a:bodyPr lIns="89989" tIns="46794" rIns="89989" bIns="46794">
            <a:spAutoFit/>
          </a:bodyPr>
          <a:lstStyle/>
          <a:p>
            <a:pPr marL="0" marR="0" lvl="0" indent="0" algn="ctr" defTabSz="914400" eaLnBrk="1" fontAlgn="auto" latinLnBrk="0" hangingPunct="1">
              <a:lnSpc>
                <a:spcPct val="100000"/>
              </a:lnSpc>
              <a:spcBef>
                <a:spcPts val="0"/>
              </a:spcBef>
              <a:spcAft>
                <a:spcPct val="45000"/>
              </a:spcAft>
              <a:buClrTx/>
              <a:buSzTx/>
              <a:buFontTx/>
              <a:buNone/>
              <a:tabLst/>
              <a:defRPr/>
            </a:pPr>
            <a:r>
              <a:rPr kumimoji="0" lang="ja-JP" altLang="en-US" sz="1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rPr>
              <a:t>緑化の推進</a:t>
            </a:r>
          </a:p>
        </p:txBody>
      </p:sp>
      <p:pic>
        <p:nvPicPr>
          <p:cNvPr id="63" name="図 32" descr="熱田.jpg"/>
          <p:cNvPicPr>
            <a:picLocks noChangeAspect="1"/>
          </p:cNvPicPr>
          <p:nvPr/>
        </p:nvPicPr>
        <p:blipFill>
          <a:blip r:embed="rId3" cstate="print"/>
          <a:srcRect/>
          <a:stretch>
            <a:fillRect/>
          </a:stretch>
        </p:blipFill>
        <p:spPr bwMode="auto">
          <a:xfrm>
            <a:off x="3638560" y="5643587"/>
            <a:ext cx="1414463" cy="1012825"/>
          </a:xfrm>
          <a:prstGeom prst="rect">
            <a:avLst/>
          </a:prstGeom>
          <a:noFill/>
          <a:ln w="9525">
            <a:noFill/>
            <a:miter lim="800000"/>
            <a:headEnd/>
            <a:tailEnd/>
          </a:ln>
        </p:spPr>
      </p:pic>
      <p:sp>
        <p:nvSpPr>
          <p:cNvPr id="64" name="Rectangle 2"/>
          <p:cNvSpPr>
            <a:spLocks noChangeArrowheads="1"/>
          </p:cNvSpPr>
          <p:nvPr/>
        </p:nvSpPr>
        <p:spPr bwMode="auto">
          <a:xfrm>
            <a:off x="288934" y="2276475"/>
            <a:ext cx="3021013" cy="4438650"/>
          </a:xfrm>
          <a:prstGeom prst="rect">
            <a:avLst/>
          </a:prstGeom>
          <a:solidFill>
            <a:srgbClr val="5B9BD5">
              <a:lumMod val="60000"/>
              <a:lumOff val="40000"/>
            </a:srgbClr>
          </a:solidFill>
          <a:ln w="12700" algn="ctr">
            <a:solidFill>
              <a:sysClr val="windowText" lastClr="000000"/>
            </a:solidFill>
            <a:miter lim="800000"/>
            <a:headEnd/>
            <a:tailEnd/>
          </a:ln>
        </p:spPr>
        <p:txBody>
          <a:bodyPr/>
          <a:lstStyle/>
          <a:p>
            <a:pPr marL="0" marR="0" lvl="0" indent="0" defTabSz="914400" eaLnBrk="1" fontAlgn="auto" latinLnBrk="0" hangingPunct="1">
              <a:lnSpc>
                <a:spcPct val="100000"/>
              </a:lnSpc>
              <a:spcBef>
                <a:spcPct val="25000"/>
              </a:spcBef>
              <a:spcAft>
                <a:spcPts val="0"/>
              </a:spcAft>
              <a:buClrTx/>
              <a:buSzTx/>
              <a:buFontTx/>
              <a:buNone/>
              <a:tabLst/>
              <a:defRPr/>
            </a:pPr>
            <a:endParaRPr kumimoji="0" lang="en-US" altLang="ja-JP" sz="12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a:ln>
                <a:noFill/>
              </a:ln>
              <a:solidFill>
                <a:srgbClr val="000066"/>
              </a:solidFill>
              <a:effectLst/>
              <a:uLnTx/>
              <a:uFillTx/>
              <a:ea typeface="HGｺﾞｼｯｸE" pitchFamily="49" charset="-128"/>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srgbClr val="000066"/>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90000"/>
              </a:lnSpc>
              <a:spcBef>
                <a:spcPct val="20000"/>
              </a:spcBef>
              <a:spcAft>
                <a:spcPts val="0"/>
              </a:spcAft>
              <a:buClrTx/>
              <a:buSzTx/>
              <a:buFontTx/>
              <a:buNone/>
              <a:tabLst/>
              <a:defRPr/>
            </a:pPr>
            <a:endParaRPr kumimoji="0" lang="en-US" altLang="ja-JP" sz="1600" b="0" i="0" u="none" strike="noStrike" kern="0" cap="none" spc="0" normalizeH="0" baseline="0" noProof="0">
              <a:ln>
                <a:noFill/>
              </a:ln>
              <a:solidFill>
                <a:prstClr val="black"/>
              </a:solidFill>
              <a:effectLst/>
              <a:uLnTx/>
              <a:uFillTx/>
            </a:endParaRPr>
          </a:p>
        </p:txBody>
      </p:sp>
      <p:sp>
        <p:nvSpPr>
          <p:cNvPr id="65" name="Rectangle 5"/>
          <p:cNvSpPr>
            <a:spLocks noChangeArrowheads="1"/>
          </p:cNvSpPr>
          <p:nvPr/>
        </p:nvSpPr>
        <p:spPr bwMode="auto">
          <a:xfrm>
            <a:off x="431805" y="3582989"/>
            <a:ext cx="2592389" cy="346075"/>
          </a:xfrm>
          <a:prstGeom prst="rect">
            <a:avLst/>
          </a:prstGeom>
          <a:solidFill>
            <a:srgbClr val="C9FFC9"/>
          </a:solidFill>
          <a:ln w="9525" algn="ctr">
            <a:solidFill>
              <a:srgbClr val="C0C0C0"/>
            </a:solidFill>
            <a:miter lim="800000"/>
            <a:headEnd/>
            <a:tailEnd/>
          </a:ln>
        </p:spPr>
        <p:txBody>
          <a:bodyPr>
            <a:spAutoFit/>
          </a:bodyPr>
          <a:lstStyle/>
          <a:p>
            <a:pPr algn="ctr">
              <a:spcBef>
                <a:spcPct val="25000"/>
              </a:spcBef>
            </a:pPr>
            <a:r>
              <a:rPr lang="ja-JP" altLang="en-US" sz="1600" b="1">
                <a:solidFill>
                  <a:srgbClr val="000066"/>
                </a:solidFill>
                <a:latin typeface="ＭＳ Ｐゴシック" panose="020B0600070205080204" pitchFamily="50" charset="-128"/>
              </a:rPr>
              <a:t>都市公園事業</a:t>
            </a:r>
          </a:p>
        </p:txBody>
      </p:sp>
      <p:sp>
        <p:nvSpPr>
          <p:cNvPr id="66" name="Rectangle 7"/>
          <p:cNvSpPr>
            <a:spLocks noChangeArrowheads="1"/>
          </p:cNvSpPr>
          <p:nvPr/>
        </p:nvSpPr>
        <p:spPr bwMode="auto">
          <a:xfrm>
            <a:off x="428635" y="2928962"/>
            <a:ext cx="2663825" cy="534987"/>
          </a:xfrm>
          <a:prstGeom prst="rect">
            <a:avLst/>
          </a:prstGeom>
          <a:solidFill>
            <a:sysClr val="window" lastClr="FFFFFF"/>
          </a:solidFill>
          <a:ln w="6350" algn="ctr">
            <a:solidFill>
              <a:sysClr val="windowText" lastClr="000000"/>
            </a:solidFill>
            <a:prstDash val="sysDot"/>
            <a:miter lim="800000"/>
            <a:headEnd/>
            <a:tailEnd/>
          </a:ln>
        </p:spPr>
        <p:txBody>
          <a:bodyPr>
            <a:spAutoFit/>
          </a:bodyPr>
          <a:lstStyle/>
          <a:p>
            <a:pPr marL="0" marR="0" lvl="0" indent="0" defTabSz="914400" eaLnBrk="1" fontAlgn="auto" latinLnBrk="0" hangingPunct="1">
              <a:lnSpc>
                <a:spcPct val="90000"/>
              </a:lnSpc>
              <a:spcBef>
                <a:spcPct val="20000"/>
              </a:spcBef>
              <a:spcAft>
                <a:spcPts val="0"/>
              </a:spcAft>
              <a:buClrTx/>
              <a:buSzTx/>
              <a:buFontTx/>
              <a:buNone/>
              <a:tabLst/>
              <a:defRPr/>
            </a:pPr>
            <a:r>
              <a:rPr kumimoji="0" lang="ja-JP" altLang="en-US" sz="1600" b="1" i="0" u="none" strike="noStrike" kern="0" cap="none" spc="0" normalizeH="0" baseline="0" noProof="0">
                <a:ln>
                  <a:noFill/>
                </a:ln>
                <a:solidFill>
                  <a:prstClr val="black"/>
                </a:solidFill>
                <a:effectLst/>
                <a:uLnTx/>
                <a:uFillTx/>
                <a:latin typeface="ＭＳ Ｐゴシック" panose="020B0600070205080204" pitchFamily="50" charset="-128"/>
              </a:rPr>
              <a:t>市街地等において新たな緑の拠点を創造</a:t>
            </a:r>
          </a:p>
        </p:txBody>
      </p:sp>
      <p:sp>
        <p:nvSpPr>
          <p:cNvPr id="67" name="Text Box 8"/>
          <p:cNvSpPr txBox="1">
            <a:spLocks noChangeArrowheads="1"/>
          </p:cNvSpPr>
          <p:nvPr/>
        </p:nvSpPr>
        <p:spPr bwMode="auto">
          <a:xfrm>
            <a:off x="2738438" y="3929064"/>
            <a:ext cx="391454" cy="313932"/>
          </a:xfrm>
          <a:prstGeom prst="rect">
            <a:avLst/>
          </a:prstGeom>
          <a:noFill/>
          <a:ln w="12700" algn="ctr">
            <a:noFill/>
            <a:miter lim="800000"/>
            <a:headEnd/>
            <a:tailEnd/>
          </a:ln>
        </p:spPr>
        <p:txBody>
          <a:bodyPr wrap="none">
            <a:spAutoFit/>
          </a:bodyPr>
          <a:lstStyle/>
          <a:p>
            <a:pPr>
              <a:lnSpc>
                <a:spcPct val="90000"/>
              </a:lnSpc>
              <a:spcBef>
                <a:spcPct val="20000"/>
              </a:spcBef>
            </a:pPr>
            <a:r>
              <a:rPr lang="ja-JP" altLang="en-US" sz="1600" b="1">
                <a:solidFill>
                  <a:prstClr val="black"/>
                </a:solidFill>
                <a:latin typeface="ＭＳ Ｐゴシック" panose="020B0600070205080204" pitchFamily="50" charset="-128"/>
              </a:rPr>
              <a:t>等</a:t>
            </a:r>
          </a:p>
        </p:txBody>
      </p:sp>
      <p:sp>
        <p:nvSpPr>
          <p:cNvPr id="68" name="Text Box 45"/>
          <p:cNvSpPr txBox="1">
            <a:spLocks noChangeArrowheads="1"/>
          </p:cNvSpPr>
          <p:nvPr/>
        </p:nvSpPr>
        <p:spPr bwMode="auto">
          <a:xfrm>
            <a:off x="431807" y="2428899"/>
            <a:ext cx="2663825" cy="371475"/>
          </a:xfrm>
          <a:prstGeom prst="rect">
            <a:avLst/>
          </a:prstGeom>
          <a:solidFill>
            <a:sysClr val="window" lastClr="FFFFFF"/>
          </a:solidFill>
          <a:ln w="38100" cmpd="dbl" algn="ctr">
            <a:solidFill>
              <a:srgbClr val="000000"/>
            </a:solidFill>
            <a:miter lim="800000"/>
            <a:headEnd/>
            <a:tailEnd/>
          </a:ln>
        </p:spPr>
        <p:txBody>
          <a:bodyPr lIns="89989" tIns="46794" rIns="89989" bIns="46794">
            <a:spAutoFit/>
          </a:bodyPr>
          <a:lstStyle/>
          <a:p>
            <a:pPr marL="0" marR="0" lvl="0" indent="0" algn="ctr" defTabSz="914400" eaLnBrk="1" fontAlgn="auto" latinLnBrk="0" hangingPunct="1">
              <a:lnSpc>
                <a:spcPct val="100000"/>
              </a:lnSpc>
              <a:spcBef>
                <a:spcPts val="0"/>
              </a:spcBef>
              <a:spcAft>
                <a:spcPct val="45000"/>
              </a:spcAft>
              <a:buClrTx/>
              <a:buSzTx/>
              <a:buFontTx/>
              <a:buNone/>
              <a:tabLst/>
              <a:defRPr/>
            </a:pPr>
            <a:r>
              <a:rPr kumimoji="0" lang="ja-JP" altLang="en-US" sz="1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rPr>
              <a:t>都市公園の整備</a:t>
            </a:r>
          </a:p>
        </p:txBody>
      </p:sp>
      <p:pic>
        <p:nvPicPr>
          <p:cNvPr id="69" name="図 45" descr="舎人.jpg"/>
          <p:cNvPicPr>
            <a:picLocks noChangeAspect="1"/>
          </p:cNvPicPr>
          <p:nvPr/>
        </p:nvPicPr>
        <p:blipFill>
          <a:blip r:embed="rId4" cstate="print"/>
          <a:srcRect t="22588" b="12975"/>
          <a:stretch>
            <a:fillRect/>
          </a:stretch>
        </p:blipFill>
        <p:spPr bwMode="auto">
          <a:xfrm>
            <a:off x="523875" y="5500688"/>
            <a:ext cx="2362200" cy="1143000"/>
          </a:xfrm>
          <a:prstGeom prst="rect">
            <a:avLst/>
          </a:prstGeom>
          <a:noFill/>
          <a:ln w="9525">
            <a:noFill/>
            <a:miter lim="800000"/>
            <a:headEnd/>
            <a:tailEnd/>
          </a:ln>
        </p:spPr>
      </p:pic>
      <p:pic>
        <p:nvPicPr>
          <p:cNvPr id="70" name="図 36" descr="勝山.jpg"/>
          <p:cNvPicPr>
            <a:picLocks noChangeAspect="1"/>
          </p:cNvPicPr>
          <p:nvPr/>
        </p:nvPicPr>
        <p:blipFill>
          <a:blip r:embed="rId5" cstate="print"/>
          <a:srcRect/>
          <a:stretch>
            <a:fillRect/>
          </a:stretch>
        </p:blipFill>
        <p:spPr bwMode="auto">
          <a:xfrm>
            <a:off x="523887" y="4214837"/>
            <a:ext cx="2371725" cy="1228725"/>
          </a:xfrm>
          <a:prstGeom prst="rect">
            <a:avLst/>
          </a:prstGeom>
          <a:noFill/>
          <a:ln w="9525">
            <a:noFill/>
            <a:miter lim="800000"/>
            <a:headEnd/>
            <a:tailEnd/>
          </a:ln>
        </p:spPr>
      </p:pic>
      <p:pic>
        <p:nvPicPr>
          <p:cNvPr id="71" name="Picture 26"/>
          <p:cNvPicPr>
            <a:picLocks noChangeAspect="1" noChangeArrowheads="1"/>
          </p:cNvPicPr>
          <p:nvPr/>
        </p:nvPicPr>
        <p:blipFill>
          <a:blip r:embed="rId6" cstate="print">
            <a:lum bright="-12000"/>
          </a:blip>
          <a:srcRect/>
          <a:stretch>
            <a:fillRect/>
          </a:stretch>
        </p:blipFill>
        <p:spPr bwMode="auto">
          <a:xfrm>
            <a:off x="7169157" y="5286399"/>
            <a:ext cx="1835150" cy="1357313"/>
          </a:xfrm>
          <a:prstGeom prst="rect">
            <a:avLst/>
          </a:prstGeom>
          <a:noFill/>
          <a:ln w="9525">
            <a:noFill/>
            <a:miter lim="800000"/>
            <a:headEnd/>
            <a:tailEnd/>
          </a:ln>
        </p:spPr>
      </p:pic>
      <p:pic>
        <p:nvPicPr>
          <p:cNvPr id="72" name="Picture 10" descr="08管理協定相模原"/>
          <p:cNvPicPr>
            <a:picLocks noChangeAspect="1" noChangeArrowheads="1"/>
          </p:cNvPicPr>
          <p:nvPr/>
        </p:nvPicPr>
        <p:blipFill>
          <a:blip r:embed="rId7" cstate="print"/>
          <a:srcRect/>
          <a:stretch>
            <a:fillRect/>
          </a:stretch>
        </p:blipFill>
        <p:spPr bwMode="auto">
          <a:xfrm>
            <a:off x="5081601" y="5643587"/>
            <a:ext cx="828675" cy="1036637"/>
          </a:xfrm>
          <a:prstGeom prst="rect">
            <a:avLst/>
          </a:prstGeom>
          <a:noFill/>
          <a:ln w="9525">
            <a:noFill/>
            <a:miter lim="800000"/>
            <a:headEnd/>
            <a:tailEnd/>
          </a:ln>
        </p:spPr>
      </p:pic>
      <p:sp>
        <p:nvSpPr>
          <p:cNvPr id="73" name="Rectangle 24"/>
          <p:cNvSpPr>
            <a:spLocks noChangeArrowheads="1"/>
          </p:cNvSpPr>
          <p:nvPr/>
        </p:nvSpPr>
        <p:spPr bwMode="auto">
          <a:xfrm>
            <a:off x="6823077" y="4120727"/>
            <a:ext cx="2735263" cy="346075"/>
          </a:xfrm>
          <a:prstGeom prst="rect">
            <a:avLst/>
          </a:prstGeom>
          <a:solidFill>
            <a:srgbClr val="C9FFC9"/>
          </a:solidFill>
          <a:ln w="9525" algn="ctr">
            <a:solidFill>
              <a:srgbClr val="C0C0C0"/>
            </a:solidFill>
            <a:miter lim="800000"/>
            <a:headEnd/>
            <a:tailEnd/>
          </a:ln>
        </p:spPr>
        <p:txBody>
          <a:bodyPr>
            <a:spAutoFit/>
          </a:bodyPr>
          <a:lstStyle/>
          <a:p>
            <a:pPr algn="ctr">
              <a:spcBef>
                <a:spcPct val="25000"/>
              </a:spcBef>
            </a:pPr>
            <a:r>
              <a:rPr lang="ja-JP" altLang="en-US" sz="1600" b="1">
                <a:solidFill>
                  <a:srgbClr val="000066"/>
                </a:solidFill>
                <a:latin typeface="ＭＳ Ｐゴシック" panose="020B0600070205080204" pitchFamily="50" charset="-128"/>
              </a:rPr>
              <a:t>緑化地域制度</a:t>
            </a:r>
          </a:p>
        </p:txBody>
      </p:sp>
    </p:spTree>
    <p:extLst>
      <p:ext uri="{BB962C8B-B14F-4D97-AF65-F5344CB8AC3E}">
        <p14:creationId xmlns:p14="http://schemas.microsoft.com/office/powerpoint/2010/main" val="22032334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8" name="角丸四角形 6"/>
          <p:cNvSpPr/>
          <p:nvPr/>
        </p:nvSpPr>
        <p:spPr>
          <a:xfrm>
            <a:off x="115298" y="803315"/>
            <a:ext cx="9657351" cy="1401549"/>
          </a:xfrm>
          <a:prstGeom prst="roundRect">
            <a:avLst>
              <a:gd name="adj" fmla="val 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49" name="角丸四角形 2"/>
          <p:cNvSpPr/>
          <p:nvPr/>
        </p:nvSpPr>
        <p:spPr>
          <a:xfrm>
            <a:off x="134814" y="2481400"/>
            <a:ext cx="4140000" cy="2664387"/>
          </a:xfrm>
          <a:prstGeom prst="roundRect">
            <a:avLst>
              <a:gd name="adj" fmla="val 944"/>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50" name="角丸四角形 3"/>
          <p:cNvSpPr/>
          <p:nvPr/>
        </p:nvSpPr>
        <p:spPr>
          <a:xfrm>
            <a:off x="4369193" y="2481399"/>
            <a:ext cx="5400000" cy="2674743"/>
          </a:xfrm>
          <a:prstGeom prst="roundRect">
            <a:avLst>
              <a:gd name="adj" fmla="val 962"/>
            </a:avLst>
          </a:prstGeom>
          <a:noFill/>
          <a:ln w="12700">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51" name="テキスト ボックス 10"/>
          <p:cNvSpPr txBox="1"/>
          <p:nvPr/>
        </p:nvSpPr>
        <p:spPr>
          <a:xfrm>
            <a:off x="150235" y="1037524"/>
            <a:ext cx="9510314" cy="1092607"/>
          </a:xfrm>
          <a:prstGeom prst="rect">
            <a:avLst/>
          </a:prstGeom>
          <a:noFill/>
          <a:ln w="12700">
            <a:noFill/>
          </a:ln>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179388" marR="0" lvl="0" indent="-179388" algn="l" defTabSz="914400" rtl="0" eaLnBrk="1" fontAlgn="base" latinLnBrk="0" hangingPunct="1">
              <a:lnSpc>
                <a:spcPts val="1800"/>
              </a:lnSpc>
              <a:spcBef>
                <a:spcPct val="0"/>
              </a:spcBef>
              <a:spcAft>
                <a:spcPts val="60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　生産緑地地区の規模要件が一団で</a:t>
            </a:r>
            <a:r>
              <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rPr>
              <a:t>500㎡</a:t>
            </a: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以上とされていたため、要件を満たさない小規模な農地は、農地所有者に営農の意思があっても、保全対象とならなかった。</a:t>
            </a:r>
            <a:endParaRPr kumimoji="1" lang="en-US" altLang="ja-JP" sz="7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179388" marR="0" lvl="0" indent="-179388" algn="l" defTabSz="914400" rtl="0" eaLnBrk="1" fontAlgn="base" latinLnBrk="0" hangingPunct="1">
              <a:lnSpc>
                <a:spcPts val="18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　公共収用等に伴い、又は複数所有者の農地が指定された生産緑地地区で一部所有者の相続等に伴い、生産緑地地区の一部の解除が必要な場合に、残された面積が規模要件を下回ると、生産緑地地区全体が解除されていた（道連れ解除）。　</a:t>
            </a:r>
            <a:endPar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52" name="角丸四角形 9"/>
          <p:cNvSpPr/>
          <p:nvPr/>
        </p:nvSpPr>
        <p:spPr>
          <a:xfrm>
            <a:off x="128464" y="2363917"/>
            <a:ext cx="4153072" cy="288032"/>
          </a:xfrm>
          <a:prstGeom prst="roundRect">
            <a:avLst/>
          </a:prstGeom>
          <a:solidFill>
            <a:srgbClr val="CCFF66"/>
          </a:solidFill>
          <a:ln w="6350">
            <a:solidFill>
              <a:srgbClr val="64CF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小規模でも身近な農地として緑地機能を発揮</a:t>
            </a:r>
          </a:p>
        </p:txBody>
      </p:sp>
      <p:sp>
        <p:nvSpPr>
          <p:cNvPr id="4053" name="テキスト ボックス 18"/>
          <p:cNvSpPr txBox="1"/>
          <p:nvPr/>
        </p:nvSpPr>
        <p:spPr>
          <a:xfrm>
            <a:off x="4297825" y="2714335"/>
            <a:ext cx="2951088" cy="600164"/>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Arial" charset="0"/>
                <a:ea typeface="ＭＳ Ｐゴシック" charset="-128"/>
                <a:cs typeface="+mn-cs"/>
              </a:rPr>
              <a:t>　　買取り申出面積　</a:t>
            </a:r>
            <a:r>
              <a:rPr kumimoji="1" lang="en-US" altLang="ja-JP" sz="1100" b="0" i="0" u="none" strike="noStrike" kern="1200" cap="none" spc="0" normalizeH="0" baseline="0" noProof="0">
                <a:ln>
                  <a:noFill/>
                </a:ln>
                <a:solidFill>
                  <a:prstClr val="black"/>
                </a:solidFill>
                <a:effectLst/>
                <a:uLnTx/>
                <a:uFillTx/>
                <a:latin typeface="Arial" charset="0"/>
                <a:ea typeface="ＭＳ Ｐゴシック" charset="-128"/>
                <a:cs typeface="+mn-cs"/>
              </a:rPr>
              <a:t>1,594</a:t>
            </a:r>
            <a:r>
              <a:rPr kumimoji="1" lang="ja-JP" altLang="en-US" sz="1100" b="0" i="0" u="none" strike="noStrike" kern="1200" cap="none" spc="0" normalizeH="0" baseline="0" noProof="0">
                <a:ln>
                  <a:noFill/>
                </a:ln>
                <a:solidFill>
                  <a:prstClr val="black"/>
                </a:solidFill>
                <a:effectLst/>
                <a:uLnTx/>
                <a:uFillTx/>
                <a:latin typeface="Arial" charset="0"/>
                <a:ea typeface="ＭＳ Ｐゴシック" charset="-128"/>
                <a:cs typeface="+mn-cs"/>
              </a:rPr>
              <a:t>㎡</a:t>
            </a:r>
            <a:endParaRPr kumimoji="1" lang="en-US" altLang="ja-JP" sz="11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Arial" charset="0"/>
                <a:ea typeface="ＭＳ Ｐゴシック" charset="-128"/>
                <a:cs typeface="+mn-cs"/>
              </a:rPr>
              <a:t>　　道連れ解除面積　　</a:t>
            </a:r>
            <a:r>
              <a:rPr kumimoji="1" lang="en-US" altLang="ja-JP" sz="1100" b="0" i="0" u="none" strike="noStrike" kern="1200" cap="none" spc="0" normalizeH="0" baseline="0" noProof="0">
                <a:ln>
                  <a:noFill/>
                </a:ln>
                <a:solidFill>
                  <a:prstClr val="black"/>
                </a:solidFill>
                <a:effectLst/>
                <a:uLnTx/>
                <a:uFillTx/>
                <a:latin typeface="Arial" charset="0"/>
                <a:ea typeface="ＭＳ Ｐゴシック" charset="-128"/>
                <a:cs typeface="+mn-cs"/>
              </a:rPr>
              <a:t>429</a:t>
            </a:r>
            <a:r>
              <a:rPr kumimoji="1" lang="ja-JP" altLang="en-US" sz="1100" b="0" i="0" u="none" strike="noStrike" kern="1200" cap="none" spc="0" normalizeH="0" baseline="0" noProof="0">
                <a:ln>
                  <a:noFill/>
                </a:ln>
                <a:solidFill>
                  <a:prstClr val="black"/>
                </a:solidFill>
                <a:effectLst/>
                <a:uLnTx/>
                <a:uFillTx/>
                <a:latin typeface="Arial" charset="0"/>
                <a:ea typeface="ＭＳ Ｐゴシック" charset="-128"/>
                <a:cs typeface="+mn-cs"/>
              </a:rPr>
              <a:t>㎡</a:t>
            </a:r>
            <a:endParaRPr kumimoji="1" lang="en-US" altLang="ja-JP" sz="11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pic>
        <p:nvPicPr>
          <p:cNvPr id="4054" name="Picture 2"/>
          <p:cNvPicPr>
            <a:picLocks noChangeAspect="1" noChangeArrowheads="1"/>
          </p:cNvPicPr>
          <p:nvPr/>
        </p:nvPicPr>
        <p:blipFill>
          <a:blip r:embed="rId2">
            <a:grayscl/>
          </a:blip>
          <a:stretch>
            <a:fillRect/>
          </a:stretch>
        </p:blipFill>
        <p:spPr>
          <a:xfrm>
            <a:off x="7127951" y="3126603"/>
            <a:ext cx="2520000" cy="1872208"/>
          </a:xfrm>
          <a:prstGeom prst="rect">
            <a:avLst/>
          </a:prstGeom>
          <a:noFill/>
          <a:ln w="9525">
            <a:noFill/>
            <a:miter lim="800000"/>
            <a:headEnd/>
            <a:tailEnd/>
          </a:ln>
        </p:spPr>
      </p:pic>
      <p:sp>
        <p:nvSpPr>
          <p:cNvPr id="4055" name="テキスト ボックス 40"/>
          <p:cNvSpPr txBox="1"/>
          <p:nvPr/>
        </p:nvSpPr>
        <p:spPr>
          <a:xfrm>
            <a:off x="7041232" y="3112171"/>
            <a:ext cx="1467068" cy="246221"/>
          </a:xfrm>
          <a:prstGeom prst="rect">
            <a:avLst/>
          </a:prstGeom>
          <a:solidFill>
            <a:schemeClr val="bg1"/>
          </a:solid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公共施設の設置（道路）</a:t>
            </a:r>
          </a:p>
        </p:txBody>
      </p:sp>
      <p:sp>
        <p:nvSpPr>
          <p:cNvPr id="4056" name="テキスト ボックス 42"/>
          <p:cNvSpPr txBox="1"/>
          <p:nvPr/>
        </p:nvSpPr>
        <p:spPr>
          <a:xfrm>
            <a:off x="7107116" y="4747188"/>
            <a:ext cx="656535" cy="246221"/>
          </a:xfrm>
          <a:prstGeom prst="rect">
            <a:avLst/>
          </a:prstGeom>
          <a:solidFill>
            <a:schemeClr val="bg1"/>
          </a:solid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57" name="テキスト ボックス 43"/>
          <p:cNvSpPr txBox="1"/>
          <p:nvPr/>
        </p:nvSpPr>
        <p:spPr>
          <a:xfrm>
            <a:off x="8373381" y="4753691"/>
            <a:ext cx="504055" cy="246221"/>
          </a:xfrm>
          <a:prstGeom prst="rect">
            <a:avLst/>
          </a:prstGeom>
          <a:solidFill>
            <a:schemeClr val="bg1"/>
          </a:solid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存続</a:t>
            </a:r>
          </a:p>
        </p:txBody>
      </p:sp>
      <p:cxnSp>
        <p:nvCxnSpPr>
          <p:cNvPr id="4058" name="直線コネクタ 17"/>
          <p:cNvCxnSpPr/>
          <p:nvPr/>
        </p:nvCxnSpPr>
        <p:spPr>
          <a:xfrm flipH="1">
            <a:off x="8769424" y="4667881"/>
            <a:ext cx="216024" cy="164921"/>
          </a:xfrm>
          <a:prstGeom prst="line">
            <a:avLst/>
          </a:prstGeom>
        </p:spPr>
        <p:style>
          <a:lnRef idx="1">
            <a:schemeClr val="dk1"/>
          </a:lnRef>
          <a:fillRef idx="0">
            <a:schemeClr val="dk1"/>
          </a:fillRef>
          <a:effectRef idx="0">
            <a:schemeClr val="dk1"/>
          </a:effectRef>
          <a:fontRef idx="minor">
            <a:schemeClr val="tx1"/>
          </a:fontRef>
        </p:style>
      </p:cxnSp>
      <p:sp>
        <p:nvSpPr>
          <p:cNvPr id="4059" name="テキスト ボックス 45"/>
          <p:cNvSpPr txBox="1"/>
          <p:nvPr/>
        </p:nvSpPr>
        <p:spPr>
          <a:xfrm>
            <a:off x="7208210" y="2715496"/>
            <a:ext cx="1827744" cy="430887"/>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Arial" charset="0"/>
                <a:ea typeface="ＭＳ Ｐゴシック" charset="-128"/>
                <a:cs typeface="+mn-cs"/>
              </a:rPr>
              <a:t>　　公共施設の面積　</a:t>
            </a:r>
            <a:r>
              <a:rPr kumimoji="1" lang="en-US" altLang="ja-JP" sz="1100" b="0" i="0" u="none" strike="noStrike" kern="1200" cap="none" spc="0" normalizeH="0" baseline="0" noProof="0">
                <a:ln>
                  <a:noFill/>
                </a:ln>
                <a:solidFill>
                  <a:prstClr val="black"/>
                </a:solidFill>
                <a:effectLst/>
                <a:uLnTx/>
                <a:uFillTx/>
                <a:latin typeface="Arial" charset="0"/>
                <a:ea typeface="ＭＳ Ｐゴシック" charset="-128"/>
                <a:cs typeface="+mn-cs"/>
              </a:rPr>
              <a:t>222</a:t>
            </a:r>
            <a:r>
              <a:rPr kumimoji="1" lang="ja-JP" altLang="en-US" sz="1100" b="0" i="0" u="none" strike="noStrike" kern="1200" cap="none" spc="0" normalizeH="0" baseline="0" noProof="0">
                <a:ln>
                  <a:noFill/>
                </a:ln>
                <a:solidFill>
                  <a:prstClr val="black"/>
                </a:solidFill>
                <a:effectLst/>
                <a:uLnTx/>
                <a:uFillTx/>
                <a:latin typeface="Arial" charset="0"/>
                <a:ea typeface="ＭＳ Ｐゴシック" charset="-128"/>
                <a:cs typeface="+mn-cs"/>
              </a:rPr>
              <a:t>㎡</a:t>
            </a:r>
            <a:endParaRPr kumimoji="1" lang="en-US" altLang="ja-JP" sz="11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Arial" charset="0"/>
                <a:ea typeface="ＭＳ Ｐゴシック" charset="-128"/>
                <a:cs typeface="+mn-cs"/>
              </a:rPr>
              <a:t>　　道連れ解除面積　</a:t>
            </a:r>
            <a:r>
              <a:rPr kumimoji="1" lang="en-US" altLang="ja-JP" sz="1100" b="0" i="0" u="none" strike="noStrike" kern="1200" cap="none" spc="0" normalizeH="0" baseline="0" noProof="0">
                <a:ln>
                  <a:noFill/>
                </a:ln>
                <a:solidFill>
                  <a:prstClr val="black"/>
                </a:solidFill>
                <a:effectLst/>
                <a:uLnTx/>
                <a:uFillTx/>
                <a:latin typeface="Arial" charset="0"/>
                <a:ea typeface="ＭＳ Ｐゴシック" charset="-128"/>
                <a:cs typeface="+mn-cs"/>
              </a:rPr>
              <a:t>284</a:t>
            </a:r>
            <a:r>
              <a:rPr kumimoji="1" lang="ja-JP" altLang="en-US" sz="1100" b="0" i="0" u="none" strike="noStrike" kern="1200" cap="none" spc="0" normalizeH="0" baseline="0" noProof="0">
                <a:ln>
                  <a:noFill/>
                </a:ln>
                <a:solidFill>
                  <a:prstClr val="black"/>
                </a:solidFill>
                <a:effectLst/>
                <a:uLnTx/>
                <a:uFillTx/>
                <a:latin typeface="Arial" charset="0"/>
                <a:ea typeface="ＭＳ Ｐゴシック" charset="-128"/>
                <a:cs typeface="+mn-cs"/>
              </a:rPr>
              <a:t>㎡</a:t>
            </a:r>
            <a:endParaRPr kumimoji="1" lang="en-US" altLang="ja-JP" sz="11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pic>
        <p:nvPicPr>
          <p:cNvPr id="4060" name="Picture 2"/>
          <p:cNvPicPr>
            <a:picLocks noChangeAspect="1" noChangeArrowheads="1"/>
          </p:cNvPicPr>
          <p:nvPr/>
        </p:nvPicPr>
        <p:blipFill>
          <a:blip r:embed="rId3">
            <a:grayscl/>
          </a:blip>
          <a:stretch>
            <a:fillRect/>
          </a:stretch>
        </p:blipFill>
        <p:spPr>
          <a:xfrm>
            <a:off x="4491296" y="3201879"/>
            <a:ext cx="2520280" cy="1751190"/>
          </a:xfrm>
          <a:prstGeom prst="rect">
            <a:avLst/>
          </a:prstGeom>
          <a:noFill/>
          <a:ln w="9525">
            <a:noFill/>
            <a:miter lim="800000"/>
            <a:headEnd/>
            <a:tailEnd/>
          </a:ln>
        </p:spPr>
      </p:pic>
      <p:sp>
        <p:nvSpPr>
          <p:cNvPr id="4061" name="テキスト ボックス 39"/>
          <p:cNvSpPr txBox="1"/>
          <p:nvPr/>
        </p:nvSpPr>
        <p:spPr>
          <a:xfrm>
            <a:off x="4613796" y="4764699"/>
            <a:ext cx="825867" cy="246221"/>
          </a:xfrm>
          <a:prstGeom prst="rect">
            <a:avLst/>
          </a:prstGeom>
          <a:solidFill>
            <a:schemeClr val="bg1"/>
          </a:solid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道連れ解除</a:t>
            </a:r>
          </a:p>
        </p:txBody>
      </p:sp>
      <p:sp>
        <p:nvSpPr>
          <p:cNvPr id="4062" name="テキスト ボックス 40"/>
          <p:cNvSpPr txBox="1"/>
          <p:nvPr/>
        </p:nvSpPr>
        <p:spPr>
          <a:xfrm>
            <a:off x="5454668" y="3649841"/>
            <a:ext cx="793807" cy="246221"/>
          </a:xfrm>
          <a:prstGeom prst="rect">
            <a:avLst/>
          </a:prstGeom>
          <a:solidFill>
            <a:schemeClr val="bg1"/>
          </a:solid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買取り申出</a:t>
            </a:r>
          </a:p>
        </p:txBody>
      </p:sp>
      <p:sp>
        <p:nvSpPr>
          <p:cNvPr id="4063" name="テキスト ボックス 41"/>
          <p:cNvSpPr txBox="1"/>
          <p:nvPr/>
        </p:nvSpPr>
        <p:spPr>
          <a:xfrm>
            <a:off x="6032617" y="4578404"/>
            <a:ext cx="504055" cy="246221"/>
          </a:xfrm>
          <a:prstGeom prst="rect">
            <a:avLst/>
          </a:prstGeom>
          <a:solidFill>
            <a:schemeClr val="bg1"/>
          </a:solid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存続</a:t>
            </a:r>
          </a:p>
        </p:txBody>
      </p:sp>
      <p:cxnSp>
        <p:nvCxnSpPr>
          <p:cNvPr id="4064" name="直線コネクタ 23"/>
          <p:cNvCxnSpPr/>
          <p:nvPr/>
        </p:nvCxnSpPr>
        <p:spPr>
          <a:xfrm>
            <a:off x="6147344" y="4287467"/>
            <a:ext cx="101297" cy="297327"/>
          </a:xfrm>
          <a:prstGeom prst="line">
            <a:avLst/>
          </a:prstGeom>
        </p:spPr>
        <p:style>
          <a:lnRef idx="1">
            <a:schemeClr val="dk1"/>
          </a:lnRef>
          <a:fillRef idx="0">
            <a:schemeClr val="dk1"/>
          </a:fillRef>
          <a:effectRef idx="0">
            <a:schemeClr val="dk1"/>
          </a:effectRef>
          <a:fontRef idx="minor">
            <a:schemeClr val="tx1"/>
          </a:fontRef>
        </p:style>
      </p:cxnSp>
      <p:pic>
        <p:nvPicPr>
          <p:cNvPr id="4065" name="図 24"/>
          <p:cNvPicPr>
            <a:picLocks noChangeAspect="1"/>
          </p:cNvPicPr>
          <p:nvPr/>
        </p:nvPicPr>
        <p:blipFill>
          <a:blip r:embed="rId4"/>
          <a:stretch>
            <a:fillRect/>
          </a:stretch>
        </p:blipFill>
        <p:spPr>
          <a:xfrm>
            <a:off x="1855418" y="3238144"/>
            <a:ext cx="2305494" cy="1729121"/>
          </a:xfrm>
          <a:prstGeom prst="rect">
            <a:avLst/>
          </a:prstGeom>
        </p:spPr>
      </p:pic>
      <p:pic>
        <p:nvPicPr>
          <p:cNvPr id="4066" name="図 25"/>
          <p:cNvPicPr>
            <a:picLocks noChangeAspect="1"/>
          </p:cNvPicPr>
          <p:nvPr/>
        </p:nvPicPr>
        <p:blipFill>
          <a:blip r:embed="rId5"/>
          <a:stretch>
            <a:fillRect/>
          </a:stretch>
        </p:blipFill>
        <p:spPr>
          <a:xfrm>
            <a:off x="282175" y="3686693"/>
            <a:ext cx="1414408" cy="1280572"/>
          </a:xfrm>
          <a:prstGeom prst="rect">
            <a:avLst/>
          </a:prstGeom>
        </p:spPr>
      </p:pic>
      <p:sp>
        <p:nvSpPr>
          <p:cNvPr id="4067" name="テキスト ボックス 45"/>
          <p:cNvSpPr txBox="1"/>
          <p:nvPr/>
        </p:nvSpPr>
        <p:spPr>
          <a:xfrm>
            <a:off x="343982" y="3258992"/>
            <a:ext cx="1352600" cy="430887"/>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Arial" charset="0"/>
                <a:ea typeface="ＭＳ Ｐゴシック" charset="-128"/>
                <a:cs typeface="+mn-cs"/>
              </a:rPr>
              <a:t>　面積　約</a:t>
            </a:r>
            <a:r>
              <a:rPr kumimoji="1" lang="en-US" altLang="ja-JP" sz="1100" b="0" i="0" u="none" strike="noStrike" kern="1200" cap="none" spc="0" normalizeH="0" baseline="0" noProof="0">
                <a:ln>
                  <a:noFill/>
                </a:ln>
                <a:solidFill>
                  <a:prstClr val="black"/>
                </a:solidFill>
                <a:effectLst/>
                <a:uLnTx/>
                <a:uFillTx/>
                <a:latin typeface="Arial" charset="0"/>
                <a:ea typeface="ＭＳ Ｐゴシック" charset="-128"/>
                <a:cs typeface="+mn-cs"/>
              </a:rPr>
              <a:t>300</a:t>
            </a:r>
            <a:r>
              <a:rPr kumimoji="1" lang="ja-JP" altLang="en-US" sz="1100" b="0" i="0" u="none" strike="noStrike" kern="1200" cap="none" spc="0" normalizeH="0" baseline="0" noProof="0">
                <a:ln>
                  <a:noFill/>
                </a:ln>
                <a:solidFill>
                  <a:prstClr val="black"/>
                </a:solidFill>
                <a:effectLst/>
                <a:uLnTx/>
                <a:uFillTx/>
                <a:latin typeface="Arial" charset="0"/>
                <a:ea typeface="ＭＳ Ｐゴシック" charset="-128"/>
                <a:cs typeface="+mn-cs"/>
              </a:rPr>
              <a:t>㎡</a:t>
            </a:r>
            <a:endParaRPr kumimoji="1" lang="en-US" altLang="ja-JP" sz="11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68" name="フリーフォーム 27"/>
          <p:cNvSpPr/>
          <p:nvPr/>
        </p:nvSpPr>
        <p:spPr>
          <a:xfrm>
            <a:off x="569119" y="4245769"/>
            <a:ext cx="616730" cy="269847"/>
          </a:xfrm>
          <a:custGeom>
            <a:avLst/>
            <a:gdLst>
              <a:gd name="connsiteX0" fmla="*/ 0 w 601980"/>
              <a:gd name="connsiteY0" fmla="*/ 190500 h 297180"/>
              <a:gd name="connsiteX1" fmla="*/ 144780 w 601980"/>
              <a:gd name="connsiteY1" fmla="*/ 0 h 297180"/>
              <a:gd name="connsiteX2" fmla="*/ 601980 w 601980"/>
              <a:gd name="connsiteY2" fmla="*/ 99060 h 297180"/>
              <a:gd name="connsiteX3" fmla="*/ 457200 w 601980"/>
              <a:gd name="connsiteY3" fmla="*/ 297180 h 297180"/>
              <a:gd name="connsiteX4" fmla="*/ 0 w 601980"/>
              <a:gd name="connsiteY4" fmla="*/ 190500 h 297180"/>
              <a:gd name="connsiteX0" fmla="*/ 0 w 601980"/>
              <a:gd name="connsiteY0" fmla="*/ 152400 h 259080"/>
              <a:gd name="connsiteX1" fmla="*/ 144780 w 601980"/>
              <a:gd name="connsiteY1" fmla="*/ 0 h 259080"/>
              <a:gd name="connsiteX2" fmla="*/ 601980 w 601980"/>
              <a:gd name="connsiteY2" fmla="*/ 60960 h 259080"/>
              <a:gd name="connsiteX3" fmla="*/ 457200 w 601980"/>
              <a:gd name="connsiteY3" fmla="*/ 259080 h 259080"/>
              <a:gd name="connsiteX4" fmla="*/ 0 w 601980"/>
              <a:gd name="connsiteY4" fmla="*/ 152400 h 259080"/>
              <a:gd name="connsiteX0" fmla="*/ 0 w 578167"/>
              <a:gd name="connsiteY0" fmla="*/ 152400 h 259080"/>
              <a:gd name="connsiteX1" fmla="*/ 144780 w 578167"/>
              <a:gd name="connsiteY1" fmla="*/ 0 h 259080"/>
              <a:gd name="connsiteX2" fmla="*/ 578167 w 578167"/>
              <a:gd name="connsiteY2" fmla="*/ 94297 h 259080"/>
              <a:gd name="connsiteX3" fmla="*/ 457200 w 578167"/>
              <a:gd name="connsiteY3" fmla="*/ 259080 h 259080"/>
              <a:gd name="connsiteX4" fmla="*/ 0 w 578167"/>
              <a:gd name="connsiteY4" fmla="*/ 152400 h 259080"/>
              <a:gd name="connsiteX0" fmla="*/ 0 w 578167"/>
              <a:gd name="connsiteY0" fmla="*/ 152400 h 225742"/>
              <a:gd name="connsiteX1" fmla="*/ 144780 w 578167"/>
              <a:gd name="connsiteY1" fmla="*/ 0 h 225742"/>
              <a:gd name="connsiteX2" fmla="*/ 578167 w 578167"/>
              <a:gd name="connsiteY2" fmla="*/ 94297 h 225742"/>
              <a:gd name="connsiteX3" fmla="*/ 495300 w 578167"/>
              <a:gd name="connsiteY3" fmla="*/ 225742 h 225742"/>
              <a:gd name="connsiteX4" fmla="*/ 0 w 578167"/>
              <a:gd name="connsiteY4" fmla="*/ 152400 h 225742"/>
              <a:gd name="connsiteX0" fmla="*/ 0 w 578167"/>
              <a:gd name="connsiteY0" fmla="*/ 152400 h 273367"/>
              <a:gd name="connsiteX1" fmla="*/ 144780 w 578167"/>
              <a:gd name="connsiteY1" fmla="*/ 0 h 273367"/>
              <a:gd name="connsiteX2" fmla="*/ 578167 w 578167"/>
              <a:gd name="connsiteY2" fmla="*/ 94297 h 273367"/>
              <a:gd name="connsiteX3" fmla="*/ 466725 w 578167"/>
              <a:gd name="connsiteY3" fmla="*/ 273367 h 273367"/>
              <a:gd name="connsiteX4" fmla="*/ 0 w 578167"/>
              <a:gd name="connsiteY4" fmla="*/ 152400 h 273367"/>
              <a:gd name="connsiteX0" fmla="*/ 0 w 554354"/>
              <a:gd name="connsiteY0" fmla="*/ 166687 h 273367"/>
              <a:gd name="connsiteX1" fmla="*/ 120967 w 554354"/>
              <a:gd name="connsiteY1" fmla="*/ 0 h 273367"/>
              <a:gd name="connsiteX2" fmla="*/ 554354 w 554354"/>
              <a:gd name="connsiteY2" fmla="*/ 94297 h 273367"/>
              <a:gd name="connsiteX3" fmla="*/ 442912 w 554354"/>
              <a:gd name="connsiteY3" fmla="*/ 273367 h 273367"/>
              <a:gd name="connsiteX4" fmla="*/ 0 w 554354"/>
              <a:gd name="connsiteY4" fmla="*/ 166687 h 273367"/>
              <a:gd name="connsiteX0" fmla="*/ 0 w 554354"/>
              <a:gd name="connsiteY0" fmla="*/ 166687 h 244792"/>
              <a:gd name="connsiteX1" fmla="*/ 120967 w 554354"/>
              <a:gd name="connsiteY1" fmla="*/ 0 h 244792"/>
              <a:gd name="connsiteX2" fmla="*/ 554354 w 554354"/>
              <a:gd name="connsiteY2" fmla="*/ 94297 h 244792"/>
              <a:gd name="connsiteX3" fmla="*/ 476249 w 554354"/>
              <a:gd name="connsiteY3" fmla="*/ 244792 h 244792"/>
              <a:gd name="connsiteX4" fmla="*/ 0 w 554354"/>
              <a:gd name="connsiteY4" fmla="*/ 166687 h 244792"/>
              <a:gd name="connsiteX0" fmla="*/ 0 w 559116"/>
              <a:gd name="connsiteY0" fmla="*/ 166687 h 244792"/>
              <a:gd name="connsiteX1" fmla="*/ 120967 w 559116"/>
              <a:gd name="connsiteY1" fmla="*/ 0 h 244792"/>
              <a:gd name="connsiteX2" fmla="*/ 559116 w 559116"/>
              <a:gd name="connsiteY2" fmla="*/ 99060 h 244792"/>
              <a:gd name="connsiteX3" fmla="*/ 476249 w 559116"/>
              <a:gd name="connsiteY3" fmla="*/ 244792 h 244792"/>
              <a:gd name="connsiteX4" fmla="*/ 0 w 559116"/>
              <a:gd name="connsiteY4" fmla="*/ 166687 h 244792"/>
              <a:gd name="connsiteX0" fmla="*/ 0 w 587691"/>
              <a:gd name="connsiteY0" fmla="*/ 161925 h 244792"/>
              <a:gd name="connsiteX1" fmla="*/ 149542 w 587691"/>
              <a:gd name="connsiteY1" fmla="*/ 0 h 244792"/>
              <a:gd name="connsiteX2" fmla="*/ 587691 w 587691"/>
              <a:gd name="connsiteY2" fmla="*/ 99060 h 244792"/>
              <a:gd name="connsiteX3" fmla="*/ 504824 w 587691"/>
              <a:gd name="connsiteY3" fmla="*/ 244792 h 244792"/>
              <a:gd name="connsiteX4" fmla="*/ 0 w 587691"/>
              <a:gd name="connsiteY4" fmla="*/ 161925 h 244792"/>
              <a:gd name="connsiteX0" fmla="*/ 0 w 587691"/>
              <a:gd name="connsiteY0" fmla="*/ 161925 h 244792"/>
              <a:gd name="connsiteX1" fmla="*/ 149542 w 587691"/>
              <a:gd name="connsiteY1" fmla="*/ 0 h 244792"/>
              <a:gd name="connsiteX2" fmla="*/ 587691 w 587691"/>
              <a:gd name="connsiteY2" fmla="*/ 99060 h 244792"/>
              <a:gd name="connsiteX3" fmla="*/ 469105 w 587691"/>
              <a:gd name="connsiteY3" fmla="*/ 244792 h 244792"/>
              <a:gd name="connsiteX4" fmla="*/ 0 w 587691"/>
              <a:gd name="connsiteY4" fmla="*/ 161925 h 244792"/>
              <a:gd name="connsiteX0" fmla="*/ 0 w 611503"/>
              <a:gd name="connsiteY0" fmla="*/ 161925 h 244792"/>
              <a:gd name="connsiteX1" fmla="*/ 149542 w 611503"/>
              <a:gd name="connsiteY1" fmla="*/ 0 h 244792"/>
              <a:gd name="connsiteX2" fmla="*/ 611503 w 611503"/>
              <a:gd name="connsiteY2" fmla="*/ 109861 h 244792"/>
              <a:gd name="connsiteX3" fmla="*/ 469105 w 611503"/>
              <a:gd name="connsiteY3" fmla="*/ 244792 h 244792"/>
              <a:gd name="connsiteX4" fmla="*/ 0 w 611503"/>
              <a:gd name="connsiteY4" fmla="*/ 161925 h 244792"/>
              <a:gd name="connsiteX0" fmla="*/ 0 w 625790"/>
              <a:gd name="connsiteY0" fmla="*/ 161925 h 244792"/>
              <a:gd name="connsiteX1" fmla="*/ 149542 w 625790"/>
              <a:gd name="connsiteY1" fmla="*/ 0 h 244792"/>
              <a:gd name="connsiteX2" fmla="*/ 625790 w 625790"/>
              <a:gd name="connsiteY2" fmla="*/ 88260 h 244792"/>
              <a:gd name="connsiteX3" fmla="*/ 469105 w 625790"/>
              <a:gd name="connsiteY3" fmla="*/ 244792 h 244792"/>
              <a:gd name="connsiteX4" fmla="*/ 0 w 625790"/>
              <a:gd name="connsiteY4" fmla="*/ 161925 h 244792"/>
              <a:gd name="connsiteX0" fmla="*/ 0 w 625790"/>
              <a:gd name="connsiteY0" fmla="*/ 161925 h 244792"/>
              <a:gd name="connsiteX1" fmla="*/ 173355 w 625790"/>
              <a:gd name="connsiteY1" fmla="*/ 0 h 244792"/>
              <a:gd name="connsiteX2" fmla="*/ 625790 w 625790"/>
              <a:gd name="connsiteY2" fmla="*/ 88260 h 244792"/>
              <a:gd name="connsiteX3" fmla="*/ 469105 w 625790"/>
              <a:gd name="connsiteY3" fmla="*/ 244792 h 244792"/>
              <a:gd name="connsiteX4" fmla="*/ 0 w 625790"/>
              <a:gd name="connsiteY4" fmla="*/ 161925 h 24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790" h="244792">
                <a:moveTo>
                  <a:pt x="0" y="161925"/>
                </a:moveTo>
                <a:lnTo>
                  <a:pt x="173355" y="0"/>
                </a:lnTo>
                <a:lnTo>
                  <a:pt x="625790" y="88260"/>
                </a:lnTo>
                <a:lnTo>
                  <a:pt x="469105" y="244792"/>
                </a:lnTo>
                <a:lnTo>
                  <a:pt x="0" y="161925"/>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69" name="テキスト ボックス 47"/>
          <p:cNvSpPr txBox="1"/>
          <p:nvPr/>
        </p:nvSpPr>
        <p:spPr>
          <a:xfrm>
            <a:off x="282174" y="2661158"/>
            <a:ext cx="3672000" cy="461665"/>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都市住民が農家と交流しながら野菜の収穫体験を行うイベントの実施</a:t>
            </a:r>
            <a:endPar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70" name="テキスト ボックス 48"/>
          <p:cNvSpPr txBox="1"/>
          <p:nvPr/>
        </p:nvSpPr>
        <p:spPr>
          <a:xfrm>
            <a:off x="231165" y="5399933"/>
            <a:ext cx="9536515" cy="1363688"/>
          </a:xfrm>
          <a:prstGeom prst="rect">
            <a:avLst/>
          </a:prstGeom>
          <a:noFill/>
          <a:ln w="9525">
            <a:solidFill>
              <a:schemeClr val="tx1"/>
            </a:solidFill>
          </a:ln>
        </p:spPr>
        <p:txBody>
          <a:bodyPr wrap="square" tIns="72000" bIns="72000"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4400" rtl="0" eaLnBrk="1" fontAlgn="base" latinLnBrk="0" hangingPunct="1">
              <a:lnSpc>
                <a:spcPct val="200000"/>
              </a:lnSpc>
              <a:spcBef>
                <a:spcPts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Arial" charset="0"/>
                <a:ea typeface="ＭＳ Ｐゴシック" charset="-128"/>
                <a:cs typeface="+mn-cs"/>
              </a:rPr>
              <a:t>○法改正　 ：生産緑地地区の面積要件を条例で</a:t>
            </a:r>
            <a:r>
              <a:rPr kumimoji="1" lang="en-US" altLang="ja-JP" sz="1400" b="1" i="0" u="none" strike="noStrike" kern="1200" cap="none" spc="0" normalizeH="0" baseline="0" noProof="0">
                <a:ln>
                  <a:noFill/>
                </a:ln>
                <a:solidFill>
                  <a:prstClr val="black"/>
                </a:solidFill>
                <a:effectLst/>
                <a:uLnTx/>
                <a:uFillTx/>
                <a:latin typeface="Arial" charset="0"/>
                <a:ea typeface="ＭＳ Ｐゴシック" charset="-128"/>
                <a:cs typeface="+mn-cs"/>
              </a:rPr>
              <a:t>300</a:t>
            </a:r>
            <a:r>
              <a:rPr kumimoji="1" lang="ja-JP" altLang="en-US" sz="1400" b="1" i="0" u="none" strike="noStrike" kern="1200" cap="none" spc="0" normalizeH="0" baseline="0" noProof="0">
                <a:ln>
                  <a:noFill/>
                </a:ln>
                <a:solidFill>
                  <a:prstClr val="black"/>
                </a:solidFill>
                <a:effectLst/>
                <a:uLnTx/>
                <a:uFillTx/>
                <a:latin typeface="Arial" charset="0"/>
                <a:ea typeface="ＭＳ Ｐゴシック" charset="-128"/>
                <a:cs typeface="+mn-cs"/>
              </a:rPr>
              <a:t>㎡（政令で規定）まで引下げ可能に。</a:t>
            </a:r>
            <a:endParaRPr kumimoji="1" lang="en-US" altLang="ja-JP" sz="1400" b="1"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901700" marR="0" lvl="0" indent="-901700" algn="l" defTabSz="914400" rtl="0" eaLnBrk="1" fontAlgn="base" latinLnBrk="0" hangingPunct="1">
              <a:lnSpc>
                <a:spcPct val="100000"/>
              </a:lnSpc>
              <a:spcBef>
                <a:spcPts val="60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○運用改善：併せて、</a:t>
            </a:r>
            <a:r>
              <a:rPr kumimoji="1" lang="ja-JP" altLang="ja-JP" sz="1400" b="0" i="0" u="none" strike="noStrike" kern="1200" cap="none" spc="0" normalizeH="0" baseline="0" noProof="0">
                <a:ln>
                  <a:noFill/>
                </a:ln>
                <a:solidFill>
                  <a:prstClr val="black"/>
                </a:solidFill>
                <a:effectLst/>
                <a:uLnTx/>
                <a:uFillTx/>
                <a:latin typeface="Arial" charset="0"/>
                <a:ea typeface="ＭＳ Ｐゴシック" charset="-128"/>
                <a:cs typeface="+mn-cs"/>
              </a:rPr>
              <a:t>同一又は隣接する街区内に複数の農地がある場合、一団の農地</a:t>
            </a: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等</a:t>
            </a:r>
            <a:r>
              <a:rPr kumimoji="1" lang="ja-JP" altLang="ja-JP" sz="1400" b="0" i="0" u="none" strike="noStrike" kern="1200" cap="none" spc="0" normalizeH="0" baseline="0" noProof="0">
                <a:ln>
                  <a:noFill/>
                </a:ln>
                <a:solidFill>
                  <a:prstClr val="black"/>
                </a:solidFill>
                <a:effectLst/>
                <a:uLnTx/>
                <a:uFillTx/>
                <a:latin typeface="Arial" charset="0"/>
                <a:ea typeface="ＭＳ Ｐゴシック" charset="-128"/>
                <a:cs typeface="+mn-cs"/>
              </a:rPr>
              <a:t>とみな</a:t>
            </a: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して指定可能に</a:t>
            </a:r>
            <a:endPar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901700" marR="0" lvl="0" indent="-90170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　　　　　　　　（</a:t>
            </a:r>
            <a:r>
              <a:rPr kumimoji="1" lang="ja-JP" altLang="ja-JP" sz="1400" b="0" i="0" u="none" strike="noStrike" kern="1200" cap="none" spc="0" normalizeH="0" baseline="0" noProof="0">
                <a:ln>
                  <a:noFill/>
                </a:ln>
                <a:solidFill>
                  <a:prstClr val="black"/>
                </a:solidFill>
                <a:effectLst/>
                <a:uLnTx/>
                <a:uFillTx/>
                <a:latin typeface="Arial" charset="0"/>
                <a:ea typeface="ＭＳ Ｐゴシック" charset="-128"/>
                <a:cs typeface="+mn-cs"/>
              </a:rPr>
              <a:t>ただし、</a:t>
            </a: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個々</a:t>
            </a:r>
            <a:r>
              <a:rPr kumimoji="1" lang="ja-JP" altLang="ja-JP" sz="1400" b="0" i="0" u="none" strike="noStrike" kern="1200" cap="none" spc="0" normalizeH="0" baseline="0" noProof="0">
                <a:ln>
                  <a:noFill/>
                </a:ln>
                <a:solidFill>
                  <a:prstClr val="black"/>
                </a:solidFill>
                <a:effectLst/>
                <a:uLnTx/>
                <a:uFillTx/>
                <a:latin typeface="Arial" charset="0"/>
                <a:ea typeface="ＭＳ Ｐゴシック" charset="-128"/>
                <a:cs typeface="+mn-cs"/>
              </a:rPr>
              <a:t>の農地はそれぞれ</a:t>
            </a:r>
            <a:r>
              <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rPr>
              <a:t>100</a:t>
            </a:r>
            <a:r>
              <a:rPr kumimoji="1" lang="ja-JP" altLang="ja-JP" sz="1400" b="0" i="0" u="none" strike="noStrike" kern="1200" cap="none" spc="0" normalizeH="0" baseline="0" noProof="0">
                <a:ln>
                  <a:noFill/>
                </a:ln>
                <a:solidFill>
                  <a:prstClr val="black"/>
                </a:solidFill>
                <a:effectLst/>
                <a:uLnTx/>
                <a:uFillTx/>
                <a:latin typeface="Arial" charset="0"/>
                <a:ea typeface="ＭＳ Ｐゴシック" charset="-128"/>
                <a:cs typeface="+mn-cs"/>
              </a:rPr>
              <a:t>㎡以上</a:t>
            </a: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a:t>
            </a:r>
            <a:endPar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ts val="50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　　　</a:t>
            </a:r>
            <a:r>
              <a:rPr kumimoji="1" lang="en-US" altLang="ja-JP" sz="11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1" lang="ja-JP" altLang="en-US" sz="1100" b="0" i="0" u="none" strike="noStrike" kern="1200" cap="none" spc="0" normalizeH="0" baseline="0" noProof="0">
                <a:ln>
                  <a:noFill/>
                </a:ln>
                <a:solidFill>
                  <a:prstClr val="black"/>
                </a:solidFill>
                <a:effectLst/>
                <a:uLnTx/>
                <a:uFillTx/>
                <a:latin typeface="Arial" charset="0"/>
                <a:ea typeface="ＭＳ Ｐゴシック" charset="-128"/>
                <a:cs typeface="+mn-cs"/>
              </a:rPr>
              <a:t>　これらの制度・運用改正を受けた生産緑地も、従前の税制（固定資産税の農地課税・相続税の納税猶予）を適用。</a:t>
            </a:r>
          </a:p>
        </p:txBody>
      </p:sp>
      <p:sp>
        <p:nvSpPr>
          <p:cNvPr id="4071" name="フリーフォーム 31"/>
          <p:cNvSpPr/>
          <p:nvPr/>
        </p:nvSpPr>
        <p:spPr>
          <a:xfrm>
            <a:off x="4644049" y="3497295"/>
            <a:ext cx="723900" cy="1212850"/>
          </a:xfrm>
          <a:custGeom>
            <a:avLst/>
            <a:gdLst>
              <a:gd name="connsiteX0" fmla="*/ 0 w 723900"/>
              <a:gd name="connsiteY0" fmla="*/ 374650 h 1212850"/>
              <a:gd name="connsiteX1" fmla="*/ 527050 w 723900"/>
              <a:gd name="connsiteY1" fmla="*/ 1212850 h 1212850"/>
              <a:gd name="connsiteX2" fmla="*/ 565150 w 723900"/>
              <a:gd name="connsiteY2" fmla="*/ 1206500 h 1212850"/>
              <a:gd name="connsiteX3" fmla="*/ 571500 w 723900"/>
              <a:gd name="connsiteY3" fmla="*/ 1143000 h 1212850"/>
              <a:gd name="connsiteX4" fmla="*/ 685800 w 723900"/>
              <a:gd name="connsiteY4" fmla="*/ 1149350 h 1212850"/>
              <a:gd name="connsiteX5" fmla="*/ 698500 w 723900"/>
              <a:gd name="connsiteY5" fmla="*/ 508000 h 1212850"/>
              <a:gd name="connsiteX6" fmla="*/ 647700 w 723900"/>
              <a:gd name="connsiteY6" fmla="*/ 501650 h 1212850"/>
              <a:gd name="connsiteX7" fmla="*/ 654050 w 723900"/>
              <a:gd name="connsiteY7" fmla="*/ 330200 h 1212850"/>
              <a:gd name="connsiteX8" fmla="*/ 704850 w 723900"/>
              <a:gd name="connsiteY8" fmla="*/ 323850 h 1212850"/>
              <a:gd name="connsiteX9" fmla="*/ 723900 w 723900"/>
              <a:gd name="connsiteY9" fmla="*/ 57150 h 1212850"/>
              <a:gd name="connsiteX10" fmla="*/ 571500 w 723900"/>
              <a:gd name="connsiteY10" fmla="*/ 0 h 1212850"/>
              <a:gd name="connsiteX11" fmla="*/ 571500 w 723900"/>
              <a:gd name="connsiteY11" fmla="*/ 69850 h 1212850"/>
              <a:gd name="connsiteX12" fmla="*/ 552450 w 723900"/>
              <a:gd name="connsiteY12" fmla="*/ 101600 h 1212850"/>
              <a:gd name="connsiteX13" fmla="*/ 342900 w 723900"/>
              <a:gd name="connsiteY13" fmla="*/ 31750 h 1212850"/>
              <a:gd name="connsiteX14" fmla="*/ 323850 w 723900"/>
              <a:gd name="connsiteY14" fmla="*/ 292100 h 1212850"/>
              <a:gd name="connsiteX15" fmla="*/ 330200 w 723900"/>
              <a:gd name="connsiteY15" fmla="*/ 488950 h 1212850"/>
              <a:gd name="connsiteX16" fmla="*/ 279400 w 723900"/>
              <a:gd name="connsiteY16" fmla="*/ 482600 h 1212850"/>
              <a:gd name="connsiteX17" fmla="*/ 279400 w 723900"/>
              <a:gd name="connsiteY17" fmla="*/ 419100 h 1212850"/>
              <a:gd name="connsiteX18" fmla="*/ 228600 w 723900"/>
              <a:gd name="connsiteY18" fmla="*/ 419100 h 1212850"/>
              <a:gd name="connsiteX19" fmla="*/ 228600 w 723900"/>
              <a:gd name="connsiteY19" fmla="*/ 387350 h 1212850"/>
              <a:gd name="connsiteX20" fmla="*/ 0 w 723900"/>
              <a:gd name="connsiteY20" fmla="*/ 374650 h 12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3900" h="1212850">
                <a:moveTo>
                  <a:pt x="0" y="374650"/>
                </a:moveTo>
                <a:lnTo>
                  <a:pt x="527050" y="1212850"/>
                </a:lnTo>
                <a:lnTo>
                  <a:pt x="565150" y="1206500"/>
                </a:lnTo>
                <a:lnTo>
                  <a:pt x="571500" y="1143000"/>
                </a:lnTo>
                <a:lnTo>
                  <a:pt x="685800" y="1149350"/>
                </a:lnTo>
                <a:lnTo>
                  <a:pt x="698500" y="508000"/>
                </a:lnTo>
                <a:lnTo>
                  <a:pt x="647700" y="501650"/>
                </a:lnTo>
                <a:lnTo>
                  <a:pt x="654050" y="330200"/>
                </a:lnTo>
                <a:lnTo>
                  <a:pt x="704850" y="323850"/>
                </a:lnTo>
                <a:lnTo>
                  <a:pt x="723900" y="57150"/>
                </a:lnTo>
                <a:lnTo>
                  <a:pt x="571500" y="0"/>
                </a:lnTo>
                <a:lnTo>
                  <a:pt x="571500" y="69850"/>
                </a:lnTo>
                <a:lnTo>
                  <a:pt x="552450" y="101600"/>
                </a:lnTo>
                <a:lnTo>
                  <a:pt x="342900" y="31750"/>
                </a:lnTo>
                <a:lnTo>
                  <a:pt x="323850" y="292100"/>
                </a:lnTo>
                <a:lnTo>
                  <a:pt x="330200" y="488950"/>
                </a:lnTo>
                <a:lnTo>
                  <a:pt x="279400" y="482600"/>
                </a:lnTo>
                <a:lnTo>
                  <a:pt x="279400" y="419100"/>
                </a:lnTo>
                <a:lnTo>
                  <a:pt x="228600" y="419100"/>
                </a:lnTo>
                <a:lnTo>
                  <a:pt x="228600" y="387350"/>
                </a:lnTo>
                <a:lnTo>
                  <a:pt x="0" y="374650"/>
                </a:lnTo>
                <a:close/>
              </a:path>
            </a:pathLst>
          </a:custGeom>
          <a:solidFill>
            <a:srgbClr val="64CF95"/>
          </a:solidFill>
          <a:ln w="19050">
            <a:solidFill>
              <a:srgbClr val="30B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72" name="フリーフォーム 32"/>
          <p:cNvSpPr/>
          <p:nvPr/>
        </p:nvSpPr>
        <p:spPr>
          <a:xfrm>
            <a:off x="8250925" y="3937587"/>
            <a:ext cx="1352550" cy="812800"/>
          </a:xfrm>
          <a:custGeom>
            <a:avLst/>
            <a:gdLst>
              <a:gd name="connsiteX0" fmla="*/ 0 w 1352550"/>
              <a:gd name="connsiteY0" fmla="*/ 177800 h 812800"/>
              <a:gd name="connsiteX1" fmla="*/ 139700 w 1352550"/>
              <a:gd name="connsiteY1" fmla="*/ 469900 h 812800"/>
              <a:gd name="connsiteX2" fmla="*/ 228600 w 1352550"/>
              <a:gd name="connsiteY2" fmla="*/ 476250 h 812800"/>
              <a:gd name="connsiteX3" fmla="*/ 298450 w 1352550"/>
              <a:gd name="connsiteY3" fmla="*/ 469900 h 812800"/>
              <a:gd name="connsiteX4" fmla="*/ 400050 w 1352550"/>
              <a:gd name="connsiteY4" fmla="*/ 469900 h 812800"/>
              <a:gd name="connsiteX5" fmla="*/ 444500 w 1352550"/>
              <a:gd name="connsiteY5" fmla="*/ 520700 h 812800"/>
              <a:gd name="connsiteX6" fmla="*/ 501650 w 1352550"/>
              <a:gd name="connsiteY6" fmla="*/ 615950 h 812800"/>
              <a:gd name="connsiteX7" fmla="*/ 641350 w 1352550"/>
              <a:gd name="connsiteY7" fmla="*/ 793750 h 812800"/>
              <a:gd name="connsiteX8" fmla="*/ 679450 w 1352550"/>
              <a:gd name="connsiteY8" fmla="*/ 806450 h 812800"/>
              <a:gd name="connsiteX9" fmla="*/ 1028700 w 1352550"/>
              <a:gd name="connsiteY9" fmla="*/ 812800 h 812800"/>
              <a:gd name="connsiteX10" fmla="*/ 1085850 w 1352550"/>
              <a:gd name="connsiteY10" fmla="*/ 742950 h 812800"/>
              <a:gd name="connsiteX11" fmla="*/ 1104900 w 1352550"/>
              <a:gd name="connsiteY11" fmla="*/ 673100 h 812800"/>
              <a:gd name="connsiteX12" fmla="*/ 1231900 w 1352550"/>
              <a:gd name="connsiteY12" fmla="*/ 622300 h 812800"/>
              <a:gd name="connsiteX13" fmla="*/ 1181100 w 1352550"/>
              <a:gd name="connsiteY13" fmla="*/ 590550 h 812800"/>
              <a:gd name="connsiteX14" fmla="*/ 1352550 w 1352550"/>
              <a:gd name="connsiteY14" fmla="*/ 412750 h 812800"/>
              <a:gd name="connsiteX15" fmla="*/ 1308100 w 1352550"/>
              <a:gd name="connsiteY15" fmla="*/ 330200 h 812800"/>
              <a:gd name="connsiteX16" fmla="*/ 1219200 w 1352550"/>
              <a:gd name="connsiteY16" fmla="*/ 209550 h 812800"/>
              <a:gd name="connsiteX17" fmla="*/ 1162050 w 1352550"/>
              <a:gd name="connsiteY17" fmla="*/ 114300 h 812800"/>
              <a:gd name="connsiteX18" fmla="*/ 1162050 w 1352550"/>
              <a:gd name="connsiteY18" fmla="*/ 88900 h 812800"/>
              <a:gd name="connsiteX19" fmla="*/ 1111250 w 1352550"/>
              <a:gd name="connsiteY19" fmla="*/ 152400 h 812800"/>
              <a:gd name="connsiteX20" fmla="*/ 857250 w 1352550"/>
              <a:gd name="connsiteY20" fmla="*/ 0 h 812800"/>
              <a:gd name="connsiteX21" fmla="*/ 704850 w 1352550"/>
              <a:gd name="connsiteY21" fmla="*/ 0 h 812800"/>
              <a:gd name="connsiteX22" fmla="*/ 539750 w 1352550"/>
              <a:gd name="connsiteY22" fmla="*/ 76200 h 812800"/>
              <a:gd name="connsiteX23" fmla="*/ 444500 w 1352550"/>
              <a:gd name="connsiteY23" fmla="*/ 95250 h 812800"/>
              <a:gd name="connsiteX24" fmla="*/ 285750 w 1352550"/>
              <a:gd name="connsiteY24" fmla="*/ 120650 h 812800"/>
              <a:gd name="connsiteX25" fmla="*/ 133350 w 1352550"/>
              <a:gd name="connsiteY25" fmla="*/ 146050 h 812800"/>
              <a:gd name="connsiteX26" fmla="*/ 0 w 1352550"/>
              <a:gd name="connsiteY26" fmla="*/ 1778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2550" h="812800">
                <a:moveTo>
                  <a:pt x="0" y="177800"/>
                </a:moveTo>
                <a:lnTo>
                  <a:pt x="139700" y="469900"/>
                </a:lnTo>
                <a:lnTo>
                  <a:pt x="228600" y="476250"/>
                </a:lnTo>
                <a:lnTo>
                  <a:pt x="298450" y="469900"/>
                </a:lnTo>
                <a:lnTo>
                  <a:pt x="400050" y="469900"/>
                </a:lnTo>
                <a:lnTo>
                  <a:pt x="444500" y="520700"/>
                </a:lnTo>
                <a:lnTo>
                  <a:pt x="501650" y="615950"/>
                </a:lnTo>
                <a:lnTo>
                  <a:pt x="641350" y="793750"/>
                </a:lnTo>
                <a:lnTo>
                  <a:pt x="679450" y="806450"/>
                </a:lnTo>
                <a:lnTo>
                  <a:pt x="1028700" y="812800"/>
                </a:lnTo>
                <a:lnTo>
                  <a:pt x="1085850" y="742950"/>
                </a:lnTo>
                <a:lnTo>
                  <a:pt x="1104900" y="673100"/>
                </a:lnTo>
                <a:lnTo>
                  <a:pt x="1231900" y="622300"/>
                </a:lnTo>
                <a:lnTo>
                  <a:pt x="1181100" y="590550"/>
                </a:lnTo>
                <a:lnTo>
                  <a:pt x="1352550" y="412750"/>
                </a:lnTo>
                <a:lnTo>
                  <a:pt x="1308100" y="330200"/>
                </a:lnTo>
                <a:lnTo>
                  <a:pt x="1219200" y="209550"/>
                </a:lnTo>
                <a:lnTo>
                  <a:pt x="1162050" y="114300"/>
                </a:lnTo>
                <a:lnTo>
                  <a:pt x="1162050" y="88900"/>
                </a:lnTo>
                <a:lnTo>
                  <a:pt x="1111250" y="152400"/>
                </a:lnTo>
                <a:lnTo>
                  <a:pt x="857250" y="0"/>
                </a:lnTo>
                <a:lnTo>
                  <a:pt x="704850" y="0"/>
                </a:lnTo>
                <a:lnTo>
                  <a:pt x="539750" y="76200"/>
                </a:lnTo>
                <a:lnTo>
                  <a:pt x="444500" y="95250"/>
                </a:lnTo>
                <a:lnTo>
                  <a:pt x="285750" y="120650"/>
                </a:lnTo>
                <a:lnTo>
                  <a:pt x="133350" y="146050"/>
                </a:lnTo>
                <a:lnTo>
                  <a:pt x="0" y="177800"/>
                </a:lnTo>
                <a:close/>
              </a:path>
            </a:pathLst>
          </a:custGeom>
          <a:solidFill>
            <a:srgbClr val="64CF95"/>
          </a:solidFill>
          <a:ln w="19050">
            <a:solidFill>
              <a:srgbClr val="30B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73" name="フリーフォーム 33"/>
          <p:cNvSpPr/>
          <p:nvPr/>
        </p:nvSpPr>
        <p:spPr>
          <a:xfrm>
            <a:off x="8231875" y="3861387"/>
            <a:ext cx="1181100" cy="247650"/>
          </a:xfrm>
          <a:custGeom>
            <a:avLst/>
            <a:gdLst>
              <a:gd name="connsiteX0" fmla="*/ 25400 w 1181100"/>
              <a:gd name="connsiteY0" fmla="*/ 247650 h 247650"/>
              <a:gd name="connsiteX1" fmla="*/ 0 w 1181100"/>
              <a:gd name="connsiteY1" fmla="*/ 139700 h 247650"/>
              <a:gd name="connsiteX2" fmla="*/ 44450 w 1181100"/>
              <a:gd name="connsiteY2" fmla="*/ 139700 h 247650"/>
              <a:gd name="connsiteX3" fmla="*/ 209550 w 1181100"/>
              <a:gd name="connsiteY3" fmla="*/ 120650 h 247650"/>
              <a:gd name="connsiteX4" fmla="*/ 425450 w 1181100"/>
              <a:gd name="connsiteY4" fmla="*/ 82550 h 247650"/>
              <a:gd name="connsiteX5" fmla="*/ 533400 w 1181100"/>
              <a:gd name="connsiteY5" fmla="*/ 57150 h 247650"/>
              <a:gd name="connsiteX6" fmla="*/ 615950 w 1181100"/>
              <a:gd name="connsiteY6" fmla="*/ 19050 h 247650"/>
              <a:gd name="connsiteX7" fmla="*/ 679450 w 1181100"/>
              <a:gd name="connsiteY7" fmla="*/ 0 h 247650"/>
              <a:gd name="connsiteX8" fmla="*/ 787400 w 1181100"/>
              <a:gd name="connsiteY8" fmla="*/ 0 h 247650"/>
              <a:gd name="connsiteX9" fmla="*/ 895350 w 1181100"/>
              <a:gd name="connsiteY9" fmla="*/ 6350 h 247650"/>
              <a:gd name="connsiteX10" fmla="*/ 914400 w 1181100"/>
              <a:gd name="connsiteY10" fmla="*/ 12700 h 247650"/>
              <a:gd name="connsiteX11" fmla="*/ 1181100 w 1181100"/>
              <a:gd name="connsiteY11" fmla="*/ 152400 h 247650"/>
              <a:gd name="connsiteX12" fmla="*/ 1136650 w 1181100"/>
              <a:gd name="connsiteY12" fmla="*/ 203200 h 247650"/>
              <a:gd name="connsiteX13" fmla="*/ 889000 w 1181100"/>
              <a:gd name="connsiteY13" fmla="*/ 76200 h 247650"/>
              <a:gd name="connsiteX14" fmla="*/ 704850 w 1181100"/>
              <a:gd name="connsiteY14" fmla="*/ 76200 h 247650"/>
              <a:gd name="connsiteX15" fmla="*/ 584200 w 1181100"/>
              <a:gd name="connsiteY15" fmla="*/ 133350 h 247650"/>
              <a:gd name="connsiteX16" fmla="*/ 444500 w 1181100"/>
              <a:gd name="connsiteY16" fmla="*/ 171450 h 247650"/>
              <a:gd name="connsiteX17" fmla="*/ 25400 w 1181100"/>
              <a:gd name="connsiteY17"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1100" h="247650">
                <a:moveTo>
                  <a:pt x="25400" y="247650"/>
                </a:moveTo>
                <a:lnTo>
                  <a:pt x="0" y="139700"/>
                </a:lnTo>
                <a:lnTo>
                  <a:pt x="44450" y="139700"/>
                </a:lnTo>
                <a:lnTo>
                  <a:pt x="209550" y="120650"/>
                </a:lnTo>
                <a:lnTo>
                  <a:pt x="425450" y="82550"/>
                </a:lnTo>
                <a:lnTo>
                  <a:pt x="533400" y="57150"/>
                </a:lnTo>
                <a:lnTo>
                  <a:pt x="615950" y="19050"/>
                </a:lnTo>
                <a:lnTo>
                  <a:pt x="679450" y="0"/>
                </a:lnTo>
                <a:lnTo>
                  <a:pt x="787400" y="0"/>
                </a:lnTo>
                <a:lnTo>
                  <a:pt x="895350" y="6350"/>
                </a:lnTo>
                <a:lnTo>
                  <a:pt x="914400" y="12700"/>
                </a:lnTo>
                <a:lnTo>
                  <a:pt x="1181100" y="152400"/>
                </a:lnTo>
                <a:lnTo>
                  <a:pt x="1136650" y="203200"/>
                </a:lnTo>
                <a:lnTo>
                  <a:pt x="889000" y="76200"/>
                </a:lnTo>
                <a:lnTo>
                  <a:pt x="704850" y="76200"/>
                </a:lnTo>
                <a:lnTo>
                  <a:pt x="584200" y="133350"/>
                </a:lnTo>
                <a:lnTo>
                  <a:pt x="444500" y="171450"/>
                </a:lnTo>
                <a:lnTo>
                  <a:pt x="25400" y="247650"/>
                </a:lnTo>
                <a:close/>
              </a:path>
            </a:pathLst>
          </a:cu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74" name="フリーフォーム 34"/>
          <p:cNvSpPr/>
          <p:nvPr/>
        </p:nvSpPr>
        <p:spPr>
          <a:xfrm>
            <a:off x="5628299" y="4329145"/>
            <a:ext cx="184150" cy="260350"/>
          </a:xfrm>
          <a:custGeom>
            <a:avLst/>
            <a:gdLst>
              <a:gd name="connsiteX0" fmla="*/ 0 w 184150"/>
              <a:gd name="connsiteY0" fmla="*/ 31750 h 260350"/>
              <a:gd name="connsiteX1" fmla="*/ 25400 w 184150"/>
              <a:gd name="connsiteY1" fmla="*/ 247650 h 260350"/>
              <a:gd name="connsiteX2" fmla="*/ 139700 w 184150"/>
              <a:gd name="connsiteY2" fmla="*/ 260350 h 260350"/>
              <a:gd name="connsiteX3" fmla="*/ 184150 w 184150"/>
              <a:gd name="connsiteY3" fmla="*/ 0 h 260350"/>
              <a:gd name="connsiteX4" fmla="*/ 0 w 184150"/>
              <a:gd name="connsiteY4" fmla="*/ 31750 h 26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 h="260350">
                <a:moveTo>
                  <a:pt x="0" y="31750"/>
                </a:moveTo>
                <a:lnTo>
                  <a:pt x="25400" y="247650"/>
                </a:lnTo>
                <a:lnTo>
                  <a:pt x="139700" y="260350"/>
                </a:lnTo>
                <a:lnTo>
                  <a:pt x="184150" y="0"/>
                </a:lnTo>
                <a:lnTo>
                  <a:pt x="0" y="31750"/>
                </a:lnTo>
                <a:close/>
              </a:path>
            </a:pathLst>
          </a:custGeom>
          <a:solidFill>
            <a:srgbClr val="FF33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75" name="フリーフォーム 35"/>
          <p:cNvSpPr/>
          <p:nvPr/>
        </p:nvSpPr>
        <p:spPr>
          <a:xfrm>
            <a:off x="8049313" y="4099512"/>
            <a:ext cx="83343" cy="188119"/>
          </a:xfrm>
          <a:custGeom>
            <a:avLst/>
            <a:gdLst>
              <a:gd name="connsiteX0" fmla="*/ 83343 w 83343"/>
              <a:gd name="connsiteY0" fmla="*/ 0 h 188119"/>
              <a:gd name="connsiteX1" fmla="*/ 35718 w 83343"/>
              <a:gd name="connsiteY1" fmla="*/ 30956 h 188119"/>
              <a:gd name="connsiteX2" fmla="*/ 0 w 83343"/>
              <a:gd name="connsiteY2" fmla="*/ 188119 h 188119"/>
              <a:gd name="connsiteX3" fmla="*/ 76200 w 83343"/>
              <a:gd name="connsiteY3" fmla="*/ 188119 h 188119"/>
              <a:gd name="connsiteX4" fmla="*/ 83343 w 83343"/>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3" h="188119">
                <a:moveTo>
                  <a:pt x="83343" y="0"/>
                </a:moveTo>
                <a:lnTo>
                  <a:pt x="35718" y="30956"/>
                </a:lnTo>
                <a:lnTo>
                  <a:pt x="0" y="188119"/>
                </a:lnTo>
                <a:lnTo>
                  <a:pt x="76200" y="188119"/>
                </a:lnTo>
                <a:lnTo>
                  <a:pt x="83343" y="0"/>
                </a:ln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76" name="フリーフォーム 36"/>
          <p:cNvSpPr/>
          <p:nvPr/>
        </p:nvSpPr>
        <p:spPr>
          <a:xfrm>
            <a:off x="7593700" y="4239212"/>
            <a:ext cx="196850" cy="79375"/>
          </a:xfrm>
          <a:custGeom>
            <a:avLst/>
            <a:gdLst>
              <a:gd name="connsiteX0" fmla="*/ 0 w 196850"/>
              <a:gd name="connsiteY0" fmla="*/ 0 h 79375"/>
              <a:gd name="connsiteX1" fmla="*/ 117475 w 196850"/>
              <a:gd name="connsiteY1" fmla="*/ 28575 h 79375"/>
              <a:gd name="connsiteX2" fmla="*/ 171450 w 196850"/>
              <a:gd name="connsiteY2" fmla="*/ 44450 h 79375"/>
              <a:gd name="connsiteX3" fmla="*/ 196850 w 196850"/>
              <a:gd name="connsiteY3" fmla="*/ 47625 h 79375"/>
              <a:gd name="connsiteX4" fmla="*/ 184150 w 196850"/>
              <a:gd name="connsiteY4" fmla="*/ 79375 h 79375"/>
              <a:gd name="connsiteX5" fmla="*/ 95250 w 196850"/>
              <a:gd name="connsiteY5" fmla="*/ 66675 h 79375"/>
              <a:gd name="connsiteX6" fmla="*/ 44450 w 196850"/>
              <a:gd name="connsiteY6" fmla="*/ 38100 h 79375"/>
              <a:gd name="connsiteX7" fmla="*/ 0 w 196850"/>
              <a:gd name="connsiteY7" fmla="*/ 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850" h="79375">
                <a:moveTo>
                  <a:pt x="0" y="0"/>
                </a:moveTo>
                <a:lnTo>
                  <a:pt x="117475" y="28575"/>
                </a:lnTo>
                <a:lnTo>
                  <a:pt x="171450" y="44450"/>
                </a:lnTo>
                <a:lnTo>
                  <a:pt x="196850" y="47625"/>
                </a:lnTo>
                <a:lnTo>
                  <a:pt x="184150" y="79375"/>
                </a:lnTo>
                <a:lnTo>
                  <a:pt x="95250" y="66675"/>
                </a:lnTo>
                <a:lnTo>
                  <a:pt x="44450" y="38100"/>
                </a:lnTo>
                <a:lnTo>
                  <a:pt x="0" y="0"/>
                </a:ln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77" name="フリーフォーム 37"/>
          <p:cNvSpPr/>
          <p:nvPr/>
        </p:nvSpPr>
        <p:spPr>
          <a:xfrm>
            <a:off x="6714149" y="4125945"/>
            <a:ext cx="79375" cy="114300"/>
          </a:xfrm>
          <a:custGeom>
            <a:avLst/>
            <a:gdLst>
              <a:gd name="connsiteX0" fmla="*/ 0 w 79375"/>
              <a:gd name="connsiteY0" fmla="*/ 0 h 114300"/>
              <a:gd name="connsiteX1" fmla="*/ 73025 w 79375"/>
              <a:gd name="connsiteY1" fmla="*/ 12700 h 114300"/>
              <a:gd name="connsiteX2" fmla="*/ 79375 w 79375"/>
              <a:gd name="connsiteY2" fmla="*/ 111125 h 114300"/>
              <a:gd name="connsiteX3" fmla="*/ 50800 w 79375"/>
              <a:gd name="connsiteY3" fmla="*/ 114300 h 114300"/>
              <a:gd name="connsiteX4" fmla="*/ 12700 w 79375"/>
              <a:gd name="connsiteY4" fmla="*/ 69850 h 114300"/>
              <a:gd name="connsiteX5" fmla="*/ 0 w 79375"/>
              <a:gd name="connsiteY5"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75" h="114300">
                <a:moveTo>
                  <a:pt x="0" y="0"/>
                </a:moveTo>
                <a:lnTo>
                  <a:pt x="73025" y="12700"/>
                </a:lnTo>
                <a:lnTo>
                  <a:pt x="79375" y="111125"/>
                </a:lnTo>
                <a:lnTo>
                  <a:pt x="50800" y="114300"/>
                </a:lnTo>
                <a:lnTo>
                  <a:pt x="12700" y="69850"/>
                </a:lnTo>
                <a:lnTo>
                  <a:pt x="0" y="0"/>
                </a:ln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78" name="フリーフォーム 38"/>
          <p:cNvSpPr/>
          <p:nvPr/>
        </p:nvSpPr>
        <p:spPr>
          <a:xfrm>
            <a:off x="6472849" y="4144995"/>
            <a:ext cx="34925" cy="3175"/>
          </a:xfrm>
          <a:custGeom>
            <a:avLst/>
            <a:gdLst>
              <a:gd name="connsiteX0" fmla="*/ 0 w 34925"/>
              <a:gd name="connsiteY0" fmla="*/ 3175 h 3175"/>
              <a:gd name="connsiteX1" fmla="*/ 34925 w 34925"/>
              <a:gd name="connsiteY1" fmla="*/ 0 h 3175"/>
              <a:gd name="connsiteX2" fmla="*/ 0 w 34925"/>
              <a:gd name="connsiteY2" fmla="*/ 3175 h 3175"/>
            </a:gdLst>
            <a:ahLst/>
            <a:cxnLst>
              <a:cxn ang="0">
                <a:pos x="connsiteX0" y="connsiteY0"/>
              </a:cxn>
              <a:cxn ang="0">
                <a:pos x="connsiteX1" y="connsiteY1"/>
              </a:cxn>
              <a:cxn ang="0">
                <a:pos x="connsiteX2" y="connsiteY2"/>
              </a:cxn>
            </a:cxnLst>
            <a:rect l="l" t="t" r="r" b="b"/>
            <a:pathLst>
              <a:path w="34925" h="3175">
                <a:moveTo>
                  <a:pt x="0" y="3175"/>
                </a:moveTo>
                <a:lnTo>
                  <a:pt x="34925" y="0"/>
                </a:lnTo>
                <a:lnTo>
                  <a:pt x="0" y="317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79" name="フリーフォーム 39"/>
          <p:cNvSpPr/>
          <p:nvPr/>
        </p:nvSpPr>
        <p:spPr>
          <a:xfrm>
            <a:off x="6441099" y="4125945"/>
            <a:ext cx="114300" cy="127000"/>
          </a:xfrm>
          <a:custGeom>
            <a:avLst/>
            <a:gdLst>
              <a:gd name="connsiteX0" fmla="*/ 0 w 114300"/>
              <a:gd name="connsiteY0" fmla="*/ 0 h 127000"/>
              <a:gd name="connsiteX1" fmla="*/ 76200 w 114300"/>
              <a:gd name="connsiteY1" fmla="*/ 127000 h 127000"/>
              <a:gd name="connsiteX2" fmla="*/ 114300 w 114300"/>
              <a:gd name="connsiteY2" fmla="*/ 123825 h 127000"/>
              <a:gd name="connsiteX3" fmla="*/ 114300 w 114300"/>
              <a:gd name="connsiteY3" fmla="*/ 98425 h 127000"/>
              <a:gd name="connsiteX4" fmla="*/ 63500 w 114300"/>
              <a:gd name="connsiteY4" fmla="*/ 0 h 127000"/>
              <a:gd name="connsiteX5" fmla="*/ 0 w 114300"/>
              <a:gd name="connsiteY5" fmla="*/ 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27000">
                <a:moveTo>
                  <a:pt x="0" y="0"/>
                </a:moveTo>
                <a:lnTo>
                  <a:pt x="76200" y="127000"/>
                </a:lnTo>
                <a:lnTo>
                  <a:pt x="114300" y="123825"/>
                </a:lnTo>
                <a:lnTo>
                  <a:pt x="114300" y="98425"/>
                </a:lnTo>
                <a:lnTo>
                  <a:pt x="63500" y="0"/>
                </a:lnTo>
                <a:lnTo>
                  <a:pt x="0" y="0"/>
                </a:ln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80" name="フリーフォーム 40"/>
          <p:cNvSpPr/>
          <p:nvPr/>
        </p:nvSpPr>
        <p:spPr>
          <a:xfrm>
            <a:off x="7590525" y="4121737"/>
            <a:ext cx="482600" cy="203200"/>
          </a:xfrm>
          <a:custGeom>
            <a:avLst/>
            <a:gdLst>
              <a:gd name="connsiteX0" fmla="*/ 482600 w 482600"/>
              <a:gd name="connsiteY0" fmla="*/ 0 h 203200"/>
              <a:gd name="connsiteX1" fmla="*/ 425450 w 482600"/>
              <a:gd name="connsiteY1" fmla="*/ 203200 h 203200"/>
              <a:gd name="connsiteX2" fmla="*/ 0 w 482600"/>
              <a:gd name="connsiteY2" fmla="*/ 95250 h 203200"/>
              <a:gd name="connsiteX3" fmla="*/ 0 w 482600"/>
              <a:gd name="connsiteY3" fmla="*/ 44450 h 203200"/>
              <a:gd name="connsiteX4" fmla="*/ 292100 w 482600"/>
              <a:gd name="connsiteY4" fmla="*/ 0 h 203200"/>
              <a:gd name="connsiteX5" fmla="*/ 482600 w 482600"/>
              <a:gd name="connsiteY5" fmla="*/ 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600" h="203200">
                <a:moveTo>
                  <a:pt x="482600" y="0"/>
                </a:moveTo>
                <a:lnTo>
                  <a:pt x="425450" y="203200"/>
                </a:lnTo>
                <a:lnTo>
                  <a:pt x="0" y="95250"/>
                </a:lnTo>
                <a:lnTo>
                  <a:pt x="0" y="44450"/>
                </a:lnTo>
                <a:lnTo>
                  <a:pt x="292100" y="0"/>
                </a:lnTo>
                <a:lnTo>
                  <a:pt x="482600" y="0"/>
                </a:lnTo>
                <a:close/>
              </a:path>
            </a:pathLst>
          </a:custGeom>
          <a:solidFill>
            <a:srgbClr val="FF33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81" name="フリーフォーム 41"/>
          <p:cNvSpPr/>
          <p:nvPr/>
        </p:nvSpPr>
        <p:spPr>
          <a:xfrm>
            <a:off x="7584175" y="3975687"/>
            <a:ext cx="520700" cy="171450"/>
          </a:xfrm>
          <a:custGeom>
            <a:avLst/>
            <a:gdLst>
              <a:gd name="connsiteX0" fmla="*/ 0 w 520700"/>
              <a:gd name="connsiteY0" fmla="*/ 171450 h 171450"/>
              <a:gd name="connsiteX1" fmla="*/ 6350 w 520700"/>
              <a:gd name="connsiteY1" fmla="*/ 107950 h 171450"/>
              <a:gd name="connsiteX2" fmla="*/ 266700 w 520700"/>
              <a:gd name="connsiteY2" fmla="*/ 0 h 171450"/>
              <a:gd name="connsiteX3" fmla="*/ 520700 w 520700"/>
              <a:gd name="connsiteY3" fmla="*/ 57150 h 171450"/>
              <a:gd name="connsiteX4" fmla="*/ 501650 w 520700"/>
              <a:gd name="connsiteY4" fmla="*/ 133350 h 171450"/>
              <a:gd name="connsiteX5" fmla="*/ 279400 w 520700"/>
              <a:gd name="connsiteY5" fmla="*/ 133350 h 171450"/>
              <a:gd name="connsiteX6" fmla="*/ 0 w 52070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700" h="171450">
                <a:moveTo>
                  <a:pt x="0" y="171450"/>
                </a:moveTo>
                <a:lnTo>
                  <a:pt x="6350" y="107950"/>
                </a:lnTo>
                <a:lnTo>
                  <a:pt x="266700" y="0"/>
                </a:lnTo>
                <a:lnTo>
                  <a:pt x="520700" y="57150"/>
                </a:lnTo>
                <a:lnTo>
                  <a:pt x="501650" y="133350"/>
                </a:lnTo>
                <a:lnTo>
                  <a:pt x="279400" y="133350"/>
                </a:lnTo>
                <a:lnTo>
                  <a:pt x="0" y="171450"/>
                </a:lnTo>
                <a:close/>
              </a:path>
            </a:pathLst>
          </a:cu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82" name="フリーフォーム 42"/>
          <p:cNvSpPr/>
          <p:nvPr/>
        </p:nvSpPr>
        <p:spPr>
          <a:xfrm>
            <a:off x="5860868" y="4092608"/>
            <a:ext cx="431006" cy="319087"/>
          </a:xfrm>
          <a:custGeom>
            <a:avLst/>
            <a:gdLst>
              <a:gd name="connsiteX0" fmla="*/ 0 w 431006"/>
              <a:gd name="connsiteY0" fmla="*/ 100012 h 319087"/>
              <a:gd name="connsiteX1" fmla="*/ 23812 w 431006"/>
              <a:gd name="connsiteY1" fmla="*/ 207168 h 319087"/>
              <a:gd name="connsiteX2" fmla="*/ 40481 w 431006"/>
              <a:gd name="connsiteY2" fmla="*/ 235743 h 319087"/>
              <a:gd name="connsiteX3" fmla="*/ 119062 w 431006"/>
              <a:gd name="connsiteY3" fmla="*/ 266700 h 319087"/>
              <a:gd name="connsiteX4" fmla="*/ 195262 w 431006"/>
              <a:gd name="connsiteY4" fmla="*/ 285750 h 319087"/>
              <a:gd name="connsiteX5" fmla="*/ 211931 w 431006"/>
              <a:gd name="connsiteY5" fmla="*/ 319087 h 319087"/>
              <a:gd name="connsiteX6" fmla="*/ 404812 w 431006"/>
              <a:gd name="connsiteY6" fmla="*/ 276225 h 319087"/>
              <a:gd name="connsiteX7" fmla="*/ 431006 w 431006"/>
              <a:gd name="connsiteY7" fmla="*/ 216693 h 319087"/>
              <a:gd name="connsiteX8" fmla="*/ 359569 w 431006"/>
              <a:gd name="connsiteY8" fmla="*/ 130968 h 319087"/>
              <a:gd name="connsiteX9" fmla="*/ 273844 w 431006"/>
              <a:gd name="connsiteY9" fmla="*/ 57150 h 319087"/>
              <a:gd name="connsiteX10" fmla="*/ 230981 w 431006"/>
              <a:gd name="connsiteY10" fmla="*/ 0 h 319087"/>
              <a:gd name="connsiteX11" fmla="*/ 0 w 431006"/>
              <a:gd name="connsiteY11" fmla="*/ 100012 h 31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1006" h="319087">
                <a:moveTo>
                  <a:pt x="0" y="100012"/>
                </a:moveTo>
                <a:lnTo>
                  <a:pt x="23812" y="207168"/>
                </a:lnTo>
                <a:lnTo>
                  <a:pt x="40481" y="235743"/>
                </a:lnTo>
                <a:lnTo>
                  <a:pt x="119062" y="266700"/>
                </a:lnTo>
                <a:lnTo>
                  <a:pt x="195262" y="285750"/>
                </a:lnTo>
                <a:lnTo>
                  <a:pt x="211931" y="319087"/>
                </a:lnTo>
                <a:lnTo>
                  <a:pt x="404812" y="276225"/>
                </a:lnTo>
                <a:lnTo>
                  <a:pt x="431006" y="216693"/>
                </a:lnTo>
                <a:lnTo>
                  <a:pt x="359569" y="130968"/>
                </a:lnTo>
                <a:lnTo>
                  <a:pt x="273844" y="57150"/>
                </a:lnTo>
                <a:lnTo>
                  <a:pt x="230981" y="0"/>
                </a:lnTo>
                <a:lnTo>
                  <a:pt x="0" y="100012"/>
                </a:lnTo>
                <a:close/>
              </a:path>
            </a:pathLst>
          </a:custGeom>
          <a:solidFill>
            <a:srgbClr val="64CF95"/>
          </a:solidFill>
          <a:ln w="19050">
            <a:solidFill>
              <a:srgbClr val="30B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83" name="フリーフォーム 43"/>
          <p:cNvSpPr/>
          <p:nvPr/>
        </p:nvSpPr>
        <p:spPr>
          <a:xfrm>
            <a:off x="5571149" y="3960845"/>
            <a:ext cx="508000" cy="406400"/>
          </a:xfrm>
          <a:custGeom>
            <a:avLst/>
            <a:gdLst>
              <a:gd name="connsiteX0" fmla="*/ 0 w 508000"/>
              <a:gd name="connsiteY0" fmla="*/ 406400 h 406400"/>
              <a:gd name="connsiteX1" fmla="*/ 25400 w 508000"/>
              <a:gd name="connsiteY1" fmla="*/ 95250 h 406400"/>
              <a:gd name="connsiteX2" fmla="*/ 317500 w 508000"/>
              <a:gd name="connsiteY2" fmla="*/ 50800 h 406400"/>
              <a:gd name="connsiteX3" fmla="*/ 387350 w 508000"/>
              <a:gd name="connsiteY3" fmla="*/ 0 h 406400"/>
              <a:gd name="connsiteX4" fmla="*/ 508000 w 508000"/>
              <a:gd name="connsiteY4" fmla="*/ 120650 h 406400"/>
              <a:gd name="connsiteX5" fmla="*/ 285750 w 508000"/>
              <a:gd name="connsiteY5" fmla="*/ 228600 h 406400"/>
              <a:gd name="connsiteX6" fmla="*/ 304800 w 508000"/>
              <a:gd name="connsiteY6" fmla="*/ 298450 h 406400"/>
              <a:gd name="connsiteX7" fmla="*/ 304800 w 508000"/>
              <a:gd name="connsiteY7" fmla="*/ 323850 h 406400"/>
              <a:gd name="connsiteX8" fmla="*/ 215900 w 508000"/>
              <a:gd name="connsiteY8" fmla="*/ 361950 h 406400"/>
              <a:gd name="connsiteX9" fmla="*/ 0 w 508000"/>
              <a:gd name="connsiteY9" fmla="*/ 4064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000" h="406400">
                <a:moveTo>
                  <a:pt x="0" y="406400"/>
                </a:moveTo>
                <a:lnTo>
                  <a:pt x="25400" y="95250"/>
                </a:lnTo>
                <a:lnTo>
                  <a:pt x="317500" y="50800"/>
                </a:lnTo>
                <a:lnTo>
                  <a:pt x="387350" y="0"/>
                </a:lnTo>
                <a:lnTo>
                  <a:pt x="508000" y="120650"/>
                </a:lnTo>
                <a:lnTo>
                  <a:pt x="285750" y="228600"/>
                </a:lnTo>
                <a:lnTo>
                  <a:pt x="304800" y="298450"/>
                </a:lnTo>
                <a:lnTo>
                  <a:pt x="304800" y="323850"/>
                </a:lnTo>
                <a:lnTo>
                  <a:pt x="215900" y="361950"/>
                </a:lnTo>
                <a:lnTo>
                  <a:pt x="0" y="406400"/>
                </a:lnTo>
                <a:close/>
              </a:path>
            </a:pathLst>
          </a:custGeom>
          <a:solidFill>
            <a:srgbClr val="0066FF"/>
          </a:solidFill>
          <a:ln w="127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4084" name="直線コネクタ 44"/>
          <p:cNvCxnSpPr/>
          <p:nvPr/>
        </p:nvCxnSpPr>
        <p:spPr>
          <a:xfrm flipV="1">
            <a:off x="7442094" y="4225718"/>
            <a:ext cx="347662" cy="1928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5" name="直線コネクタ 45"/>
          <p:cNvCxnSpPr/>
          <p:nvPr/>
        </p:nvCxnSpPr>
        <p:spPr>
          <a:xfrm flipV="1">
            <a:off x="5672749" y="3875914"/>
            <a:ext cx="102394" cy="254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6" name="直線コネクタ 46"/>
          <p:cNvCxnSpPr/>
          <p:nvPr/>
        </p:nvCxnSpPr>
        <p:spPr>
          <a:xfrm flipV="1">
            <a:off x="8747019" y="4618625"/>
            <a:ext cx="300037" cy="2262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87" name="フリーフォーム 47"/>
          <p:cNvSpPr/>
          <p:nvPr/>
        </p:nvSpPr>
        <p:spPr>
          <a:xfrm>
            <a:off x="6447449" y="3903695"/>
            <a:ext cx="368300" cy="565150"/>
          </a:xfrm>
          <a:custGeom>
            <a:avLst/>
            <a:gdLst>
              <a:gd name="connsiteX0" fmla="*/ 0 w 368300"/>
              <a:gd name="connsiteY0" fmla="*/ 76200 h 565150"/>
              <a:gd name="connsiteX1" fmla="*/ 209550 w 368300"/>
              <a:gd name="connsiteY1" fmla="*/ 488950 h 565150"/>
              <a:gd name="connsiteX2" fmla="*/ 247650 w 368300"/>
              <a:gd name="connsiteY2" fmla="*/ 565150 h 565150"/>
              <a:gd name="connsiteX3" fmla="*/ 368300 w 368300"/>
              <a:gd name="connsiteY3" fmla="*/ 552450 h 565150"/>
              <a:gd name="connsiteX4" fmla="*/ 304800 w 368300"/>
              <a:gd name="connsiteY4" fmla="*/ 374650 h 565150"/>
              <a:gd name="connsiteX5" fmla="*/ 266700 w 368300"/>
              <a:gd name="connsiteY5" fmla="*/ 279400 h 565150"/>
              <a:gd name="connsiteX6" fmla="*/ 215900 w 368300"/>
              <a:gd name="connsiteY6" fmla="*/ 0 h 565150"/>
              <a:gd name="connsiteX7" fmla="*/ 0 w 368300"/>
              <a:gd name="connsiteY7" fmla="*/ 76200 h 56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300" h="565150">
                <a:moveTo>
                  <a:pt x="0" y="76200"/>
                </a:moveTo>
                <a:lnTo>
                  <a:pt x="209550" y="488950"/>
                </a:lnTo>
                <a:lnTo>
                  <a:pt x="247650" y="565150"/>
                </a:lnTo>
                <a:lnTo>
                  <a:pt x="368300" y="552450"/>
                </a:lnTo>
                <a:lnTo>
                  <a:pt x="304800" y="374650"/>
                </a:lnTo>
                <a:lnTo>
                  <a:pt x="266700" y="279400"/>
                </a:lnTo>
                <a:lnTo>
                  <a:pt x="215900" y="0"/>
                </a:lnTo>
                <a:lnTo>
                  <a:pt x="0" y="76200"/>
                </a:lnTo>
                <a:close/>
              </a:path>
            </a:pathLst>
          </a:custGeom>
          <a:solidFill>
            <a:srgbClr val="64CF95"/>
          </a:solidFill>
          <a:ln w="19050">
            <a:solidFill>
              <a:srgbClr val="30B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88" name="角丸四角形 48"/>
          <p:cNvSpPr/>
          <p:nvPr/>
        </p:nvSpPr>
        <p:spPr>
          <a:xfrm>
            <a:off x="4359960" y="2348880"/>
            <a:ext cx="5422215" cy="288032"/>
          </a:xfrm>
          <a:prstGeom prst="roundRect">
            <a:avLst/>
          </a:prstGeom>
          <a:solidFill>
            <a:srgbClr val="9BDFF7"/>
          </a:solidFill>
          <a:ln w="6350">
            <a:solidFill>
              <a:srgbClr val="9AAD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営農意欲があっても生産緑地地区が解除される事例</a:t>
            </a:r>
          </a:p>
        </p:txBody>
      </p:sp>
      <p:sp>
        <p:nvSpPr>
          <p:cNvPr id="4089" name="タイトル 1"/>
          <p:cNvSpPr txBox="1"/>
          <p:nvPr/>
        </p:nvSpPr>
        <p:spPr>
          <a:xfrm>
            <a:off x="391376" y="5301208"/>
            <a:ext cx="864097" cy="208590"/>
          </a:xfrm>
          <a:prstGeom prst="rect">
            <a:avLst/>
          </a:prstGeom>
          <a:solidFill>
            <a:schemeClr val="bg1"/>
          </a:solidFill>
          <a:ln w="9525">
            <a:solidFill>
              <a:schemeClr val="tx1"/>
            </a:solidFill>
          </a:ln>
        </p:spPr>
        <p:txBody>
          <a:bodyPr vert="horz" wrap="square" lIns="72000" tIns="0" rIns="72000" bIns="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rPr>
              <a:t>改正内容</a:t>
            </a:r>
          </a:p>
        </p:txBody>
      </p:sp>
      <p:sp>
        <p:nvSpPr>
          <p:cNvPr id="4090" name="二等辺三角形 51"/>
          <p:cNvSpPr/>
          <p:nvPr/>
        </p:nvSpPr>
        <p:spPr>
          <a:xfrm rot="5400000">
            <a:off x="-180249" y="6010337"/>
            <a:ext cx="630125" cy="142878"/>
          </a:xfrm>
          <a:prstGeom prst="triangl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91" name="タイトル 1"/>
          <p:cNvSpPr txBox="1"/>
          <p:nvPr/>
        </p:nvSpPr>
        <p:spPr>
          <a:xfrm>
            <a:off x="265623" y="694784"/>
            <a:ext cx="1026709" cy="218207"/>
          </a:xfrm>
          <a:prstGeom prst="rect">
            <a:avLst/>
          </a:prstGeom>
          <a:solidFill>
            <a:schemeClr val="bg1"/>
          </a:solidFill>
          <a:ln w="9525">
            <a:solidFill>
              <a:schemeClr val="tx1"/>
            </a:solidFill>
          </a:ln>
        </p:spPr>
        <p:txBody>
          <a:bodyPr vert="horz" wrap="square" lIns="72000" tIns="0" rIns="72000" bIns="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rPr>
              <a:t>背景</a:t>
            </a:r>
          </a:p>
        </p:txBody>
      </p:sp>
      <p:sp>
        <p:nvSpPr>
          <p:cNvPr id="4092" name="フリーフォーム 1"/>
          <p:cNvSpPr/>
          <p:nvPr/>
        </p:nvSpPr>
        <p:spPr>
          <a:xfrm>
            <a:off x="7343850" y="3431690"/>
            <a:ext cx="2324100" cy="1581150"/>
          </a:xfrm>
          <a:custGeom>
            <a:avLst/>
            <a:gdLst>
              <a:gd name="connsiteX0" fmla="*/ 495300 w 2362200"/>
              <a:gd name="connsiteY0" fmla="*/ 1495425 h 1571625"/>
              <a:gd name="connsiteX1" fmla="*/ 428625 w 2362200"/>
              <a:gd name="connsiteY1" fmla="*/ 1200150 h 1571625"/>
              <a:gd name="connsiteX2" fmla="*/ 314325 w 2362200"/>
              <a:gd name="connsiteY2" fmla="*/ 923925 h 1571625"/>
              <a:gd name="connsiteX3" fmla="*/ 0 w 2362200"/>
              <a:gd name="connsiteY3" fmla="*/ 695325 h 1571625"/>
              <a:gd name="connsiteX4" fmla="*/ 66675 w 2362200"/>
              <a:gd name="connsiteY4" fmla="*/ 352425 h 1571625"/>
              <a:gd name="connsiteX5" fmla="*/ 704850 w 2362200"/>
              <a:gd name="connsiteY5" fmla="*/ 304800 h 1571625"/>
              <a:gd name="connsiteX6" fmla="*/ 714375 w 2362200"/>
              <a:gd name="connsiteY6" fmla="*/ 85725 h 1571625"/>
              <a:gd name="connsiteX7" fmla="*/ 1133475 w 2362200"/>
              <a:gd name="connsiteY7" fmla="*/ 0 h 1571625"/>
              <a:gd name="connsiteX8" fmla="*/ 2143125 w 2362200"/>
              <a:gd name="connsiteY8" fmla="*/ 600075 h 1571625"/>
              <a:gd name="connsiteX9" fmla="*/ 2362200 w 2362200"/>
              <a:gd name="connsiteY9" fmla="*/ 781050 h 1571625"/>
              <a:gd name="connsiteX10" fmla="*/ 2333625 w 2362200"/>
              <a:gd name="connsiteY10" fmla="*/ 1571625 h 1571625"/>
              <a:gd name="connsiteX11" fmla="*/ 495300 w 2362200"/>
              <a:gd name="connsiteY11" fmla="*/ 1495425 h 1571625"/>
              <a:gd name="connsiteX0" fmla="*/ 495300 w 2362200"/>
              <a:gd name="connsiteY0" fmla="*/ 1581150 h 1581150"/>
              <a:gd name="connsiteX1" fmla="*/ 428625 w 2362200"/>
              <a:gd name="connsiteY1" fmla="*/ 1200150 h 1581150"/>
              <a:gd name="connsiteX2" fmla="*/ 314325 w 2362200"/>
              <a:gd name="connsiteY2" fmla="*/ 923925 h 1581150"/>
              <a:gd name="connsiteX3" fmla="*/ 0 w 2362200"/>
              <a:gd name="connsiteY3" fmla="*/ 695325 h 1581150"/>
              <a:gd name="connsiteX4" fmla="*/ 66675 w 2362200"/>
              <a:gd name="connsiteY4" fmla="*/ 352425 h 1581150"/>
              <a:gd name="connsiteX5" fmla="*/ 704850 w 2362200"/>
              <a:gd name="connsiteY5" fmla="*/ 304800 h 1581150"/>
              <a:gd name="connsiteX6" fmla="*/ 714375 w 2362200"/>
              <a:gd name="connsiteY6" fmla="*/ 85725 h 1581150"/>
              <a:gd name="connsiteX7" fmla="*/ 1133475 w 2362200"/>
              <a:gd name="connsiteY7" fmla="*/ 0 h 1581150"/>
              <a:gd name="connsiteX8" fmla="*/ 2143125 w 2362200"/>
              <a:gd name="connsiteY8" fmla="*/ 600075 h 1581150"/>
              <a:gd name="connsiteX9" fmla="*/ 2362200 w 2362200"/>
              <a:gd name="connsiteY9" fmla="*/ 781050 h 1581150"/>
              <a:gd name="connsiteX10" fmla="*/ 2333625 w 2362200"/>
              <a:gd name="connsiteY10" fmla="*/ 1571625 h 1581150"/>
              <a:gd name="connsiteX11" fmla="*/ 495300 w 2362200"/>
              <a:gd name="connsiteY11" fmla="*/ 1581150 h 1581150"/>
              <a:gd name="connsiteX0" fmla="*/ 495300 w 2333625"/>
              <a:gd name="connsiteY0" fmla="*/ 1581150 h 1581150"/>
              <a:gd name="connsiteX1" fmla="*/ 428625 w 2333625"/>
              <a:gd name="connsiteY1" fmla="*/ 1200150 h 1581150"/>
              <a:gd name="connsiteX2" fmla="*/ 314325 w 2333625"/>
              <a:gd name="connsiteY2" fmla="*/ 923925 h 1581150"/>
              <a:gd name="connsiteX3" fmla="*/ 0 w 2333625"/>
              <a:gd name="connsiteY3" fmla="*/ 695325 h 1581150"/>
              <a:gd name="connsiteX4" fmla="*/ 66675 w 2333625"/>
              <a:gd name="connsiteY4" fmla="*/ 352425 h 1581150"/>
              <a:gd name="connsiteX5" fmla="*/ 704850 w 2333625"/>
              <a:gd name="connsiteY5" fmla="*/ 304800 h 1581150"/>
              <a:gd name="connsiteX6" fmla="*/ 714375 w 2333625"/>
              <a:gd name="connsiteY6" fmla="*/ 85725 h 1581150"/>
              <a:gd name="connsiteX7" fmla="*/ 1133475 w 2333625"/>
              <a:gd name="connsiteY7" fmla="*/ 0 h 1581150"/>
              <a:gd name="connsiteX8" fmla="*/ 2143125 w 2333625"/>
              <a:gd name="connsiteY8" fmla="*/ 600075 h 1581150"/>
              <a:gd name="connsiteX9" fmla="*/ 2324100 w 2333625"/>
              <a:gd name="connsiteY9" fmla="*/ 781050 h 1581150"/>
              <a:gd name="connsiteX10" fmla="*/ 2333625 w 2333625"/>
              <a:gd name="connsiteY10" fmla="*/ 1571625 h 1581150"/>
              <a:gd name="connsiteX11" fmla="*/ 495300 w 2333625"/>
              <a:gd name="connsiteY11" fmla="*/ 1581150 h 1581150"/>
              <a:gd name="connsiteX0" fmla="*/ 495300 w 2324100"/>
              <a:gd name="connsiteY0" fmla="*/ 1581150 h 1581150"/>
              <a:gd name="connsiteX1" fmla="*/ 428625 w 2324100"/>
              <a:gd name="connsiteY1" fmla="*/ 1200150 h 1581150"/>
              <a:gd name="connsiteX2" fmla="*/ 314325 w 2324100"/>
              <a:gd name="connsiteY2" fmla="*/ 923925 h 1581150"/>
              <a:gd name="connsiteX3" fmla="*/ 0 w 2324100"/>
              <a:gd name="connsiteY3" fmla="*/ 695325 h 1581150"/>
              <a:gd name="connsiteX4" fmla="*/ 66675 w 2324100"/>
              <a:gd name="connsiteY4" fmla="*/ 352425 h 1581150"/>
              <a:gd name="connsiteX5" fmla="*/ 704850 w 2324100"/>
              <a:gd name="connsiteY5" fmla="*/ 304800 h 1581150"/>
              <a:gd name="connsiteX6" fmla="*/ 714375 w 2324100"/>
              <a:gd name="connsiteY6" fmla="*/ 85725 h 1581150"/>
              <a:gd name="connsiteX7" fmla="*/ 1133475 w 2324100"/>
              <a:gd name="connsiteY7" fmla="*/ 0 h 1581150"/>
              <a:gd name="connsiteX8" fmla="*/ 2143125 w 2324100"/>
              <a:gd name="connsiteY8" fmla="*/ 600075 h 1581150"/>
              <a:gd name="connsiteX9" fmla="*/ 2324100 w 2324100"/>
              <a:gd name="connsiteY9" fmla="*/ 781050 h 1581150"/>
              <a:gd name="connsiteX10" fmla="*/ 2310765 w 2324100"/>
              <a:gd name="connsiteY10" fmla="*/ 1571625 h 1581150"/>
              <a:gd name="connsiteX11" fmla="*/ 495300 w 2324100"/>
              <a:gd name="connsiteY11" fmla="*/ 158115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24100" h="1581150">
                <a:moveTo>
                  <a:pt x="495300" y="1581150"/>
                </a:moveTo>
                <a:lnTo>
                  <a:pt x="428625" y="1200150"/>
                </a:lnTo>
                <a:lnTo>
                  <a:pt x="314325" y="923925"/>
                </a:lnTo>
                <a:lnTo>
                  <a:pt x="0" y="695325"/>
                </a:lnTo>
                <a:lnTo>
                  <a:pt x="66675" y="352425"/>
                </a:lnTo>
                <a:lnTo>
                  <a:pt x="704850" y="304800"/>
                </a:lnTo>
                <a:lnTo>
                  <a:pt x="714375" y="85725"/>
                </a:lnTo>
                <a:lnTo>
                  <a:pt x="1133475" y="0"/>
                </a:lnTo>
                <a:lnTo>
                  <a:pt x="2143125" y="600075"/>
                </a:lnTo>
                <a:lnTo>
                  <a:pt x="2324100" y="781050"/>
                </a:lnTo>
                <a:lnTo>
                  <a:pt x="2310765" y="1571625"/>
                </a:lnTo>
                <a:lnTo>
                  <a:pt x="495300" y="1581150"/>
                </a:lnTo>
                <a:close/>
              </a:path>
            </a:pathLst>
          </a:cu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4093" name="テキスト ボックス 41"/>
          <p:cNvSpPr txBox="1"/>
          <p:nvPr/>
        </p:nvSpPr>
        <p:spPr>
          <a:xfrm>
            <a:off x="7107116" y="4415652"/>
            <a:ext cx="825867" cy="246221"/>
          </a:xfrm>
          <a:prstGeom prst="rect">
            <a:avLst/>
          </a:prstGeom>
          <a:solidFill>
            <a:schemeClr val="bg1"/>
          </a:solid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道連れ解除</a:t>
            </a:r>
          </a:p>
        </p:txBody>
      </p:sp>
      <p:sp>
        <p:nvSpPr>
          <p:cNvPr id="4095" name="Text Box 17"/>
          <p:cNvSpPr txBox="1">
            <a:spLocks noChangeArrowheads="1"/>
          </p:cNvSpPr>
          <p:nvPr/>
        </p:nvSpPr>
        <p:spPr>
          <a:xfrm>
            <a:off x="0" y="0"/>
            <a:ext cx="9200678" cy="40011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生産緑地地区の面積要件の引下げ　</a:t>
            </a: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H29</a:t>
            </a: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生産緑地法改正）</a:t>
            </a: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96" name="テキスト ボックス 57"/>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97" name="テキスト ボックス 58"/>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98"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45861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5" name="Text Box 17"/>
          <p:cNvSpPr txBox="1">
            <a:spLocks noChangeArrowheads="1"/>
          </p:cNvSpPr>
          <p:nvPr/>
        </p:nvSpPr>
        <p:spPr>
          <a:xfrm>
            <a:off x="0" y="0"/>
            <a:ext cx="9200678" cy="40011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生産緑地地区における建築規制の緩和</a:t>
            </a: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（直売所等を設置可能に）</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H29</a:t>
            </a: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生産緑地法改正）　</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p>
        </p:txBody>
      </p:sp>
      <p:sp>
        <p:nvSpPr>
          <p:cNvPr id="4116" name="テキスト ボックス 25"/>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0" name="テキスト ボックス 19"/>
          <p:cNvSpPr txBox="1"/>
          <p:nvPr/>
        </p:nvSpPr>
        <p:spPr>
          <a:xfrm>
            <a:off x="7268199" y="5208935"/>
            <a:ext cx="2532575" cy="1237704"/>
          </a:xfrm>
          <a:prstGeom prst="rect">
            <a:avLst/>
          </a:prstGeom>
          <a:solidFill>
            <a:srgbClr val="C0E68E"/>
          </a:solidFill>
          <a:ln w="9525" cap="flat" cmpd="sng" algn="ctr">
            <a:solidFill>
              <a:srgbClr val="000000"/>
            </a:solidFill>
            <a:prstDash val="solid"/>
          </a:ln>
          <a:effectLst/>
        </p:spPr>
        <p:txBody>
          <a:bodyPr wrap="square" lIns="90000" tIns="36000" rIns="36000" bIns="36000" rtlCol="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ja-JP" altLang="en-US" sz="1400" b="1"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a:cs typeface="+mn-cs"/>
              </a:rPr>
              <a:t>許可実績</a:t>
            </a:r>
            <a:r>
              <a:rPr kumimoji="0" lang="ja-JP" altLang="en-US" sz="1100" b="1" i="0" u="none" strike="noStrike" kern="0" cap="none" spc="0" normalizeH="0" baseline="0" noProof="0">
                <a:ln>
                  <a:noFill/>
                </a:ln>
                <a:solidFill>
                  <a:srgbClr val="000000"/>
                </a:solidFill>
                <a:effectLst/>
                <a:uLnTx/>
                <a:uFillTx/>
                <a:latin typeface="Arial"/>
                <a:ea typeface="ＭＳ Ｐゴシック"/>
                <a:cs typeface="+mn-cs"/>
              </a:rPr>
              <a:t>（</a:t>
            </a:r>
            <a:r>
              <a:rPr kumimoji="0" lang="en-US" altLang="ja-JP" sz="1100" b="1" i="0" u="none" strike="noStrike" kern="0" cap="none" spc="0" normalizeH="0" baseline="0" noProof="0">
                <a:ln>
                  <a:noFill/>
                </a:ln>
                <a:solidFill>
                  <a:srgbClr val="000000"/>
                </a:solidFill>
                <a:effectLst/>
                <a:uLnTx/>
                <a:uFillTx/>
                <a:latin typeface="Arial"/>
                <a:ea typeface="ＭＳ Ｐゴシック"/>
                <a:cs typeface="+mn-cs"/>
              </a:rPr>
              <a:t>R5.12</a:t>
            </a:r>
            <a:r>
              <a:rPr kumimoji="0" lang="ja-JP" altLang="en-US" sz="1100" b="1" i="0" u="none" strike="noStrike" kern="0" cap="none" spc="0" normalizeH="0" baseline="0" noProof="0">
                <a:ln>
                  <a:noFill/>
                </a:ln>
                <a:solidFill>
                  <a:srgbClr val="000000"/>
                </a:solidFill>
                <a:effectLst/>
                <a:uLnTx/>
                <a:uFillTx/>
                <a:latin typeface="Arial"/>
                <a:ea typeface="ＭＳ Ｐゴシック"/>
                <a:cs typeface="+mn-cs"/>
              </a:rPr>
              <a:t>月末時点）</a:t>
            </a:r>
          </a:p>
        </p:txBody>
      </p:sp>
      <p:sp>
        <p:nvSpPr>
          <p:cNvPr id="21" name="テキスト ボックス 20"/>
          <p:cNvSpPr txBox="1"/>
          <p:nvPr/>
        </p:nvSpPr>
        <p:spPr>
          <a:xfrm>
            <a:off x="39126" y="685267"/>
            <a:ext cx="5477559" cy="727874"/>
          </a:xfrm>
          <a:prstGeom prst="rect">
            <a:avLst/>
          </a:prstGeom>
          <a:noFill/>
          <a:ln>
            <a:solidFill>
              <a:sysClr val="windowText" lastClr="000000"/>
            </a:solidFill>
          </a:ln>
        </p:spPr>
        <p:txBody>
          <a:bodyPr wrap="square" lIns="108000" tIns="108000" bIns="36000" rtlCol="0">
            <a:noAutofit/>
          </a:bodyPr>
          <a:lstStyle>
            <a:defPPr>
              <a:defRPr lang="ja-JP"/>
            </a:defPPr>
            <a:lvl1pPr>
              <a:defRPr b="1"/>
            </a:lvl1pPr>
          </a:lstStyle>
          <a:p>
            <a:pPr marL="144000" marR="0" lvl="0" indent="-144000" algn="l" defTabSz="914400" rtl="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・生産緑地地区内では、設置可能な建築物を農業用施設に厳しく限定</a:t>
            </a:r>
            <a:endParaRPr kumimoji="0" lang="en-US" altLang="ja-JP"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144000" marR="0" lvl="0" indent="-144000" algn="just" defTabSz="914400" rtl="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・かねてより、農業団体等から直売所等の設置を可能とするよう要望</a:t>
            </a:r>
            <a:endParaRPr kumimoji="0" lang="en-US" altLang="ja-JP"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2" name="正方形/長方形 21"/>
          <p:cNvSpPr/>
          <p:nvPr/>
        </p:nvSpPr>
        <p:spPr>
          <a:xfrm>
            <a:off x="56456" y="1993980"/>
            <a:ext cx="3257039" cy="4794325"/>
          </a:xfrm>
          <a:prstGeom prst="rect">
            <a:avLst/>
          </a:prstGeom>
          <a:noFill/>
          <a:ln w="9525" cap="flat" cmpd="sng" algn="ctr">
            <a:solidFill>
              <a:srgbClr val="000000">
                <a:alpha val="99000"/>
              </a:srgbClr>
            </a:solidFill>
            <a:prstDash val="solid"/>
          </a:ln>
          <a:effectLst/>
        </p:spPr>
        <p:txBody>
          <a:bodyPr lIns="36000" tIns="72000" rIns="36000" rtlCol="0" anchor="t" anchorCtr="0">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just"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　生産緑地地区内に設置可能な施設は、</a:t>
            </a:r>
            <a:r>
              <a:rPr kumimoji="1" lang="ja-JP" altLang="en-US" sz="1400" b="0" i="0" u="sng" strike="noStrike" kern="1200" cap="none" spc="0" normalizeH="0" baseline="0" noProof="0">
                <a:ln>
                  <a:noFill/>
                </a:ln>
                <a:solidFill>
                  <a:srgbClr val="000000"/>
                </a:solidFill>
                <a:effectLst/>
                <a:uLnTx/>
                <a:uFillTx/>
                <a:latin typeface="ＭＳ Ｐゴシック"/>
                <a:ea typeface="ＭＳ Ｐゴシック"/>
                <a:cs typeface="+mn-cs"/>
              </a:rPr>
              <a:t>農林漁業を営むために必要で、生活環境の悪化をもたらすおそれがないものに限定</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just" defTabSz="914400" rtl="0" eaLnBrk="1" fontAlgn="auto" latinLnBrk="0" hangingPunct="1">
              <a:lnSpc>
                <a:spcPts val="18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4625" marR="0" lvl="0" indent="-174625" algn="l" defTabSz="914400" rtl="0" eaLnBrk="1" fontAlgn="auto" latinLnBrk="0" hangingPunct="1">
              <a:lnSpc>
                <a:spcPts val="21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400" b="1" i="0" u="none" strike="noStrike" kern="1200" cap="none" spc="0" normalizeH="0" baseline="0" noProof="0">
                <a:ln>
                  <a:noFill/>
                </a:ln>
                <a:solidFill>
                  <a:srgbClr val="000000"/>
                </a:solidFill>
                <a:effectLst/>
                <a:uLnTx/>
                <a:uFillTx/>
                <a:latin typeface="ＭＳ Ｐゴシック"/>
                <a:ea typeface="ＭＳ Ｐゴシック"/>
                <a:cs typeface="+mn-cs"/>
              </a:rPr>
              <a:t>設置可能な施設</a:t>
            </a:r>
            <a:r>
              <a:rPr kumimoji="1" lang="en-US" altLang="ja-JP" sz="1400" b="1" i="0" u="none" strike="noStrike" kern="1200" cap="none" spc="0" normalizeH="0" baseline="0" noProof="0">
                <a:ln>
                  <a:noFill/>
                </a:ln>
                <a:solidFill>
                  <a:srgbClr val="000000"/>
                </a:solidFill>
                <a:effectLst/>
                <a:uLnTx/>
                <a:uFillTx/>
                <a:latin typeface="ＭＳ Ｐゴシック"/>
                <a:ea typeface="ＭＳ Ｐゴシック"/>
                <a:cs typeface="+mn-cs"/>
              </a:rPr>
              <a:t>】</a:t>
            </a:r>
          </a:p>
          <a:p>
            <a:pPr marL="174625" marR="0" lvl="0" indent="-174625" algn="l" defTabSz="914400" rtl="0" eaLnBrk="1" fontAlgn="auto" latinLnBrk="0" hangingPunct="1">
              <a:lnSpc>
                <a:spcPts val="21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①生産又は集荷の用に供する施設</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266700" marR="0" lvl="0" indent="-88900" algn="l" defTabSz="914400" rtl="0" eaLnBrk="1" fontAlgn="auto" latinLnBrk="0" hangingPunct="1">
              <a:lnSpc>
                <a:spcPts val="1600"/>
              </a:lnSpc>
              <a:spcBef>
                <a:spcPts val="60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ビニールハウス、温室、育種苗施設、農産物の集荷施設　等</a:t>
            </a:r>
            <a:endParaRPr kumimoji="1" lang="en-US" altLang="ja-JP"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endParaRPr>
          </a:p>
          <a:p>
            <a:pPr marL="0" marR="0" lvl="0" indent="-88900" algn="l" defTabSz="914400" rtl="0" eaLnBrk="1" fontAlgn="auto" latinLnBrk="0" hangingPunct="1">
              <a:lnSpc>
                <a:spcPts val="1600"/>
              </a:lnSpc>
              <a:spcBef>
                <a:spcPts val="180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　</a:t>
            </a: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②生産資材の貯蔵又は保管の用に</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88900" algn="l" defTabSz="9144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　　供する施設</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266700" marR="0" lvl="0" indent="-88900" algn="l" defTabSz="914400" rtl="0" eaLnBrk="1" fontAlgn="auto" latinLnBrk="0" hangingPunct="1">
              <a:lnSpc>
                <a:spcPts val="1600"/>
              </a:lnSpc>
              <a:spcBef>
                <a:spcPts val="6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農機具の収納施設、種苗貯蔵施設　等</a:t>
            </a:r>
            <a:endParaRPr kumimoji="1" lang="en-US" altLang="ja-JP"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endParaRPr>
          </a:p>
          <a:p>
            <a:pPr marL="144000" marR="0" lvl="0" indent="-88900" algn="l" defTabSz="914400" rtl="0" eaLnBrk="1" fontAlgn="auto" latinLnBrk="0" hangingPunct="1">
              <a:lnSpc>
                <a:spcPts val="1600"/>
              </a:lnSpc>
              <a:spcBef>
                <a:spcPts val="18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 ③処理又は貯蔵に必要な共同利用施設</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44000" marR="0" lvl="0" indent="-88900" algn="l" defTabSz="914400" rtl="0" eaLnBrk="1" fontAlgn="auto" latinLnBrk="0" hangingPunct="1">
              <a:lnSpc>
                <a:spcPts val="1600"/>
              </a:lnSpc>
              <a:spcBef>
                <a:spcPts val="6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共同で利用する選果場　等</a:t>
            </a:r>
            <a:endParaRPr kumimoji="1" lang="en-US" altLang="ja-JP"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endParaRPr>
          </a:p>
          <a:p>
            <a:pPr marL="144000" marR="0" lvl="0" indent="-88900" algn="l" defTabSz="914400" rtl="0" eaLnBrk="1" fontAlgn="auto" latinLnBrk="0" hangingPunct="1">
              <a:lnSpc>
                <a:spcPts val="1600"/>
              </a:lnSpc>
              <a:spcBef>
                <a:spcPts val="18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 ④休憩施設その他</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44000" marR="0" lvl="0" indent="-88900" algn="l" defTabSz="914400" rtl="0" eaLnBrk="1" fontAlgn="auto" latinLnBrk="0" hangingPunct="1">
              <a:lnSpc>
                <a:spcPts val="1600"/>
              </a:lnSpc>
              <a:spcBef>
                <a:spcPts val="60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休憩所（市民農園利用者用を含む）、農作業  </a:t>
            </a:r>
            <a:endParaRPr kumimoji="1" lang="en-US" altLang="ja-JP"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endParaRPr>
          </a:p>
          <a:p>
            <a:pPr marL="144000" marR="0" lvl="0" indent="-88900" algn="l" defTabSz="914400" rtl="0" eaLnBrk="1" fontAlgn="auto" latinLnBrk="0" hangingPunct="1">
              <a:lnSpc>
                <a:spcPts val="16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    </a:t>
            </a: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講習施設　等　</a:t>
            </a:r>
            <a:endParaRPr kumimoji="1" lang="en-US" altLang="ja-JP"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endParaRPr>
          </a:p>
          <a:p>
            <a:pPr marL="266700" marR="0" lvl="0" indent="-88900" algn="r" defTabSz="914400" rtl="0" eaLnBrk="1" fontAlgn="auto" latinLnBrk="0" hangingPunct="1">
              <a:lnSpc>
                <a:spcPts val="16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23" name="テキスト ボックス 22"/>
          <p:cNvSpPr txBox="1"/>
          <p:nvPr/>
        </p:nvSpPr>
        <p:spPr>
          <a:xfrm>
            <a:off x="56456" y="1563421"/>
            <a:ext cx="3257039" cy="338554"/>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ＤＨＰ平成ゴシックW5" panose="020B0500000000000000" pitchFamily="50" charset="-128"/>
                <a:ea typeface="ＤＨＰ平成ゴシックW5" panose="020B0500000000000000" pitchFamily="50" charset="-128"/>
                <a:cs typeface="+mn-cs"/>
              </a:rPr>
              <a:t>改 正 前</a:t>
            </a:r>
          </a:p>
        </p:txBody>
      </p:sp>
      <p:sp>
        <p:nvSpPr>
          <p:cNvPr id="24" name="テキスト ボックス 23"/>
          <p:cNvSpPr txBox="1"/>
          <p:nvPr/>
        </p:nvSpPr>
        <p:spPr>
          <a:xfrm>
            <a:off x="3800872" y="1563421"/>
            <a:ext cx="3369035" cy="338554"/>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ＤＨＰ平成ゴシックW5" panose="020B0500000000000000" pitchFamily="50" charset="-128"/>
                <a:ea typeface="ＤＨＰ平成ゴシックW5" panose="020B0500000000000000" pitchFamily="50" charset="-128"/>
                <a:cs typeface="+mn-cs"/>
              </a:rPr>
              <a:t>改 正 後</a:t>
            </a:r>
          </a:p>
        </p:txBody>
      </p:sp>
      <p:sp>
        <p:nvSpPr>
          <p:cNvPr id="25" name="下矢印 24"/>
          <p:cNvSpPr/>
          <p:nvPr/>
        </p:nvSpPr>
        <p:spPr>
          <a:xfrm rot="16200000">
            <a:off x="2928442" y="3797374"/>
            <a:ext cx="1296144" cy="415379"/>
          </a:xfrm>
          <a:prstGeom prst="downArrow">
            <a:avLst>
              <a:gd name="adj1" fmla="val 50000"/>
              <a:gd name="adj2" fmla="val 57236"/>
            </a:avLst>
          </a:prstGeom>
          <a:solidFill>
            <a:srgbClr val="92D0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6" name="正方形/長方形 25"/>
          <p:cNvSpPr/>
          <p:nvPr/>
        </p:nvSpPr>
        <p:spPr>
          <a:xfrm>
            <a:off x="3800873" y="1993980"/>
            <a:ext cx="3369034" cy="4816213"/>
          </a:xfrm>
          <a:prstGeom prst="rect">
            <a:avLst/>
          </a:prstGeom>
          <a:noFill/>
          <a:ln w="9525" cap="flat" cmpd="sng" algn="ctr">
            <a:solidFill>
              <a:srgbClr val="000000">
                <a:alpha val="99000"/>
              </a:srgbClr>
            </a:solidFill>
            <a:prstDash val="solid"/>
          </a:ln>
          <a:effectLst/>
        </p:spPr>
        <p:txBody>
          <a:bodyPr lIns="36000" tIns="72000" rIns="36000" rtlCol="0" anchor="t" anchorCtr="0">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just"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1400" b="0" i="0" u="sng" strike="noStrike" kern="1200" cap="none" spc="0" normalizeH="0" baseline="0" noProof="0">
                <a:ln>
                  <a:noFill/>
                </a:ln>
                <a:solidFill>
                  <a:srgbClr val="000000"/>
                </a:solidFill>
                <a:effectLst/>
                <a:uLnTx/>
                <a:uFillTx/>
                <a:latin typeface="ＭＳ Ｐゴシック"/>
                <a:ea typeface="ＭＳ Ｐゴシック"/>
                <a:cs typeface="+mn-cs"/>
              </a:rPr>
              <a:t>営農継続</a:t>
            </a: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の観点から、新鮮な農産物等への需要に応え、農業者の収益性を高める</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just"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下記施設を追加</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4625" marR="0" lvl="0" indent="-174625" algn="just" defTabSz="914400" rtl="0" eaLnBrk="1" fontAlgn="auto" latinLnBrk="0" hangingPunct="1">
              <a:lnSpc>
                <a:spcPts val="18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4625" marR="0" lvl="0" indent="-174625" algn="just" defTabSz="914400" rtl="0" eaLnBrk="1" fontAlgn="auto" latinLnBrk="0" hangingPunct="1">
              <a:lnSpc>
                <a:spcPts val="21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400" b="1" i="0" u="none" strike="noStrike" kern="1200" cap="none" spc="0" normalizeH="0" baseline="0" noProof="0">
                <a:ln>
                  <a:noFill/>
                </a:ln>
                <a:solidFill>
                  <a:srgbClr val="000000"/>
                </a:solidFill>
                <a:effectLst/>
                <a:uLnTx/>
                <a:uFillTx/>
                <a:latin typeface="ＭＳ Ｐゴシック"/>
                <a:ea typeface="ＭＳ Ｐゴシック"/>
                <a:cs typeface="+mn-cs"/>
              </a:rPr>
              <a:t>追加する施設</a:t>
            </a:r>
            <a:r>
              <a:rPr kumimoji="1" lang="en-US" altLang="ja-JP" sz="1400" b="1" i="0" u="none" strike="noStrike" kern="1200" cap="none" spc="0" normalizeH="0" baseline="0" noProof="0">
                <a:ln>
                  <a:noFill/>
                </a:ln>
                <a:solidFill>
                  <a:srgbClr val="000000"/>
                </a:solidFill>
                <a:effectLst/>
                <a:uLnTx/>
                <a:uFillTx/>
                <a:latin typeface="ＭＳ Ｐゴシック"/>
                <a:ea typeface="ＭＳ Ｐゴシック"/>
                <a:cs typeface="+mn-cs"/>
              </a:rPr>
              <a:t>】</a:t>
            </a:r>
          </a:p>
          <a:p>
            <a:pPr marL="174625" marR="0" lvl="0" indent="-17462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①生産緑地内で生産された農産物等を</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4625" marR="0" lvl="0" indent="-174625" algn="ju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　  主たる原材料とする製造・加工施設</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4625" marR="0" lvl="0" indent="-174625" algn="just" defTabSz="914400" rtl="0" eaLnBrk="1" fontAlgn="auto" latinLnBrk="0" hangingPunct="1">
              <a:lnSpc>
                <a:spcPct val="100000"/>
              </a:lnSpc>
              <a:spcBef>
                <a:spcPts val="10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　②生産緑地内で生産された農産物等又は  </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4625" marR="0" lvl="0" indent="-174625" algn="just"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①で製造・加工されたものを販売する</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4625" marR="0" lvl="0" indent="-174625" algn="just"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施設</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4625" marR="0" lvl="0" indent="-174625" algn="just" defTabSz="914400" rtl="0" eaLnBrk="1" fontAlgn="auto" latinLnBrk="0" hangingPunct="1">
              <a:lnSpc>
                <a:spcPct val="100000"/>
              </a:lnSpc>
              <a:spcBef>
                <a:spcPts val="10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　③生産緑地内で生産された農産物等を</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4625" marR="0" lvl="0" indent="-174625" algn="just"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主たる材料とするレストラン</a:t>
            </a:r>
            <a:endParaRPr kumimoji="1" lang="en-US" altLang="ja-JP" sz="105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4625" marR="0" lvl="0" indent="-174625" algn="just" defTabSz="914400" rtl="0" eaLnBrk="1" fontAlgn="auto" latinLnBrk="0" hangingPunct="1">
              <a:lnSpc>
                <a:spcPct val="100000"/>
              </a:lnSpc>
              <a:spcBef>
                <a:spcPts val="1200"/>
              </a:spcBef>
              <a:spcAft>
                <a:spcPts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生産緑地の保全に無関係な施設（単なるスー </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4625" marR="0" lvl="0" indent="-174625" algn="just"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パーやファミレス等）の立地や過大な施設を</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4625" marR="0" lvl="0" indent="-174625" algn="just"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防ぐため、省令で下記基準を設定。</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266700" marR="0" lvl="0" indent="-88900" algn="just" defTabSz="914400" rtl="0" eaLnBrk="1" fontAlgn="auto" latinLnBrk="0" hangingPunct="1">
              <a:lnSpc>
                <a:spcPts val="1400"/>
              </a:lnSpc>
              <a:spcBef>
                <a:spcPts val="60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ＤＨＰ平成明朝体W3" panose="02020300000000000000" pitchFamily="18" charset="-128"/>
                <a:ea typeface="ＤＨＰ平成明朝体W3" panose="02020300000000000000" pitchFamily="18" charset="-128"/>
                <a:cs typeface="+mn-cs"/>
              </a:rPr>
              <a:t>・残る農地面積が地区指定の面積要件以上</a:t>
            </a:r>
            <a:endParaRPr kumimoji="1" lang="en-US" altLang="ja-JP" sz="1200" b="0" i="0" u="none" strike="noStrike" kern="1200" cap="none" spc="0" normalizeH="0" baseline="0" noProof="0">
              <a:ln>
                <a:noFill/>
              </a:ln>
              <a:solidFill>
                <a:srgbClr val="000000"/>
              </a:solidFill>
              <a:effectLst/>
              <a:uLnTx/>
              <a:uFillTx/>
              <a:latin typeface="ＤＨＰ平成明朝体W3" panose="02020300000000000000" pitchFamily="18" charset="-128"/>
              <a:ea typeface="ＤＨＰ平成明朝体W3" panose="02020300000000000000" pitchFamily="18" charset="-128"/>
              <a:cs typeface="+mn-cs"/>
            </a:endParaRPr>
          </a:p>
          <a:p>
            <a:pPr marL="266700" marR="0" lvl="0" indent="-88900" algn="just" defTabSz="914400" rtl="0" eaLnBrk="1" fontAlgn="auto" latinLnBrk="0" hangingPunct="1">
              <a:lnSpc>
                <a:spcPts val="16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ＤＨＰ平成明朝体W3" panose="02020300000000000000" pitchFamily="18" charset="-128"/>
                <a:ea typeface="ＤＨＰ平成明朝体W3" panose="02020300000000000000" pitchFamily="18" charset="-128"/>
                <a:cs typeface="+mn-cs"/>
              </a:rPr>
              <a:t>・施設の規模が全体面積の</a:t>
            </a:r>
            <a:r>
              <a:rPr kumimoji="1" lang="en-US" altLang="ja-JP" sz="1200" b="0" i="0" u="none" strike="noStrike" kern="1200" cap="none" spc="0" normalizeH="0" baseline="0" noProof="0">
                <a:ln>
                  <a:noFill/>
                </a:ln>
                <a:solidFill>
                  <a:srgbClr val="000000"/>
                </a:solidFill>
                <a:effectLst/>
                <a:uLnTx/>
                <a:uFillTx/>
                <a:latin typeface="ＤＨＰ平成明朝体W3" panose="02020300000000000000" pitchFamily="18" charset="-128"/>
                <a:ea typeface="ＤＨＰ平成明朝体W3" panose="02020300000000000000" pitchFamily="18" charset="-128"/>
                <a:cs typeface="+mn-cs"/>
              </a:rPr>
              <a:t>20</a:t>
            </a:r>
            <a:r>
              <a:rPr kumimoji="1" lang="ja-JP" altLang="en-US" sz="1200" b="0" i="0" u="none" strike="noStrike" kern="1200" cap="none" spc="0" normalizeH="0" baseline="0" noProof="0">
                <a:ln>
                  <a:noFill/>
                </a:ln>
                <a:solidFill>
                  <a:srgbClr val="000000"/>
                </a:solidFill>
                <a:effectLst/>
                <a:uLnTx/>
                <a:uFillTx/>
                <a:latin typeface="ＤＨＰ平成明朝体W3" panose="02020300000000000000" pitchFamily="18" charset="-128"/>
                <a:ea typeface="ＤＨＰ平成明朝体W3" panose="02020300000000000000" pitchFamily="18" charset="-128"/>
                <a:cs typeface="+mn-cs"/>
              </a:rPr>
              <a:t>％以下</a:t>
            </a:r>
            <a:endParaRPr kumimoji="1" lang="en-US" altLang="ja-JP" sz="1200" b="0" i="0" u="none" strike="noStrike" kern="1200" cap="none" spc="0" normalizeH="0" baseline="0" noProof="0">
              <a:ln>
                <a:noFill/>
              </a:ln>
              <a:solidFill>
                <a:srgbClr val="000000"/>
              </a:solidFill>
              <a:effectLst/>
              <a:uLnTx/>
              <a:uFillTx/>
              <a:latin typeface="ＤＨＰ平成明朝体W3" panose="02020300000000000000" pitchFamily="18" charset="-128"/>
              <a:ea typeface="ＤＨＰ平成明朝体W3" panose="02020300000000000000" pitchFamily="18" charset="-128"/>
              <a:cs typeface="+mn-cs"/>
            </a:endParaRPr>
          </a:p>
          <a:p>
            <a:pPr marL="266700" marR="0" lvl="0" indent="-88900" algn="just" defTabSz="914400" rtl="0" eaLnBrk="1" fontAlgn="auto" latinLnBrk="0" hangingPunct="1">
              <a:lnSpc>
                <a:spcPts val="16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ＤＨＰ平成明朝体W3" panose="02020300000000000000" pitchFamily="18" charset="-128"/>
                <a:ea typeface="ＤＨＰ平成明朝体W3" panose="02020300000000000000" pitchFamily="18" charset="-128"/>
                <a:cs typeface="+mn-cs"/>
              </a:rPr>
              <a:t>・施設設置者が当該生産緑地の主たる従事者</a:t>
            </a:r>
            <a:endParaRPr kumimoji="1" lang="en-US" altLang="ja-JP" sz="1200" b="0" i="0" u="none" strike="noStrike" kern="1200" cap="none" spc="0" normalizeH="0" baseline="0" noProof="0">
              <a:ln>
                <a:noFill/>
              </a:ln>
              <a:solidFill>
                <a:srgbClr val="000000"/>
              </a:solidFill>
              <a:effectLst/>
              <a:uLnTx/>
              <a:uFillTx/>
              <a:latin typeface="ＤＨＰ平成明朝体W3" panose="02020300000000000000" pitchFamily="18" charset="-128"/>
              <a:ea typeface="ＤＨＰ平成明朝体W3" panose="02020300000000000000" pitchFamily="18" charset="-128"/>
              <a:cs typeface="+mn-cs"/>
            </a:endParaRPr>
          </a:p>
          <a:p>
            <a:pPr marL="266700" marR="0" lvl="0" indent="-88900" algn="just" defTabSz="914400" rtl="0" eaLnBrk="1" fontAlgn="auto" latinLnBrk="0" hangingPunct="1">
              <a:lnSpc>
                <a:spcPts val="16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ＤＨＰ平成明朝体W3" panose="02020300000000000000" pitchFamily="18" charset="-128"/>
                <a:ea typeface="ＤＨＰ平成明朝体W3" panose="02020300000000000000" pitchFamily="18" charset="-128"/>
                <a:cs typeface="+mn-cs"/>
              </a:rPr>
              <a:t>・食材は、主に生産緑地及びその周辺地域</a:t>
            </a:r>
            <a:endParaRPr kumimoji="1" lang="en-US" altLang="ja-JP" sz="1200" b="0" i="0" u="none" strike="noStrike" kern="1200" cap="none" spc="0" normalizeH="0" baseline="0" noProof="0">
              <a:ln>
                <a:noFill/>
              </a:ln>
              <a:solidFill>
                <a:srgbClr val="000000"/>
              </a:solidFill>
              <a:effectLst/>
              <a:uLnTx/>
              <a:uFillTx/>
              <a:latin typeface="ＤＨＰ平成明朝体W3" panose="02020300000000000000" pitchFamily="18" charset="-128"/>
              <a:ea typeface="ＤＨＰ平成明朝体W3" panose="02020300000000000000" pitchFamily="18" charset="-128"/>
              <a:cs typeface="+mn-cs"/>
            </a:endParaRPr>
          </a:p>
          <a:p>
            <a:pPr marL="360363" marR="0" lvl="0" indent="-180975" algn="just" defTabSz="914400" rtl="0" eaLnBrk="1" fontAlgn="auto" latinLnBrk="0" hangingPunct="1">
              <a:lnSpc>
                <a:spcPts val="16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ＤＨＰ平成明朝体W3" panose="02020300000000000000" pitchFamily="18" charset="-128"/>
                <a:ea typeface="ＤＨＰ平成明朝体W3" panose="02020300000000000000" pitchFamily="18" charset="-128"/>
                <a:cs typeface="+mn-cs"/>
              </a:rPr>
              <a:t> （当該市町村又は都市計画区域）で生産</a:t>
            </a:r>
            <a:endParaRPr kumimoji="1" lang="en-US" altLang="ja-JP" sz="11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266700" marR="0" lvl="0" indent="-88900" algn="r" defTabSz="914400" rtl="0" eaLnBrk="1" fontAlgn="auto" latinLnBrk="0" hangingPunct="1">
              <a:lnSpc>
                <a:spcPts val="16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27" name="タイトル 1"/>
          <p:cNvSpPr txBox="1">
            <a:spLocks/>
          </p:cNvSpPr>
          <p:nvPr/>
        </p:nvSpPr>
        <p:spPr bwMode="auto">
          <a:xfrm>
            <a:off x="128463" y="564542"/>
            <a:ext cx="864097" cy="208590"/>
          </a:xfrm>
          <a:prstGeom prst="rect">
            <a:avLst/>
          </a:prstGeom>
          <a:solidFill>
            <a:srgbClr val="FFFFFF"/>
          </a:solidFill>
          <a:ln w="9525">
            <a:solidFill>
              <a:srgbClr val="000000"/>
            </a:solidFill>
          </a:ln>
        </p:spPr>
        <p:txBody>
          <a:bodyPr vert="horz" wrap="square" lIns="72000" tIns="0" rIns="72000" bIns="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0" cap="none" spc="0" normalizeH="0" baseline="0" noProof="0">
                <a:ln>
                  <a:noFill/>
                </a:ln>
                <a:solidFill>
                  <a:srgbClr val="000000"/>
                </a:solidFill>
                <a:effectLst/>
                <a:uLnTx/>
                <a:uFillTx/>
                <a:latin typeface="ＭＳ Ｐゴシック"/>
                <a:ea typeface="HGP創英角ｺﾞｼｯｸUB"/>
                <a:cs typeface="+mj-cs"/>
              </a:rPr>
              <a:t>課題・</a:t>
            </a:r>
            <a:r>
              <a:rPr kumimoji="1" lang="ja-JP" altLang="en-US" sz="1000" b="0" i="0" u="none" strike="noStrike" kern="0" cap="none" spc="0" normalizeH="0" baseline="0" noProof="0">
                <a:ln>
                  <a:noFill/>
                </a:ln>
                <a:solidFill>
                  <a:srgbClr val="000000"/>
                </a:solidFill>
                <a:effectLst/>
                <a:uLnTx/>
                <a:uFillTx/>
                <a:latin typeface="HGP創英角ｺﾞｼｯｸUB"/>
                <a:ea typeface="HGP創英角ｺﾞｼｯｸUB"/>
                <a:cs typeface="+mj-cs"/>
              </a:rPr>
              <a:t>背景</a:t>
            </a:r>
          </a:p>
        </p:txBody>
      </p:sp>
      <p:sp>
        <p:nvSpPr>
          <p:cNvPr id="28" name="テキスト ボックス 27"/>
          <p:cNvSpPr txBox="1"/>
          <p:nvPr/>
        </p:nvSpPr>
        <p:spPr>
          <a:xfrm>
            <a:off x="5745089" y="682088"/>
            <a:ext cx="4032448" cy="731053"/>
          </a:xfrm>
          <a:prstGeom prst="rect">
            <a:avLst/>
          </a:prstGeom>
          <a:noFill/>
          <a:ln>
            <a:solidFill>
              <a:sysClr val="windowText" lastClr="000000"/>
            </a:solidFill>
          </a:ln>
        </p:spPr>
        <p:txBody>
          <a:bodyPr wrap="square" lIns="72000" tIns="108000" rIns="36000" bIns="36000" rtlCol="0">
            <a:noAutofit/>
          </a:bodyPr>
          <a:lstStyle>
            <a:defPPr>
              <a:defRPr lang="ja-JP"/>
            </a:defPPr>
            <a:lvl1pPr>
              <a:defRPr b="1"/>
            </a:lvl1pPr>
          </a:lstStyle>
          <a:p>
            <a:pPr marL="96838" marR="0" lvl="0" indent="-96838" algn="l" defTabSz="914400"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96838" marR="0" lvl="0" indent="-96838"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生産緑地地区に設置可能な建築物として、</a:t>
            </a:r>
            <a:r>
              <a:rPr kumimoji="0" lang="ja-JP" altLang="en-US" sz="1400" b="0" i="0" u="sng"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農産物等</a:t>
            </a:r>
            <a:endParaRPr kumimoji="0" lang="en-US" altLang="ja-JP" sz="1400" b="0" i="0" u="sng"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96838" marR="0" lvl="0" indent="-96838" algn="l" defTabSz="914400" rtl="0" eaLnBrk="1" fontAlgn="auto" latinLnBrk="0" hangingPunct="1">
              <a:lnSpc>
                <a:spcPct val="100000"/>
              </a:lnSpc>
              <a:spcBef>
                <a:spcPts val="0"/>
              </a:spcBef>
              <a:spcAft>
                <a:spcPts val="0"/>
              </a:spcAft>
              <a:buClrTx/>
              <a:buSzTx/>
              <a:buFontTx/>
              <a:buNone/>
              <a:tabLst/>
              <a:defRPr/>
            </a:pPr>
            <a:r>
              <a:rPr kumimoji="0" lang="ja-JP" altLang="en-US" sz="1400" b="0" i="0" u="sng"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加工施設、農産物等直売所、農家レストラン</a:t>
            </a:r>
            <a:r>
              <a:rPr kumimoji="0" lang="ja-JP" altLang="en-US"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を追加</a:t>
            </a:r>
            <a:endParaRPr kumimoji="0" lang="en-US" altLang="ja-JP"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96838" marR="0" lvl="0" indent="-96838" algn="l" defTabSz="914400"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9" name="二等辺三角形 28"/>
          <p:cNvSpPr/>
          <p:nvPr/>
        </p:nvSpPr>
        <p:spPr>
          <a:xfrm rot="5400000">
            <a:off x="5315824" y="989358"/>
            <a:ext cx="630125" cy="142878"/>
          </a:xfrm>
          <a:prstGeom prst="triangle">
            <a:avLst/>
          </a:prstGeom>
          <a:solidFill>
            <a:srgbClr val="92D050"/>
          </a:solidFill>
          <a:ln w="635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30" name="タイトル 1"/>
          <p:cNvSpPr txBox="1">
            <a:spLocks/>
          </p:cNvSpPr>
          <p:nvPr/>
        </p:nvSpPr>
        <p:spPr bwMode="auto">
          <a:xfrm>
            <a:off x="5830613" y="592095"/>
            <a:ext cx="864097" cy="208590"/>
          </a:xfrm>
          <a:prstGeom prst="rect">
            <a:avLst/>
          </a:prstGeom>
          <a:solidFill>
            <a:srgbClr val="FFFFFF"/>
          </a:solidFill>
          <a:ln w="9525">
            <a:solidFill>
              <a:srgbClr val="000000"/>
            </a:solidFill>
          </a:ln>
        </p:spPr>
        <p:txBody>
          <a:bodyPr vert="horz" wrap="square" lIns="72000" tIns="0" rIns="72000" bIns="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0" cap="none" spc="0" normalizeH="0" baseline="0" noProof="0">
                <a:ln>
                  <a:noFill/>
                </a:ln>
                <a:solidFill>
                  <a:srgbClr val="000000"/>
                </a:solidFill>
                <a:effectLst/>
                <a:uLnTx/>
                <a:uFillTx/>
                <a:latin typeface="ＭＳ Ｐゴシック"/>
                <a:ea typeface="HGP創英角ｺﾞｼｯｸUB"/>
                <a:cs typeface="+mj-cs"/>
              </a:rPr>
              <a:t>改正内容</a:t>
            </a:r>
          </a:p>
        </p:txBody>
      </p:sp>
      <p:graphicFrame>
        <p:nvGraphicFramePr>
          <p:cNvPr id="31" name="表 30"/>
          <p:cNvGraphicFramePr>
            <a:graphicFrameLocks noGrp="1"/>
          </p:cNvGraphicFramePr>
          <p:nvPr/>
        </p:nvGraphicFramePr>
        <p:xfrm>
          <a:off x="7239395" y="5496972"/>
          <a:ext cx="2572324" cy="972000"/>
        </p:xfrm>
        <a:graphic>
          <a:graphicData uri="http://schemas.openxmlformats.org/drawingml/2006/table">
            <a:tbl>
              <a:tblPr firstRow="1" bandRow="1"/>
              <a:tblGrid>
                <a:gridCol w="1985656">
                  <a:extLst>
                    <a:ext uri="{9D8B030D-6E8A-4147-A177-3AD203B41FA5}">
                      <a16:colId xmlns:a16="http://schemas.microsoft.com/office/drawing/2014/main" val="2549623335"/>
                    </a:ext>
                  </a:extLst>
                </a:gridCol>
                <a:gridCol w="586668">
                  <a:extLst>
                    <a:ext uri="{9D8B030D-6E8A-4147-A177-3AD203B41FA5}">
                      <a16:colId xmlns:a16="http://schemas.microsoft.com/office/drawing/2014/main" val="1292139991"/>
                    </a:ext>
                  </a:extLst>
                </a:gridCol>
              </a:tblGrid>
              <a:tr h="324000">
                <a:tc>
                  <a:txBody>
                    <a:bodyPr/>
                    <a:lstStyle>
                      <a:lvl1pPr marL="0" algn="l" defTabSz="914395" rtl="0" eaLnBrk="1" latinLnBrk="0" hangingPunct="1">
                        <a:defRPr kumimoji="1" sz="1800" kern="1200">
                          <a:solidFill>
                            <a:schemeClr val="tx1"/>
                          </a:solidFill>
                          <a:latin typeface="Arial"/>
                          <a:ea typeface="ＭＳ Ｐゴシック"/>
                        </a:defRPr>
                      </a:lvl1pPr>
                      <a:lvl2pPr marL="457198" algn="l" defTabSz="914395" rtl="0" eaLnBrk="1" latinLnBrk="0" hangingPunct="1">
                        <a:defRPr kumimoji="1" sz="1800" kern="1200">
                          <a:solidFill>
                            <a:schemeClr val="tx1"/>
                          </a:solidFill>
                          <a:latin typeface="Arial"/>
                          <a:ea typeface="ＭＳ Ｐゴシック"/>
                        </a:defRPr>
                      </a:lvl2pPr>
                      <a:lvl3pPr marL="914395" algn="l" defTabSz="914395" rtl="0" eaLnBrk="1" latinLnBrk="0" hangingPunct="1">
                        <a:defRPr kumimoji="1" sz="1800" kern="1200">
                          <a:solidFill>
                            <a:schemeClr val="tx1"/>
                          </a:solidFill>
                          <a:latin typeface="Arial"/>
                          <a:ea typeface="ＭＳ Ｐゴシック"/>
                        </a:defRPr>
                      </a:lvl3pPr>
                      <a:lvl4pPr marL="1371592" algn="l" defTabSz="914395" rtl="0" eaLnBrk="1" latinLnBrk="0" hangingPunct="1">
                        <a:defRPr kumimoji="1" sz="1800" kern="1200">
                          <a:solidFill>
                            <a:schemeClr val="tx1"/>
                          </a:solidFill>
                          <a:latin typeface="Arial"/>
                          <a:ea typeface="ＭＳ Ｐゴシック"/>
                        </a:defRPr>
                      </a:lvl4pPr>
                      <a:lvl5pPr marL="1828789" algn="l" defTabSz="914395" rtl="0" eaLnBrk="1" latinLnBrk="0" hangingPunct="1">
                        <a:defRPr kumimoji="1" sz="1800" kern="1200">
                          <a:solidFill>
                            <a:schemeClr val="tx1"/>
                          </a:solidFill>
                          <a:latin typeface="Arial"/>
                          <a:ea typeface="ＭＳ Ｐゴシック"/>
                        </a:defRPr>
                      </a:lvl5pPr>
                      <a:lvl6pPr marL="2285987" algn="l" defTabSz="914395" rtl="0" eaLnBrk="1" latinLnBrk="0" hangingPunct="1">
                        <a:defRPr kumimoji="1" sz="1800" kern="1200">
                          <a:solidFill>
                            <a:schemeClr val="tx1"/>
                          </a:solidFill>
                          <a:latin typeface="Arial"/>
                          <a:ea typeface="ＭＳ Ｐゴシック"/>
                        </a:defRPr>
                      </a:lvl6pPr>
                      <a:lvl7pPr marL="2743185" algn="l" defTabSz="914395" rtl="0" eaLnBrk="1" latinLnBrk="0" hangingPunct="1">
                        <a:defRPr kumimoji="1" sz="1800" kern="1200">
                          <a:solidFill>
                            <a:schemeClr val="tx1"/>
                          </a:solidFill>
                          <a:latin typeface="Arial"/>
                          <a:ea typeface="ＭＳ Ｐゴシック"/>
                        </a:defRPr>
                      </a:lvl7pPr>
                      <a:lvl8pPr marL="3200381" algn="l" defTabSz="914395" rtl="0" eaLnBrk="1" latinLnBrk="0" hangingPunct="1">
                        <a:defRPr kumimoji="1" sz="1800" kern="1200">
                          <a:solidFill>
                            <a:schemeClr val="tx1"/>
                          </a:solidFill>
                          <a:latin typeface="Arial"/>
                          <a:ea typeface="ＭＳ Ｐゴシック"/>
                        </a:defRPr>
                      </a:lvl8pPr>
                      <a:lvl9pPr marL="3657579" algn="l" defTabSz="914395" rtl="0" eaLnBrk="1" latinLnBrk="0" hangingPunct="1">
                        <a:defRPr kumimoji="1" sz="1800" kern="1200">
                          <a:solidFill>
                            <a:schemeClr val="tx1"/>
                          </a:solidFill>
                          <a:latin typeface="Arial"/>
                          <a:ea typeface="ＭＳ Ｐゴシック"/>
                        </a:defRPr>
                      </a:lvl9pPr>
                    </a:lstStyle>
                    <a:p>
                      <a:r>
                        <a:rPr kumimoji="1" lang="ja-JP" altLang="en-US" sz="1400">
                          <a:solidFill>
                            <a:schemeClr val="tx1"/>
                          </a:solidFill>
                        </a:rPr>
                        <a:t>製造・加工施設</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395" rtl="0" eaLnBrk="1" latinLnBrk="0" hangingPunct="1">
                        <a:defRPr kumimoji="1" sz="1800" kern="1200">
                          <a:solidFill>
                            <a:schemeClr val="tx1"/>
                          </a:solidFill>
                          <a:latin typeface="Arial"/>
                          <a:ea typeface="ＭＳ Ｐゴシック"/>
                        </a:defRPr>
                      </a:lvl1pPr>
                      <a:lvl2pPr marL="457198" algn="l" defTabSz="914395" rtl="0" eaLnBrk="1" latinLnBrk="0" hangingPunct="1">
                        <a:defRPr kumimoji="1" sz="1800" kern="1200">
                          <a:solidFill>
                            <a:schemeClr val="tx1"/>
                          </a:solidFill>
                          <a:latin typeface="Arial"/>
                          <a:ea typeface="ＭＳ Ｐゴシック"/>
                        </a:defRPr>
                      </a:lvl2pPr>
                      <a:lvl3pPr marL="914395" algn="l" defTabSz="914395" rtl="0" eaLnBrk="1" latinLnBrk="0" hangingPunct="1">
                        <a:defRPr kumimoji="1" sz="1800" kern="1200">
                          <a:solidFill>
                            <a:schemeClr val="tx1"/>
                          </a:solidFill>
                          <a:latin typeface="Arial"/>
                          <a:ea typeface="ＭＳ Ｐゴシック"/>
                        </a:defRPr>
                      </a:lvl3pPr>
                      <a:lvl4pPr marL="1371592" algn="l" defTabSz="914395" rtl="0" eaLnBrk="1" latinLnBrk="0" hangingPunct="1">
                        <a:defRPr kumimoji="1" sz="1800" kern="1200">
                          <a:solidFill>
                            <a:schemeClr val="tx1"/>
                          </a:solidFill>
                          <a:latin typeface="Arial"/>
                          <a:ea typeface="ＭＳ Ｐゴシック"/>
                        </a:defRPr>
                      </a:lvl4pPr>
                      <a:lvl5pPr marL="1828789" algn="l" defTabSz="914395" rtl="0" eaLnBrk="1" latinLnBrk="0" hangingPunct="1">
                        <a:defRPr kumimoji="1" sz="1800" kern="1200">
                          <a:solidFill>
                            <a:schemeClr val="tx1"/>
                          </a:solidFill>
                          <a:latin typeface="Arial"/>
                          <a:ea typeface="ＭＳ Ｐゴシック"/>
                        </a:defRPr>
                      </a:lvl5pPr>
                      <a:lvl6pPr marL="2285987" algn="l" defTabSz="914395" rtl="0" eaLnBrk="1" latinLnBrk="0" hangingPunct="1">
                        <a:defRPr kumimoji="1" sz="1800" kern="1200">
                          <a:solidFill>
                            <a:schemeClr val="tx1"/>
                          </a:solidFill>
                          <a:latin typeface="Arial"/>
                          <a:ea typeface="ＭＳ Ｐゴシック"/>
                        </a:defRPr>
                      </a:lvl6pPr>
                      <a:lvl7pPr marL="2743185" algn="l" defTabSz="914395" rtl="0" eaLnBrk="1" latinLnBrk="0" hangingPunct="1">
                        <a:defRPr kumimoji="1" sz="1800" kern="1200">
                          <a:solidFill>
                            <a:schemeClr val="tx1"/>
                          </a:solidFill>
                          <a:latin typeface="Arial"/>
                          <a:ea typeface="ＭＳ Ｐゴシック"/>
                        </a:defRPr>
                      </a:lvl7pPr>
                      <a:lvl8pPr marL="3200381" algn="l" defTabSz="914395" rtl="0" eaLnBrk="1" latinLnBrk="0" hangingPunct="1">
                        <a:defRPr kumimoji="1" sz="1800" kern="1200">
                          <a:solidFill>
                            <a:schemeClr val="tx1"/>
                          </a:solidFill>
                          <a:latin typeface="Arial"/>
                          <a:ea typeface="ＭＳ Ｐゴシック"/>
                        </a:defRPr>
                      </a:lvl8pPr>
                      <a:lvl9pPr marL="3657579" algn="l" defTabSz="914395" rtl="0" eaLnBrk="1" latinLnBrk="0" hangingPunct="1">
                        <a:defRPr kumimoji="1" sz="1800" kern="1200">
                          <a:solidFill>
                            <a:schemeClr val="tx1"/>
                          </a:solidFill>
                          <a:latin typeface="Arial"/>
                          <a:ea typeface="ＭＳ Ｐゴシック"/>
                        </a:defRPr>
                      </a:lvl9pPr>
                    </a:lstStyle>
                    <a:p>
                      <a:pPr algn="r"/>
                      <a:r>
                        <a:rPr kumimoji="1" lang="en-US" altLang="ja-JP" sz="1400">
                          <a:solidFill>
                            <a:schemeClr val="tx1"/>
                          </a:solidFill>
                        </a:rPr>
                        <a:t>6</a:t>
                      </a:r>
                      <a:r>
                        <a:rPr kumimoji="1" lang="ja-JP" altLang="en-US" sz="1400">
                          <a:solidFill>
                            <a:schemeClr val="tx1"/>
                          </a:solidFill>
                        </a:rPr>
                        <a:t>件</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1822212"/>
                  </a:ext>
                </a:extLst>
              </a:tr>
              <a:tr h="324000">
                <a:tc>
                  <a:txBody>
                    <a:bodyPr/>
                    <a:lstStyle>
                      <a:lvl1pPr marL="0" algn="l" defTabSz="914395" rtl="0" eaLnBrk="1" latinLnBrk="0" hangingPunct="1">
                        <a:defRPr kumimoji="1" sz="1800" kern="1200">
                          <a:solidFill>
                            <a:schemeClr val="tx1"/>
                          </a:solidFill>
                          <a:latin typeface="Arial"/>
                          <a:ea typeface="ＭＳ Ｐゴシック"/>
                        </a:defRPr>
                      </a:lvl1pPr>
                      <a:lvl2pPr marL="457198" algn="l" defTabSz="914395" rtl="0" eaLnBrk="1" latinLnBrk="0" hangingPunct="1">
                        <a:defRPr kumimoji="1" sz="1800" kern="1200">
                          <a:solidFill>
                            <a:schemeClr val="tx1"/>
                          </a:solidFill>
                          <a:latin typeface="Arial"/>
                          <a:ea typeface="ＭＳ Ｐゴシック"/>
                        </a:defRPr>
                      </a:lvl2pPr>
                      <a:lvl3pPr marL="914395" algn="l" defTabSz="914395" rtl="0" eaLnBrk="1" latinLnBrk="0" hangingPunct="1">
                        <a:defRPr kumimoji="1" sz="1800" kern="1200">
                          <a:solidFill>
                            <a:schemeClr val="tx1"/>
                          </a:solidFill>
                          <a:latin typeface="Arial"/>
                          <a:ea typeface="ＭＳ Ｐゴシック"/>
                        </a:defRPr>
                      </a:lvl3pPr>
                      <a:lvl4pPr marL="1371592" algn="l" defTabSz="914395" rtl="0" eaLnBrk="1" latinLnBrk="0" hangingPunct="1">
                        <a:defRPr kumimoji="1" sz="1800" kern="1200">
                          <a:solidFill>
                            <a:schemeClr val="tx1"/>
                          </a:solidFill>
                          <a:latin typeface="Arial"/>
                          <a:ea typeface="ＭＳ Ｐゴシック"/>
                        </a:defRPr>
                      </a:lvl4pPr>
                      <a:lvl5pPr marL="1828789" algn="l" defTabSz="914395" rtl="0" eaLnBrk="1" latinLnBrk="0" hangingPunct="1">
                        <a:defRPr kumimoji="1" sz="1800" kern="1200">
                          <a:solidFill>
                            <a:schemeClr val="tx1"/>
                          </a:solidFill>
                          <a:latin typeface="Arial"/>
                          <a:ea typeface="ＭＳ Ｐゴシック"/>
                        </a:defRPr>
                      </a:lvl5pPr>
                      <a:lvl6pPr marL="2285987" algn="l" defTabSz="914395" rtl="0" eaLnBrk="1" latinLnBrk="0" hangingPunct="1">
                        <a:defRPr kumimoji="1" sz="1800" kern="1200">
                          <a:solidFill>
                            <a:schemeClr val="tx1"/>
                          </a:solidFill>
                          <a:latin typeface="Arial"/>
                          <a:ea typeface="ＭＳ Ｐゴシック"/>
                        </a:defRPr>
                      </a:lvl6pPr>
                      <a:lvl7pPr marL="2743185" algn="l" defTabSz="914395" rtl="0" eaLnBrk="1" latinLnBrk="0" hangingPunct="1">
                        <a:defRPr kumimoji="1" sz="1800" kern="1200">
                          <a:solidFill>
                            <a:schemeClr val="tx1"/>
                          </a:solidFill>
                          <a:latin typeface="Arial"/>
                          <a:ea typeface="ＭＳ Ｐゴシック"/>
                        </a:defRPr>
                      </a:lvl7pPr>
                      <a:lvl8pPr marL="3200381" algn="l" defTabSz="914395" rtl="0" eaLnBrk="1" latinLnBrk="0" hangingPunct="1">
                        <a:defRPr kumimoji="1" sz="1800" kern="1200">
                          <a:solidFill>
                            <a:schemeClr val="tx1"/>
                          </a:solidFill>
                          <a:latin typeface="Arial"/>
                          <a:ea typeface="ＭＳ Ｐゴシック"/>
                        </a:defRPr>
                      </a:lvl8pPr>
                      <a:lvl9pPr marL="3657579" algn="l" defTabSz="914395" rtl="0" eaLnBrk="1" latinLnBrk="0" hangingPunct="1">
                        <a:defRPr kumimoji="1" sz="1800" kern="1200">
                          <a:solidFill>
                            <a:schemeClr val="tx1"/>
                          </a:solidFill>
                          <a:latin typeface="Arial"/>
                          <a:ea typeface="ＭＳ Ｐゴシック"/>
                        </a:defRPr>
                      </a:lvl9pPr>
                    </a:lstStyle>
                    <a:p>
                      <a:r>
                        <a:rPr kumimoji="1" lang="ja-JP" altLang="en-US" sz="1400">
                          <a:solidFill>
                            <a:schemeClr val="tx1"/>
                          </a:solidFill>
                        </a:rPr>
                        <a:t>直売所</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395" rtl="0" eaLnBrk="1" latinLnBrk="0" hangingPunct="1">
                        <a:defRPr kumimoji="1" sz="1800" kern="1200">
                          <a:solidFill>
                            <a:schemeClr val="tx1"/>
                          </a:solidFill>
                          <a:latin typeface="Arial"/>
                          <a:ea typeface="ＭＳ Ｐゴシック"/>
                        </a:defRPr>
                      </a:lvl1pPr>
                      <a:lvl2pPr marL="457198" algn="l" defTabSz="914395" rtl="0" eaLnBrk="1" latinLnBrk="0" hangingPunct="1">
                        <a:defRPr kumimoji="1" sz="1800" kern="1200">
                          <a:solidFill>
                            <a:schemeClr val="tx1"/>
                          </a:solidFill>
                          <a:latin typeface="Arial"/>
                          <a:ea typeface="ＭＳ Ｐゴシック"/>
                        </a:defRPr>
                      </a:lvl2pPr>
                      <a:lvl3pPr marL="914395" algn="l" defTabSz="914395" rtl="0" eaLnBrk="1" latinLnBrk="0" hangingPunct="1">
                        <a:defRPr kumimoji="1" sz="1800" kern="1200">
                          <a:solidFill>
                            <a:schemeClr val="tx1"/>
                          </a:solidFill>
                          <a:latin typeface="Arial"/>
                          <a:ea typeface="ＭＳ Ｐゴシック"/>
                        </a:defRPr>
                      </a:lvl3pPr>
                      <a:lvl4pPr marL="1371592" algn="l" defTabSz="914395" rtl="0" eaLnBrk="1" latinLnBrk="0" hangingPunct="1">
                        <a:defRPr kumimoji="1" sz="1800" kern="1200">
                          <a:solidFill>
                            <a:schemeClr val="tx1"/>
                          </a:solidFill>
                          <a:latin typeface="Arial"/>
                          <a:ea typeface="ＭＳ Ｐゴシック"/>
                        </a:defRPr>
                      </a:lvl4pPr>
                      <a:lvl5pPr marL="1828789" algn="l" defTabSz="914395" rtl="0" eaLnBrk="1" latinLnBrk="0" hangingPunct="1">
                        <a:defRPr kumimoji="1" sz="1800" kern="1200">
                          <a:solidFill>
                            <a:schemeClr val="tx1"/>
                          </a:solidFill>
                          <a:latin typeface="Arial"/>
                          <a:ea typeface="ＭＳ Ｐゴシック"/>
                        </a:defRPr>
                      </a:lvl5pPr>
                      <a:lvl6pPr marL="2285987" algn="l" defTabSz="914395" rtl="0" eaLnBrk="1" latinLnBrk="0" hangingPunct="1">
                        <a:defRPr kumimoji="1" sz="1800" kern="1200">
                          <a:solidFill>
                            <a:schemeClr val="tx1"/>
                          </a:solidFill>
                          <a:latin typeface="Arial"/>
                          <a:ea typeface="ＭＳ Ｐゴシック"/>
                        </a:defRPr>
                      </a:lvl6pPr>
                      <a:lvl7pPr marL="2743185" algn="l" defTabSz="914395" rtl="0" eaLnBrk="1" latinLnBrk="0" hangingPunct="1">
                        <a:defRPr kumimoji="1" sz="1800" kern="1200">
                          <a:solidFill>
                            <a:schemeClr val="tx1"/>
                          </a:solidFill>
                          <a:latin typeface="Arial"/>
                          <a:ea typeface="ＭＳ Ｐゴシック"/>
                        </a:defRPr>
                      </a:lvl7pPr>
                      <a:lvl8pPr marL="3200381" algn="l" defTabSz="914395" rtl="0" eaLnBrk="1" latinLnBrk="0" hangingPunct="1">
                        <a:defRPr kumimoji="1" sz="1800" kern="1200">
                          <a:solidFill>
                            <a:schemeClr val="tx1"/>
                          </a:solidFill>
                          <a:latin typeface="Arial"/>
                          <a:ea typeface="ＭＳ Ｐゴシック"/>
                        </a:defRPr>
                      </a:lvl8pPr>
                      <a:lvl9pPr marL="3657579" algn="l" defTabSz="914395" rtl="0" eaLnBrk="1" latinLnBrk="0" hangingPunct="1">
                        <a:defRPr kumimoji="1" sz="1800" kern="1200">
                          <a:solidFill>
                            <a:schemeClr val="tx1"/>
                          </a:solidFill>
                          <a:latin typeface="Arial"/>
                          <a:ea typeface="ＭＳ Ｐゴシック"/>
                        </a:defRPr>
                      </a:lvl9pPr>
                    </a:lstStyle>
                    <a:p>
                      <a:pPr algn="r"/>
                      <a:r>
                        <a:rPr kumimoji="1" lang="en-US" altLang="ja-JP" sz="1400">
                          <a:solidFill>
                            <a:schemeClr val="tx1"/>
                          </a:solidFill>
                        </a:rPr>
                        <a:t>21</a:t>
                      </a:r>
                      <a:r>
                        <a:rPr kumimoji="1" lang="ja-JP" altLang="en-US" sz="1400">
                          <a:solidFill>
                            <a:schemeClr val="tx1"/>
                          </a:solidFill>
                        </a:rPr>
                        <a:t>件</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28888779"/>
                  </a:ext>
                </a:extLst>
              </a:tr>
              <a:tr h="324000">
                <a:tc>
                  <a:txBody>
                    <a:bodyPr/>
                    <a:lstStyle>
                      <a:lvl1pPr marL="0" algn="l" defTabSz="914395" rtl="0" eaLnBrk="1" latinLnBrk="0" hangingPunct="1">
                        <a:defRPr kumimoji="1" sz="1800" kern="1200">
                          <a:solidFill>
                            <a:schemeClr val="tx1"/>
                          </a:solidFill>
                          <a:latin typeface="Arial"/>
                          <a:ea typeface="ＭＳ Ｐゴシック"/>
                        </a:defRPr>
                      </a:lvl1pPr>
                      <a:lvl2pPr marL="457198" algn="l" defTabSz="914395" rtl="0" eaLnBrk="1" latinLnBrk="0" hangingPunct="1">
                        <a:defRPr kumimoji="1" sz="1800" kern="1200">
                          <a:solidFill>
                            <a:schemeClr val="tx1"/>
                          </a:solidFill>
                          <a:latin typeface="Arial"/>
                          <a:ea typeface="ＭＳ Ｐゴシック"/>
                        </a:defRPr>
                      </a:lvl2pPr>
                      <a:lvl3pPr marL="914395" algn="l" defTabSz="914395" rtl="0" eaLnBrk="1" latinLnBrk="0" hangingPunct="1">
                        <a:defRPr kumimoji="1" sz="1800" kern="1200">
                          <a:solidFill>
                            <a:schemeClr val="tx1"/>
                          </a:solidFill>
                          <a:latin typeface="Arial"/>
                          <a:ea typeface="ＭＳ Ｐゴシック"/>
                        </a:defRPr>
                      </a:lvl3pPr>
                      <a:lvl4pPr marL="1371592" algn="l" defTabSz="914395" rtl="0" eaLnBrk="1" latinLnBrk="0" hangingPunct="1">
                        <a:defRPr kumimoji="1" sz="1800" kern="1200">
                          <a:solidFill>
                            <a:schemeClr val="tx1"/>
                          </a:solidFill>
                          <a:latin typeface="Arial"/>
                          <a:ea typeface="ＭＳ Ｐゴシック"/>
                        </a:defRPr>
                      </a:lvl4pPr>
                      <a:lvl5pPr marL="1828789" algn="l" defTabSz="914395" rtl="0" eaLnBrk="1" latinLnBrk="0" hangingPunct="1">
                        <a:defRPr kumimoji="1" sz="1800" kern="1200">
                          <a:solidFill>
                            <a:schemeClr val="tx1"/>
                          </a:solidFill>
                          <a:latin typeface="Arial"/>
                          <a:ea typeface="ＭＳ Ｐゴシック"/>
                        </a:defRPr>
                      </a:lvl5pPr>
                      <a:lvl6pPr marL="2285987" algn="l" defTabSz="914395" rtl="0" eaLnBrk="1" latinLnBrk="0" hangingPunct="1">
                        <a:defRPr kumimoji="1" sz="1800" kern="1200">
                          <a:solidFill>
                            <a:schemeClr val="tx1"/>
                          </a:solidFill>
                          <a:latin typeface="Arial"/>
                          <a:ea typeface="ＭＳ Ｐゴシック"/>
                        </a:defRPr>
                      </a:lvl6pPr>
                      <a:lvl7pPr marL="2743185" algn="l" defTabSz="914395" rtl="0" eaLnBrk="1" latinLnBrk="0" hangingPunct="1">
                        <a:defRPr kumimoji="1" sz="1800" kern="1200">
                          <a:solidFill>
                            <a:schemeClr val="tx1"/>
                          </a:solidFill>
                          <a:latin typeface="Arial"/>
                          <a:ea typeface="ＭＳ Ｐゴシック"/>
                        </a:defRPr>
                      </a:lvl7pPr>
                      <a:lvl8pPr marL="3200381" algn="l" defTabSz="914395" rtl="0" eaLnBrk="1" latinLnBrk="0" hangingPunct="1">
                        <a:defRPr kumimoji="1" sz="1800" kern="1200">
                          <a:solidFill>
                            <a:schemeClr val="tx1"/>
                          </a:solidFill>
                          <a:latin typeface="Arial"/>
                          <a:ea typeface="ＭＳ Ｐゴシック"/>
                        </a:defRPr>
                      </a:lvl8pPr>
                      <a:lvl9pPr marL="3657579" algn="l" defTabSz="914395" rtl="0" eaLnBrk="1" latinLnBrk="0" hangingPunct="1">
                        <a:defRPr kumimoji="1" sz="1800" kern="1200">
                          <a:solidFill>
                            <a:schemeClr val="tx1"/>
                          </a:solidFill>
                          <a:latin typeface="Arial"/>
                          <a:ea typeface="ＭＳ Ｐゴシック"/>
                        </a:defRPr>
                      </a:lvl9pPr>
                    </a:lstStyle>
                    <a:p>
                      <a:r>
                        <a:rPr kumimoji="1" lang="ja-JP" altLang="en-US" sz="1400">
                          <a:solidFill>
                            <a:schemeClr val="tx1"/>
                          </a:solidFill>
                        </a:rPr>
                        <a:t>農家レストラン</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395" rtl="0" eaLnBrk="1" latinLnBrk="0" hangingPunct="1">
                        <a:defRPr kumimoji="1" sz="1800" kern="1200">
                          <a:solidFill>
                            <a:schemeClr val="tx1"/>
                          </a:solidFill>
                          <a:latin typeface="Arial"/>
                          <a:ea typeface="ＭＳ Ｐゴシック"/>
                        </a:defRPr>
                      </a:lvl1pPr>
                      <a:lvl2pPr marL="457198" algn="l" defTabSz="914395" rtl="0" eaLnBrk="1" latinLnBrk="0" hangingPunct="1">
                        <a:defRPr kumimoji="1" sz="1800" kern="1200">
                          <a:solidFill>
                            <a:schemeClr val="tx1"/>
                          </a:solidFill>
                          <a:latin typeface="Arial"/>
                          <a:ea typeface="ＭＳ Ｐゴシック"/>
                        </a:defRPr>
                      </a:lvl2pPr>
                      <a:lvl3pPr marL="914395" algn="l" defTabSz="914395" rtl="0" eaLnBrk="1" latinLnBrk="0" hangingPunct="1">
                        <a:defRPr kumimoji="1" sz="1800" kern="1200">
                          <a:solidFill>
                            <a:schemeClr val="tx1"/>
                          </a:solidFill>
                          <a:latin typeface="Arial"/>
                          <a:ea typeface="ＭＳ Ｐゴシック"/>
                        </a:defRPr>
                      </a:lvl3pPr>
                      <a:lvl4pPr marL="1371592" algn="l" defTabSz="914395" rtl="0" eaLnBrk="1" latinLnBrk="0" hangingPunct="1">
                        <a:defRPr kumimoji="1" sz="1800" kern="1200">
                          <a:solidFill>
                            <a:schemeClr val="tx1"/>
                          </a:solidFill>
                          <a:latin typeface="Arial"/>
                          <a:ea typeface="ＭＳ Ｐゴシック"/>
                        </a:defRPr>
                      </a:lvl4pPr>
                      <a:lvl5pPr marL="1828789" algn="l" defTabSz="914395" rtl="0" eaLnBrk="1" latinLnBrk="0" hangingPunct="1">
                        <a:defRPr kumimoji="1" sz="1800" kern="1200">
                          <a:solidFill>
                            <a:schemeClr val="tx1"/>
                          </a:solidFill>
                          <a:latin typeface="Arial"/>
                          <a:ea typeface="ＭＳ Ｐゴシック"/>
                        </a:defRPr>
                      </a:lvl5pPr>
                      <a:lvl6pPr marL="2285987" algn="l" defTabSz="914395" rtl="0" eaLnBrk="1" latinLnBrk="0" hangingPunct="1">
                        <a:defRPr kumimoji="1" sz="1800" kern="1200">
                          <a:solidFill>
                            <a:schemeClr val="tx1"/>
                          </a:solidFill>
                          <a:latin typeface="Arial"/>
                          <a:ea typeface="ＭＳ Ｐゴシック"/>
                        </a:defRPr>
                      </a:lvl6pPr>
                      <a:lvl7pPr marL="2743185" algn="l" defTabSz="914395" rtl="0" eaLnBrk="1" latinLnBrk="0" hangingPunct="1">
                        <a:defRPr kumimoji="1" sz="1800" kern="1200">
                          <a:solidFill>
                            <a:schemeClr val="tx1"/>
                          </a:solidFill>
                          <a:latin typeface="Arial"/>
                          <a:ea typeface="ＭＳ Ｐゴシック"/>
                        </a:defRPr>
                      </a:lvl7pPr>
                      <a:lvl8pPr marL="3200381" algn="l" defTabSz="914395" rtl="0" eaLnBrk="1" latinLnBrk="0" hangingPunct="1">
                        <a:defRPr kumimoji="1" sz="1800" kern="1200">
                          <a:solidFill>
                            <a:schemeClr val="tx1"/>
                          </a:solidFill>
                          <a:latin typeface="Arial"/>
                          <a:ea typeface="ＭＳ Ｐゴシック"/>
                        </a:defRPr>
                      </a:lvl8pPr>
                      <a:lvl9pPr marL="3657579" algn="l" defTabSz="914395" rtl="0" eaLnBrk="1" latinLnBrk="0" hangingPunct="1">
                        <a:defRPr kumimoji="1" sz="1800" kern="1200">
                          <a:solidFill>
                            <a:schemeClr val="tx1"/>
                          </a:solidFill>
                          <a:latin typeface="Arial"/>
                          <a:ea typeface="ＭＳ Ｐゴシック"/>
                        </a:defRPr>
                      </a:lvl9pPr>
                    </a:lstStyle>
                    <a:p>
                      <a:pPr algn="r"/>
                      <a:r>
                        <a:rPr kumimoji="1" lang="en-US" altLang="ja-JP" sz="1400">
                          <a:solidFill>
                            <a:schemeClr val="tx1"/>
                          </a:solidFill>
                        </a:rPr>
                        <a:t>1</a:t>
                      </a:r>
                      <a:r>
                        <a:rPr kumimoji="1" lang="ja-JP" altLang="en-US" sz="1400">
                          <a:solidFill>
                            <a:schemeClr val="tx1"/>
                          </a:solidFill>
                        </a:rPr>
                        <a:t>件</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19873931"/>
                  </a:ext>
                </a:extLst>
              </a:tr>
            </a:tbl>
          </a:graphicData>
        </a:graphic>
      </p:graphicFrame>
      <p:sp>
        <p:nvSpPr>
          <p:cNvPr id="32" name="テキスト ボックス 39"/>
          <p:cNvSpPr txBox="1"/>
          <p:nvPr/>
        </p:nvSpPr>
        <p:spPr>
          <a:xfrm>
            <a:off x="7101205" y="6473975"/>
            <a:ext cx="2670989" cy="276999"/>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marL="144000" marR="0" lvl="0" indent="-14400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t>（参考：</a:t>
            </a:r>
            <a:r>
              <a:rPr kumimoji="1" lang="zh-TW"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t>農作物栽培高度化施設</a:t>
            </a:r>
            <a:r>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t>　</a:t>
            </a:r>
            <a:r>
              <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t>4</a:t>
            </a:r>
            <a:r>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t>件）</a:t>
            </a:r>
            <a:endParaRPr kumimoji="1" lang="zh-TW"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33" name="図 32"/>
          <p:cNvPicPr>
            <a:picLocks noChangeAspect="1"/>
          </p:cNvPicPr>
          <p:nvPr/>
        </p:nvPicPr>
        <p:blipFill rotWithShape="1">
          <a:blip r:embed="rId2"/>
          <a:srcRect l="1567" t="8758" r="5717" b="9144"/>
          <a:stretch/>
        </p:blipFill>
        <p:spPr>
          <a:xfrm>
            <a:off x="7301822" y="1796032"/>
            <a:ext cx="2470372" cy="1641208"/>
          </a:xfrm>
          <a:prstGeom prst="rect">
            <a:avLst/>
          </a:prstGeom>
        </p:spPr>
      </p:pic>
      <p:pic>
        <p:nvPicPr>
          <p:cNvPr id="34" name="図 33"/>
          <p:cNvPicPr>
            <a:picLocks noChangeAspect="1"/>
          </p:cNvPicPr>
          <p:nvPr/>
        </p:nvPicPr>
        <p:blipFill rotWithShape="1">
          <a:blip r:embed="rId3" cstate="print">
            <a:extLst>
              <a:ext uri="{28A0092B-C50C-407E-A947-70E740481C1C}">
                <a14:useLocalDpi xmlns:a14="http://schemas.microsoft.com/office/drawing/2010/main"/>
              </a:ext>
            </a:extLst>
          </a:blip>
          <a:srcRect l="12752" t="2798" r="14345"/>
          <a:stretch/>
        </p:blipFill>
        <p:spPr>
          <a:xfrm>
            <a:off x="7297020" y="3453014"/>
            <a:ext cx="1218052" cy="1218037"/>
          </a:xfrm>
          <a:prstGeom prst="rect">
            <a:avLst/>
          </a:prstGeom>
        </p:spPr>
      </p:pic>
      <p:pic>
        <p:nvPicPr>
          <p:cNvPr id="35" name="図 34"/>
          <p:cNvPicPr>
            <a:picLocks noChangeAspect="1"/>
          </p:cNvPicPr>
          <p:nvPr/>
        </p:nvPicPr>
        <p:blipFill rotWithShape="1">
          <a:blip r:embed="rId4" cstate="print">
            <a:extLst>
              <a:ext uri="{28A0092B-C50C-407E-A947-70E740481C1C}">
                <a14:useLocalDpi xmlns:a14="http://schemas.microsoft.com/office/drawing/2010/main"/>
              </a:ext>
            </a:extLst>
          </a:blip>
          <a:srcRect l="10137" r="13479"/>
          <a:stretch/>
        </p:blipFill>
        <p:spPr>
          <a:xfrm>
            <a:off x="8548058" y="3462086"/>
            <a:ext cx="1224136" cy="1201960"/>
          </a:xfrm>
          <a:prstGeom prst="rect">
            <a:avLst/>
          </a:prstGeom>
        </p:spPr>
      </p:pic>
      <p:sp>
        <p:nvSpPr>
          <p:cNvPr id="36" name="テキスト ボックス 35"/>
          <p:cNvSpPr txBox="1"/>
          <p:nvPr/>
        </p:nvSpPr>
        <p:spPr>
          <a:xfrm>
            <a:off x="7257256" y="4688893"/>
            <a:ext cx="2554463" cy="557451"/>
          </a:xfrm>
          <a:prstGeom prst="rect">
            <a:avLst/>
          </a:prstGeom>
          <a:noFill/>
          <a:ln w="9525" cap="flat" cmpd="sng" algn="ctr">
            <a:noFill/>
            <a:prstDash val="solid"/>
          </a:ln>
          <a:effectLst/>
        </p:spPr>
        <p:txBody>
          <a:bodyPr vertOverflow="overflow" horzOverflow="overflow" wrap="square" lIns="90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a:ln>
                  <a:noFill/>
                </a:ln>
                <a:solidFill>
                  <a:srgbClr val="000000"/>
                </a:solidFill>
                <a:effectLst/>
                <a:uLnTx/>
                <a:uFillTx/>
                <a:latin typeface="Arial"/>
                <a:ea typeface="ＭＳ Ｐゴシック"/>
                <a:cs typeface="+mn-cs"/>
              </a:rPr>
              <a:t>【</a:t>
            </a:r>
            <a:r>
              <a:rPr kumimoji="0" lang="ja-JP" altLang="en-US" sz="1050" b="0" i="0" u="none" strike="noStrike" kern="0" cap="none" spc="0" normalizeH="0" baseline="0" noProof="0">
                <a:ln>
                  <a:noFill/>
                </a:ln>
                <a:solidFill>
                  <a:srgbClr val="000000"/>
                </a:solidFill>
                <a:effectLst/>
                <a:uLnTx/>
                <a:uFillTx/>
                <a:latin typeface="Arial"/>
                <a:ea typeface="ＭＳ Ｐゴシック"/>
                <a:cs typeface="+mn-cs"/>
              </a:rPr>
              <a:t>参考</a:t>
            </a:r>
            <a:r>
              <a:rPr kumimoji="0" lang="en-US" altLang="ja-JP" sz="1050" b="0" i="0" u="none" strike="noStrike" kern="0" cap="none" spc="0" normalizeH="0" baseline="0" noProof="0">
                <a:ln>
                  <a:noFill/>
                </a:ln>
                <a:solidFill>
                  <a:srgbClr val="000000"/>
                </a:solidFill>
                <a:effectLst/>
                <a:uLnTx/>
                <a:uFillTx/>
                <a:latin typeface="Arial"/>
                <a:ea typeface="ＭＳ Ｐゴシック"/>
                <a:cs typeface="+mn-cs"/>
              </a:rPr>
              <a:t>】</a:t>
            </a:r>
            <a:r>
              <a:rPr kumimoji="0" lang="ja-JP" altLang="en-US" sz="1050" b="0" i="0" u="none" strike="noStrike" kern="0" cap="none" spc="0" normalizeH="0" baseline="0" noProof="0">
                <a:ln>
                  <a:noFill/>
                </a:ln>
                <a:solidFill>
                  <a:srgbClr val="000000"/>
                </a:solidFill>
                <a:effectLst/>
                <a:uLnTx/>
                <a:uFillTx/>
                <a:latin typeface="Arial"/>
                <a:ea typeface="ＭＳ Ｐゴシック"/>
                <a:cs typeface="+mn-cs"/>
              </a:rPr>
              <a:t>東大和市内の生産緑地において、直売所が設置。周辺の生産者との協力により、多数の農産物を販売している。</a:t>
            </a:r>
          </a:p>
        </p:txBody>
      </p:sp>
      <p:sp>
        <p:nvSpPr>
          <p:cNvPr id="2" name="スライド番号プレースホルダー 1">
            <a:extLst>
              <a:ext uri="{FF2B5EF4-FFF2-40B4-BE49-F238E27FC236}">
                <a16:creationId xmlns:a16="http://schemas.microsoft.com/office/drawing/2014/main" id="{2C92F06A-2678-3C9C-086B-D00A71DC2267}"/>
              </a:ext>
            </a:extLst>
          </p:cNvPr>
          <p:cNvSpPr>
            <a:spLocks noGrp="1"/>
          </p:cNvSpPr>
          <p:nvPr>
            <p:ph type="sldNum" sz="quarter" idx="12"/>
          </p:nvPr>
        </p:nvSpPr>
        <p:spPr>
          <a:xfrm>
            <a:off x="7596957" y="655009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テキスト ボックス 92">
            <a:extLst>
              <a:ext uri="{FF2B5EF4-FFF2-40B4-BE49-F238E27FC236}">
                <a16:creationId xmlns:a16="http://schemas.microsoft.com/office/drawing/2014/main" id="{F22CC142-7327-9085-1074-053443D28CC7}"/>
              </a:ext>
            </a:extLst>
          </p:cNvPr>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947778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0" name="テキスト ボックス 152"/>
          <p:cNvSpPr txBox="1"/>
          <p:nvPr/>
        </p:nvSpPr>
        <p:spPr>
          <a:xfrm>
            <a:off x="44831" y="560791"/>
            <a:ext cx="9769595" cy="738664"/>
          </a:xfrm>
          <a:prstGeom prst="rect">
            <a:avLst/>
          </a:prstGeom>
          <a:noFill/>
          <a:ln>
            <a:solidFill>
              <a:sysClr val="windowText" lastClr="000000"/>
            </a:solidFill>
          </a:ln>
        </p:spPr>
        <p:txBody>
          <a:bodyPr wrap="square" rtlCol="0">
            <a:spAutoFit/>
          </a:bodyPr>
          <a:lstStyle>
            <a:defPPr>
              <a:defRPr lang="ja-JP"/>
            </a:defPPr>
            <a:lvl1pPr>
              <a:defRPr b="1"/>
            </a:lvl1p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・生産緑地の</a:t>
            </a:r>
            <a:r>
              <a:rPr kumimoji="0" lang="ja-JP" altLang="en-US" sz="1400" b="0" i="0" u="sng"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所有者等の意向を基に、市町村は当該生産緑地を特定生産緑地として指定</a:t>
            </a:r>
            <a:r>
              <a:rPr kumimoji="0" lang="ja-JP" altLang="en-US"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できる。</a:t>
            </a:r>
            <a:endParaRPr kumimoji="0" lang="en-US" altLang="ja-JP"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96838" marR="0" lvl="0" indent="-96838"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・指定された場合、買取り申出ができる時期は、「生産緑地地区の都市計画の告示日から３０年経過後」から、</a:t>
            </a:r>
            <a:r>
              <a:rPr kumimoji="0" lang="ja-JP" altLang="en-US" sz="1400" b="0" i="0" u="sng"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１０年延期</a:t>
            </a:r>
            <a:r>
              <a:rPr kumimoji="0" lang="ja-JP" altLang="en-US"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される。</a:t>
            </a:r>
            <a:endParaRPr kumimoji="0" lang="en-US" altLang="ja-JP"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96838" marR="0" lvl="0" indent="-96838"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0" lang="ja-JP" altLang="en-US"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１０年経過後は、改めて所有者等の同意を得て、</a:t>
            </a:r>
            <a:r>
              <a:rPr kumimoji="0" lang="ja-JP" altLang="en-US" sz="1400" b="0" i="0" u="sng"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繰り返し１０年の延長ができる</a:t>
            </a:r>
            <a:r>
              <a:rPr kumimoji="0" lang="ja-JP" altLang="en-US"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a:t>
            </a:r>
            <a:endParaRPr kumimoji="0" lang="en-US" altLang="ja-JP"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4121" name="直線コネクタ 72"/>
          <p:cNvCxnSpPr/>
          <p:nvPr/>
        </p:nvCxnSpPr>
        <p:spPr>
          <a:xfrm flipH="1">
            <a:off x="4475134" y="4548435"/>
            <a:ext cx="6961" cy="2448272"/>
          </a:xfrm>
          <a:prstGeom prst="line">
            <a:avLst/>
          </a:prstGeom>
          <a:noFill/>
          <a:ln w="9525" cap="flat" cmpd="sng" algn="ctr">
            <a:solidFill>
              <a:schemeClr val="tx1"/>
            </a:solidFill>
            <a:prstDash val="dashDot"/>
            <a:miter lim="800000"/>
          </a:ln>
          <a:effectLst/>
        </p:spPr>
      </p:cxnSp>
      <p:sp>
        <p:nvSpPr>
          <p:cNvPr id="4122" name="テキスト ボックス 73"/>
          <p:cNvSpPr txBox="1"/>
          <p:nvPr/>
        </p:nvSpPr>
        <p:spPr>
          <a:xfrm>
            <a:off x="8242166" y="1775819"/>
            <a:ext cx="1413501" cy="459571"/>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200">
                <a:solidFill>
                  <a:srgbClr val="00B05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特定生産緑地の</a:t>
            </a:r>
            <a:endParaRPr kumimoji="0" lang="en-US" altLang="ja-JP" sz="1050" b="0" i="0" u="none" strike="noStrike" kern="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指定から</a:t>
            </a:r>
            <a:r>
              <a:rPr kumimoji="0" lang="en-US" altLang="ja-JP" sz="1050" b="0" i="0" u="none" strike="noStrike" kern="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10</a:t>
            </a:r>
            <a:r>
              <a:rPr kumimoji="0" lang="ja-JP" altLang="en-US" sz="1050" b="0" i="0" u="none" strike="noStrike" kern="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年経過</a:t>
            </a:r>
          </a:p>
        </p:txBody>
      </p:sp>
      <p:sp>
        <p:nvSpPr>
          <p:cNvPr id="4123" name="テキスト ボックス 74"/>
          <p:cNvSpPr txBox="1"/>
          <p:nvPr/>
        </p:nvSpPr>
        <p:spPr>
          <a:xfrm>
            <a:off x="1829355" y="2672455"/>
            <a:ext cx="132344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買取り申出が可能</a:t>
            </a:r>
            <a:endParaRPr kumimoji="1" lang="en-US" altLang="ja-JP" sz="11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endParaRPr>
          </a:p>
        </p:txBody>
      </p:sp>
      <p:sp>
        <p:nvSpPr>
          <p:cNvPr id="4124" name="テキスト ボックス 75"/>
          <p:cNvSpPr txBox="1"/>
          <p:nvPr/>
        </p:nvSpPr>
        <p:spPr>
          <a:xfrm>
            <a:off x="1082840" y="2154823"/>
            <a:ext cx="1097404" cy="246221"/>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相続の発生等</a:t>
            </a:r>
          </a:p>
        </p:txBody>
      </p:sp>
      <p:cxnSp>
        <p:nvCxnSpPr>
          <p:cNvPr id="4125" name="カギ線コネクタ 76"/>
          <p:cNvCxnSpPr/>
          <p:nvPr/>
        </p:nvCxnSpPr>
        <p:spPr>
          <a:xfrm>
            <a:off x="1438643" y="2517241"/>
            <a:ext cx="419268" cy="292964"/>
          </a:xfrm>
          <a:prstGeom prst="bentConnector3">
            <a:avLst/>
          </a:prstGeom>
          <a:noFill/>
          <a:ln w="28575" cap="flat" cmpd="sng" algn="ctr">
            <a:solidFill>
              <a:schemeClr val="tx1"/>
            </a:solidFill>
            <a:prstDash val="solid"/>
            <a:miter lim="800000"/>
            <a:tailEnd type="arrow"/>
          </a:ln>
          <a:effectLst/>
        </p:spPr>
      </p:cxnSp>
      <p:sp>
        <p:nvSpPr>
          <p:cNvPr id="4126" name="テキスト ボックス 77"/>
          <p:cNvSpPr txBox="1"/>
          <p:nvPr/>
        </p:nvSpPr>
        <p:spPr>
          <a:xfrm>
            <a:off x="2075868" y="2290594"/>
            <a:ext cx="932916" cy="246221"/>
          </a:xfrm>
          <a:prstGeom prst="rect">
            <a:avLst/>
          </a:prstGeom>
          <a:noFill/>
        </p:spPr>
        <p:txBody>
          <a:bodyPr wrap="square" rtlCol="0">
            <a:spAutoFit/>
          </a:bodyPr>
          <a:lstStyle>
            <a:defPPr>
              <a:defRPr lang="ja-JP"/>
            </a:defPPr>
            <a:lvl1pP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営農を継続</a:t>
            </a:r>
            <a:endParaRPr kumimoji="1" lang="en-US" altLang="ja-JP" sz="10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endParaRPr>
          </a:p>
        </p:txBody>
      </p:sp>
      <p:sp>
        <p:nvSpPr>
          <p:cNvPr id="4127" name="テキスト ボックス 81"/>
          <p:cNvSpPr txBox="1"/>
          <p:nvPr/>
        </p:nvSpPr>
        <p:spPr>
          <a:xfrm>
            <a:off x="8409384" y="1516942"/>
            <a:ext cx="64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(R14)</a:t>
            </a:r>
            <a:endParaRPr kumimoji="1" lang="ja-JP" altLang="en-US" sz="14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endParaRPr>
          </a:p>
        </p:txBody>
      </p:sp>
      <p:sp>
        <p:nvSpPr>
          <p:cNvPr id="4128" name="テキスト ボックス 82"/>
          <p:cNvSpPr txBox="1"/>
          <p:nvPr/>
        </p:nvSpPr>
        <p:spPr>
          <a:xfrm>
            <a:off x="4565664" y="2156601"/>
            <a:ext cx="1245688" cy="292556"/>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相続の発生等</a:t>
            </a:r>
          </a:p>
        </p:txBody>
      </p:sp>
      <p:sp>
        <p:nvSpPr>
          <p:cNvPr id="4129" name="テキスト ボックス 84"/>
          <p:cNvSpPr txBox="1"/>
          <p:nvPr/>
        </p:nvSpPr>
        <p:spPr>
          <a:xfrm>
            <a:off x="4160912" y="1516942"/>
            <a:ext cx="64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(R4)</a:t>
            </a:r>
            <a:endParaRPr kumimoji="1" lang="ja-JP" altLang="en-US" sz="14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endParaRPr>
          </a:p>
        </p:txBody>
      </p:sp>
      <p:cxnSp>
        <p:nvCxnSpPr>
          <p:cNvPr id="4130" name="直線コネクタ 85"/>
          <p:cNvCxnSpPr/>
          <p:nvPr/>
        </p:nvCxnSpPr>
        <p:spPr>
          <a:xfrm>
            <a:off x="4474522" y="4846629"/>
            <a:ext cx="4111997" cy="0"/>
          </a:xfrm>
          <a:prstGeom prst="line">
            <a:avLst/>
          </a:prstGeom>
          <a:noFill/>
          <a:ln w="12700" cap="flat" cmpd="sng" algn="ctr">
            <a:solidFill>
              <a:schemeClr val="tx1"/>
            </a:solidFill>
            <a:prstDash val="sysDot"/>
            <a:miter lim="800000"/>
            <a:tailEnd type="arrow"/>
          </a:ln>
          <a:effectLst/>
        </p:spPr>
      </p:cxnSp>
      <p:sp>
        <p:nvSpPr>
          <p:cNvPr id="4131" name="テキスト ボックス 87"/>
          <p:cNvSpPr txBox="1"/>
          <p:nvPr/>
        </p:nvSpPr>
        <p:spPr>
          <a:xfrm>
            <a:off x="2059768" y="4638328"/>
            <a:ext cx="965115" cy="230832"/>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marR="0" lvl="0" indent="0" algn="ctr" fontAlgn="auto">
              <a:lnSpc>
                <a:spcPct val="100000"/>
              </a:lnSpc>
              <a:spcBef>
                <a:spcPts val="0"/>
              </a:spcBef>
              <a:spcAft>
                <a:spcPts val="0"/>
              </a:spcAft>
              <a:buClrTx/>
              <a:buSzTx/>
              <a:buFontTx/>
              <a:buNone/>
              <a:tabLst/>
              <a:defRPr kumimoji="0" sz="900" b="0" i="0" u="none" strike="noStrike" kern="0" cap="none" spc="0" normalizeH="0" baseline="0">
                <a:ln>
                  <a:noFill/>
                </a:ln>
                <a:solidFill>
                  <a:schemeClr val="bg1">
                    <a:lumMod val="50000"/>
                  </a:schemeClr>
                </a:solidFill>
                <a:effectLst/>
                <a:uLnTx/>
                <a:uFillTx/>
                <a:latin typeface="Calibri" panose="020F0502020204030204"/>
                <a:ea typeface="ＭＳ Ｐゴシック" panose="020B060007020508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white">
                    <a:lumMod val="50000"/>
                  </a:prstClr>
                </a:solidFill>
                <a:effectLst/>
                <a:uLnTx/>
                <a:uFillTx/>
                <a:latin typeface="Calibri" panose="020F0502020204030204"/>
                <a:ea typeface="ＭＳ Ｐゴシック" panose="020B0600070205080204" pitchFamily="50" charset="-128"/>
                <a:cs typeface="+mn-cs"/>
              </a:rPr>
              <a:t>営農を継続</a:t>
            </a:r>
            <a:endParaRPr kumimoji="0" lang="en-US" altLang="ja-JP" sz="1000" b="0" i="0" u="none" strike="noStrike" kern="0" cap="none" spc="0" normalizeH="0" baseline="0" noProof="0">
              <a:ln>
                <a:noFill/>
              </a:ln>
              <a:solidFill>
                <a:prstClr val="white">
                  <a:lumMod val="50000"/>
                </a:prstClr>
              </a:solidFill>
              <a:effectLst/>
              <a:uLnTx/>
              <a:uFillTx/>
              <a:latin typeface="Calibri" panose="020F0502020204030204"/>
              <a:ea typeface="ＭＳ Ｐゴシック" panose="020B0600070205080204" pitchFamily="50" charset="-128"/>
              <a:cs typeface="+mn-cs"/>
            </a:endParaRPr>
          </a:p>
        </p:txBody>
      </p:sp>
      <p:sp>
        <p:nvSpPr>
          <p:cNvPr id="4132" name="テキスト ボックス 88"/>
          <p:cNvSpPr txBox="1"/>
          <p:nvPr/>
        </p:nvSpPr>
        <p:spPr>
          <a:xfrm>
            <a:off x="1811104" y="4995496"/>
            <a:ext cx="16503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買取り申出が可能</a:t>
            </a:r>
            <a:endParaRPr kumimoji="1" lang="en-US" altLang="ja-JP" sz="11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endParaRPr>
          </a:p>
        </p:txBody>
      </p:sp>
      <p:sp>
        <p:nvSpPr>
          <p:cNvPr id="4133" name="ドーナツ 89"/>
          <p:cNvSpPr/>
          <p:nvPr/>
        </p:nvSpPr>
        <p:spPr>
          <a:xfrm>
            <a:off x="4390399" y="2437862"/>
            <a:ext cx="180000" cy="180000"/>
          </a:xfrm>
          <a:prstGeom prst="donut">
            <a:avLst>
              <a:gd name="adj" fmla="val 14152"/>
            </a:avLst>
          </a:prstGeom>
          <a:solidFill>
            <a:schemeClr val="accent2"/>
          </a:solidFill>
          <a:ln w="1270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34" name="テキスト ボックス 93"/>
          <p:cNvSpPr txBox="1"/>
          <p:nvPr/>
        </p:nvSpPr>
        <p:spPr>
          <a:xfrm>
            <a:off x="5342987" y="2677632"/>
            <a:ext cx="150517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買取り申出が可能</a:t>
            </a:r>
            <a:endParaRPr kumimoji="1" lang="en-US" altLang="ja-JP" sz="11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endParaRPr>
          </a:p>
        </p:txBody>
      </p:sp>
      <p:cxnSp>
        <p:nvCxnSpPr>
          <p:cNvPr id="4135" name="カギ線コネクタ 94"/>
          <p:cNvCxnSpPr/>
          <p:nvPr/>
        </p:nvCxnSpPr>
        <p:spPr>
          <a:xfrm>
            <a:off x="4975910" y="2517942"/>
            <a:ext cx="419268" cy="292964"/>
          </a:xfrm>
          <a:prstGeom prst="bentConnector3">
            <a:avLst/>
          </a:prstGeom>
          <a:noFill/>
          <a:ln w="28575" cap="flat" cmpd="sng" algn="ctr">
            <a:solidFill>
              <a:schemeClr val="tx1"/>
            </a:solidFill>
            <a:prstDash val="solid"/>
            <a:miter lim="800000"/>
            <a:tailEnd type="arrow"/>
          </a:ln>
          <a:effectLst/>
        </p:spPr>
      </p:cxnSp>
      <p:cxnSp>
        <p:nvCxnSpPr>
          <p:cNvPr id="4136" name="直線コネクタ 95"/>
          <p:cNvCxnSpPr/>
          <p:nvPr/>
        </p:nvCxnSpPr>
        <p:spPr>
          <a:xfrm flipV="1">
            <a:off x="806704" y="2517904"/>
            <a:ext cx="8824209" cy="117"/>
          </a:xfrm>
          <a:prstGeom prst="line">
            <a:avLst/>
          </a:prstGeom>
          <a:noFill/>
          <a:ln w="28575" cap="flat" cmpd="sng" algn="ctr">
            <a:solidFill>
              <a:sysClr val="windowText" lastClr="000000"/>
            </a:solidFill>
            <a:prstDash val="solid"/>
            <a:miter lim="800000"/>
            <a:tailEnd type="arrow"/>
          </a:ln>
          <a:effectLst/>
        </p:spPr>
      </p:cxnSp>
      <p:sp>
        <p:nvSpPr>
          <p:cNvPr id="4137" name="乗算記号 96"/>
          <p:cNvSpPr/>
          <p:nvPr/>
        </p:nvSpPr>
        <p:spPr>
          <a:xfrm>
            <a:off x="4991131" y="2325986"/>
            <a:ext cx="396000" cy="402242"/>
          </a:xfrm>
          <a:prstGeom prst="mathMultiply">
            <a:avLst>
              <a:gd name="adj1" fmla="val 13219"/>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38" name="乗算記号 97"/>
          <p:cNvSpPr/>
          <p:nvPr/>
        </p:nvSpPr>
        <p:spPr>
          <a:xfrm>
            <a:off x="1447400" y="2313496"/>
            <a:ext cx="396000" cy="402242"/>
          </a:xfrm>
          <a:prstGeom prst="mathMultiply">
            <a:avLst>
              <a:gd name="adj1" fmla="val 13219"/>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4139" name="カギ線コネクタ 98"/>
          <p:cNvCxnSpPr/>
          <p:nvPr/>
        </p:nvCxnSpPr>
        <p:spPr>
          <a:xfrm>
            <a:off x="1434402" y="4853862"/>
            <a:ext cx="419268" cy="292964"/>
          </a:xfrm>
          <a:prstGeom prst="bentConnector3">
            <a:avLst/>
          </a:prstGeom>
          <a:noFill/>
          <a:ln w="28575" cap="flat" cmpd="sng" algn="ctr">
            <a:solidFill>
              <a:schemeClr val="tx1"/>
            </a:solidFill>
            <a:prstDash val="solid"/>
            <a:miter lim="800000"/>
            <a:tailEnd type="arrow"/>
          </a:ln>
          <a:effectLst/>
        </p:spPr>
      </p:cxnSp>
      <p:cxnSp>
        <p:nvCxnSpPr>
          <p:cNvPr id="4140" name="直線コネクタ 99"/>
          <p:cNvCxnSpPr/>
          <p:nvPr/>
        </p:nvCxnSpPr>
        <p:spPr>
          <a:xfrm flipV="1">
            <a:off x="685797" y="4844095"/>
            <a:ext cx="3825908" cy="11773"/>
          </a:xfrm>
          <a:prstGeom prst="line">
            <a:avLst/>
          </a:prstGeom>
          <a:noFill/>
          <a:ln w="28575" cap="flat" cmpd="sng" algn="ctr">
            <a:solidFill>
              <a:sysClr val="windowText" lastClr="000000"/>
            </a:solidFill>
            <a:prstDash val="solid"/>
            <a:miter lim="800000"/>
            <a:tailEnd type="none"/>
          </a:ln>
          <a:effectLst/>
        </p:spPr>
      </p:cxnSp>
      <p:sp>
        <p:nvSpPr>
          <p:cNvPr id="4141" name="乗算記号 100"/>
          <p:cNvSpPr/>
          <p:nvPr/>
        </p:nvSpPr>
        <p:spPr>
          <a:xfrm>
            <a:off x="1446850" y="4638840"/>
            <a:ext cx="396000" cy="402242"/>
          </a:xfrm>
          <a:prstGeom prst="mathMultiply">
            <a:avLst>
              <a:gd name="adj1" fmla="val 13219"/>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4142" name="直線コネクタ 102"/>
          <p:cNvCxnSpPr/>
          <p:nvPr/>
        </p:nvCxnSpPr>
        <p:spPr>
          <a:xfrm flipV="1">
            <a:off x="878067" y="3008552"/>
            <a:ext cx="3597067" cy="15848"/>
          </a:xfrm>
          <a:prstGeom prst="line">
            <a:avLst/>
          </a:prstGeom>
          <a:noFill/>
          <a:ln w="28575" cap="flat" cmpd="sng" algn="ctr">
            <a:solidFill>
              <a:srgbClr val="FFDA3F"/>
            </a:solidFill>
            <a:prstDash val="solid"/>
            <a:miter lim="800000"/>
            <a:tailEnd type="arrow"/>
          </a:ln>
          <a:effectLst/>
        </p:spPr>
      </p:cxnSp>
      <p:cxnSp>
        <p:nvCxnSpPr>
          <p:cNvPr id="4143" name="直線コネクタ 103"/>
          <p:cNvCxnSpPr/>
          <p:nvPr/>
        </p:nvCxnSpPr>
        <p:spPr>
          <a:xfrm flipV="1">
            <a:off x="4479548" y="3003754"/>
            <a:ext cx="3833194" cy="12969"/>
          </a:xfrm>
          <a:prstGeom prst="line">
            <a:avLst/>
          </a:prstGeom>
          <a:noFill/>
          <a:ln w="28575" cap="flat" cmpd="sng" algn="ctr">
            <a:solidFill>
              <a:srgbClr val="FFDA3F"/>
            </a:solidFill>
            <a:prstDash val="solid"/>
            <a:miter lim="800000"/>
            <a:tailEnd type="arrow"/>
          </a:ln>
          <a:effectLst/>
        </p:spPr>
      </p:cxnSp>
      <p:sp>
        <p:nvSpPr>
          <p:cNvPr id="4144" name="テキスト ボックス 104"/>
          <p:cNvSpPr txBox="1"/>
          <p:nvPr/>
        </p:nvSpPr>
        <p:spPr>
          <a:xfrm>
            <a:off x="3837947" y="1973496"/>
            <a:ext cx="221018" cy="2016000"/>
          </a:xfrm>
          <a:prstGeom prst="rect">
            <a:avLst/>
          </a:prstGeom>
          <a:solidFill>
            <a:sysClr val="window" lastClr="FFFFFF"/>
          </a:solidFill>
          <a:ln w="19050">
            <a:solidFill>
              <a:srgbClr val="006600"/>
            </a:solidFill>
          </a:ln>
        </p:spPr>
        <p:txBody>
          <a:bodyPr vert="eaVert" wrap="square" lIns="18000" tIns="36000" rIns="18000" bIns="36000" rtlCol="0" anchor="ctr" anchorCtr="0">
            <a:spAutoFit/>
          </a:bodyPr>
          <a:lstStyle>
            <a:defPPr>
              <a:defRPr lang="ja-JP"/>
            </a:defPPr>
            <a:lvl1pPr marR="0" lvl="0" indent="0" algn="dist" fontAlgn="auto">
              <a:lnSpc>
                <a:spcPct val="1000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latin typeface="Calibri" panose="020F0502020204030204"/>
                <a:ea typeface="ＭＳ Ｐゴシック" panose="020B0600070205080204" pitchFamily="50" charset="-128"/>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特定生産緑地の指定の公示</a:t>
            </a:r>
            <a:endParaRPr kumimoji="0" lang="en-US" altLang="ja-JP" sz="12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4145" name="直線コネクタ 105"/>
          <p:cNvCxnSpPr/>
          <p:nvPr/>
        </p:nvCxnSpPr>
        <p:spPr>
          <a:xfrm flipV="1">
            <a:off x="634979" y="5445224"/>
            <a:ext cx="3840155" cy="17693"/>
          </a:xfrm>
          <a:prstGeom prst="line">
            <a:avLst/>
          </a:prstGeom>
          <a:noFill/>
          <a:ln w="28575" cap="flat" cmpd="sng" algn="ctr">
            <a:solidFill>
              <a:srgbClr val="FFDA3F"/>
            </a:solidFill>
            <a:prstDash val="solid"/>
            <a:miter lim="800000"/>
            <a:tailEnd type="arrow"/>
          </a:ln>
          <a:effectLst/>
        </p:spPr>
      </p:cxnSp>
      <p:cxnSp>
        <p:nvCxnSpPr>
          <p:cNvPr id="4146" name="直線コネクタ 107"/>
          <p:cNvCxnSpPr/>
          <p:nvPr/>
        </p:nvCxnSpPr>
        <p:spPr>
          <a:xfrm flipV="1">
            <a:off x="4494122" y="5445229"/>
            <a:ext cx="4058901" cy="1"/>
          </a:xfrm>
          <a:prstGeom prst="line">
            <a:avLst/>
          </a:prstGeom>
          <a:noFill/>
          <a:ln w="25400" cap="flat" cmpd="sng" algn="ctr">
            <a:solidFill>
              <a:srgbClr val="FFDA3F"/>
            </a:solidFill>
            <a:prstDash val="sysDot"/>
            <a:miter lim="800000"/>
            <a:tailEnd type="arrow"/>
          </a:ln>
          <a:effectLst/>
        </p:spPr>
      </p:cxnSp>
      <p:cxnSp>
        <p:nvCxnSpPr>
          <p:cNvPr id="4147" name="直線コネクタ 108"/>
          <p:cNvCxnSpPr>
            <a:stCxn id="4160" idx="3"/>
          </p:cNvCxnSpPr>
          <p:nvPr/>
        </p:nvCxnSpPr>
        <p:spPr>
          <a:xfrm>
            <a:off x="8308628" y="3006029"/>
            <a:ext cx="1334089" cy="2524"/>
          </a:xfrm>
          <a:prstGeom prst="line">
            <a:avLst/>
          </a:prstGeom>
          <a:noFill/>
          <a:ln w="28575" cap="flat" cmpd="sng" algn="ctr">
            <a:solidFill>
              <a:srgbClr val="FFDA3F"/>
            </a:solidFill>
            <a:prstDash val="solid"/>
            <a:miter lim="800000"/>
            <a:tailEnd type="arrow"/>
          </a:ln>
          <a:effectLst/>
        </p:spPr>
      </p:cxnSp>
      <p:sp>
        <p:nvSpPr>
          <p:cNvPr id="4148" name="テキスト ボックス 109"/>
          <p:cNvSpPr txBox="1"/>
          <p:nvPr/>
        </p:nvSpPr>
        <p:spPr>
          <a:xfrm>
            <a:off x="4520952" y="5477252"/>
            <a:ext cx="3373796" cy="256004"/>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税制特例措置なし</a:t>
            </a:r>
            <a:r>
              <a:rPr kumimoji="1" lang="ja-JP" altLang="en-US" sz="12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（激変緩和措置あり）</a:t>
            </a:r>
            <a:endParaRPr kumimoji="1" lang="ja-JP" altLang="en-US" sz="1200" b="0" i="0" u="none" strike="noStrike" kern="1200" cap="none" spc="0" normalizeH="0" baseline="0" noProof="0">
              <a:ln>
                <a:noFill/>
              </a:ln>
              <a:solidFill>
                <a:prstClr val="black"/>
              </a:solidFill>
              <a:effectLst/>
              <a:uLnTx/>
              <a:uFill>
                <a:solidFill>
                  <a:srgbClr val="FFCC00"/>
                </a:solidFill>
              </a:uFill>
              <a:latin typeface="Calibri"/>
              <a:ea typeface="ＭＳ Ｐゴシック" panose="020B0600070205080204" pitchFamily="50" charset="-128"/>
              <a:cs typeface="+mn-cs"/>
            </a:endParaRPr>
          </a:p>
        </p:txBody>
      </p:sp>
      <p:sp>
        <p:nvSpPr>
          <p:cNvPr id="4149" name="テキスト ボックス 110"/>
          <p:cNvSpPr txBox="1"/>
          <p:nvPr/>
        </p:nvSpPr>
        <p:spPr>
          <a:xfrm>
            <a:off x="1175554" y="3068960"/>
            <a:ext cx="2697326" cy="288147"/>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ja-JP" altLang="en-US" sz="14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生産緑地として税制特例措置</a:t>
            </a:r>
            <a:endParaRPr kumimoji="1" lang="en-US" altLang="ja-JP" sz="14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50" name="テキスト ボックス 111"/>
          <p:cNvSpPr txBox="1"/>
          <p:nvPr/>
        </p:nvSpPr>
        <p:spPr>
          <a:xfrm>
            <a:off x="4448944" y="3082507"/>
            <a:ext cx="3287061" cy="255435"/>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ja-JP" altLang="en-US" sz="14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特定生産緑地として税制特例措置が</a:t>
            </a:r>
            <a:r>
              <a:rPr kumimoji="1" lang="ja-JP" altLang="en-US" sz="1400" b="0" i="0" u="sng" strike="noStrike" kern="1200" cap="none" spc="0" normalizeH="0" baseline="0" noProof="0">
                <a:ln>
                  <a:noFill/>
                </a:ln>
                <a:solidFill>
                  <a:prstClr val="black"/>
                </a:solidFill>
                <a:effectLst/>
                <a:uLnTx/>
                <a:uFill>
                  <a:solidFill>
                    <a:srgbClr val="FFCC00"/>
                  </a:solidFill>
                </a:uFill>
                <a:latin typeface="Calibri"/>
                <a:ea typeface="ＭＳ Ｐゴシック" panose="020B0600070205080204" pitchFamily="50" charset="-128"/>
                <a:cs typeface="+mn-cs"/>
              </a:rPr>
              <a:t>継続</a:t>
            </a:r>
            <a:endParaRPr kumimoji="1" lang="en-US" altLang="ja-JP" sz="1400" b="0" i="0" u="sng" strike="noStrike" kern="1200" cap="none" spc="0" normalizeH="0" baseline="0" noProof="0">
              <a:ln>
                <a:noFill/>
              </a:ln>
              <a:solidFill>
                <a:prstClr val="black"/>
              </a:solidFill>
              <a:effectLst/>
              <a:uLnTx/>
              <a:uFill>
                <a:solidFill>
                  <a:srgbClr val="FFCC00"/>
                </a:solidFill>
              </a:uFill>
              <a:latin typeface="Calibri"/>
              <a:ea typeface="ＭＳ Ｐゴシック" panose="020B0600070205080204" pitchFamily="50" charset="-128"/>
              <a:cs typeface="+mn-cs"/>
            </a:endParaRPr>
          </a:p>
        </p:txBody>
      </p:sp>
      <p:sp>
        <p:nvSpPr>
          <p:cNvPr id="4151" name="テキスト ボックス 114"/>
          <p:cNvSpPr txBox="1"/>
          <p:nvPr/>
        </p:nvSpPr>
        <p:spPr>
          <a:xfrm>
            <a:off x="8668176" y="2578626"/>
            <a:ext cx="141009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10</a:t>
            </a:r>
            <a:r>
              <a:rPr kumimoji="1" lang="ja-JP" altLang="en-US" sz="11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年毎に更新可能</a:t>
            </a:r>
            <a:endParaRPr kumimoji="1" lang="en-US" altLang="ja-JP" sz="11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endParaRPr>
          </a:p>
        </p:txBody>
      </p:sp>
      <p:sp>
        <p:nvSpPr>
          <p:cNvPr id="4152" name="テキスト ボックス 115"/>
          <p:cNvSpPr txBox="1"/>
          <p:nvPr/>
        </p:nvSpPr>
        <p:spPr>
          <a:xfrm>
            <a:off x="22941" y="4268829"/>
            <a:ext cx="2268138" cy="266126"/>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特定生産緑地に指定しない場合</a:t>
            </a:r>
            <a:endParaRPr kumimoji="1" lang="en-US" altLang="ja-JP" sz="1200" b="1"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53" name="テキスト ボックス 116"/>
          <p:cNvSpPr txBox="1"/>
          <p:nvPr/>
        </p:nvSpPr>
        <p:spPr>
          <a:xfrm>
            <a:off x="40701" y="1324479"/>
            <a:ext cx="2185147" cy="276999"/>
          </a:xfrm>
          <a:prstGeom prst="rect">
            <a:avLst/>
          </a:prstGeom>
          <a:solidFill>
            <a:srgbClr val="669900"/>
          </a:solidFill>
        </p:spPr>
        <p:txBody>
          <a:bodyPr wrap="square" rtlCol="0">
            <a:spAutoFit/>
          </a:bodyPr>
          <a:lstStyle>
            <a:defPPr>
              <a:defRPr lang="ja-JP"/>
            </a:defPPr>
            <a:lvl1pPr algn="ctr">
              <a:defRPr sz="1600">
                <a:solidFill>
                  <a:schemeClr val="bg1"/>
                </a:solidFill>
                <a:latin typeface="ＤＨＰ平成ゴシックW5" panose="020B0500000000000000" pitchFamily="50" charset="-128"/>
                <a:ea typeface="ＤＨＰ平成ゴシックW5" panose="020B0500000000000000"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mn-cs"/>
              </a:rPr>
              <a:t>特定生産緑地に指定する場合</a:t>
            </a:r>
            <a:endParaRPr kumimoji="1" lang="en-US" altLang="ja-JP" sz="1200" b="1" i="0" u="none" strike="noStrike" kern="1200" cap="none" spc="0" normalizeH="0" baseline="0" noProof="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mn-cs"/>
            </a:endParaRPr>
          </a:p>
        </p:txBody>
      </p:sp>
      <p:sp>
        <p:nvSpPr>
          <p:cNvPr id="4154" name="乗算記号 117"/>
          <p:cNvSpPr/>
          <p:nvPr/>
        </p:nvSpPr>
        <p:spPr>
          <a:xfrm>
            <a:off x="7545288" y="4682754"/>
            <a:ext cx="324000" cy="324000"/>
          </a:xfrm>
          <a:prstGeom prst="mathMultiply">
            <a:avLst>
              <a:gd name="adj1" fmla="val 13219"/>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55" name="テキスト ボックス 118"/>
          <p:cNvSpPr txBox="1"/>
          <p:nvPr/>
        </p:nvSpPr>
        <p:spPr>
          <a:xfrm>
            <a:off x="4589385" y="4977941"/>
            <a:ext cx="3703771" cy="230832"/>
          </a:xfrm>
          <a:prstGeom prst="rect">
            <a:avLst/>
          </a:prstGeom>
          <a:noFill/>
        </p:spPr>
        <p:txBody>
          <a:bodyPr wrap="square" rtlCol="0">
            <a:spAutoFit/>
          </a:bodyPr>
          <a:lstStyle>
            <a:defPPr>
              <a:defRPr lang="ja-JP"/>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買取り申出するまでは生産緑地地区としての規制継続</a:t>
            </a:r>
            <a:endParaRPr kumimoji="1" lang="en-US" altLang="ja-JP" sz="9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56" name="テキスト ボックス 119"/>
          <p:cNvSpPr txBox="1"/>
          <p:nvPr/>
        </p:nvSpPr>
        <p:spPr>
          <a:xfrm>
            <a:off x="4504781" y="4581128"/>
            <a:ext cx="2968499" cy="261610"/>
          </a:xfrm>
          <a:prstGeom prst="rect">
            <a:avLst/>
          </a:prstGeom>
          <a:noFill/>
        </p:spPr>
        <p:txBody>
          <a:bodyPr wrap="square" rtlCol="0">
            <a:spAutoFit/>
          </a:bodyPr>
          <a:lstStyle>
            <a:defPPr>
              <a:defRPr lang="ja-JP"/>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以降、特定生産緑地の指定は受けられない</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57" name="テキスト ボックス 120"/>
          <p:cNvSpPr txBox="1"/>
          <p:nvPr/>
        </p:nvSpPr>
        <p:spPr>
          <a:xfrm>
            <a:off x="200544" y="1516942"/>
            <a:ext cx="64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(H4)</a:t>
            </a:r>
            <a:endParaRPr kumimoji="1" lang="ja-JP" altLang="en-US" sz="14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endParaRPr>
          </a:p>
        </p:txBody>
      </p:sp>
      <p:sp>
        <p:nvSpPr>
          <p:cNvPr id="4158" name="テキスト ボックス 121"/>
          <p:cNvSpPr txBox="1"/>
          <p:nvPr/>
        </p:nvSpPr>
        <p:spPr>
          <a:xfrm>
            <a:off x="4047790" y="1823837"/>
            <a:ext cx="928120" cy="410526"/>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4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告示から</a:t>
            </a:r>
            <a:endParaRPr kumimoji="0" lang="en-US" altLang="ja-JP" sz="1050" b="0" i="0" u="none" strike="noStrike" kern="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30</a:t>
            </a:r>
            <a:r>
              <a:rPr kumimoji="0" lang="ja-JP" altLang="en-US" sz="1050" b="0" i="0" u="none" strike="noStrike" kern="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年経過</a:t>
            </a:r>
          </a:p>
        </p:txBody>
      </p:sp>
      <p:sp>
        <p:nvSpPr>
          <p:cNvPr id="4159" name="テキスト ボックス 122"/>
          <p:cNvSpPr txBox="1"/>
          <p:nvPr/>
        </p:nvSpPr>
        <p:spPr>
          <a:xfrm>
            <a:off x="4525272" y="4806815"/>
            <a:ext cx="2034749" cy="246221"/>
          </a:xfrm>
          <a:prstGeom prst="rect">
            <a:avLst/>
          </a:prstGeom>
          <a:noFill/>
        </p:spPr>
        <p:txBody>
          <a:bodyPr wrap="square" rtlCol="0">
            <a:spAutoFit/>
          </a:bodyPr>
          <a:lstStyle>
            <a:defPPr>
              <a:defRPr lang="ja-JP"/>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いつでも買取り申出が可能</a:t>
            </a:r>
            <a:endParaRPr kumimoji="1" lang="en-US" altLang="ja-JP" sz="1200" b="0" i="0" u="none" strike="noStrike" kern="1200" cap="none" spc="0" normalizeH="0" baseline="20000" noProof="0">
              <a:ln>
                <a:noFill/>
              </a:ln>
              <a:solidFill>
                <a:prstClr val="black"/>
              </a:solidFill>
              <a:effectLst/>
              <a:uLnTx/>
              <a:uFillTx/>
              <a:latin typeface="Calibri"/>
              <a:ea typeface="ＭＳ Ｐゴシック" panose="020B0600070205080204" pitchFamily="50" charset="-128"/>
              <a:cs typeface="+mn-cs"/>
            </a:endParaRPr>
          </a:p>
        </p:txBody>
      </p:sp>
      <p:sp>
        <p:nvSpPr>
          <p:cNvPr id="4160" name="テキスト ボックス 123"/>
          <p:cNvSpPr txBox="1"/>
          <p:nvPr/>
        </p:nvSpPr>
        <p:spPr>
          <a:xfrm>
            <a:off x="8087610" y="1998029"/>
            <a:ext cx="221018" cy="2016000"/>
          </a:xfrm>
          <a:prstGeom prst="rect">
            <a:avLst/>
          </a:prstGeom>
          <a:solidFill>
            <a:sysClr val="window" lastClr="FFFFFF"/>
          </a:solidFill>
          <a:ln w="19050">
            <a:solidFill>
              <a:srgbClr val="006600"/>
            </a:solidFill>
          </a:ln>
        </p:spPr>
        <p:txBody>
          <a:bodyPr vert="eaVert" wrap="square" lIns="18000" tIns="36000" rIns="18000" bIns="36000" rtlCol="0" anchor="ctr" anchorCtr="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指定期限の延長の</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公</a:t>
            </a:r>
            <a:r>
              <a:rPr kumimoji="0" lang="ja-JP" altLang="en-US" sz="12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示</a:t>
            </a:r>
            <a:endParaRPr kumimoji="0" lang="en-US" altLang="ja-JP" sz="12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61" name="円形吹き出し 125"/>
          <p:cNvSpPr/>
          <p:nvPr/>
        </p:nvSpPr>
        <p:spPr>
          <a:xfrm flipH="1">
            <a:off x="2843644" y="1936605"/>
            <a:ext cx="812225" cy="476535"/>
          </a:xfrm>
          <a:prstGeom prst="wedgeEllipseCallout">
            <a:avLst>
              <a:gd name="adj1" fmla="val -61458"/>
              <a:gd name="adj2" fmla="val 37624"/>
            </a:avLst>
          </a:prstGeom>
          <a:solidFill>
            <a:srgbClr val="008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162" name="テキスト ボックス 126"/>
          <p:cNvSpPr txBox="1"/>
          <p:nvPr/>
        </p:nvSpPr>
        <p:spPr>
          <a:xfrm>
            <a:off x="2838583" y="1911547"/>
            <a:ext cx="1041954" cy="462866"/>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4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white"/>
                </a:solidFill>
                <a:effectLst/>
                <a:uLnTx/>
                <a:uFillTx/>
                <a:latin typeface="ARゴシック体M" panose="020B0609000000000000" pitchFamily="49" charset="-128"/>
                <a:ea typeface="ARゴシック体M" panose="020B0609000000000000" pitchFamily="49" charset="-128"/>
                <a:cs typeface="+mn-cs"/>
              </a:rPr>
              <a:t>所有者等の</a:t>
            </a:r>
            <a:endParaRPr kumimoji="0" lang="en-US" altLang="ja-JP" sz="1000" b="0" i="0" u="none" strike="noStrike" kern="0" cap="none" spc="0" normalizeH="0" baseline="0" noProof="0">
              <a:ln>
                <a:noFill/>
              </a:ln>
              <a:solidFill>
                <a:prstClr val="white"/>
              </a:solidFill>
              <a:effectLst/>
              <a:uLnTx/>
              <a:uFillTx/>
              <a:latin typeface="ARゴシック体M" panose="020B0609000000000000" pitchFamily="49" charset="-128"/>
              <a:ea typeface="ARゴシック体M" panose="020B0609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white"/>
                </a:solidFill>
                <a:effectLst/>
                <a:uLnTx/>
                <a:uFillTx/>
                <a:latin typeface="ARゴシック体M" panose="020B0609000000000000" pitchFamily="49" charset="-128"/>
                <a:ea typeface="ARゴシック体M" panose="020B0609000000000000" pitchFamily="49" charset="-128"/>
                <a:cs typeface="+mn-cs"/>
              </a:rPr>
              <a:t>意向を前提</a:t>
            </a:r>
          </a:p>
        </p:txBody>
      </p:sp>
      <p:sp>
        <p:nvSpPr>
          <p:cNvPr id="4163" name="テキスト ボックス 131"/>
          <p:cNvSpPr txBox="1"/>
          <p:nvPr/>
        </p:nvSpPr>
        <p:spPr>
          <a:xfrm>
            <a:off x="4574176" y="6209315"/>
            <a:ext cx="2721527" cy="426342"/>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1"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4164" name="グループ化 136"/>
          <p:cNvGrpSpPr/>
          <p:nvPr/>
        </p:nvGrpSpPr>
        <p:grpSpPr>
          <a:xfrm>
            <a:off x="7110881" y="1925011"/>
            <a:ext cx="1442142" cy="494985"/>
            <a:chOff x="3638625" y="1901620"/>
            <a:chExt cx="972000" cy="346196"/>
          </a:xfrm>
        </p:grpSpPr>
        <p:sp>
          <p:nvSpPr>
            <p:cNvPr id="4165" name="円形吹き出し 137"/>
            <p:cNvSpPr/>
            <p:nvPr/>
          </p:nvSpPr>
          <p:spPr>
            <a:xfrm flipH="1">
              <a:off x="3640216" y="1914524"/>
              <a:ext cx="547438" cy="333292"/>
            </a:xfrm>
            <a:prstGeom prst="wedgeEllipseCallout">
              <a:avLst>
                <a:gd name="adj1" fmla="val -61458"/>
                <a:gd name="adj2" fmla="val 37624"/>
              </a:avLst>
            </a:prstGeom>
            <a:solidFill>
              <a:srgbClr val="008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166" name="テキスト ボックス 138"/>
            <p:cNvSpPr txBox="1"/>
            <p:nvPr/>
          </p:nvSpPr>
          <p:spPr>
            <a:xfrm>
              <a:off x="3638625" y="1901620"/>
              <a:ext cx="972000" cy="323732"/>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4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white"/>
                  </a:solidFill>
                  <a:effectLst/>
                  <a:uLnTx/>
                  <a:uFillTx/>
                  <a:latin typeface="ARゴシック体M" panose="020B0609000000000000" pitchFamily="49" charset="-128"/>
                  <a:ea typeface="ARゴシック体M" panose="020B0609000000000000" pitchFamily="49" charset="-128"/>
                  <a:cs typeface="+mn-cs"/>
                </a:rPr>
                <a:t>所有者等の</a:t>
              </a:r>
              <a:endParaRPr kumimoji="0" lang="en-US" altLang="ja-JP" sz="1000" b="0" i="0" u="none" strike="noStrike" kern="0" cap="none" spc="0" normalizeH="0" baseline="0" noProof="0">
                <a:ln>
                  <a:noFill/>
                </a:ln>
                <a:solidFill>
                  <a:prstClr val="white"/>
                </a:solidFill>
                <a:effectLst/>
                <a:uLnTx/>
                <a:uFillTx/>
                <a:latin typeface="ARゴシック体M" panose="020B0609000000000000" pitchFamily="49" charset="-128"/>
                <a:ea typeface="ARゴシック体M" panose="020B0609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white"/>
                  </a:solidFill>
                  <a:effectLst/>
                  <a:uLnTx/>
                  <a:uFillTx/>
                  <a:latin typeface="ARゴシック体M" panose="020B0609000000000000" pitchFamily="49" charset="-128"/>
                  <a:ea typeface="ARゴシック体M" panose="020B0609000000000000" pitchFamily="49" charset="-128"/>
                  <a:cs typeface="+mn-cs"/>
                </a:rPr>
                <a:t>意向を前提</a:t>
              </a:r>
            </a:p>
          </p:txBody>
        </p:sp>
      </p:grpSp>
      <p:sp>
        <p:nvSpPr>
          <p:cNvPr id="4167" name="テキスト ボックス 67"/>
          <p:cNvSpPr txBox="1"/>
          <p:nvPr/>
        </p:nvSpPr>
        <p:spPr>
          <a:xfrm>
            <a:off x="1320558" y="3356992"/>
            <a:ext cx="2403312" cy="461802"/>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■相続税等　：納税猶予の適用</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■固定資産税等　：農地課税</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4168" name="直線コネクタ 70"/>
          <p:cNvCxnSpPr/>
          <p:nvPr/>
        </p:nvCxnSpPr>
        <p:spPr>
          <a:xfrm flipH="1">
            <a:off x="8720276" y="2235344"/>
            <a:ext cx="4512" cy="1661622"/>
          </a:xfrm>
          <a:prstGeom prst="line">
            <a:avLst/>
          </a:prstGeom>
          <a:noFill/>
          <a:ln w="9525" cap="flat" cmpd="sng" algn="ctr">
            <a:solidFill>
              <a:schemeClr val="tx1"/>
            </a:solidFill>
            <a:prstDash val="dashDot"/>
            <a:miter lim="800000"/>
          </a:ln>
          <a:effectLst/>
        </p:spPr>
      </p:cxnSp>
      <p:cxnSp>
        <p:nvCxnSpPr>
          <p:cNvPr id="4169" name="直線コネクタ 113"/>
          <p:cNvCxnSpPr/>
          <p:nvPr/>
        </p:nvCxnSpPr>
        <p:spPr>
          <a:xfrm flipH="1">
            <a:off x="4477583" y="2237630"/>
            <a:ext cx="4512" cy="1661622"/>
          </a:xfrm>
          <a:prstGeom prst="line">
            <a:avLst/>
          </a:prstGeom>
          <a:noFill/>
          <a:ln w="9525" cap="flat" cmpd="sng" algn="ctr">
            <a:solidFill>
              <a:schemeClr val="tx1"/>
            </a:solidFill>
            <a:prstDash val="dashDot"/>
            <a:miter lim="800000"/>
          </a:ln>
          <a:effectLst/>
        </p:spPr>
      </p:cxnSp>
      <p:sp>
        <p:nvSpPr>
          <p:cNvPr id="4170" name="ドーナツ 90"/>
          <p:cNvSpPr/>
          <p:nvPr/>
        </p:nvSpPr>
        <p:spPr>
          <a:xfrm>
            <a:off x="4389636" y="4761168"/>
            <a:ext cx="180000" cy="180000"/>
          </a:xfrm>
          <a:prstGeom prst="donut">
            <a:avLst>
              <a:gd name="adj" fmla="val 14152"/>
            </a:avLst>
          </a:prstGeom>
          <a:noFill/>
          <a:ln w="1270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71" name="ホームベース 1"/>
          <p:cNvSpPr/>
          <p:nvPr/>
        </p:nvSpPr>
        <p:spPr>
          <a:xfrm>
            <a:off x="640396" y="2365429"/>
            <a:ext cx="674414" cy="307026"/>
          </a:xfrm>
          <a:prstGeom prst="homePlate">
            <a:avLst>
              <a:gd name="adj" fmla="val 28284"/>
            </a:avLst>
          </a:prstGeom>
          <a:solidFill>
            <a:schemeClr val="tx1">
              <a:lumMod val="65000"/>
              <a:lumOff val="3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指定</a:t>
            </a:r>
          </a:p>
        </p:txBody>
      </p:sp>
      <p:sp>
        <p:nvSpPr>
          <p:cNvPr id="4172" name="ホームベース 133"/>
          <p:cNvSpPr/>
          <p:nvPr/>
        </p:nvSpPr>
        <p:spPr>
          <a:xfrm>
            <a:off x="632520" y="2877375"/>
            <a:ext cx="674414" cy="307026"/>
          </a:xfrm>
          <a:prstGeom prst="homePlate">
            <a:avLst>
              <a:gd name="adj" fmla="val 28284"/>
            </a:avLst>
          </a:prstGeom>
          <a:solidFill>
            <a:srgbClr val="FFDA3F"/>
          </a:solidFill>
          <a:ln>
            <a:solidFill>
              <a:srgbClr val="FFDA3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税制</a:t>
            </a:r>
          </a:p>
        </p:txBody>
      </p:sp>
      <p:sp>
        <p:nvSpPr>
          <p:cNvPr id="4173" name="テキスト ボックス 134"/>
          <p:cNvSpPr txBox="1"/>
          <p:nvPr/>
        </p:nvSpPr>
        <p:spPr>
          <a:xfrm>
            <a:off x="4736976" y="3356992"/>
            <a:ext cx="2403312" cy="461802"/>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■相続税等　：納税猶予の適用</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■固定資産税等　：農地課税</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74" name="テキスト ボックス 83"/>
          <p:cNvSpPr txBox="1"/>
          <p:nvPr/>
        </p:nvSpPr>
        <p:spPr>
          <a:xfrm>
            <a:off x="262493" y="1918535"/>
            <a:ext cx="442035" cy="1817909"/>
          </a:xfrm>
          <a:prstGeom prst="rect">
            <a:avLst/>
          </a:prstGeom>
          <a:solidFill>
            <a:sysClr val="window" lastClr="FFFFFF"/>
          </a:solidFill>
          <a:ln w="19050">
            <a:solidFill>
              <a:srgbClr val="008000"/>
            </a:solidFill>
          </a:ln>
        </p:spPr>
        <p:txBody>
          <a:bodyPr vert="eaVert" wrap="square" lIns="36000" tIns="180000" rIns="36000" bIns="180000" rtlCol="0" anchor="ctr" anchorCtr="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生産緑地地区の</a:t>
            </a:r>
            <a:endParaRPr kumimoji="0" lang="en-US" altLang="ja-JP" sz="12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dist"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都市計画の告示</a:t>
            </a:r>
          </a:p>
        </p:txBody>
      </p:sp>
      <p:sp>
        <p:nvSpPr>
          <p:cNvPr id="4175" name="ホームベース 135"/>
          <p:cNvSpPr/>
          <p:nvPr/>
        </p:nvSpPr>
        <p:spPr>
          <a:xfrm>
            <a:off x="650383" y="4715619"/>
            <a:ext cx="674414" cy="307026"/>
          </a:xfrm>
          <a:prstGeom prst="homePlate">
            <a:avLst>
              <a:gd name="adj" fmla="val 28284"/>
            </a:avLst>
          </a:prstGeom>
          <a:solidFill>
            <a:schemeClr val="tx1">
              <a:lumMod val="65000"/>
              <a:lumOff val="3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指定</a:t>
            </a:r>
          </a:p>
        </p:txBody>
      </p:sp>
      <p:sp>
        <p:nvSpPr>
          <p:cNvPr id="4176" name="ホームベース 139"/>
          <p:cNvSpPr/>
          <p:nvPr/>
        </p:nvSpPr>
        <p:spPr>
          <a:xfrm>
            <a:off x="642507" y="5306235"/>
            <a:ext cx="674414" cy="307026"/>
          </a:xfrm>
          <a:prstGeom prst="homePlate">
            <a:avLst>
              <a:gd name="adj" fmla="val 28284"/>
            </a:avLst>
          </a:prstGeom>
          <a:solidFill>
            <a:srgbClr val="FFDA3F"/>
          </a:solidFill>
          <a:ln>
            <a:solidFill>
              <a:srgbClr val="FFDA3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税制</a:t>
            </a:r>
          </a:p>
        </p:txBody>
      </p:sp>
      <p:sp>
        <p:nvSpPr>
          <p:cNvPr id="4177" name="テキスト ボックス 140"/>
          <p:cNvSpPr txBox="1"/>
          <p:nvPr/>
        </p:nvSpPr>
        <p:spPr>
          <a:xfrm>
            <a:off x="272480" y="4581128"/>
            <a:ext cx="442035" cy="1817909"/>
          </a:xfrm>
          <a:prstGeom prst="rect">
            <a:avLst/>
          </a:prstGeom>
          <a:solidFill>
            <a:sysClr val="window" lastClr="FFFFFF"/>
          </a:solidFill>
          <a:ln w="19050">
            <a:solidFill>
              <a:srgbClr val="008000"/>
            </a:solidFill>
          </a:ln>
        </p:spPr>
        <p:txBody>
          <a:bodyPr vert="eaVert" wrap="square" lIns="36000" tIns="180000" rIns="36000" bIns="180000" rtlCol="0" anchor="ctr" anchorCtr="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生産緑地地区の</a:t>
            </a:r>
            <a:endParaRPr kumimoji="0" lang="en-US" altLang="ja-JP" sz="12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dist"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rPr>
              <a:t>都市計画の告示</a:t>
            </a:r>
          </a:p>
        </p:txBody>
      </p:sp>
      <p:sp>
        <p:nvSpPr>
          <p:cNvPr id="4178" name="テキスト ボックス 141"/>
          <p:cNvSpPr txBox="1"/>
          <p:nvPr/>
        </p:nvSpPr>
        <p:spPr>
          <a:xfrm>
            <a:off x="1175554" y="5517232"/>
            <a:ext cx="2697326" cy="288147"/>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ja-JP" altLang="en-US" sz="14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生産緑地として税制特例措置</a:t>
            </a:r>
            <a:endParaRPr kumimoji="1" lang="en-US" altLang="ja-JP" sz="1400" b="0"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79" name="テキスト ボックス 142"/>
          <p:cNvSpPr txBox="1"/>
          <p:nvPr/>
        </p:nvSpPr>
        <p:spPr>
          <a:xfrm>
            <a:off x="1320558" y="5805264"/>
            <a:ext cx="2403312" cy="461802"/>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■相続税等　：納税猶予の適用</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■固定資産税等　：農地課税</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80" name="テキスト ボックス 143"/>
          <p:cNvSpPr txBox="1"/>
          <p:nvPr/>
        </p:nvSpPr>
        <p:spPr>
          <a:xfrm>
            <a:off x="4464496" y="5733256"/>
            <a:ext cx="5385048" cy="1082490"/>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■相続税等　：次の相続における納税猶予の適用なし</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既に納税猶予を受けている場合、次の相続までは、現世代に限り猶予継続</a:t>
            </a:r>
          </a:p>
          <a:p>
            <a:pPr marL="0" marR="0" lvl="0" indent="0" algn="l" defTabSz="914400" rtl="0" eaLnBrk="1" fontAlgn="auto" latinLnBrk="0" hangingPunct="1">
              <a:lnSpc>
                <a:spcPts val="800"/>
              </a:lnSpc>
              <a:spcBef>
                <a:spcPts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■固定資産税等　：宅地並み課税</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５年間、課税標準額に軽減率</a:t>
            </a:r>
            <a:r>
              <a:rPr kumimoji="1" lang="en-US" altLang="ja-JP" sz="1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1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１年目</a:t>
            </a:r>
            <a:r>
              <a:rPr kumimoji="1" lang="en-US" altLang="ja-JP" sz="1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:0.2,</a:t>
            </a:r>
            <a:r>
              <a:rPr kumimoji="1" lang="ja-JP" altLang="en-US" sz="1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２年目</a:t>
            </a:r>
            <a:r>
              <a:rPr kumimoji="1" lang="en-US" altLang="ja-JP" sz="1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:0.4,</a:t>
            </a:r>
            <a:r>
              <a:rPr kumimoji="1" lang="ja-JP" altLang="en-US" sz="1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３年目</a:t>
            </a:r>
            <a:r>
              <a:rPr kumimoji="1" lang="en-US" altLang="ja-JP" sz="1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:0.6,</a:t>
            </a:r>
            <a:r>
              <a:rPr kumimoji="1" lang="ja-JP" altLang="en-US" sz="1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４年目</a:t>
            </a:r>
            <a:r>
              <a:rPr kumimoji="1" lang="en-US" altLang="ja-JP" sz="1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:0.8)</a:t>
            </a:r>
            <a:r>
              <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を乗じる</a:t>
            </a:r>
            <a:endParaRPr kumimoji="1" lang="en-US" altLang="ja-JP"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81" name="角丸四角形 4"/>
          <p:cNvSpPr/>
          <p:nvPr/>
        </p:nvSpPr>
        <p:spPr>
          <a:xfrm>
            <a:off x="4611610" y="5965278"/>
            <a:ext cx="636035" cy="210716"/>
          </a:xfrm>
          <a:prstGeom prst="roundRect">
            <a:avLst>
              <a:gd name="adj" fmla="val 19681"/>
            </a:avLst>
          </a:prstGeom>
          <a:solidFill>
            <a:srgbClr val="0070C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激変緩和</a:t>
            </a:r>
          </a:p>
        </p:txBody>
      </p:sp>
      <p:sp>
        <p:nvSpPr>
          <p:cNvPr id="4182" name="角丸四角形 144"/>
          <p:cNvSpPr/>
          <p:nvPr/>
        </p:nvSpPr>
        <p:spPr>
          <a:xfrm>
            <a:off x="4610401" y="6477054"/>
            <a:ext cx="636035" cy="210716"/>
          </a:xfrm>
          <a:prstGeom prst="roundRect">
            <a:avLst>
              <a:gd name="adj" fmla="val 19681"/>
            </a:avLst>
          </a:prstGeom>
          <a:solidFill>
            <a:srgbClr val="0070C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激変緩和</a:t>
            </a:r>
          </a:p>
        </p:txBody>
      </p:sp>
      <p:sp>
        <p:nvSpPr>
          <p:cNvPr id="4184" name="テキスト ボックス 69"/>
          <p:cNvSpPr txBox="1"/>
          <p:nvPr/>
        </p:nvSpPr>
        <p:spPr>
          <a:xfrm>
            <a:off x="1078216" y="4478923"/>
            <a:ext cx="1097404" cy="246221"/>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相続の発生等</a:t>
            </a:r>
          </a:p>
        </p:txBody>
      </p:sp>
      <p:sp>
        <p:nvSpPr>
          <p:cNvPr id="4185" name="テキスト ボックス 71"/>
          <p:cNvSpPr txBox="1"/>
          <p:nvPr/>
        </p:nvSpPr>
        <p:spPr>
          <a:xfrm>
            <a:off x="7154316" y="4491704"/>
            <a:ext cx="1097404" cy="246221"/>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white">
                    <a:lumMod val="50000"/>
                  </a:prstClr>
                </a:solidFill>
                <a:effectLst/>
                <a:uLnTx/>
                <a:uFillTx/>
                <a:latin typeface="Calibri"/>
                <a:ea typeface="ＭＳ Ｐゴシック" panose="020B0600070205080204" pitchFamily="50" charset="-128"/>
                <a:cs typeface="+mn-cs"/>
              </a:rPr>
              <a:t>相続の発生等</a:t>
            </a:r>
          </a:p>
        </p:txBody>
      </p:sp>
      <p:sp>
        <p:nvSpPr>
          <p:cNvPr id="4186" name="Text Box 17"/>
          <p:cNvSpPr txBox="1">
            <a:spLocks noChangeArrowheads="1"/>
          </p:cNvSpPr>
          <p:nvPr/>
        </p:nvSpPr>
        <p:spPr>
          <a:xfrm>
            <a:off x="0" y="0"/>
            <a:ext cx="9200678" cy="40011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特定生産緑地制度</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a:t>
            </a: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H29</a:t>
            </a: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生産緑地法改正）</a:t>
            </a: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87" name="テキスト ボックス 91"/>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88" name="テキスト ボックス 92"/>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89" name="スライド番号プレースホルダー 2"/>
          <p:cNvSpPr>
            <a:spLocks noGrp="1"/>
          </p:cNvSpPr>
          <p:nvPr>
            <p:ph type="sldNum" sz="quarter" idx="12"/>
          </p:nvPr>
        </p:nvSpPr>
        <p:spPr>
          <a:xfrm>
            <a:off x="7591789" y="6567831"/>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315292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6" name="Text Box 17"/>
          <p:cNvSpPr txBox="1">
            <a:spLocks noChangeArrowheads="1"/>
          </p:cNvSpPr>
          <p:nvPr/>
        </p:nvSpPr>
        <p:spPr>
          <a:xfrm>
            <a:off x="0" y="0"/>
            <a:ext cx="9200678" cy="40011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生産緑地法：平成４年決定特定生産緑地の指定状況</a:t>
            </a:r>
            <a:r>
              <a:rPr kumimoji="1" lang="zh-TW"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新細明體" panose="02020500000000000000" pitchFamily="18" charset="-120"/>
                <a:cs typeface="+mn-cs"/>
              </a:rPr>
              <a:t>（</a:t>
            </a:r>
            <a:r>
              <a:rPr kumimoji="1" lang="en-US" altLang="zh-TW" sz="2000" b="0" i="0" u="none" strike="noStrike" kern="1200" cap="none" spc="0" normalizeH="0" baseline="0" noProof="0">
                <a:ln>
                  <a:noFill/>
                </a:ln>
                <a:solidFill>
                  <a:prstClr val="black"/>
                </a:solidFill>
                <a:effectLst/>
                <a:uLnTx/>
                <a:uFillTx/>
                <a:latin typeface="ＭＳ Ｐゴシック" panose="020B0600070205080204" pitchFamily="50" charset="-128"/>
                <a:ea typeface="新細明體" panose="02020500000000000000" pitchFamily="18" charset="-120"/>
                <a:cs typeface="+mn-cs"/>
              </a:rPr>
              <a:t>R4.12</a:t>
            </a:r>
            <a:r>
              <a:rPr kumimoji="1" lang="zh-TW"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新細明體" panose="02020500000000000000" pitchFamily="18" charset="-120"/>
                <a:cs typeface="+mn-cs"/>
              </a:rPr>
              <a:t>月末現在）</a:t>
            </a:r>
            <a:r>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p:txBody>
      </p:sp>
      <p:sp>
        <p:nvSpPr>
          <p:cNvPr id="4187" name="テキスト ボックス 91"/>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88" name="テキスト ボックス 92"/>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89" name="スライド番号プレースホルダー 2"/>
          <p:cNvSpPr>
            <a:spLocks noGrp="1"/>
          </p:cNvSpPr>
          <p:nvPr>
            <p:ph type="sldNum" sz="quarter" idx="12"/>
          </p:nvPr>
        </p:nvSpPr>
        <p:spPr>
          <a:xfrm>
            <a:off x="7591789" y="6567831"/>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graphicFrame>
        <p:nvGraphicFramePr>
          <p:cNvPr id="72" name="グラフ 71">
            <a:extLst>
              <a:ext uri="{FF2B5EF4-FFF2-40B4-BE49-F238E27FC236}">
                <a16:creationId xmlns:a16="http://schemas.microsoft.com/office/drawing/2014/main" id="{2C097E6B-B656-B733-5480-FEB3DC890511}"/>
              </a:ext>
            </a:extLst>
          </p:cNvPr>
          <p:cNvGraphicFramePr>
            <a:graphicFrameLocks/>
          </p:cNvGraphicFramePr>
          <p:nvPr/>
        </p:nvGraphicFramePr>
        <p:xfrm>
          <a:off x="567398" y="1167176"/>
          <a:ext cx="8660263" cy="5188730"/>
        </p:xfrm>
        <a:graphic>
          <a:graphicData uri="http://schemas.openxmlformats.org/drawingml/2006/chart">
            <c:chart xmlns:c="http://schemas.openxmlformats.org/drawingml/2006/chart" xmlns:r="http://schemas.openxmlformats.org/officeDocument/2006/relationships" r:id="rId3"/>
          </a:graphicData>
        </a:graphic>
      </p:graphicFrame>
      <p:sp>
        <p:nvSpPr>
          <p:cNvPr id="73" name="テキスト ボックス 10"/>
          <p:cNvSpPr txBox="1"/>
          <p:nvPr/>
        </p:nvSpPr>
        <p:spPr>
          <a:xfrm>
            <a:off x="46825" y="652999"/>
            <a:ext cx="9812351" cy="630942"/>
          </a:xfrm>
          <a:prstGeom prst="rect">
            <a:avLst/>
          </a:prstGeom>
          <a:noFill/>
          <a:ln w="12700">
            <a:solidFill>
              <a:schemeClr val="tx1"/>
            </a:solidFill>
          </a:ln>
        </p:spPr>
        <p:txBody>
          <a:bodyPr wrap="square" rtlCol="0">
            <a:spAutoFit/>
          </a:bodyPr>
          <a:lstStyle/>
          <a:p>
            <a:pPr marL="182563" marR="0" lvl="0" indent="-182563" algn="just" defTabSz="914400" rtl="0" eaLnBrk="1" fontAlgn="auto" latinLnBrk="0" hangingPunct="1">
              <a:lnSpc>
                <a:spcPts val="21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平成</a:t>
            </a:r>
            <a:r>
              <a:rPr kumimoji="1" lang="en-US" altLang="ja-JP" sz="1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年指定の生産緑地を有する自治体に特定生産緑地の指定状況について調査</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R4.12</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月末時点）</a:t>
            </a:r>
            <a:endParaRPr kumimoji="1" lang="en-US" altLang="ja-JP"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80975" marR="0" lvl="0" indent="-180975" algn="just" defTabSz="914400" rtl="0" eaLnBrk="1" fontAlgn="auto" latinLnBrk="0" hangingPunct="1">
              <a:lnSpc>
                <a:spcPts val="2100"/>
              </a:lnSpc>
              <a:spcBef>
                <a:spcPts val="0"/>
              </a:spcBef>
              <a:spcAft>
                <a:spcPts val="0"/>
              </a:spcAft>
              <a:buClrTx/>
              <a:buSzTx/>
              <a:buFont typeface="Arial" panose="020B0604020202020204" pitchFamily="34" charset="0"/>
              <a:buChar char="•"/>
              <a:tabLst/>
              <a:defRPr/>
            </a:pPr>
            <a:r>
              <a:rPr kumimoji="1" lang="ja-JP" altLang="en-US" sz="16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特定生産緑地に指定された割合は全体の</a:t>
            </a:r>
            <a:r>
              <a:rPr kumimoji="1" lang="en-US" altLang="ja-JP" sz="16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89</a:t>
            </a:r>
            <a:r>
              <a:rPr kumimoji="1" lang="ja-JP" altLang="en-US" sz="16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非指定となった割合は</a:t>
            </a:r>
            <a:r>
              <a:rPr kumimoji="1" lang="en-US" altLang="ja-JP" sz="16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11</a:t>
            </a:r>
            <a:r>
              <a:rPr kumimoji="1" lang="ja-JP" altLang="en-US" sz="16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面積ベースでの集計</a:t>
            </a:r>
            <a:r>
              <a:rPr kumimoji="1" lang="ja-JP" altLang="en-US" sz="1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結果</a:t>
            </a:r>
            <a:r>
              <a:rPr kumimoji="1" lang="en-US" altLang="ja-JP" sz="1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テキスト ボックス 11"/>
          <p:cNvSpPr txBox="1"/>
          <p:nvPr/>
        </p:nvSpPr>
        <p:spPr>
          <a:xfrm>
            <a:off x="6625629" y="5980711"/>
            <a:ext cx="2820003" cy="461665"/>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N=9,273ha</a:t>
            </a:r>
            <a:r>
              <a:rPr kumimoji="1" lang="ja-JP" altLang="en-US" sz="1800" b="0" i="0" u="none" strike="noStrike" kern="1200" cap="none" spc="0" normalizeH="0" baseline="0" noProof="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en-US" altLang="ja-JP" sz="1800" b="0" i="0" u="none" strike="noStrike" kern="1200" cap="none" spc="0" normalizeH="0" baseline="0" noProof="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199</a:t>
            </a:r>
            <a:r>
              <a:rPr kumimoji="1" lang="ja-JP" altLang="en-US" sz="1800" b="0" i="0" u="none" strike="noStrike" kern="1200" cap="none" spc="0" normalizeH="0" baseline="0" noProof="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都市）</a:t>
            </a:r>
            <a:endParaRPr kumimoji="1" lang="en-US" altLang="ja-JP" sz="1800" b="0" i="0" u="none" strike="noStrike" kern="1200" cap="none" spc="0" normalizeH="0" baseline="0" noProof="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75" name="テキスト ボックス 12"/>
          <p:cNvSpPr txBox="1"/>
          <p:nvPr/>
        </p:nvSpPr>
        <p:spPr>
          <a:xfrm>
            <a:off x="4580090" y="4571832"/>
            <a:ext cx="646331" cy="369332"/>
          </a:xfrm>
          <a:prstGeom prst="rect">
            <a:avLst/>
          </a:prstGeom>
          <a:noFill/>
          <a:ln>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Arial" panose="020B0604020202020204" pitchFamily="34" charset="0"/>
                <a:ea typeface="Meiryo UI" panose="020B0604030504040204" pitchFamily="50" charset="-128"/>
                <a:cs typeface="Arial" panose="020B0604020202020204" pitchFamily="34" charset="0"/>
              </a:rPr>
              <a:t>指定</a:t>
            </a:r>
            <a:endParaRPr kumimoji="1" lang="en-US" altLang="ja-JP" sz="1400" b="1" i="0" u="none" strike="noStrike" kern="1200" cap="none" spc="0" normalizeH="0" baseline="0" noProof="0">
              <a:ln>
                <a:noFill/>
              </a:ln>
              <a:solidFill>
                <a:prstClr val="white"/>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graphicFrame>
        <p:nvGraphicFramePr>
          <p:cNvPr id="76" name="グラフ 75">
            <a:extLst>
              <a:ext uri="{FF2B5EF4-FFF2-40B4-BE49-F238E27FC236}">
                <a16:creationId xmlns:a16="http://schemas.microsoft.com/office/drawing/2014/main" id="{91CF2E12-5718-1A03-7FA2-03CEBFF56A6F}"/>
              </a:ext>
            </a:extLst>
          </p:cNvPr>
          <p:cNvGraphicFramePr>
            <a:graphicFrameLocks/>
          </p:cNvGraphicFramePr>
          <p:nvPr/>
        </p:nvGraphicFramePr>
        <p:xfrm>
          <a:off x="2968029" y="2294246"/>
          <a:ext cx="7059339" cy="4018700"/>
        </p:xfrm>
        <a:graphic>
          <a:graphicData uri="http://schemas.openxmlformats.org/drawingml/2006/chart">
            <c:chart xmlns:c="http://schemas.openxmlformats.org/drawingml/2006/chart" xmlns:r="http://schemas.openxmlformats.org/officeDocument/2006/relationships" r:id="rId4"/>
          </a:graphicData>
        </a:graphic>
      </p:graphicFrame>
      <p:sp>
        <p:nvSpPr>
          <p:cNvPr id="77" name="テキスト ボックス 12">
            <a:extLst>
              <a:ext uri="{FF2B5EF4-FFF2-40B4-BE49-F238E27FC236}">
                <a16:creationId xmlns:a16="http://schemas.microsoft.com/office/drawing/2014/main" id="{ED809E62-7DC3-D3B2-2443-F82A10F0E9CA}"/>
              </a:ext>
            </a:extLst>
          </p:cNvPr>
          <p:cNvSpPr txBox="1"/>
          <p:nvPr/>
        </p:nvSpPr>
        <p:spPr>
          <a:xfrm>
            <a:off x="3993137" y="2757881"/>
            <a:ext cx="877163" cy="369332"/>
          </a:xfrm>
          <a:prstGeom prst="rect">
            <a:avLst/>
          </a:prstGeom>
          <a:noFill/>
          <a:ln>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Calibri" panose="020F0502020204030204" pitchFamily="34" charset="0"/>
                <a:ea typeface="Meiryo UI" panose="020B0604030504040204" pitchFamily="50" charset="-128"/>
                <a:cs typeface="Calibri" panose="020F0502020204030204" pitchFamily="34" charset="0"/>
              </a:rPr>
              <a:t>非指定</a:t>
            </a:r>
            <a:endParaRPr kumimoji="1" lang="en-US" altLang="ja-JP" sz="1400" b="1" i="0" u="none" strike="noStrike" kern="1200" cap="none" spc="0" normalizeH="0" baseline="0" noProof="0">
              <a:ln>
                <a:noFill/>
              </a:ln>
              <a:solidFill>
                <a:prstClr val="white"/>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78" name="テキスト ボックス 3"/>
          <p:cNvSpPr txBox="1"/>
          <p:nvPr/>
        </p:nvSpPr>
        <p:spPr>
          <a:xfrm>
            <a:off x="3918078" y="3137685"/>
            <a:ext cx="1093569" cy="682238"/>
          </a:xfrm>
          <a:prstGeom prst="rect">
            <a:avLst/>
          </a:prstGeom>
          <a:noFill/>
        </p:spPr>
        <p:txBody>
          <a:bodyPr wrap="non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1" lang="en-US" altLang="ja-JP" sz="2400" b="1" i="0" u="none" strike="noStrike" kern="1200" cap="none" spc="0" normalizeH="0" baseline="0" noProof="0">
                <a:ln>
                  <a:noFill/>
                </a:ln>
                <a:solidFill>
                  <a:prstClr val="white"/>
                </a:solidFill>
                <a:effectLst/>
                <a:uLnTx/>
                <a:uFillTx/>
                <a:latin typeface="Arial"/>
                <a:ea typeface="ＭＳ Ｐゴシック"/>
                <a:cs typeface="+mn-cs"/>
              </a:rPr>
              <a:t>10.7</a:t>
            </a:r>
            <a:r>
              <a:rPr kumimoji="1" lang="ja-JP" altLang="en-US" sz="2400" b="1" i="0" u="none" strike="noStrike" kern="1200" cap="none" spc="0" normalizeH="0" baseline="0" noProof="0">
                <a:ln>
                  <a:noFill/>
                </a:ln>
                <a:solidFill>
                  <a:prstClr val="white"/>
                </a:solidFill>
                <a:effectLst/>
                <a:uLnTx/>
                <a:uFillTx/>
                <a:latin typeface="Arial"/>
                <a:ea typeface="ＭＳ Ｐゴシック"/>
                <a:cs typeface="+mn-cs"/>
              </a:rPr>
              <a:t>％</a:t>
            </a:r>
            <a:endParaRPr kumimoji="1" lang="en-US" altLang="ja-JP" sz="2400" b="1" i="0" u="none" strike="noStrike" kern="1200" cap="none" spc="0" normalizeH="0" baseline="0" noProof="0">
              <a:ln>
                <a:noFill/>
              </a:ln>
              <a:solidFill>
                <a:prstClr val="white"/>
              </a:solidFill>
              <a:effectLst/>
              <a:uLnTx/>
              <a:uFillTx/>
              <a:latin typeface="Arial"/>
              <a:ea typeface="ＭＳ Ｐゴシック"/>
              <a:cs typeface="+mn-cs"/>
            </a:endParaRPr>
          </a:p>
          <a:p>
            <a:pPr marL="0" marR="0" lvl="0" indent="0" algn="ctr" defTabSz="914400" rtl="0" eaLnBrk="1" fontAlgn="auto" latinLnBrk="0" hangingPunct="1">
              <a:lnSpc>
                <a:spcPts val="23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Arial"/>
                <a:ea typeface="ＭＳ Ｐゴシック"/>
                <a:cs typeface="+mn-cs"/>
              </a:rPr>
              <a:t>（</a:t>
            </a:r>
            <a:r>
              <a:rPr kumimoji="1" lang="en-US" altLang="ja-JP" sz="1600" b="1" i="0" u="none" strike="noStrike" kern="1200" cap="none" spc="0" normalizeH="0" baseline="0" noProof="0">
                <a:ln>
                  <a:noFill/>
                </a:ln>
                <a:solidFill>
                  <a:prstClr val="white"/>
                </a:solidFill>
                <a:effectLst/>
                <a:uLnTx/>
                <a:uFillTx/>
                <a:latin typeface="Arial"/>
                <a:ea typeface="ＭＳ Ｐゴシック"/>
                <a:cs typeface="+mn-cs"/>
              </a:rPr>
              <a:t>991ha</a:t>
            </a:r>
            <a:r>
              <a:rPr kumimoji="1" lang="ja-JP" altLang="en-US" sz="1600" b="1" i="0" u="none" strike="noStrike" kern="1200" cap="none" spc="0" normalizeH="0" baseline="0" noProof="0">
                <a:ln>
                  <a:noFill/>
                </a:ln>
                <a:solidFill>
                  <a:prstClr val="white"/>
                </a:solidFill>
                <a:effectLst/>
                <a:uLnTx/>
                <a:uFillTx/>
                <a:latin typeface="Arial"/>
                <a:ea typeface="ＭＳ Ｐゴシック"/>
                <a:cs typeface="+mn-cs"/>
              </a:rPr>
              <a:t>）</a:t>
            </a:r>
          </a:p>
        </p:txBody>
      </p:sp>
      <p:sp>
        <p:nvSpPr>
          <p:cNvPr id="79" name="テキスト ボックス 3"/>
          <p:cNvSpPr txBox="1"/>
          <p:nvPr/>
        </p:nvSpPr>
        <p:spPr>
          <a:xfrm>
            <a:off x="4401362" y="5114222"/>
            <a:ext cx="1144864" cy="682238"/>
          </a:xfrm>
          <a:prstGeom prst="rect">
            <a:avLst/>
          </a:prstGeom>
          <a:noFill/>
        </p:spPr>
        <p:txBody>
          <a:bodyPr wrap="none" rtlCol="0">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1" lang="en-US" altLang="ja-JP" sz="2400" b="1" i="0" u="none" strike="noStrike" kern="1200" cap="none" spc="0" normalizeH="0" baseline="0" noProof="0">
                <a:ln>
                  <a:noFill/>
                </a:ln>
                <a:solidFill>
                  <a:prstClr val="white"/>
                </a:solidFill>
                <a:effectLst/>
                <a:uLnTx/>
                <a:uFillTx/>
                <a:latin typeface="Arial"/>
                <a:ea typeface="ＭＳ Ｐゴシック"/>
                <a:cs typeface="+mn-cs"/>
              </a:rPr>
              <a:t>89.3</a:t>
            </a:r>
            <a:r>
              <a:rPr kumimoji="1" lang="ja-JP" altLang="en-US" sz="2400" b="1" i="0" u="none" strike="noStrike" kern="1200" cap="none" spc="0" normalizeH="0" baseline="0" noProof="0">
                <a:ln>
                  <a:noFill/>
                </a:ln>
                <a:solidFill>
                  <a:prstClr val="white"/>
                </a:solidFill>
                <a:effectLst/>
                <a:uLnTx/>
                <a:uFillTx/>
                <a:latin typeface="Arial"/>
                <a:ea typeface="ＭＳ Ｐゴシック"/>
                <a:cs typeface="+mn-cs"/>
              </a:rPr>
              <a:t>％</a:t>
            </a:r>
            <a:endParaRPr kumimoji="1" lang="en-US" altLang="ja-JP" sz="2400" b="1" i="0" u="none" strike="noStrike" kern="1200" cap="none" spc="0" normalizeH="0" baseline="0" noProof="0">
              <a:ln>
                <a:noFill/>
              </a:ln>
              <a:solidFill>
                <a:prstClr val="white"/>
              </a:solidFill>
              <a:effectLst/>
              <a:uLnTx/>
              <a:uFillTx/>
              <a:latin typeface="Arial"/>
              <a:ea typeface="ＭＳ Ｐゴシック"/>
              <a:cs typeface="+mn-cs"/>
            </a:endParaRPr>
          </a:p>
          <a:p>
            <a:pPr marL="0" marR="0" lvl="0" indent="0" algn="ctr" defTabSz="914400" rtl="0" eaLnBrk="1" fontAlgn="auto" latinLnBrk="0" hangingPunct="1">
              <a:lnSpc>
                <a:spcPts val="23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Arial"/>
                <a:ea typeface="ＭＳ Ｐゴシック"/>
                <a:cs typeface="+mn-cs"/>
              </a:rPr>
              <a:t>（</a:t>
            </a:r>
            <a:r>
              <a:rPr kumimoji="1" lang="en-US" altLang="ja-JP" sz="1600" b="1" i="0" u="none" strike="noStrike" kern="1200" cap="none" spc="0" normalizeH="0" baseline="0" noProof="0">
                <a:ln>
                  <a:noFill/>
                </a:ln>
                <a:solidFill>
                  <a:prstClr val="white"/>
                </a:solidFill>
                <a:effectLst/>
                <a:uLnTx/>
                <a:uFillTx/>
                <a:latin typeface="Arial"/>
                <a:ea typeface="ＭＳ Ｐゴシック"/>
                <a:cs typeface="+mn-cs"/>
              </a:rPr>
              <a:t>8,282ha</a:t>
            </a:r>
            <a:r>
              <a:rPr kumimoji="1" lang="ja-JP" altLang="en-US" sz="1600" b="1" i="0" u="none" strike="noStrike" kern="1200" cap="none" spc="0" normalizeH="0" baseline="0" noProof="0">
                <a:ln>
                  <a:noFill/>
                </a:ln>
                <a:solidFill>
                  <a:prstClr val="white"/>
                </a:solidFill>
                <a:effectLst/>
                <a:uLnTx/>
                <a:uFillTx/>
                <a:latin typeface="Arial"/>
                <a:ea typeface="ＭＳ Ｐゴシック"/>
                <a:cs typeface="+mn-cs"/>
              </a:rPr>
              <a:t>）</a:t>
            </a:r>
          </a:p>
        </p:txBody>
      </p:sp>
      <p:sp>
        <p:nvSpPr>
          <p:cNvPr id="80" name="テキスト ボックス 11"/>
          <p:cNvSpPr txBox="1"/>
          <p:nvPr/>
        </p:nvSpPr>
        <p:spPr>
          <a:xfrm>
            <a:off x="744979" y="1830684"/>
            <a:ext cx="8482682"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特定生産緑地の指定状況に関する調査結果</a:t>
            </a:r>
            <a:r>
              <a:rPr kumimoji="1" lang="ja-JP" altLang="en-US" sz="1600" b="0" i="0" u="none" strike="noStrike" kern="1200" cap="none" spc="0" normalizeH="0" baseline="0" noProof="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（令和４年１２月末時点）</a:t>
            </a:r>
            <a:endParaRPr kumimoji="1" lang="en-US" altLang="ja-JP" sz="1600" b="0" i="0" u="none" strike="noStrike" kern="1200" cap="none" spc="0" normalizeH="0" baseline="0" noProof="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41464660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6" name="Text Box 17"/>
          <p:cNvSpPr txBox="1">
            <a:spLocks noChangeArrowheads="1"/>
          </p:cNvSpPr>
          <p:nvPr/>
        </p:nvSpPr>
        <p:spPr>
          <a:xfrm>
            <a:off x="73056" y="0"/>
            <a:ext cx="9200678" cy="40011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特定生産緑地の指定状況</a:t>
            </a:r>
            <a:r>
              <a:rPr kumimoji="1" lang="en-US" altLang="ja-JP"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都府県別</a:t>
            </a:r>
            <a:r>
              <a:rPr kumimoji="1" lang="en-US" altLang="ja-JP"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)(R4.12</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月末現在</a:t>
            </a:r>
            <a:r>
              <a:rPr kumimoji="1" lang="en-US" altLang="ja-JP"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p:txBody>
      </p:sp>
      <p:sp>
        <p:nvSpPr>
          <p:cNvPr id="4187" name="テキスト ボックス 91"/>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89" name="スライド番号プレースホルダー 2"/>
          <p:cNvSpPr>
            <a:spLocks noGrp="1"/>
          </p:cNvSpPr>
          <p:nvPr>
            <p:ph type="sldNum" sz="quarter" idx="12"/>
          </p:nvPr>
        </p:nvSpPr>
        <p:spPr>
          <a:xfrm>
            <a:off x="7591789" y="6567831"/>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15" name="テキスト ボックス 28"/>
          <p:cNvSpPr txBox="1"/>
          <p:nvPr/>
        </p:nvSpPr>
        <p:spPr>
          <a:xfrm>
            <a:off x="8670936" y="5634813"/>
            <a:ext cx="1205596" cy="583883"/>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srgbClr val="000000">
                    <a:lumMod val="75000"/>
                    <a:lumOff val="25000"/>
                  </a:srgbClr>
                </a:solidFill>
                <a:effectLst/>
                <a:uLnTx/>
                <a:uFillTx/>
                <a:latin typeface="Calibri"/>
                <a:ea typeface="Meiryo UI" panose="020B0604030504040204" pitchFamily="50" charset="-128"/>
                <a:cs typeface="Calibri" panose="020F0502020204030204" pitchFamily="34" charset="0"/>
              </a:rPr>
              <a:t>N=9,273ha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lumMod val="75000"/>
                    <a:lumOff val="25000"/>
                  </a:srgbClr>
                </a:solidFill>
                <a:effectLst/>
                <a:uLnTx/>
                <a:uFillTx/>
                <a:latin typeface="Calibri"/>
                <a:ea typeface="Meiryo UI" panose="020B0604030504040204" pitchFamily="50" charset="-128"/>
                <a:cs typeface="Calibri" panose="020F0502020204030204" pitchFamily="34" charset="0"/>
              </a:rPr>
              <a:t>（</a:t>
            </a:r>
            <a:r>
              <a:rPr kumimoji="1" lang="en-US" altLang="ja-JP" sz="1400" b="0" i="0" u="none" strike="noStrike" kern="1200" cap="none" spc="0" normalizeH="0" baseline="0" noProof="0">
                <a:ln>
                  <a:noFill/>
                </a:ln>
                <a:solidFill>
                  <a:srgbClr val="000000">
                    <a:lumMod val="75000"/>
                    <a:lumOff val="25000"/>
                  </a:srgbClr>
                </a:solidFill>
                <a:effectLst/>
                <a:uLnTx/>
                <a:uFillTx/>
                <a:latin typeface="Calibri"/>
                <a:ea typeface="Meiryo UI" panose="020B0604030504040204" pitchFamily="50" charset="-128"/>
                <a:cs typeface="Calibri" panose="020F0502020204030204" pitchFamily="34" charset="0"/>
              </a:rPr>
              <a:t>199</a:t>
            </a:r>
            <a:r>
              <a:rPr kumimoji="1" lang="ja-JP" altLang="en-US" sz="1400" b="0" i="0" u="none" strike="noStrike" kern="1200" cap="none" spc="0" normalizeH="0" baseline="0" noProof="0">
                <a:ln>
                  <a:noFill/>
                </a:ln>
                <a:solidFill>
                  <a:srgbClr val="000000">
                    <a:lumMod val="75000"/>
                    <a:lumOff val="25000"/>
                  </a:srgbClr>
                </a:solidFill>
                <a:effectLst/>
                <a:uLnTx/>
                <a:uFillTx/>
                <a:latin typeface="Calibri"/>
                <a:ea typeface="Meiryo UI" panose="020B0604030504040204" pitchFamily="50" charset="-128"/>
                <a:cs typeface="Calibri" panose="020F0502020204030204" pitchFamily="34" charset="0"/>
              </a:rPr>
              <a:t>都市）</a:t>
            </a:r>
          </a:p>
        </p:txBody>
      </p:sp>
      <p:graphicFrame>
        <p:nvGraphicFramePr>
          <p:cNvPr id="16" name="グラフ 15"/>
          <p:cNvGraphicFramePr>
            <a:graphicFrameLocks/>
          </p:cNvGraphicFramePr>
          <p:nvPr/>
        </p:nvGraphicFramePr>
        <p:xfrm>
          <a:off x="90733" y="1410213"/>
          <a:ext cx="8755366" cy="5061081"/>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2"/>
          <p:cNvSpPr txBox="1"/>
          <p:nvPr/>
        </p:nvSpPr>
        <p:spPr>
          <a:xfrm>
            <a:off x="91143" y="6080196"/>
            <a:ext cx="431528" cy="276999"/>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rPr>
              <a:t>(ha)</a:t>
            </a:r>
            <a:endParaRPr kumimoji="1" lang="ja-JP" altLang="en-US"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endParaRPr>
          </a:p>
        </p:txBody>
      </p:sp>
      <p:grpSp>
        <p:nvGrpSpPr>
          <p:cNvPr id="19" name="グループ化 18">
            <a:extLst>
              <a:ext uri="{FF2B5EF4-FFF2-40B4-BE49-F238E27FC236}">
                <a16:creationId xmlns:a16="http://schemas.microsoft.com/office/drawing/2014/main" id="{82F03DE6-3BDE-F6FA-4960-40C67D95A765}"/>
              </a:ext>
            </a:extLst>
          </p:cNvPr>
          <p:cNvGrpSpPr/>
          <p:nvPr/>
        </p:nvGrpSpPr>
        <p:grpSpPr>
          <a:xfrm>
            <a:off x="776536" y="6415991"/>
            <a:ext cx="8060890" cy="276999"/>
            <a:chOff x="557550" y="6309320"/>
            <a:chExt cx="7862007" cy="276999"/>
          </a:xfrm>
        </p:grpSpPr>
        <p:sp>
          <p:nvSpPr>
            <p:cNvPr id="20" name="テキスト ボックス 12">
              <a:extLst>
                <a:ext uri="{FF2B5EF4-FFF2-40B4-BE49-F238E27FC236}">
                  <a16:creationId xmlns:a16="http://schemas.microsoft.com/office/drawing/2014/main" id="{5A31D04F-03D0-5456-2B99-E82C4CF0C77A}"/>
                </a:ext>
              </a:extLst>
            </p:cNvPr>
            <p:cNvSpPr txBox="1"/>
            <p:nvPr/>
          </p:nvSpPr>
          <p:spPr>
            <a:xfrm>
              <a:off x="557550" y="6309320"/>
              <a:ext cx="688232" cy="276999"/>
            </a:xfrm>
            <a:prstGeom prst="rect">
              <a:avLst/>
            </a:prstGeom>
            <a:noFill/>
            <a:ln>
              <a:no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rPr>
                <a:t>(49.3ha)</a:t>
              </a:r>
              <a:endParaRPr kumimoji="1" lang="ja-JP" altLang="en-US"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endParaRPr>
            </a:p>
          </p:txBody>
        </p:sp>
        <p:sp>
          <p:nvSpPr>
            <p:cNvPr id="21" name="テキスト ボックス 13">
              <a:extLst>
                <a:ext uri="{FF2B5EF4-FFF2-40B4-BE49-F238E27FC236}">
                  <a16:creationId xmlns:a16="http://schemas.microsoft.com/office/drawing/2014/main" id="{1929FBB8-A1F9-0079-B957-04125D6132B8}"/>
                </a:ext>
              </a:extLst>
            </p:cNvPr>
            <p:cNvSpPr txBox="1"/>
            <p:nvPr/>
          </p:nvSpPr>
          <p:spPr>
            <a:xfrm>
              <a:off x="1171785" y="6309320"/>
              <a:ext cx="841451" cy="276999"/>
            </a:xfrm>
            <a:prstGeom prst="rect">
              <a:avLst/>
            </a:prstGeom>
            <a:noFill/>
            <a:ln>
              <a:no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rPr>
                <a:t>(1200.5ha)</a:t>
              </a:r>
              <a:endParaRPr kumimoji="1" lang="ja-JP" altLang="en-US"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endParaRPr>
            </a:p>
          </p:txBody>
        </p:sp>
        <p:sp>
          <p:nvSpPr>
            <p:cNvPr id="22" name="テキスト ボックス 14">
              <a:extLst>
                <a:ext uri="{FF2B5EF4-FFF2-40B4-BE49-F238E27FC236}">
                  <a16:creationId xmlns:a16="http://schemas.microsoft.com/office/drawing/2014/main" id="{36875655-F0FA-5BF6-24FD-1989D43B7521}"/>
                </a:ext>
              </a:extLst>
            </p:cNvPr>
            <p:cNvSpPr txBox="1"/>
            <p:nvPr/>
          </p:nvSpPr>
          <p:spPr>
            <a:xfrm>
              <a:off x="5531662" y="6309320"/>
              <a:ext cx="764841" cy="276999"/>
            </a:xfrm>
            <a:prstGeom prst="rect">
              <a:avLst/>
            </a:prstGeom>
            <a:noFill/>
            <a:ln>
              <a:no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rPr>
                <a:t>(621.7ha)</a:t>
              </a:r>
              <a:endParaRPr kumimoji="1" lang="ja-JP" altLang="en-US"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endParaRPr>
            </a:p>
          </p:txBody>
        </p:sp>
        <p:sp>
          <p:nvSpPr>
            <p:cNvPr id="23" name="テキスト ボックス 15">
              <a:extLst>
                <a:ext uri="{FF2B5EF4-FFF2-40B4-BE49-F238E27FC236}">
                  <a16:creationId xmlns:a16="http://schemas.microsoft.com/office/drawing/2014/main" id="{507790BF-B03E-D358-59C8-CBCCC3A0D80C}"/>
                </a:ext>
              </a:extLst>
            </p:cNvPr>
            <p:cNvSpPr txBox="1"/>
            <p:nvPr/>
          </p:nvSpPr>
          <p:spPr>
            <a:xfrm>
              <a:off x="2621167" y="6309320"/>
              <a:ext cx="841451" cy="276999"/>
            </a:xfrm>
            <a:prstGeom prst="rect">
              <a:avLst/>
            </a:prstGeom>
            <a:noFill/>
            <a:ln>
              <a:no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rPr>
                <a:t>(2376.0ha)</a:t>
              </a:r>
              <a:endParaRPr kumimoji="1" lang="ja-JP" altLang="en-US"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endParaRPr>
            </a:p>
          </p:txBody>
        </p:sp>
        <p:sp>
          <p:nvSpPr>
            <p:cNvPr id="24" name="テキスト ボックス 16">
              <a:extLst>
                <a:ext uri="{FF2B5EF4-FFF2-40B4-BE49-F238E27FC236}">
                  <a16:creationId xmlns:a16="http://schemas.microsoft.com/office/drawing/2014/main" id="{7E3983BF-AA90-686B-47D0-A48537AAE3EB}"/>
                </a:ext>
              </a:extLst>
            </p:cNvPr>
            <p:cNvSpPr txBox="1"/>
            <p:nvPr/>
          </p:nvSpPr>
          <p:spPr>
            <a:xfrm>
              <a:off x="3378083" y="6309320"/>
              <a:ext cx="764841" cy="276999"/>
            </a:xfrm>
            <a:prstGeom prst="rect">
              <a:avLst/>
            </a:prstGeom>
            <a:noFill/>
            <a:ln>
              <a:no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rPr>
                <a:t>(943.0ha)</a:t>
              </a:r>
              <a:endParaRPr kumimoji="1" lang="ja-JP" altLang="en-US"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endParaRPr>
            </a:p>
          </p:txBody>
        </p:sp>
        <p:sp>
          <p:nvSpPr>
            <p:cNvPr id="25" name="テキスト ボックス 17">
              <a:extLst>
                <a:ext uri="{FF2B5EF4-FFF2-40B4-BE49-F238E27FC236}">
                  <a16:creationId xmlns:a16="http://schemas.microsoft.com/office/drawing/2014/main" id="{77094B08-B1D0-2823-E70D-2944EB812343}"/>
                </a:ext>
              </a:extLst>
            </p:cNvPr>
            <p:cNvSpPr txBox="1"/>
            <p:nvPr/>
          </p:nvSpPr>
          <p:spPr>
            <a:xfrm>
              <a:off x="4106891" y="6309320"/>
              <a:ext cx="764841" cy="276999"/>
            </a:xfrm>
            <a:prstGeom prst="rect">
              <a:avLst/>
            </a:prstGeom>
            <a:noFill/>
            <a:ln>
              <a:no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rPr>
                <a:t>(780.3ha)</a:t>
              </a:r>
              <a:endParaRPr kumimoji="1" lang="ja-JP" altLang="en-US"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endParaRPr>
            </a:p>
          </p:txBody>
        </p:sp>
        <p:sp>
          <p:nvSpPr>
            <p:cNvPr id="26" name="テキスト ボックス 18">
              <a:extLst>
                <a:ext uri="{FF2B5EF4-FFF2-40B4-BE49-F238E27FC236}">
                  <a16:creationId xmlns:a16="http://schemas.microsoft.com/office/drawing/2014/main" id="{3B2F7B8C-4A56-7FA9-FCA6-32559B9B8E7E}"/>
                </a:ext>
              </a:extLst>
            </p:cNvPr>
            <p:cNvSpPr txBox="1"/>
            <p:nvPr/>
          </p:nvSpPr>
          <p:spPr>
            <a:xfrm>
              <a:off x="4797340" y="6309320"/>
              <a:ext cx="764841" cy="276999"/>
            </a:xfrm>
            <a:prstGeom prst="rect">
              <a:avLst/>
            </a:prstGeom>
            <a:noFill/>
            <a:ln>
              <a:no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rPr>
                <a:t>(118.0ha)</a:t>
              </a:r>
              <a:endParaRPr kumimoji="1" lang="ja-JP" altLang="en-US"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endParaRPr>
            </a:p>
          </p:txBody>
        </p:sp>
        <p:sp>
          <p:nvSpPr>
            <p:cNvPr id="27" name="テキスト ボックス 19">
              <a:extLst>
                <a:ext uri="{FF2B5EF4-FFF2-40B4-BE49-F238E27FC236}">
                  <a16:creationId xmlns:a16="http://schemas.microsoft.com/office/drawing/2014/main" id="{41EA5FD5-A901-D49E-4445-F9A10A323FDB}"/>
                </a:ext>
              </a:extLst>
            </p:cNvPr>
            <p:cNvSpPr txBox="1"/>
            <p:nvPr/>
          </p:nvSpPr>
          <p:spPr>
            <a:xfrm>
              <a:off x="7654716" y="6309320"/>
              <a:ext cx="764841" cy="276999"/>
            </a:xfrm>
            <a:prstGeom prst="rect">
              <a:avLst/>
            </a:prstGeom>
            <a:noFill/>
            <a:ln>
              <a:no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rPr>
                <a:t>(484.0ha)</a:t>
              </a:r>
              <a:endParaRPr kumimoji="1" lang="ja-JP" altLang="en-US"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endParaRPr>
            </a:p>
          </p:txBody>
        </p:sp>
        <p:sp>
          <p:nvSpPr>
            <p:cNvPr id="28" name="テキスト ボックス 20">
              <a:extLst>
                <a:ext uri="{FF2B5EF4-FFF2-40B4-BE49-F238E27FC236}">
                  <a16:creationId xmlns:a16="http://schemas.microsoft.com/office/drawing/2014/main" id="{BC7E3C7C-2255-5927-1DD4-751809750211}"/>
                </a:ext>
              </a:extLst>
            </p:cNvPr>
            <p:cNvSpPr txBox="1"/>
            <p:nvPr/>
          </p:nvSpPr>
          <p:spPr>
            <a:xfrm>
              <a:off x="6203720" y="6309320"/>
              <a:ext cx="841451" cy="276999"/>
            </a:xfrm>
            <a:prstGeom prst="rect">
              <a:avLst/>
            </a:prstGeom>
            <a:noFill/>
            <a:ln>
              <a:no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rPr>
                <a:t>(1526.0ha)</a:t>
              </a:r>
              <a:endParaRPr kumimoji="1" lang="ja-JP" altLang="en-US"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endParaRPr>
            </a:p>
          </p:txBody>
        </p:sp>
        <p:sp>
          <p:nvSpPr>
            <p:cNvPr id="29" name="テキスト ボックス 21">
              <a:extLst>
                <a:ext uri="{FF2B5EF4-FFF2-40B4-BE49-F238E27FC236}">
                  <a16:creationId xmlns:a16="http://schemas.microsoft.com/office/drawing/2014/main" id="{4AD3468B-934C-4B08-4DCD-9103B78E6856}"/>
                </a:ext>
              </a:extLst>
            </p:cNvPr>
            <p:cNvSpPr txBox="1"/>
            <p:nvPr/>
          </p:nvSpPr>
          <p:spPr>
            <a:xfrm>
              <a:off x="6961956" y="6309320"/>
              <a:ext cx="764841" cy="276999"/>
            </a:xfrm>
            <a:prstGeom prst="rect">
              <a:avLst/>
            </a:prstGeom>
            <a:noFill/>
            <a:ln>
              <a:no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rPr>
                <a:t>(422.0ha)</a:t>
              </a:r>
              <a:endParaRPr kumimoji="1" lang="ja-JP" altLang="en-US"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endParaRPr>
            </a:p>
          </p:txBody>
        </p:sp>
        <p:sp>
          <p:nvSpPr>
            <p:cNvPr id="30" name="テキスト ボックス 22">
              <a:extLst>
                <a:ext uri="{FF2B5EF4-FFF2-40B4-BE49-F238E27FC236}">
                  <a16:creationId xmlns:a16="http://schemas.microsoft.com/office/drawing/2014/main" id="{2B0F97EB-C614-C1E2-ACF1-FADBDF20C6C9}"/>
                </a:ext>
              </a:extLst>
            </p:cNvPr>
            <p:cNvSpPr txBox="1"/>
            <p:nvPr/>
          </p:nvSpPr>
          <p:spPr>
            <a:xfrm>
              <a:off x="1891946" y="6309320"/>
              <a:ext cx="764841" cy="276999"/>
            </a:xfrm>
            <a:prstGeom prst="rect">
              <a:avLst/>
            </a:prstGeom>
            <a:noFill/>
            <a:ln>
              <a:no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rPr>
                <a:t>(751.6ha)</a:t>
              </a:r>
              <a:endParaRPr kumimoji="1" lang="ja-JP" altLang="en-US" sz="1200" b="0" i="0" u="none" strike="noStrike" kern="1200" cap="none" spc="0" normalizeH="0" baseline="0" noProof="0">
                <a:ln>
                  <a:noFill/>
                </a:ln>
                <a:solidFill>
                  <a:srgbClr val="000000">
                    <a:lumMod val="65000"/>
                    <a:lumOff val="35000"/>
                  </a:srgbClr>
                </a:solidFill>
                <a:effectLst/>
                <a:uLnTx/>
                <a:uFillTx/>
                <a:latin typeface="Calibri"/>
                <a:ea typeface="Meiryo UI" panose="020B0604030504040204" pitchFamily="50" charset="-128"/>
                <a:cs typeface="Calibri" panose="020F0502020204030204" pitchFamily="34" charset="0"/>
              </a:endParaRPr>
            </a:p>
          </p:txBody>
        </p:sp>
      </p:grpSp>
      <p:grpSp>
        <p:nvGrpSpPr>
          <p:cNvPr id="31" name="グループ化 30"/>
          <p:cNvGrpSpPr/>
          <p:nvPr/>
        </p:nvGrpSpPr>
        <p:grpSpPr>
          <a:xfrm>
            <a:off x="8220095" y="1681377"/>
            <a:ext cx="945330" cy="720081"/>
            <a:chOff x="8184135" y="2420889"/>
            <a:chExt cx="945330" cy="720081"/>
          </a:xfrm>
        </p:grpSpPr>
        <p:sp>
          <p:nvSpPr>
            <p:cNvPr id="32" name="テキスト ボックス 28">
              <a:extLst>
                <a:ext uri="{FF2B5EF4-FFF2-40B4-BE49-F238E27FC236}">
                  <a16:creationId xmlns:a16="http://schemas.microsoft.com/office/drawing/2014/main" id="{853A7084-93A3-1976-6F75-71F0991D957C}"/>
                </a:ext>
              </a:extLst>
            </p:cNvPr>
            <p:cNvSpPr txBox="1"/>
            <p:nvPr/>
          </p:nvSpPr>
          <p:spPr>
            <a:xfrm>
              <a:off x="8409384" y="2837430"/>
              <a:ext cx="646331" cy="276999"/>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Calibri"/>
                  <a:ea typeface="Meiryo UI" panose="020B0604030504040204" pitchFamily="50" charset="-128"/>
                  <a:cs typeface="Calibri" panose="020F0502020204030204" pitchFamily="34" charset="0"/>
                </a:rPr>
                <a:t>非指定</a:t>
              </a:r>
            </a:p>
          </p:txBody>
        </p:sp>
        <p:grpSp>
          <p:nvGrpSpPr>
            <p:cNvPr id="33" name="グループ化 32"/>
            <p:cNvGrpSpPr/>
            <p:nvPr/>
          </p:nvGrpSpPr>
          <p:grpSpPr>
            <a:xfrm>
              <a:off x="8184135" y="2420889"/>
              <a:ext cx="945330" cy="720081"/>
              <a:chOff x="8184135" y="2420889"/>
              <a:chExt cx="945330" cy="720081"/>
            </a:xfrm>
          </p:grpSpPr>
          <p:grpSp>
            <p:nvGrpSpPr>
              <p:cNvPr id="34" name="グループ化 11"/>
              <p:cNvGrpSpPr/>
              <p:nvPr/>
            </p:nvGrpSpPr>
            <p:grpSpPr>
              <a:xfrm>
                <a:off x="8184135" y="2420889"/>
                <a:ext cx="945330" cy="720081"/>
                <a:chOff x="8985447" y="3448759"/>
                <a:chExt cx="945330" cy="717716"/>
              </a:xfrm>
            </p:grpSpPr>
            <p:sp>
              <p:nvSpPr>
                <p:cNvPr id="36" name="正方形/長方形 6"/>
                <p:cNvSpPr/>
                <p:nvPr/>
              </p:nvSpPr>
              <p:spPr>
                <a:xfrm>
                  <a:off x="9052061" y="3611455"/>
                  <a:ext cx="180000" cy="180000"/>
                </a:xfrm>
                <a:prstGeom prst="rect">
                  <a:avLst/>
                </a:prstGeom>
                <a:solidFill>
                  <a:srgbClr val="00B0F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a:ea typeface="ＭＳ Ｐゴシック"/>
                    <a:cs typeface="+mn-cs"/>
                  </a:endParaRPr>
                </a:p>
              </p:txBody>
            </p:sp>
            <p:sp>
              <p:nvSpPr>
                <p:cNvPr id="37" name="テキスト ボックス 7"/>
                <p:cNvSpPr txBox="1"/>
                <p:nvPr/>
              </p:nvSpPr>
              <p:spPr>
                <a:xfrm>
                  <a:off x="9213415" y="3561389"/>
                  <a:ext cx="492443" cy="27608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Calibri"/>
                      <a:ea typeface="Meiryo UI" panose="020B0604030504040204" pitchFamily="50" charset="-128"/>
                      <a:cs typeface="Calibri" panose="020F0502020204030204" pitchFamily="34" charset="0"/>
                    </a:rPr>
                    <a:t>指定</a:t>
                  </a:r>
                </a:p>
              </p:txBody>
            </p:sp>
            <p:sp>
              <p:nvSpPr>
                <p:cNvPr id="38" name="正方形/長方形 10"/>
                <p:cNvSpPr/>
                <p:nvPr/>
              </p:nvSpPr>
              <p:spPr>
                <a:xfrm>
                  <a:off x="8985447" y="3448759"/>
                  <a:ext cx="945330" cy="717716"/>
                </a:xfrm>
                <a:prstGeom prst="rect">
                  <a:avLst/>
                </a:prstGeom>
                <a:noFill/>
                <a:ln w="6350" cap="flat" cmpd="sng" algn="ctr">
                  <a:solidFill>
                    <a:srgbClr val="000000">
                      <a:lumMod val="65000"/>
                      <a:lumOff val="3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a:ea typeface="ＭＳ Ｐゴシック"/>
                    <a:cs typeface="+mn-cs"/>
                  </a:endParaRPr>
                </a:p>
              </p:txBody>
            </p:sp>
          </p:grpSp>
          <p:sp>
            <p:nvSpPr>
              <p:cNvPr id="35" name="正方形/長方形 2"/>
              <p:cNvSpPr/>
              <p:nvPr/>
            </p:nvSpPr>
            <p:spPr>
              <a:xfrm>
                <a:off x="8257573" y="2874913"/>
                <a:ext cx="180000" cy="180593"/>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a:ea typeface="ＭＳ Ｐゴシック"/>
                  <a:cs typeface="+mn-cs"/>
                </a:endParaRPr>
              </a:p>
            </p:txBody>
          </p:sp>
        </p:grpSp>
      </p:grpSp>
      <p:sp>
        <p:nvSpPr>
          <p:cNvPr id="39" name="テキスト ボックス 28"/>
          <p:cNvSpPr txBox="1"/>
          <p:nvPr/>
        </p:nvSpPr>
        <p:spPr>
          <a:xfrm>
            <a:off x="7478481" y="4869160"/>
            <a:ext cx="543739" cy="348813"/>
          </a:xfrm>
          <a:prstGeom prst="rect">
            <a:avLst/>
          </a:prstGeom>
          <a:noFill/>
          <a:ln>
            <a:noFill/>
          </a:ln>
        </p:spPr>
        <p:txBody>
          <a:bodyPr wrap="none"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10%</a:t>
            </a:r>
          </a:p>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(41)</a:t>
            </a:r>
            <a:endParaRPr kumimoji="1" lang="ja-JP" altLang="en-US"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endParaRPr>
          </a:p>
        </p:txBody>
      </p:sp>
      <p:sp>
        <p:nvSpPr>
          <p:cNvPr id="40" name="テキスト ボックス 28">
            <a:extLst>
              <a:ext uri="{FF2B5EF4-FFF2-40B4-BE49-F238E27FC236}">
                <a16:creationId xmlns:a16="http://schemas.microsoft.com/office/drawing/2014/main" id="{DEA9749F-AD7F-3489-46E1-EEF0AE5C5D7E}"/>
              </a:ext>
            </a:extLst>
          </p:cNvPr>
          <p:cNvSpPr txBox="1"/>
          <p:nvPr/>
        </p:nvSpPr>
        <p:spPr>
          <a:xfrm>
            <a:off x="856561" y="5577941"/>
            <a:ext cx="543740" cy="348813"/>
          </a:xfrm>
          <a:prstGeom prst="rect">
            <a:avLst/>
          </a:prstGeom>
          <a:noFill/>
          <a:ln>
            <a:noFill/>
          </a:ln>
        </p:spPr>
        <p:txBody>
          <a:bodyPr wrap="none"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21%</a:t>
            </a:r>
          </a:p>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(10)</a:t>
            </a:r>
            <a:endParaRPr kumimoji="1" lang="ja-JP" altLang="en-US"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endParaRPr>
          </a:p>
        </p:txBody>
      </p:sp>
      <p:sp>
        <p:nvSpPr>
          <p:cNvPr id="41" name="テキスト ボックス 28">
            <a:extLst>
              <a:ext uri="{FF2B5EF4-FFF2-40B4-BE49-F238E27FC236}">
                <a16:creationId xmlns:a16="http://schemas.microsoft.com/office/drawing/2014/main" id="{2CDF182F-8A8C-CD73-D0E1-A7025C2DD62F}"/>
              </a:ext>
            </a:extLst>
          </p:cNvPr>
          <p:cNvSpPr txBox="1"/>
          <p:nvPr/>
        </p:nvSpPr>
        <p:spPr>
          <a:xfrm>
            <a:off x="6742764" y="2990595"/>
            <a:ext cx="500458" cy="348813"/>
          </a:xfrm>
          <a:prstGeom prst="rect">
            <a:avLst/>
          </a:prstGeom>
          <a:noFill/>
          <a:ln>
            <a:noFill/>
          </a:ln>
        </p:spPr>
        <p:txBody>
          <a:bodyPr wrap="none"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9%</a:t>
            </a:r>
          </a:p>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(132)</a:t>
            </a:r>
            <a:endParaRPr kumimoji="1" lang="ja-JP" altLang="en-US"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endParaRPr>
          </a:p>
        </p:txBody>
      </p:sp>
      <p:sp>
        <p:nvSpPr>
          <p:cNvPr id="42" name="テキスト ボックス 28">
            <a:extLst>
              <a:ext uri="{FF2B5EF4-FFF2-40B4-BE49-F238E27FC236}">
                <a16:creationId xmlns:a16="http://schemas.microsoft.com/office/drawing/2014/main" id="{C06D4E9F-EB48-5547-69F8-A048CF0AC479}"/>
              </a:ext>
            </a:extLst>
          </p:cNvPr>
          <p:cNvSpPr txBox="1"/>
          <p:nvPr/>
        </p:nvSpPr>
        <p:spPr>
          <a:xfrm>
            <a:off x="3079189" y="1464529"/>
            <a:ext cx="500458" cy="348813"/>
          </a:xfrm>
          <a:prstGeom prst="rect">
            <a:avLst/>
          </a:prstGeom>
          <a:noFill/>
          <a:ln>
            <a:noFill/>
          </a:ln>
        </p:spPr>
        <p:txBody>
          <a:bodyPr wrap="none"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6%</a:t>
            </a:r>
          </a:p>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(143)</a:t>
            </a:r>
            <a:endParaRPr kumimoji="1" lang="ja-JP" altLang="en-US"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endParaRPr>
          </a:p>
        </p:txBody>
      </p:sp>
      <p:sp>
        <p:nvSpPr>
          <p:cNvPr id="43" name="テキスト ボックス 28">
            <a:extLst>
              <a:ext uri="{FF2B5EF4-FFF2-40B4-BE49-F238E27FC236}">
                <a16:creationId xmlns:a16="http://schemas.microsoft.com/office/drawing/2014/main" id="{BA9ABB0C-FCF3-6BBA-3F67-F8F93FB74EB6}"/>
              </a:ext>
            </a:extLst>
          </p:cNvPr>
          <p:cNvSpPr txBox="1"/>
          <p:nvPr/>
        </p:nvSpPr>
        <p:spPr>
          <a:xfrm>
            <a:off x="2299767" y="4365104"/>
            <a:ext cx="543740" cy="348813"/>
          </a:xfrm>
          <a:prstGeom prst="rect">
            <a:avLst/>
          </a:prstGeom>
          <a:noFill/>
          <a:ln>
            <a:noFill/>
          </a:ln>
        </p:spPr>
        <p:txBody>
          <a:bodyPr wrap="none"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14%</a:t>
            </a:r>
          </a:p>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(107)</a:t>
            </a:r>
            <a:endParaRPr kumimoji="1" lang="ja-JP" altLang="en-US"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endParaRPr>
          </a:p>
        </p:txBody>
      </p:sp>
      <p:sp>
        <p:nvSpPr>
          <p:cNvPr id="44" name="テキスト ボックス 28">
            <a:extLst>
              <a:ext uri="{FF2B5EF4-FFF2-40B4-BE49-F238E27FC236}">
                <a16:creationId xmlns:a16="http://schemas.microsoft.com/office/drawing/2014/main" id="{3A167CBE-16CC-6242-D787-DB394456BC65}"/>
              </a:ext>
            </a:extLst>
          </p:cNvPr>
          <p:cNvSpPr txBox="1"/>
          <p:nvPr/>
        </p:nvSpPr>
        <p:spPr>
          <a:xfrm>
            <a:off x="3838337" y="4016291"/>
            <a:ext cx="444353" cy="348813"/>
          </a:xfrm>
          <a:prstGeom prst="rect">
            <a:avLst/>
          </a:prstGeom>
          <a:noFill/>
          <a:ln>
            <a:noFill/>
          </a:ln>
        </p:spPr>
        <p:txBody>
          <a:bodyPr wrap="none"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8%</a:t>
            </a:r>
          </a:p>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(75)</a:t>
            </a:r>
            <a:endParaRPr kumimoji="1" lang="ja-JP" altLang="en-US"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endParaRPr>
          </a:p>
        </p:txBody>
      </p:sp>
      <p:sp>
        <p:nvSpPr>
          <p:cNvPr id="45" name="テキスト ボックス 28">
            <a:extLst>
              <a:ext uri="{FF2B5EF4-FFF2-40B4-BE49-F238E27FC236}">
                <a16:creationId xmlns:a16="http://schemas.microsoft.com/office/drawing/2014/main" id="{0AFA1FFF-3FFE-96D6-560F-0A76ACFC40CA}"/>
              </a:ext>
            </a:extLst>
          </p:cNvPr>
          <p:cNvSpPr txBox="1"/>
          <p:nvPr/>
        </p:nvSpPr>
        <p:spPr>
          <a:xfrm>
            <a:off x="1572477" y="3469546"/>
            <a:ext cx="530402" cy="348813"/>
          </a:xfrm>
          <a:prstGeom prst="rect">
            <a:avLst/>
          </a:prstGeom>
          <a:noFill/>
          <a:ln>
            <a:noFill/>
          </a:ln>
        </p:spPr>
        <p:txBody>
          <a:bodyPr wrap="none"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11%</a:t>
            </a:r>
          </a:p>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(138)</a:t>
            </a:r>
            <a:endParaRPr kumimoji="1" lang="ja-JP" altLang="en-US"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endParaRPr>
          </a:p>
        </p:txBody>
      </p:sp>
      <p:sp>
        <p:nvSpPr>
          <p:cNvPr id="46" name="テキスト ボックス 28">
            <a:extLst>
              <a:ext uri="{FF2B5EF4-FFF2-40B4-BE49-F238E27FC236}">
                <a16:creationId xmlns:a16="http://schemas.microsoft.com/office/drawing/2014/main" id="{B9F7744A-D347-1BC2-A844-23DC4938C346}"/>
              </a:ext>
            </a:extLst>
          </p:cNvPr>
          <p:cNvSpPr txBox="1"/>
          <p:nvPr/>
        </p:nvSpPr>
        <p:spPr>
          <a:xfrm>
            <a:off x="5273357" y="5491188"/>
            <a:ext cx="543739" cy="348813"/>
          </a:xfrm>
          <a:prstGeom prst="rect">
            <a:avLst/>
          </a:prstGeom>
          <a:noFill/>
          <a:ln>
            <a:noFill/>
          </a:ln>
        </p:spPr>
        <p:txBody>
          <a:bodyPr wrap="none"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30%</a:t>
            </a:r>
          </a:p>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(36)</a:t>
            </a:r>
            <a:endParaRPr kumimoji="1" lang="ja-JP" altLang="en-US"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endParaRPr>
          </a:p>
        </p:txBody>
      </p:sp>
      <p:sp>
        <p:nvSpPr>
          <p:cNvPr id="47" name="テキスト ボックス 28">
            <a:extLst>
              <a:ext uri="{FF2B5EF4-FFF2-40B4-BE49-F238E27FC236}">
                <a16:creationId xmlns:a16="http://schemas.microsoft.com/office/drawing/2014/main" id="{8B291782-1F07-CDAA-82CB-B379FC80E348}"/>
              </a:ext>
            </a:extLst>
          </p:cNvPr>
          <p:cNvSpPr txBox="1"/>
          <p:nvPr/>
        </p:nvSpPr>
        <p:spPr>
          <a:xfrm>
            <a:off x="6046393" y="4607212"/>
            <a:ext cx="444353" cy="348813"/>
          </a:xfrm>
          <a:prstGeom prst="rect">
            <a:avLst/>
          </a:prstGeom>
          <a:noFill/>
          <a:ln>
            <a:noFill/>
          </a:ln>
        </p:spPr>
        <p:txBody>
          <a:bodyPr wrap="none"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9%</a:t>
            </a:r>
          </a:p>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(57)</a:t>
            </a:r>
            <a:endParaRPr kumimoji="1" lang="ja-JP" altLang="en-US"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endParaRPr>
          </a:p>
        </p:txBody>
      </p:sp>
      <p:sp>
        <p:nvSpPr>
          <p:cNvPr id="48" name="テキスト ボックス 28">
            <a:extLst>
              <a:ext uri="{FF2B5EF4-FFF2-40B4-BE49-F238E27FC236}">
                <a16:creationId xmlns:a16="http://schemas.microsoft.com/office/drawing/2014/main" id="{AF5C17AE-6C0B-D14C-5743-9065E3F52947}"/>
              </a:ext>
            </a:extLst>
          </p:cNvPr>
          <p:cNvSpPr txBox="1"/>
          <p:nvPr/>
        </p:nvSpPr>
        <p:spPr>
          <a:xfrm>
            <a:off x="4530963" y="4304323"/>
            <a:ext cx="543739" cy="348813"/>
          </a:xfrm>
          <a:prstGeom prst="rect">
            <a:avLst/>
          </a:prstGeom>
          <a:noFill/>
          <a:ln>
            <a:noFill/>
          </a:ln>
        </p:spPr>
        <p:txBody>
          <a:bodyPr wrap="none"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21%</a:t>
            </a:r>
          </a:p>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(166)</a:t>
            </a:r>
            <a:endParaRPr kumimoji="1" lang="ja-JP" altLang="en-US"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endParaRPr>
          </a:p>
        </p:txBody>
      </p:sp>
      <p:sp>
        <p:nvSpPr>
          <p:cNvPr id="49" name="テキスト ボックス 28">
            <a:extLst>
              <a:ext uri="{FF2B5EF4-FFF2-40B4-BE49-F238E27FC236}">
                <a16:creationId xmlns:a16="http://schemas.microsoft.com/office/drawing/2014/main" id="{0FE90597-B3E1-F67F-4E5C-3423BEF49FC4}"/>
              </a:ext>
            </a:extLst>
          </p:cNvPr>
          <p:cNvSpPr txBox="1"/>
          <p:nvPr/>
        </p:nvSpPr>
        <p:spPr>
          <a:xfrm>
            <a:off x="8220095" y="4873798"/>
            <a:ext cx="543739" cy="348813"/>
          </a:xfrm>
          <a:prstGeom prst="rect">
            <a:avLst/>
          </a:prstGeom>
          <a:noFill/>
          <a:ln>
            <a:noFill/>
          </a:ln>
        </p:spPr>
        <p:txBody>
          <a:bodyPr wrap="none"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17%</a:t>
            </a:r>
          </a:p>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rPr>
              <a:t>(85)</a:t>
            </a:r>
            <a:endParaRPr kumimoji="1" lang="ja-JP" altLang="en-US" sz="1050" b="0" i="0" u="none" strike="noStrike" kern="1200" cap="none" spc="0" normalizeH="0" baseline="0" noProof="0">
              <a:ln>
                <a:noFill/>
              </a:ln>
              <a:solidFill>
                <a:srgbClr val="FFFFFF">
                  <a:lumMod val="50000"/>
                </a:srgbClr>
              </a:solidFill>
              <a:effectLst/>
              <a:uLnTx/>
              <a:uFillTx/>
              <a:latin typeface="Arial"/>
              <a:ea typeface="Meiryo UI" panose="020B0604030504040204" pitchFamily="50" charset="-128"/>
              <a:cs typeface="Calibri" panose="020F0502020204030204" pitchFamily="34" charset="0"/>
            </a:endParaRPr>
          </a:p>
        </p:txBody>
      </p:sp>
      <p:sp>
        <p:nvSpPr>
          <p:cNvPr id="2" name="テキスト ボックス 92">
            <a:extLst>
              <a:ext uri="{FF2B5EF4-FFF2-40B4-BE49-F238E27FC236}">
                <a16:creationId xmlns:a16="http://schemas.microsoft.com/office/drawing/2014/main" id="{D42B86BF-37BF-2D93-32DC-C26675DD7DE8}"/>
              </a:ext>
            </a:extLst>
          </p:cNvPr>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019210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03E3334-D21D-D614-2461-EAEFEBAAA34E}"/>
              </a:ext>
            </a:extLst>
          </p:cNvPr>
          <p:cNvSpPr>
            <a:spLocks noGrp="1" noChangeArrowheads="1"/>
          </p:cNvSpPr>
          <p:nvPr>
            <p:ph type="title" idx="4294967295"/>
          </p:nvPr>
        </p:nvSpPr>
        <p:spPr>
          <a:xfrm>
            <a:off x="0" y="0"/>
            <a:ext cx="8121650" cy="476250"/>
          </a:xfrm>
        </p:spPr>
        <p:txBody>
          <a:bodyPr/>
          <a:lstStyle/>
          <a:p>
            <a:pPr eaLnBrk="1" hangingPunct="1"/>
            <a:r>
              <a:rPr lang="ja-JP" altLang="en-US" sz="2000"/>
              <a:t>平成５年決定生産緑地の特定生産緑地指定状況（</a:t>
            </a:r>
            <a:r>
              <a:rPr lang="en-US" altLang="ja-JP" sz="2000"/>
              <a:t>R5.12</a:t>
            </a:r>
            <a:r>
              <a:rPr lang="ja-JP" altLang="en-US" sz="2000"/>
              <a:t>月末時点）</a:t>
            </a:r>
          </a:p>
        </p:txBody>
      </p:sp>
      <p:sp>
        <p:nvSpPr>
          <p:cNvPr id="7" name="テキスト ボックス 10">
            <a:extLst>
              <a:ext uri="{FF2B5EF4-FFF2-40B4-BE49-F238E27FC236}">
                <a16:creationId xmlns:a16="http://schemas.microsoft.com/office/drawing/2014/main" id="{203C87D2-671F-FFBD-6A89-29163C8E12C9}"/>
              </a:ext>
            </a:extLst>
          </p:cNvPr>
          <p:cNvSpPr txBox="1"/>
          <p:nvPr/>
        </p:nvSpPr>
        <p:spPr>
          <a:xfrm>
            <a:off x="488504" y="837498"/>
            <a:ext cx="8928992" cy="791737"/>
          </a:xfrm>
          <a:prstGeom prst="rect">
            <a:avLst/>
          </a:prstGeom>
          <a:noFill/>
          <a:ln w="12700">
            <a:solidFill>
              <a:schemeClr val="tx1"/>
            </a:solidFill>
          </a:ln>
        </p:spPr>
        <p:txBody>
          <a:bodyPr wrap="square" lIns="72000" tIns="72000" rIns="72000" bIns="72000" rtlCol="0">
            <a:spAutoFit/>
          </a:bodyPr>
          <a:lstStyle/>
          <a:p>
            <a:pPr marL="182563" marR="0" lvl="0" indent="-182563"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平成５年に都市計画決定された生産緑地の特定生産緑地の指定状況について調査（</a:t>
            </a:r>
            <a:r>
              <a:rPr kumimoji="1" lang="en-US" altLang="ja-JP"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R5.12</a:t>
            </a: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月末時点）。</a:t>
            </a:r>
            <a:endParaRPr kumimoji="1" lang="en-US" altLang="ja-JP"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80975" marR="0" lvl="0" indent="-1809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sng"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特定生産緑地に指定された生産緑地の割合は全体の</a:t>
            </a:r>
            <a:r>
              <a:rPr kumimoji="1" lang="en-US" altLang="ja-JP" sz="1400" b="0" i="0" u="sng"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82.6</a:t>
            </a:r>
            <a:r>
              <a:rPr kumimoji="1" lang="ja-JP" altLang="en-US" sz="1400" b="0" i="0" u="sng"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400" b="0" i="0" u="sng"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非指定の生産緑地の割合は</a:t>
            </a:r>
            <a:r>
              <a:rPr kumimoji="1" lang="en-US" altLang="ja-JP" sz="1400" b="0" i="0" u="sng"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17.4</a:t>
            </a:r>
            <a:r>
              <a:rPr kumimoji="1" lang="ja-JP" altLang="en-US" sz="1400" b="0" i="0" u="sng"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（面積ベースでの集計結果）。</a:t>
            </a:r>
            <a:endParaRPr kumimoji="1" lang="en-US" altLang="ja-JP"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テキスト ボックス 11">
            <a:extLst>
              <a:ext uri="{FF2B5EF4-FFF2-40B4-BE49-F238E27FC236}">
                <a16:creationId xmlns:a16="http://schemas.microsoft.com/office/drawing/2014/main" id="{6263EF13-419E-638B-E49E-AA94105B924B}"/>
              </a:ext>
            </a:extLst>
          </p:cNvPr>
          <p:cNvSpPr txBox="1"/>
          <p:nvPr/>
        </p:nvSpPr>
        <p:spPr>
          <a:xfrm>
            <a:off x="1568625" y="2939305"/>
            <a:ext cx="900103" cy="338554"/>
          </a:xfrm>
          <a:prstGeom prst="rect">
            <a:avLst/>
          </a:prstGeom>
          <a:noFill/>
          <a:ln>
            <a:solidFill>
              <a:schemeClr val="bg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非指定</a:t>
            </a:r>
            <a:endPar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1">
            <a:extLst>
              <a:ext uri="{FF2B5EF4-FFF2-40B4-BE49-F238E27FC236}">
                <a16:creationId xmlns:a16="http://schemas.microsoft.com/office/drawing/2014/main" id="{2840F797-0AB8-B944-2C64-FB0051883283}"/>
              </a:ext>
            </a:extLst>
          </p:cNvPr>
          <p:cNvSpPr txBox="1"/>
          <p:nvPr/>
        </p:nvSpPr>
        <p:spPr>
          <a:xfrm>
            <a:off x="2900773" y="6190220"/>
            <a:ext cx="1908215" cy="307777"/>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N=161ha</a:t>
            </a:r>
            <a:r>
              <a:rPr kumimoji="1" lang="ja-JP" altLang="en-US" sz="1100" b="1"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a:t>
            </a:r>
            <a:r>
              <a:rPr kumimoji="1" lang="en-US" altLang="ja-JP" sz="1100" b="1"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95</a:t>
            </a:r>
            <a:r>
              <a:rPr kumimoji="1" lang="ja-JP" altLang="en-US" sz="1100" b="1"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都市）</a:t>
            </a:r>
            <a:endParaRPr kumimoji="1" lang="en-US" altLang="ja-JP" sz="1100" b="1"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p:txBody>
      </p:sp>
      <p:sp>
        <p:nvSpPr>
          <p:cNvPr id="6" name="テキスト ボックス 11">
            <a:extLst>
              <a:ext uri="{FF2B5EF4-FFF2-40B4-BE49-F238E27FC236}">
                <a16:creationId xmlns:a16="http://schemas.microsoft.com/office/drawing/2014/main" id="{A0994151-1C8F-7FBA-4433-33032F8CE95B}"/>
              </a:ext>
            </a:extLst>
          </p:cNvPr>
          <p:cNvSpPr txBox="1"/>
          <p:nvPr/>
        </p:nvSpPr>
        <p:spPr>
          <a:xfrm>
            <a:off x="2612740" y="4540164"/>
            <a:ext cx="900103" cy="338554"/>
          </a:xfrm>
          <a:prstGeom prst="rect">
            <a:avLst/>
          </a:prstGeom>
          <a:noFill/>
          <a:ln>
            <a:solidFill>
              <a:schemeClr val="bg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指定</a:t>
            </a:r>
            <a:endPar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2" name="テキスト ボックス 1">
            <a:extLst>
              <a:ext uri="{FF2B5EF4-FFF2-40B4-BE49-F238E27FC236}">
                <a16:creationId xmlns:a16="http://schemas.microsoft.com/office/drawing/2014/main" id="{14692DCD-4F6E-C0B5-7071-7E03E92554CE}"/>
              </a:ext>
            </a:extLst>
          </p:cNvPr>
          <p:cNvSpPr txBox="1"/>
          <p:nvPr/>
        </p:nvSpPr>
        <p:spPr>
          <a:xfrm>
            <a:off x="5249357" y="2787865"/>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54%</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(0.2ha)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0" name="テキスト ボックス 9">
            <a:extLst>
              <a:ext uri="{FF2B5EF4-FFF2-40B4-BE49-F238E27FC236}">
                <a16:creationId xmlns:a16="http://schemas.microsoft.com/office/drawing/2014/main" id="{D30AAE34-8705-ED8F-912E-520C66B61700}"/>
              </a:ext>
            </a:extLst>
          </p:cNvPr>
          <p:cNvSpPr txBox="1"/>
          <p:nvPr/>
        </p:nvSpPr>
        <p:spPr>
          <a:xfrm>
            <a:off x="5643477" y="2787865"/>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46%</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(0.2ha)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3" name="テキスト ボックス 12">
            <a:extLst>
              <a:ext uri="{FF2B5EF4-FFF2-40B4-BE49-F238E27FC236}">
                <a16:creationId xmlns:a16="http://schemas.microsoft.com/office/drawing/2014/main" id="{B8AA9A73-FBE4-683F-2924-43C25BA13E17}"/>
              </a:ext>
            </a:extLst>
          </p:cNvPr>
          <p:cNvSpPr txBox="1"/>
          <p:nvPr/>
        </p:nvSpPr>
        <p:spPr>
          <a:xfrm>
            <a:off x="5223028" y="3167529"/>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92%</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(7ha)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6" name="テキスト ボックス 15">
            <a:extLst>
              <a:ext uri="{FF2B5EF4-FFF2-40B4-BE49-F238E27FC236}">
                <a16:creationId xmlns:a16="http://schemas.microsoft.com/office/drawing/2014/main" id="{1F719B68-6041-95A3-6FD6-EF9911749E9A}"/>
              </a:ext>
            </a:extLst>
          </p:cNvPr>
          <p:cNvSpPr txBox="1"/>
          <p:nvPr/>
        </p:nvSpPr>
        <p:spPr>
          <a:xfrm>
            <a:off x="5583780" y="3167529"/>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9%</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(1ha)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7" name="テキスト ボックス 16">
            <a:extLst>
              <a:ext uri="{FF2B5EF4-FFF2-40B4-BE49-F238E27FC236}">
                <a16:creationId xmlns:a16="http://schemas.microsoft.com/office/drawing/2014/main" id="{3E8F7BF3-4EB3-8C40-E5A3-C78CD98DE14E}"/>
              </a:ext>
            </a:extLst>
          </p:cNvPr>
          <p:cNvSpPr txBox="1"/>
          <p:nvPr/>
        </p:nvSpPr>
        <p:spPr>
          <a:xfrm>
            <a:off x="6465168" y="3514972"/>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86%</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(60ha)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8" name="テキスト ボックス 17">
            <a:extLst>
              <a:ext uri="{FF2B5EF4-FFF2-40B4-BE49-F238E27FC236}">
                <a16:creationId xmlns:a16="http://schemas.microsoft.com/office/drawing/2014/main" id="{DFE00C89-78A8-9C16-1CEC-502CABB5A63C}"/>
              </a:ext>
            </a:extLst>
          </p:cNvPr>
          <p:cNvSpPr txBox="1"/>
          <p:nvPr/>
        </p:nvSpPr>
        <p:spPr>
          <a:xfrm>
            <a:off x="8040166" y="3514972"/>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14%</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(10ha)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9" name="テキスト ボックス 18">
            <a:extLst>
              <a:ext uri="{FF2B5EF4-FFF2-40B4-BE49-F238E27FC236}">
                <a16:creationId xmlns:a16="http://schemas.microsoft.com/office/drawing/2014/main" id="{64BB7810-6B14-EF77-1C3B-C250BACD8570}"/>
              </a:ext>
            </a:extLst>
          </p:cNvPr>
          <p:cNvSpPr txBox="1"/>
          <p:nvPr/>
        </p:nvSpPr>
        <p:spPr>
          <a:xfrm>
            <a:off x="5895937" y="3862414"/>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82%</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(34ha)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20" name="テキスト ボックス 19">
            <a:extLst>
              <a:ext uri="{FF2B5EF4-FFF2-40B4-BE49-F238E27FC236}">
                <a16:creationId xmlns:a16="http://schemas.microsoft.com/office/drawing/2014/main" id="{0935AC02-507F-350A-FDCA-5788713D1AE8}"/>
              </a:ext>
            </a:extLst>
          </p:cNvPr>
          <p:cNvSpPr txBox="1"/>
          <p:nvPr/>
        </p:nvSpPr>
        <p:spPr>
          <a:xfrm>
            <a:off x="6789204" y="3862414"/>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19%</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(8ha)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21" name="テキスト ボックス 20">
            <a:extLst>
              <a:ext uri="{FF2B5EF4-FFF2-40B4-BE49-F238E27FC236}">
                <a16:creationId xmlns:a16="http://schemas.microsoft.com/office/drawing/2014/main" id="{514200FF-0E28-C130-EAC5-06599F6A4DE9}"/>
              </a:ext>
            </a:extLst>
          </p:cNvPr>
          <p:cNvSpPr txBox="1"/>
          <p:nvPr/>
        </p:nvSpPr>
        <p:spPr>
          <a:xfrm>
            <a:off x="5218083" y="4208328"/>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66%</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(7ha)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22" name="テキスト ボックス 21">
            <a:extLst>
              <a:ext uri="{FF2B5EF4-FFF2-40B4-BE49-F238E27FC236}">
                <a16:creationId xmlns:a16="http://schemas.microsoft.com/office/drawing/2014/main" id="{8B432594-9BB2-7F66-F32F-38BEA88E0DB2}"/>
              </a:ext>
            </a:extLst>
          </p:cNvPr>
          <p:cNvSpPr txBox="1"/>
          <p:nvPr/>
        </p:nvSpPr>
        <p:spPr>
          <a:xfrm>
            <a:off x="5590270" y="4208328"/>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34%</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(4ha)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23" name="テキスト ボックス 22">
            <a:extLst>
              <a:ext uri="{FF2B5EF4-FFF2-40B4-BE49-F238E27FC236}">
                <a16:creationId xmlns:a16="http://schemas.microsoft.com/office/drawing/2014/main" id="{4427EAB5-7856-C0BC-C84A-01ECE0516970}"/>
              </a:ext>
            </a:extLst>
          </p:cNvPr>
          <p:cNvSpPr txBox="1"/>
          <p:nvPr/>
        </p:nvSpPr>
        <p:spPr>
          <a:xfrm>
            <a:off x="5215958" y="4551500"/>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83%</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(7ha)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24" name="テキスト ボックス 23">
            <a:extLst>
              <a:ext uri="{FF2B5EF4-FFF2-40B4-BE49-F238E27FC236}">
                <a16:creationId xmlns:a16="http://schemas.microsoft.com/office/drawing/2014/main" id="{1EBBBB59-40BB-531B-5824-157317C6CACC}"/>
              </a:ext>
            </a:extLst>
          </p:cNvPr>
          <p:cNvSpPr txBox="1"/>
          <p:nvPr/>
        </p:nvSpPr>
        <p:spPr>
          <a:xfrm>
            <a:off x="5583780" y="4551500"/>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17%</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(1ha)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25" name="テキスト ボックス 24">
            <a:extLst>
              <a:ext uri="{FF2B5EF4-FFF2-40B4-BE49-F238E27FC236}">
                <a16:creationId xmlns:a16="http://schemas.microsoft.com/office/drawing/2014/main" id="{C980D63B-7223-B0EE-B3D0-4B7EDE37C0C1}"/>
              </a:ext>
            </a:extLst>
          </p:cNvPr>
          <p:cNvSpPr txBox="1"/>
          <p:nvPr/>
        </p:nvSpPr>
        <p:spPr>
          <a:xfrm>
            <a:off x="5433964" y="4889283"/>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86%</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(16ha)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26" name="テキスト ボックス 25">
            <a:extLst>
              <a:ext uri="{FF2B5EF4-FFF2-40B4-BE49-F238E27FC236}">
                <a16:creationId xmlns:a16="http://schemas.microsoft.com/office/drawing/2014/main" id="{F61D8937-98A7-9D4C-79B4-2812B23D483B}"/>
              </a:ext>
            </a:extLst>
          </p:cNvPr>
          <p:cNvSpPr txBox="1"/>
          <p:nvPr/>
        </p:nvSpPr>
        <p:spPr>
          <a:xfrm>
            <a:off x="5979556" y="4889283"/>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14%</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(3ha)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27" name="テキスト ボックス 26">
            <a:extLst>
              <a:ext uri="{FF2B5EF4-FFF2-40B4-BE49-F238E27FC236}">
                <a16:creationId xmlns:a16="http://schemas.microsoft.com/office/drawing/2014/main" id="{6916FAD1-A6E3-520F-3D0B-6AE1C8815308}"/>
              </a:ext>
            </a:extLst>
          </p:cNvPr>
          <p:cNvSpPr txBox="1"/>
          <p:nvPr/>
        </p:nvSpPr>
        <p:spPr>
          <a:xfrm>
            <a:off x="5236280" y="5258917"/>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81%</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(1ha)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28" name="テキスト ボックス 27">
            <a:extLst>
              <a:ext uri="{FF2B5EF4-FFF2-40B4-BE49-F238E27FC236}">
                <a16:creationId xmlns:a16="http://schemas.microsoft.com/office/drawing/2014/main" id="{7407D889-EB3D-0E89-A490-351D0980EF22}"/>
              </a:ext>
            </a:extLst>
          </p:cNvPr>
          <p:cNvSpPr txBox="1"/>
          <p:nvPr/>
        </p:nvSpPr>
        <p:spPr>
          <a:xfrm>
            <a:off x="5590270" y="5258917"/>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19%</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(0.2ha)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29" name="テキスト ボックス 28">
            <a:extLst>
              <a:ext uri="{FF2B5EF4-FFF2-40B4-BE49-F238E27FC236}">
                <a16:creationId xmlns:a16="http://schemas.microsoft.com/office/drawing/2014/main" id="{3A93B75A-DEE7-08A8-E8CA-094122CFA8E2}"/>
              </a:ext>
            </a:extLst>
          </p:cNvPr>
          <p:cNvSpPr txBox="1"/>
          <p:nvPr/>
        </p:nvSpPr>
        <p:spPr>
          <a:xfrm>
            <a:off x="5218083" y="5602089"/>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41%</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(1ha)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30" name="テキスト ボックス 29">
            <a:extLst>
              <a:ext uri="{FF2B5EF4-FFF2-40B4-BE49-F238E27FC236}">
                <a16:creationId xmlns:a16="http://schemas.microsoft.com/office/drawing/2014/main" id="{DA3CD2D7-6FF1-54CE-54BD-863F031FCC0D}"/>
              </a:ext>
            </a:extLst>
          </p:cNvPr>
          <p:cNvSpPr txBox="1"/>
          <p:nvPr/>
        </p:nvSpPr>
        <p:spPr>
          <a:xfrm>
            <a:off x="5590270" y="5602089"/>
            <a:ext cx="648072" cy="32476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59%</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rPr>
              <a:t>(2ha)</a:t>
            </a:r>
            <a:endParaRPr kumimoji="1" lang="en-US" altLang="ja-JP" sz="700" b="0" i="0" u="none" strike="noStrike" kern="1200" cap="none" spc="0" normalizeH="0" baseline="0" noProof="0">
              <a:ln>
                <a:noFill/>
              </a:ln>
              <a:solidFill>
                <a:srgbClr val="FFFFFF"/>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33" name="テキスト ボックス 11">
            <a:extLst>
              <a:ext uri="{FF2B5EF4-FFF2-40B4-BE49-F238E27FC236}">
                <a16:creationId xmlns:a16="http://schemas.microsoft.com/office/drawing/2014/main" id="{37112299-CAE5-EFFB-0652-6501FEEB84E0}"/>
              </a:ext>
            </a:extLst>
          </p:cNvPr>
          <p:cNvSpPr txBox="1"/>
          <p:nvPr/>
        </p:nvSpPr>
        <p:spPr>
          <a:xfrm>
            <a:off x="5169025" y="6657604"/>
            <a:ext cx="4248469" cy="2308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a:t>
            </a:r>
            <a:r>
              <a:rPr kumimoji="1" lang="ja-JP" altLang="en-US" sz="9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参考</a:t>
            </a:r>
            <a:r>
              <a:rPr kumimoji="1" lang="en-US" altLang="ja-JP" sz="9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a:t>
            </a:r>
            <a:r>
              <a:rPr kumimoji="1" lang="ja-JP" altLang="en-US" sz="9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生産緑地全体の面積（令和</a:t>
            </a:r>
            <a:r>
              <a:rPr kumimoji="1" lang="en-US" altLang="ja-JP" sz="9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5</a:t>
            </a:r>
            <a:r>
              <a:rPr kumimoji="1" lang="ja-JP" altLang="en-US" sz="9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年</a:t>
            </a:r>
            <a:r>
              <a:rPr kumimoji="1" lang="en-US" altLang="ja-JP" sz="9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12</a:t>
            </a:r>
            <a:r>
              <a:rPr kumimoji="1" lang="ja-JP" altLang="en-US" sz="9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月末時点）</a:t>
            </a:r>
            <a:r>
              <a:rPr kumimoji="1" lang="en-US" altLang="ja-JP" sz="9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11,170ha</a:t>
            </a:r>
            <a:r>
              <a:rPr kumimoji="1" lang="ja-JP" altLang="en-US" sz="7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a:t>
            </a:r>
            <a:r>
              <a:rPr kumimoji="1" lang="en-US" altLang="ja-JP" sz="7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237</a:t>
            </a:r>
            <a:r>
              <a:rPr kumimoji="1" lang="ja-JP" altLang="en-US" sz="7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都市）</a:t>
            </a:r>
            <a:endParaRPr kumimoji="1" lang="en-US" altLang="ja-JP" sz="7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p:txBody>
      </p:sp>
      <p:sp>
        <p:nvSpPr>
          <p:cNvPr id="35" name="四角形: 角を丸くする 34">
            <a:extLst>
              <a:ext uri="{FF2B5EF4-FFF2-40B4-BE49-F238E27FC236}">
                <a16:creationId xmlns:a16="http://schemas.microsoft.com/office/drawing/2014/main" id="{DE7638E4-966E-3839-0DC5-59F6DC47660E}"/>
              </a:ext>
            </a:extLst>
          </p:cNvPr>
          <p:cNvSpPr/>
          <p:nvPr/>
        </p:nvSpPr>
        <p:spPr>
          <a:xfrm>
            <a:off x="473643" y="1772816"/>
            <a:ext cx="8928991" cy="4884788"/>
          </a:xfrm>
          <a:prstGeom prst="roundRect">
            <a:avLst>
              <a:gd name="adj" fmla="val 4908"/>
            </a:avLst>
          </a:prstGeom>
          <a:noFill/>
          <a:ln w="38100" cap="flat" cmpd="sng" algn="ctr">
            <a:solidFill>
              <a:srgbClr val="927F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627434"/>
              </a:solidFill>
              <a:effectLst/>
              <a:uLnTx/>
              <a:uFillTx/>
              <a:latin typeface="Arial"/>
              <a:ea typeface="ＭＳ Ｐゴシック"/>
              <a:cs typeface="+mn-cs"/>
            </a:endParaRPr>
          </a:p>
        </p:txBody>
      </p:sp>
      <p:sp>
        <p:nvSpPr>
          <p:cNvPr id="9" name="テキスト ボックス 11">
            <a:extLst>
              <a:ext uri="{FF2B5EF4-FFF2-40B4-BE49-F238E27FC236}">
                <a16:creationId xmlns:a16="http://schemas.microsoft.com/office/drawing/2014/main" id="{C42CE5DA-C45B-4C42-87B8-554050135D53}"/>
              </a:ext>
            </a:extLst>
          </p:cNvPr>
          <p:cNvSpPr txBox="1"/>
          <p:nvPr/>
        </p:nvSpPr>
        <p:spPr>
          <a:xfrm>
            <a:off x="1740166" y="1658479"/>
            <a:ext cx="6300000" cy="584775"/>
          </a:xfrm>
          <a:prstGeom prst="rect">
            <a:avLst/>
          </a:prstGeom>
          <a:solidFill>
            <a:schemeClr val="bg1"/>
          </a:solid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spc="0" normalizeH="0" baseline="0" noProof="0">
                <a:ln>
                  <a:noFill/>
                </a:ln>
                <a:solidFill>
                  <a:srgbClr val="927F6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平成</a:t>
            </a:r>
            <a:r>
              <a:rPr kumimoji="1" lang="ja-JP" altLang="en-US" sz="1800" b="0" i="0" u="none" strike="noStrike" kern="1200" cap="none" spc="0" normalizeH="0" baseline="0" noProof="0">
                <a:ln>
                  <a:noFill/>
                </a:ln>
                <a:solidFill>
                  <a:srgbClr val="927F6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５</a:t>
            </a:r>
            <a:r>
              <a:rPr kumimoji="1" lang="zh-TW" altLang="en-US" sz="1800" b="0" i="0" u="none" strike="noStrike" kern="1200" cap="none" spc="0" normalizeH="0" baseline="0" noProof="0">
                <a:ln>
                  <a:noFill/>
                </a:ln>
                <a:solidFill>
                  <a:srgbClr val="927F6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年決定生産緑地</a:t>
            </a:r>
            <a:r>
              <a:rPr kumimoji="1" lang="ja-JP" altLang="en-US" sz="1800" b="0" i="0" u="none" strike="noStrike" kern="1200" cap="none" spc="0" normalizeH="0" baseline="0" noProof="0">
                <a:ln>
                  <a:noFill/>
                </a:ln>
                <a:solidFill>
                  <a:srgbClr val="927F6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における特定生産緑地の指定状況</a:t>
            </a:r>
            <a:endParaRPr kumimoji="1" lang="en-US" altLang="ja-JP" sz="1800" b="0" i="0" u="none" strike="noStrike" kern="1200" cap="none" spc="0" normalizeH="0" baseline="0" noProof="0">
              <a:ln>
                <a:noFill/>
              </a:ln>
              <a:solidFill>
                <a:srgbClr val="927F60"/>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927F6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（令和５年</a:t>
            </a:r>
            <a:r>
              <a:rPr kumimoji="1" lang="en-US" altLang="ja-JP" sz="1400" b="0" i="0" u="none" strike="noStrike" kern="1200" cap="none" spc="0" normalizeH="0" baseline="0" noProof="0">
                <a:ln>
                  <a:noFill/>
                </a:ln>
                <a:solidFill>
                  <a:srgbClr val="927F6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12</a:t>
            </a:r>
            <a:r>
              <a:rPr kumimoji="1" lang="ja-JP" altLang="en-US" sz="1400" b="0" i="0" u="none" strike="noStrike" kern="1200" cap="none" spc="0" normalizeH="0" baseline="0" noProof="0">
                <a:ln>
                  <a:noFill/>
                </a:ln>
                <a:solidFill>
                  <a:srgbClr val="927F6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月末時点）</a:t>
            </a:r>
            <a:endParaRPr kumimoji="1" lang="en-US" altLang="ja-JP" sz="1400" b="0" i="0" u="none" strike="noStrike" kern="1200" cap="none" spc="0" normalizeH="0" baseline="0" noProof="0">
              <a:ln>
                <a:noFill/>
              </a:ln>
              <a:solidFill>
                <a:srgbClr val="927F60"/>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p:txBody>
      </p:sp>
      <p:pic>
        <p:nvPicPr>
          <p:cNvPr id="36" name="図 35">
            <a:extLst>
              <a:ext uri="{FF2B5EF4-FFF2-40B4-BE49-F238E27FC236}">
                <a16:creationId xmlns:a16="http://schemas.microsoft.com/office/drawing/2014/main" id="{3D821218-8109-4BCC-3CE3-C79739E5BF59}"/>
              </a:ext>
            </a:extLst>
          </p:cNvPr>
          <p:cNvPicPr>
            <a:picLocks noChangeAspect="1"/>
          </p:cNvPicPr>
          <p:nvPr/>
        </p:nvPicPr>
        <p:blipFill>
          <a:blip r:embed="rId2"/>
          <a:stretch>
            <a:fillRect/>
          </a:stretch>
        </p:blipFill>
        <p:spPr>
          <a:xfrm>
            <a:off x="503366" y="2454170"/>
            <a:ext cx="4249280" cy="3926164"/>
          </a:xfrm>
          <a:prstGeom prst="rect">
            <a:avLst/>
          </a:prstGeom>
        </p:spPr>
      </p:pic>
      <p:sp>
        <p:nvSpPr>
          <p:cNvPr id="38" name="テキスト ボックス 11">
            <a:extLst>
              <a:ext uri="{FF2B5EF4-FFF2-40B4-BE49-F238E27FC236}">
                <a16:creationId xmlns:a16="http://schemas.microsoft.com/office/drawing/2014/main" id="{8C13AE11-5D4B-13A1-3EF5-85BE02BA84D2}"/>
              </a:ext>
            </a:extLst>
          </p:cNvPr>
          <p:cNvSpPr txBox="1"/>
          <p:nvPr/>
        </p:nvSpPr>
        <p:spPr>
          <a:xfrm>
            <a:off x="1526992" y="2939305"/>
            <a:ext cx="900103" cy="338554"/>
          </a:xfrm>
          <a:prstGeom prst="rect">
            <a:avLst/>
          </a:prstGeom>
          <a:noFill/>
          <a:ln>
            <a:solidFill>
              <a:srgbClr val="FFFFFF"/>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rgbClr val="FFFFFF"/>
                </a:solidFill>
                <a:effectLst/>
                <a:uLnTx/>
                <a:uFillTx/>
                <a:latin typeface="Arial"/>
                <a:ea typeface="Meiryo UI" panose="020B0604030504040204" pitchFamily="50" charset="-128"/>
                <a:cs typeface="Calibri" panose="020F0502020204030204" pitchFamily="34" charset="0"/>
              </a:rPr>
              <a:t>非指定</a:t>
            </a:r>
            <a:endParaRPr kumimoji="0" lang="en-US" altLang="ja-JP" sz="1200" b="0" i="0" u="none" strike="noStrike" kern="0" cap="none" spc="0" normalizeH="0" baseline="0" noProof="0">
              <a:ln>
                <a:noFill/>
              </a:ln>
              <a:solidFill>
                <a:srgbClr val="FFFFFF"/>
              </a:solidFill>
              <a:effectLst/>
              <a:uLnTx/>
              <a:uFillTx/>
              <a:latin typeface="Arial"/>
              <a:ea typeface="Meiryo UI" panose="020B0604030504040204" pitchFamily="50" charset="-128"/>
              <a:cs typeface="Calibri" panose="020F0502020204030204" pitchFamily="34" charset="0"/>
            </a:endParaRPr>
          </a:p>
        </p:txBody>
      </p:sp>
      <p:sp>
        <p:nvSpPr>
          <p:cNvPr id="39" name="テキスト ボックス 11">
            <a:extLst>
              <a:ext uri="{FF2B5EF4-FFF2-40B4-BE49-F238E27FC236}">
                <a16:creationId xmlns:a16="http://schemas.microsoft.com/office/drawing/2014/main" id="{6BC96436-2438-D46B-C3C2-92374B812360}"/>
              </a:ext>
            </a:extLst>
          </p:cNvPr>
          <p:cNvSpPr txBox="1"/>
          <p:nvPr/>
        </p:nvSpPr>
        <p:spPr>
          <a:xfrm>
            <a:off x="2648743" y="4475496"/>
            <a:ext cx="900103" cy="338554"/>
          </a:xfrm>
          <a:prstGeom prst="rect">
            <a:avLst/>
          </a:prstGeom>
          <a:noFill/>
          <a:ln>
            <a:solidFill>
              <a:srgbClr val="FFFFFF"/>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rgbClr val="FFFFFF"/>
                </a:solidFill>
                <a:effectLst/>
                <a:uLnTx/>
                <a:uFillTx/>
                <a:latin typeface="Arial"/>
                <a:ea typeface="Meiryo UI" panose="020B0604030504040204" pitchFamily="50" charset="-128"/>
                <a:cs typeface="Calibri" panose="020F0502020204030204" pitchFamily="34" charset="0"/>
              </a:rPr>
              <a:t>指定</a:t>
            </a:r>
            <a:endParaRPr kumimoji="0" lang="en-US" altLang="ja-JP" sz="1200" b="0" i="0" u="none" strike="noStrike" kern="0" cap="none" spc="0" normalizeH="0" baseline="0" noProof="0">
              <a:ln>
                <a:noFill/>
              </a:ln>
              <a:solidFill>
                <a:srgbClr val="FFFFFF"/>
              </a:solidFill>
              <a:effectLst/>
              <a:uLnTx/>
              <a:uFillTx/>
              <a:latin typeface="Arial"/>
              <a:ea typeface="Meiryo UI" panose="020B0604030504040204" pitchFamily="50" charset="-128"/>
              <a:cs typeface="Calibri" panose="020F0502020204030204" pitchFamily="34" charset="0"/>
            </a:endParaRPr>
          </a:p>
        </p:txBody>
      </p:sp>
      <p:sp>
        <p:nvSpPr>
          <p:cNvPr id="41" name="四角形: 角を丸くする 40">
            <a:extLst>
              <a:ext uri="{FF2B5EF4-FFF2-40B4-BE49-F238E27FC236}">
                <a16:creationId xmlns:a16="http://schemas.microsoft.com/office/drawing/2014/main" id="{F427C5EA-81D5-D0D8-2415-9EF535C4B1EC}"/>
              </a:ext>
            </a:extLst>
          </p:cNvPr>
          <p:cNvSpPr/>
          <p:nvPr/>
        </p:nvSpPr>
        <p:spPr>
          <a:xfrm>
            <a:off x="4620764" y="2275062"/>
            <a:ext cx="4608512" cy="4239759"/>
          </a:xfrm>
          <a:prstGeom prst="roundRect">
            <a:avLst>
              <a:gd name="adj" fmla="val 4243"/>
            </a:avLst>
          </a:prstGeom>
          <a:solidFill>
            <a:srgbClr val="927F60">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42" name="テキスト ボックス 41">
            <a:extLst>
              <a:ext uri="{FF2B5EF4-FFF2-40B4-BE49-F238E27FC236}">
                <a16:creationId xmlns:a16="http://schemas.microsoft.com/office/drawing/2014/main" id="{650B5760-F5BF-557A-78F8-69D68CA93A7B}"/>
              </a:ext>
            </a:extLst>
          </p:cNvPr>
          <p:cNvSpPr txBox="1"/>
          <p:nvPr/>
        </p:nvSpPr>
        <p:spPr>
          <a:xfrm>
            <a:off x="4642059" y="2341144"/>
            <a:ext cx="4608512" cy="27699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rPr>
              <a:t>都府県別</a:t>
            </a:r>
            <a:endParaRPr kumimoji="1" lang="en-US" altLang="ja-JP" sz="10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p:txBody>
      </p:sp>
      <p:graphicFrame>
        <p:nvGraphicFramePr>
          <p:cNvPr id="44" name="グラフ 43">
            <a:extLst>
              <a:ext uri="{FF2B5EF4-FFF2-40B4-BE49-F238E27FC236}">
                <a16:creationId xmlns:a16="http://schemas.microsoft.com/office/drawing/2014/main" id="{97B306D4-5882-E4FC-B0BA-3F46792E0C7B}"/>
              </a:ext>
            </a:extLst>
          </p:cNvPr>
          <p:cNvGraphicFramePr>
            <a:graphicFrameLocks/>
          </p:cNvGraphicFramePr>
          <p:nvPr/>
        </p:nvGraphicFramePr>
        <p:xfrm>
          <a:off x="4698401" y="2661430"/>
          <a:ext cx="4608512" cy="3804533"/>
        </p:xfrm>
        <a:graphic>
          <a:graphicData uri="http://schemas.openxmlformats.org/drawingml/2006/chart">
            <c:chart xmlns:c="http://schemas.openxmlformats.org/drawingml/2006/chart" xmlns:r="http://schemas.openxmlformats.org/officeDocument/2006/relationships" r:id="rId3"/>
          </a:graphicData>
        </a:graphic>
      </p:graphicFrame>
      <p:sp>
        <p:nvSpPr>
          <p:cNvPr id="47" name="テキスト ボックス 92">
            <a:extLst>
              <a:ext uri="{FF2B5EF4-FFF2-40B4-BE49-F238E27FC236}">
                <a16:creationId xmlns:a16="http://schemas.microsoft.com/office/drawing/2014/main" id="{94BE9EEC-AC8E-1178-55DB-4C38E0F8F4EE}"/>
              </a:ext>
            </a:extLst>
          </p:cNvPr>
          <p:cNvSpPr txBox="1"/>
          <p:nvPr/>
        </p:nvSpPr>
        <p:spPr>
          <a:xfrm>
            <a:off x="1587" y="454850"/>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8" name="テキスト ボックス 91">
            <a:extLst>
              <a:ext uri="{FF2B5EF4-FFF2-40B4-BE49-F238E27FC236}">
                <a16:creationId xmlns:a16="http://schemas.microsoft.com/office/drawing/2014/main" id="{B992464F-5E78-050C-A3A8-2628FF501B8F}"/>
              </a:ext>
            </a:extLst>
          </p:cNvPr>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0" name="テキスト ボックス 49">
            <a:extLst>
              <a:ext uri="{FF2B5EF4-FFF2-40B4-BE49-F238E27FC236}">
                <a16:creationId xmlns:a16="http://schemas.microsoft.com/office/drawing/2014/main" id="{2AB78E22-B7CF-981B-4FE2-85B7BB88D380}"/>
              </a:ext>
            </a:extLst>
          </p:cNvPr>
          <p:cNvSpPr txBox="1"/>
          <p:nvPr/>
        </p:nvSpPr>
        <p:spPr>
          <a:xfrm>
            <a:off x="128426" y="68785"/>
            <a:ext cx="73088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79646"/>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 name="スライド番号プレースホルダー 2">
            <a:extLst>
              <a:ext uri="{FF2B5EF4-FFF2-40B4-BE49-F238E27FC236}">
                <a16:creationId xmlns:a16="http://schemas.microsoft.com/office/drawing/2014/main" id="{F126F153-F2BC-9B1E-F59E-EBD60A381577}"/>
              </a:ext>
            </a:extLst>
          </p:cNvPr>
          <p:cNvSpPr>
            <a:spLocks noGrp="1"/>
          </p:cNvSpPr>
          <p:nvPr>
            <p:ph type="sldNum" sz="quarter" idx="12"/>
          </p:nvPr>
        </p:nvSpPr>
        <p:spPr>
          <a:xfrm>
            <a:off x="7532538" y="6484120"/>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933443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6" name="Text Box 17"/>
          <p:cNvSpPr txBox="1">
            <a:spLocks noChangeArrowheads="1"/>
          </p:cNvSpPr>
          <p:nvPr/>
        </p:nvSpPr>
        <p:spPr>
          <a:xfrm>
            <a:off x="0" y="0"/>
            <a:ext cx="9200678" cy="40011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田園住居地域　</a:t>
            </a:r>
            <a:r>
              <a:rPr kumimoji="1" lang="ja-JP" altLang="en-US" sz="12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a:t>
            </a:r>
            <a:r>
              <a:rPr kumimoji="1" lang="en-US" altLang="ja-JP" sz="12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H29</a:t>
            </a:r>
            <a:r>
              <a:rPr kumimoji="1" lang="ja-JP" altLang="en-US" sz="12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都市計画法・建築基準法改正）</a:t>
            </a:r>
            <a:r>
              <a:rPr kumimoji="1" lang="ja-JP" altLang="en-US" sz="1200" b="0" i="0" u="none" strike="noStrike" kern="1200" cap="none" spc="0" normalizeH="0" baseline="0" noProof="0">
                <a:ln>
                  <a:noFill/>
                </a:ln>
                <a:solidFill>
                  <a:srgbClr val="FF0000"/>
                </a:solidFill>
                <a:effectLst/>
                <a:uLnTx/>
                <a:uFillTx/>
                <a:latin typeface="HGSｺﾞｼｯｸM" panose="020B0600000000000000" pitchFamily="50" charset="-128"/>
                <a:ea typeface="HGSｺﾞｼｯｸM" panose="020B0600000000000000" pitchFamily="50" charset="-128"/>
                <a:cs typeface="+mn-cs"/>
              </a:rPr>
              <a:t>　</a:t>
            </a:r>
            <a:endParaRPr kumimoji="1" lang="ja-JP" altLang="en-US" sz="12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4197" name="テキスト ボックス 7"/>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98" name="テキスト ボックス 8"/>
          <p:cNvSpPr txBox="1"/>
          <p:nvPr/>
        </p:nvSpPr>
        <p:spPr>
          <a:xfrm>
            <a:off x="0" y="44787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5" name="テキスト ボックス 54"/>
          <p:cNvSpPr txBox="1"/>
          <p:nvPr/>
        </p:nvSpPr>
        <p:spPr>
          <a:xfrm>
            <a:off x="81542" y="1642631"/>
            <a:ext cx="9685856" cy="4408539"/>
          </a:xfrm>
          <a:prstGeom prst="roundRect">
            <a:avLst>
              <a:gd name="adj" fmla="val 0"/>
            </a:avLst>
          </a:prstGeom>
          <a:noFill/>
          <a:ln w="9525">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6" name="タイトル 1"/>
          <p:cNvSpPr txBox="1">
            <a:spLocks/>
          </p:cNvSpPr>
          <p:nvPr/>
        </p:nvSpPr>
        <p:spPr bwMode="auto">
          <a:xfrm>
            <a:off x="81541" y="624346"/>
            <a:ext cx="9685856" cy="878703"/>
          </a:xfrm>
          <a:prstGeom prst="rect">
            <a:avLst/>
          </a:prstGeom>
          <a:noFill/>
          <a:ln w="9525">
            <a:solidFill>
              <a:schemeClr val="tx1"/>
            </a:solidFill>
          </a:ln>
        </p:spPr>
        <p:txBody>
          <a:bodyPr vert="horz" wrap="square" lIns="72000" tIns="36000" rIns="72000" bIns="36000" numCol="1" anchor="t"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300" b="0" i="0" u="none" strike="noStrike" kern="0" cap="none" spc="0" normalizeH="0" baseline="0" noProof="0">
              <a:ln>
                <a:noFill/>
              </a:ln>
              <a:solidFill>
                <a:srgbClr val="000000"/>
              </a:solidFill>
              <a:effectLst/>
              <a:uLnTx/>
              <a:uFillTx/>
              <a:latin typeface="ＭＳ Ｐゴシック"/>
              <a:ea typeface="ＭＳ Ｐゴシック"/>
              <a:cs typeface="+mj-cs"/>
            </a:endParaRPr>
          </a:p>
        </p:txBody>
      </p:sp>
      <p:sp>
        <p:nvSpPr>
          <p:cNvPr id="57" name="タイトル 1"/>
          <p:cNvSpPr txBox="1">
            <a:spLocks/>
          </p:cNvSpPr>
          <p:nvPr/>
        </p:nvSpPr>
        <p:spPr bwMode="auto">
          <a:xfrm>
            <a:off x="205694" y="2051915"/>
            <a:ext cx="9400603" cy="440981"/>
          </a:xfrm>
          <a:prstGeom prst="rect">
            <a:avLst/>
          </a:prstGeom>
          <a:noFill/>
          <a:ln w="9525">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72000" tIns="36000" rIns="72000" bIns="36000" numCol="1" anchor="t"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864000" algn="just" defTabSz="914400" rtl="0" eaLnBrk="1" fontAlgn="base" latinLnBrk="0" hangingPunct="1">
              <a:lnSpc>
                <a:spcPct val="100000"/>
              </a:lnSpc>
              <a:spcBef>
                <a:spcPct val="0"/>
              </a:spcBef>
              <a:spcAft>
                <a:spcPct val="0"/>
              </a:spcAft>
              <a:buClrTx/>
              <a:buSzTx/>
              <a:buFontTx/>
              <a:buNone/>
              <a:tabLst/>
              <a:defRPr/>
            </a:pPr>
            <a:r>
              <a:rPr kumimoji="1" lang="ja-JP" altLang="en-US" sz="1250" b="0" i="0" u="none" strike="noStrike" kern="0" cap="none" spc="0" normalizeH="0" baseline="0" noProof="0">
                <a:ln>
                  <a:noFill/>
                </a:ln>
                <a:solidFill>
                  <a:srgbClr val="808080">
                    <a:lumMod val="75000"/>
                  </a:srgbClr>
                </a:solidFill>
                <a:effectLst/>
                <a:uLnTx/>
                <a:uFillTx/>
                <a:latin typeface="ＭＳ Ｐゴシック"/>
                <a:ea typeface="ＭＳ Ｐゴシック"/>
                <a:cs typeface="+mj-cs"/>
              </a:rPr>
              <a:t>＊　住宅と農地が混在し、両者が調和して良好な居住環境と営農環境を形成している地域を、あるべき市街地像として都市計画に位置付け、  </a:t>
            </a:r>
            <a:endParaRPr kumimoji="1" lang="en-US" altLang="ja-JP" sz="1250" b="0" i="0" u="none" strike="noStrike" kern="0" cap="none" spc="0" normalizeH="0" baseline="0" noProof="0">
              <a:ln>
                <a:noFill/>
              </a:ln>
              <a:solidFill>
                <a:srgbClr val="808080">
                  <a:lumMod val="75000"/>
                </a:srgbClr>
              </a:solidFill>
              <a:effectLst/>
              <a:uLnTx/>
              <a:uFillTx/>
              <a:latin typeface="ＭＳ Ｐゴシック"/>
              <a:ea typeface="ＭＳ Ｐゴシック"/>
              <a:cs typeface="+mj-cs"/>
            </a:endParaRPr>
          </a:p>
          <a:p>
            <a:pPr marL="0" marR="0" lvl="0" indent="-864000" algn="just" defTabSz="914400" rtl="0" eaLnBrk="1" fontAlgn="base" latinLnBrk="0" hangingPunct="1">
              <a:lnSpc>
                <a:spcPct val="100000"/>
              </a:lnSpc>
              <a:spcBef>
                <a:spcPct val="0"/>
              </a:spcBef>
              <a:spcAft>
                <a:spcPct val="0"/>
              </a:spcAft>
              <a:buClrTx/>
              <a:buSzTx/>
              <a:buFontTx/>
              <a:buNone/>
              <a:tabLst/>
              <a:defRPr/>
            </a:pPr>
            <a:r>
              <a:rPr kumimoji="1" lang="en-US" altLang="ja-JP" sz="1250" b="1" i="0" u="none" strike="noStrike" kern="0" cap="none" spc="0" normalizeH="0" baseline="0" noProof="0">
                <a:ln>
                  <a:noFill/>
                </a:ln>
                <a:solidFill>
                  <a:srgbClr val="808080">
                    <a:lumMod val="75000"/>
                  </a:srgbClr>
                </a:solidFill>
                <a:effectLst/>
                <a:uLnTx/>
                <a:uFillTx/>
                <a:latin typeface="ＭＳ Ｐゴシック"/>
                <a:ea typeface="ＭＳ Ｐゴシック"/>
                <a:cs typeface="+mj-cs"/>
              </a:rPr>
              <a:t>      </a:t>
            </a:r>
            <a:r>
              <a:rPr kumimoji="1" lang="ja-JP" altLang="en-US" sz="1250" b="1" i="0" u="none" strike="noStrike" kern="0" cap="none" spc="0" normalizeH="0" baseline="0" noProof="0">
                <a:ln>
                  <a:noFill/>
                </a:ln>
                <a:solidFill>
                  <a:srgbClr val="808080">
                    <a:lumMod val="75000"/>
                  </a:srgbClr>
                </a:solidFill>
                <a:effectLst/>
                <a:uLnTx/>
                <a:uFillTx/>
                <a:latin typeface="ＭＳ Ｐゴシック"/>
                <a:ea typeface="ＭＳ Ｐゴシック"/>
                <a:cs typeface="+mj-cs"/>
              </a:rPr>
              <a:t>開発</a:t>
            </a:r>
            <a:r>
              <a:rPr kumimoji="1" lang="en-US" altLang="ja-JP" sz="1250" b="1" i="0" u="none" strike="noStrike" kern="0" cap="none" spc="0" normalizeH="0" baseline="0" noProof="0">
                <a:ln>
                  <a:noFill/>
                </a:ln>
                <a:solidFill>
                  <a:srgbClr val="808080">
                    <a:lumMod val="75000"/>
                  </a:srgbClr>
                </a:solidFill>
                <a:effectLst/>
                <a:uLnTx/>
                <a:uFillTx/>
                <a:latin typeface="ＭＳ Ｐゴシック"/>
                <a:ea typeface="ＭＳ Ｐゴシック"/>
                <a:cs typeface="+mj-cs"/>
              </a:rPr>
              <a:t>/</a:t>
            </a:r>
            <a:r>
              <a:rPr kumimoji="1" lang="ja-JP" altLang="en-US" sz="1250" b="1" i="0" u="none" strike="noStrike" kern="0" cap="none" spc="0" normalizeH="0" baseline="0" noProof="0">
                <a:ln>
                  <a:noFill/>
                </a:ln>
                <a:solidFill>
                  <a:srgbClr val="808080">
                    <a:lumMod val="75000"/>
                  </a:srgbClr>
                </a:solidFill>
                <a:effectLst/>
                <a:uLnTx/>
                <a:uFillTx/>
                <a:latin typeface="ＭＳ Ｐゴシック"/>
                <a:ea typeface="ＭＳ Ｐゴシック"/>
                <a:cs typeface="+mj-cs"/>
              </a:rPr>
              <a:t>建築規制</a:t>
            </a:r>
            <a:r>
              <a:rPr kumimoji="1" lang="ja-JP" altLang="en-US" sz="1250" b="0" i="0" u="none" strike="noStrike" kern="0" cap="none" spc="0" normalizeH="0" baseline="0" noProof="0">
                <a:ln>
                  <a:noFill/>
                </a:ln>
                <a:solidFill>
                  <a:srgbClr val="808080">
                    <a:lumMod val="75000"/>
                  </a:srgbClr>
                </a:solidFill>
                <a:effectLst/>
                <a:uLnTx/>
                <a:uFillTx/>
                <a:latin typeface="ＭＳ Ｐゴシック"/>
                <a:ea typeface="ＭＳ Ｐゴシック"/>
                <a:cs typeface="+mj-cs"/>
              </a:rPr>
              <a:t>を通じてその実現を図る</a:t>
            </a:r>
          </a:p>
        </p:txBody>
      </p:sp>
      <p:sp>
        <p:nvSpPr>
          <p:cNvPr id="58" name="テキスト ボックス 57"/>
          <p:cNvSpPr txBox="1"/>
          <p:nvPr/>
        </p:nvSpPr>
        <p:spPr>
          <a:xfrm>
            <a:off x="139924" y="2859400"/>
            <a:ext cx="4309020" cy="1070307"/>
          </a:xfrm>
          <a:prstGeom prst="rect">
            <a:avLst/>
          </a:prstGeom>
          <a:noFill/>
        </p:spPr>
        <p:txBody>
          <a:bodyPr wrap="square" rtlCol="0">
            <a:noAutofit/>
          </a:bodyPr>
          <a:lstStyle/>
          <a:p>
            <a:pPr marL="179999" marR="0" lvl="0" indent="-179999" algn="just" defTabSz="914400" rtl="0" eaLnBrk="1" fontAlgn="auto" latinLnBrk="0" hangingPunct="1">
              <a:lnSpc>
                <a:spcPct val="100000"/>
              </a:lnSpc>
              <a:spcBef>
                <a:spcPts val="300"/>
              </a:spcBef>
              <a:spcAft>
                <a:spcPts val="0"/>
              </a:spcAft>
              <a:buClrTx/>
              <a:buSzTx/>
              <a:buFontTx/>
              <a:buNone/>
              <a:tabLst/>
              <a:defRPr/>
            </a:pPr>
            <a:r>
              <a:rPr kumimoji="1" lang="ja-JP" altLang="en-US" sz="1300" b="0" i="0" u="none" strike="noStrike" kern="1200" cap="none" spc="0" normalizeH="0" baseline="0" noProof="0">
                <a:ln>
                  <a:noFill/>
                </a:ln>
                <a:solidFill>
                  <a:srgbClr val="000000"/>
                </a:solidFill>
                <a:effectLst/>
                <a:uLnTx/>
                <a:uFillTx/>
                <a:latin typeface="ＭＳ Ｐゴシック"/>
                <a:ea typeface="ＭＳ Ｐゴシック"/>
                <a:cs typeface="+mn-cs"/>
              </a:rPr>
              <a:t>・農地の開発行為等</a:t>
            </a:r>
            <a:r>
              <a:rPr kumimoji="1" lang="en-US" altLang="ja-JP" sz="1300" b="0" i="0" u="none" strike="noStrike" kern="1200" cap="none" spc="0" normalizeH="0" baseline="30000" noProof="0">
                <a:ln>
                  <a:noFill/>
                </a:ln>
                <a:solidFill>
                  <a:srgbClr val="000000"/>
                </a:solidFill>
                <a:effectLst/>
                <a:uLnTx/>
                <a:uFillTx/>
                <a:latin typeface="ＭＳ Ｐゴシック"/>
                <a:ea typeface="ＭＳ Ｐゴシック"/>
                <a:cs typeface="+mn-cs"/>
              </a:rPr>
              <a:t>※</a:t>
            </a:r>
            <a:r>
              <a:rPr kumimoji="1" lang="ja-JP" altLang="en-US" sz="1300" b="0" i="0" u="none" strike="noStrike" kern="1200" cap="none" spc="0" normalizeH="0" baseline="0" noProof="0">
                <a:ln>
                  <a:noFill/>
                </a:ln>
                <a:solidFill>
                  <a:srgbClr val="000000"/>
                </a:solidFill>
                <a:effectLst/>
                <a:uLnTx/>
                <a:uFillTx/>
                <a:latin typeface="ＭＳ Ｐゴシック"/>
                <a:ea typeface="ＭＳ Ｐゴシック"/>
                <a:cs typeface="+mn-cs"/>
              </a:rPr>
              <a:t>について、市町村長の</a:t>
            </a:r>
            <a:r>
              <a:rPr kumimoji="1" lang="ja-JP" altLang="en-US" sz="1300" b="1" i="0" u="sng" strike="noStrike" kern="1200" cap="none" spc="0" normalizeH="0" baseline="0" noProof="0">
                <a:ln>
                  <a:noFill/>
                </a:ln>
                <a:solidFill>
                  <a:srgbClr val="000000"/>
                </a:solidFill>
                <a:effectLst/>
                <a:uLnTx/>
                <a:uFillTx/>
                <a:latin typeface="ＭＳ Ｐゴシック"/>
                <a:ea typeface="ＭＳ Ｐゴシック"/>
                <a:cs typeface="+mn-cs"/>
              </a:rPr>
              <a:t>許可制</a:t>
            </a:r>
            <a:r>
              <a:rPr kumimoji="1" lang="ja-JP" altLang="en-US" sz="1300" b="0" i="0" u="none" strike="noStrike" kern="1200" cap="none" spc="0" normalizeH="0" baseline="0" noProof="0">
                <a:ln>
                  <a:noFill/>
                </a:ln>
                <a:solidFill>
                  <a:srgbClr val="000000"/>
                </a:solidFill>
                <a:effectLst/>
                <a:uLnTx/>
                <a:uFillTx/>
                <a:latin typeface="ＭＳ Ｐゴシック"/>
                <a:ea typeface="ＭＳ Ｐゴシック"/>
                <a:cs typeface="+mn-cs"/>
              </a:rPr>
              <a:t>を導入</a:t>
            </a:r>
            <a:endParaRPr kumimoji="1" lang="en-US" altLang="ja-JP" sz="13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9999" marR="0" lvl="0" indent="-179999" algn="just" defTabSz="9144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en-US" altLang="ja-JP" sz="100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1000" b="0" i="0" u="none" strike="noStrike" kern="1200" cap="none" spc="0" normalizeH="0" baseline="0" noProof="0">
                <a:ln>
                  <a:noFill/>
                </a:ln>
                <a:solidFill>
                  <a:srgbClr val="000000"/>
                </a:solidFill>
                <a:effectLst/>
                <a:uLnTx/>
                <a:uFillTx/>
                <a:latin typeface="ＭＳ Ｐゴシック"/>
                <a:ea typeface="ＭＳ Ｐゴシック"/>
                <a:cs typeface="+mn-cs"/>
              </a:rPr>
              <a:t>土地の造成、建築物の建築、物件の堆積など</a:t>
            </a:r>
            <a:endParaRPr kumimoji="1" lang="en-US" altLang="ja-JP" sz="10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9999" marR="0" lvl="0" indent="-179999" algn="just"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srgbClr val="000000"/>
                </a:solidFill>
                <a:effectLst/>
                <a:uLnTx/>
                <a:uFillTx/>
                <a:latin typeface="ＭＳ Ｐゴシック"/>
                <a:ea typeface="ＭＳ Ｐゴシック"/>
                <a:cs typeface="+mn-cs"/>
              </a:rPr>
              <a:t> </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9999" marR="0" lvl="0" indent="-179999" algn="just"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300" b="0" i="0" u="none" strike="noStrike" kern="1200" cap="none" spc="0" normalizeH="0" baseline="0" noProof="0">
                <a:ln>
                  <a:noFill/>
                </a:ln>
                <a:solidFill>
                  <a:srgbClr val="000000"/>
                </a:solidFill>
                <a:effectLst/>
                <a:uLnTx/>
                <a:uFillTx/>
                <a:latin typeface="ＭＳ Ｐゴシック"/>
                <a:ea typeface="ＭＳ Ｐゴシック"/>
                <a:cs typeface="+mn-cs"/>
              </a:rPr>
              <a:t>市街地環境を大きく改変するおそれがある一定規模</a:t>
            </a:r>
            <a:endParaRPr kumimoji="1" lang="en-US" altLang="ja-JP" sz="13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9999" marR="0" lvl="0" indent="-179999"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（政令で</a:t>
            </a:r>
            <a:r>
              <a:rPr kumimoji="1" lang="en-US" altLang="ja-JP" sz="1300" b="1" i="0" u="sng" strike="noStrike" kern="1200" cap="none" spc="0" normalizeH="0" baseline="0" noProof="0">
                <a:ln>
                  <a:noFill/>
                </a:ln>
                <a:solidFill>
                  <a:srgbClr val="000000"/>
                </a:solidFill>
                <a:effectLst/>
                <a:uLnTx/>
                <a:uFillTx/>
                <a:latin typeface="ＭＳ Ｐゴシック"/>
                <a:ea typeface="ＭＳ Ｐゴシック"/>
                <a:cs typeface="+mn-cs"/>
              </a:rPr>
              <a:t>300</a:t>
            </a:r>
            <a:r>
              <a:rPr kumimoji="1" lang="ja-JP" altLang="en-US" sz="1300" b="1" i="0" u="sng"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と規定）</a:t>
            </a:r>
            <a:r>
              <a:rPr kumimoji="1" lang="ja-JP" altLang="en-US" sz="1300" b="0" i="0" u="none" strike="noStrike" kern="1200" cap="none" spc="0" normalizeH="0" baseline="0" noProof="0">
                <a:ln>
                  <a:noFill/>
                </a:ln>
                <a:solidFill>
                  <a:srgbClr val="000000"/>
                </a:solidFill>
                <a:effectLst/>
                <a:uLnTx/>
                <a:uFillTx/>
                <a:latin typeface="ＭＳ Ｐゴシック"/>
                <a:ea typeface="ＭＳ Ｐゴシック"/>
                <a:cs typeface="+mn-cs"/>
              </a:rPr>
              <a:t>以上の開発行為等は、</a:t>
            </a:r>
            <a:r>
              <a:rPr kumimoji="1" lang="ja-JP" altLang="en-US" sz="1300" b="1" i="0" u="sng" strike="noStrike" kern="1200" cap="none" spc="0" normalizeH="0" baseline="0" noProof="0">
                <a:ln>
                  <a:noFill/>
                </a:ln>
                <a:solidFill>
                  <a:srgbClr val="000000"/>
                </a:solidFill>
                <a:effectLst/>
                <a:uLnTx/>
                <a:uFillTx/>
                <a:latin typeface="ＭＳ Ｐゴシック"/>
                <a:ea typeface="ＭＳ Ｐゴシック"/>
                <a:cs typeface="+mn-cs"/>
              </a:rPr>
              <a:t>原則不許可</a:t>
            </a:r>
            <a:endParaRPr kumimoji="1" lang="en-US" altLang="ja-JP" sz="1300" b="1" i="0" u="sng"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59" name="テキスト ボックス 58"/>
          <p:cNvSpPr txBox="1"/>
          <p:nvPr/>
        </p:nvSpPr>
        <p:spPr>
          <a:xfrm>
            <a:off x="4509577" y="2569915"/>
            <a:ext cx="936000" cy="215444"/>
          </a:xfrm>
          <a:prstGeom prst="rect">
            <a:avLst/>
          </a:prstGeom>
          <a:noFill/>
          <a:ln>
            <a:solidFill>
              <a:srgbClr val="33CC33"/>
            </a:solidFill>
          </a:ln>
        </p:spPr>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建築規制</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60" name="タイトル 1"/>
          <p:cNvSpPr txBox="1">
            <a:spLocks/>
          </p:cNvSpPr>
          <p:nvPr/>
        </p:nvSpPr>
        <p:spPr bwMode="auto">
          <a:xfrm>
            <a:off x="344487" y="548680"/>
            <a:ext cx="864097" cy="208590"/>
          </a:xfrm>
          <a:prstGeom prst="rect">
            <a:avLst/>
          </a:prstGeom>
          <a:solidFill>
            <a:schemeClr val="bg1"/>
          </a:solidFill>
          <a:ln w="9525">
            <a:solidFill>
              <a:schemeClr val="tx1"/>
            </a:solidFill>
          </a:ln>
        </p:spPr>
        <p:txBody>
          <a:bodyPr vert="horz" wrap="square" lIns="72000" tIns="0" rIns="72000" bIns="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0" cap="none" spc="0" normalizeH="0" baseline="0" noProof="0">
                <a:ln>
                  <a:noFill/>
                </a:ln>
                <a:solidFill>
                  <a:srgbClr val="000000"/>
                </a:solidFill>
                <a:effectLst/>
                <a:uLnTx/>
                <a:uFillTx/>
                <a:latin typeface="HGP創英角ｺﾞｼｯｸUB"/>
                <a:ea typeface="HGP創英角ｺﾞｼｯｸUB"/>
                <a:cs typeface="+mj-cs"/>
              </a:rPr>
              <a:t>課題・背景</a:t>
            </a:r>
          </a:p>
        </p:txBody>
      </p:sp>
      <p:sp>
        <p:nvSpPr>
          <p:cNvPr id="61" name="テキスト ボックス 60"/>
          <p:cNvSpPr txBox="1"/>
          <p:nvPr/>
        </p:nvSpPr>
        <p:spPr>
          <a:xfrm>
            <a:off x="100720" y="719296"/>
            <a:ext cx="9493889" cy="789960"/>
          </a:xfrm>
          <a:prstGeom prst="rect">
            <a:avLst/>
          </a:prstGeom>
          <a:noFill/>
        </p:spPr>
        <p:txBody>
          <a:bodyPr wrap="square" lIns="72000" rIns="72000" rtlCol="0">
            <a:spAutoFit/>
          </a:bodyPr>
          <a:lstStyle/>
          <a:p>
            <a:pPr marL="143999" marR="0" lvl="0" indent="-143999" algn="just" defTabSz="914400" rtl="0" eaLnBrk="1" fontAlgn="auto" latinLnBrk="0" hangingPunct="1">
              <a:lnSpc>
                <a:spcPct val="100000"/>
              </a:lnSpc>
              <a:spcBef>
                <a:spcPts val="2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rPr>
              <a:t>○宅地需要の沈静化や都市農業に対する認識の変化等により、都市農地が都市にあるべきものへ転換</a:t>
            </a:r>
            <a:r>
              <a:rPr kumimoji="1" lang="ja-JP" altLang="en-US" sz="1100" b="0" i="0" u="none" strike="noStrike" kern="1200" cap="none" spc="0" normalizeH="0" baseline="0" noProof="0">
                <a:ln>
                  <a:noFill/>
                </a:ln>
                <a:solidFill>
                  <a:srgbClr val="000000"/>
                </a:solidFill>
                <a:effectLst/>
                <a:uLnTx/>
                <a:uFillTx/>
                <a:latin typeface="Arial"/>
                <a:ea typeface="ＭＳ Ｐゴシック"/>
                <a:cs typeface="+mn-cs"/>
              </a:rPr>
              <a:t>（都市農業振興基本計画）</a:t>
            </a: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a:p>
            <a:pPr marL="143999" marR="0" lvl="0" indent="-143999" algn="just" defTabSz="914400" rtl="0" eaLnBrk="1" fontAlgn="auto" latinLnBrk="0" hangingPunct="1">
              <a:lnSpc>
                <a:spcPct val="100000"/>
              </a:lnSpc>
              <a:spcBef>
                <a:spcPts val="2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rPr>
              <a:t>○マンション等の建設に伴う営農環境の悪化防止</a:t>
            </a: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a:p>
            <a:pPr marL="143999" marR="0" lvl="0" indent="-143999" algn="just" defTabSz="914400" rtl="0" eaLnBrk="1" fontAlgn="auto" latinLnBrk="0" hangingPunct="1">
              <a:lnSpc>
                <a:spcPct val="100000"/>
              </a:lnSpc>
              <a:spcBef>
                <a:spcPts val="2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rPr>
              <a:t>○住居専用の用途地域に農業用施設等は原則として建てられない状況</a:t>
            </a: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2" name="テキスト ボックス 61"/>
          <p:cNvSpPr txBox="1"/>
          <p:nvPr/>
        </p:nvSpPr>
        <p:spPr>
          <a:xfrm>
            <a:off x="119086" y="4149080"/>
            <a:ext cx="264939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ゴシック体M" panose="020B0609000000000000" pitchFamily="49" charset="-128"/>
                <a:ea typeface="ARゴシック体M" panose="020B0609000000000000" pitchFamily="49" charset="-128"/>
                <a:cs typeface="+mn-cs"/>
              </a:rPr>
              <a:t>■　田園住居地域のイメージ</a:t>
            </a:r>
            <a:endParaRPr kumimoji="1" lang="en-US" altLang="ja-JP" sz="1200" b="0" i="0" u="none" strike="noStrike" kern="1200" cap="none" spc="0" normalizeH="0" baseline="0" noProof="0">
              <a:ln>
                <a:noFill/>
              </a:ln>
              <a:solidFill>
                <a:srgbClr val="000000"/>
              </a:solidFill>
              <a:effectLst/>
              <a:uLnTx/>
              <a:uFillTx/>
              <a:latin typeface="ARゴシック体M" panose="020B0609000000000000" pitchFamily="49" charset="-128"/>
              <a:ea typeface="ARゴシック体M" panose="020B0609000000000000" pitchFamily="49" charset="-128"/>
              <a:cs typeface="+mn-cs"/>
            </a:endParaRPr>
          </a:p>
        </p:txBody>
      </p:sp>
      <p:sp>
        <p:nvSpPr>
          <p:cNvPr id="63" name="タイトル 1"/>
          <p:cNvSpPr txBox="1">
            <a:spLocks/>
          </p:cNvSpPr>
          <p:nvPr/>
        </p:nvSpPr>
        <p:spPr bwMode="auto">
          <a:xfrm>
            <a:off x="119086" y="1777198"/>
            <a:ext cx="5095914" cy="324000"/>
          </a:xfrm>
          <a:prstGeom prst="rect">
            <a:avLst/>
          </a:prstGeom>
          <a:noFill/>
          <a:ln w="9525">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72000" tIns="36000" rIns="72000" bIns="36000" numCol="1" anchor="t"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0" cap="none" spc="0" normalizeH="0" baseline="0" noProof="0">
                <a:ln>
                  <a:noFill/>
                </a:ln>
                <a:solidFill>
                  <a:srgbClr val="000000"/>
                </a:solidFill>
                <a:effectLst/>
                <a:uLnTx/>
                <a:uFillTx/>
                <a:latin typeface="ＭＳ Ｐゴシック"/>
                <a:ea typeface="ＭＳ Ｐゴシック"/>
                <a:cs typeface="+mj-cs"/>
              </a:rPr>
              <a:t>住居系用途地域の一類型として、</a:t>
            </a:r>
            <a:r>
              <a:rPr kumimoji="1" lang="ja-JP" altLang="en-US" sz="1600" b="1" i="0" u="sng" strike="noStrike" kern="0" cap="none" spc="0" normalizeH="0" baseline="0" noProof="0">
                <a:ln>
                  <a:noFill/>
                </a:ln>
                <a:solidFill>
                  <a:srgbClr val="000000"/>
                </a:solidFill>
                <a:effectLst/>
                <a:uLnTx/>
                <a:uFillTx/>
                <a:latin typeface="ＭＳ Ｐゴシック"/>
                <a:ea typeface="ＭＳ Ｐゴシック"/>
                <a:cs typeface="+mj-cs"/>
              </a:rPr>
              <a:t>田園住居地域</a:t>
            </a:r>
            <a:r>
              <a:rPr kumimoji="1" lang="ja-JP" altLang="en-US" sz="1600" b="1" i="0" u="sng" strike="noStrike" kern="0" cap="none" spc="0" normalizeH="0" baseline="30000" noProof="0">
                <a:ln>
                  <a:noFill/>
                </a:ln>
                <a:solidFill>
                  <a:srgbClr val="000000"/>
                </a:solidFill>
                <a:effectLst/>
                <a:uLnTx/>
                <a:uFillTx/>
                <a:latin typeface="ＭＳ Ｐゴシック"/>
                <a:ea typeface="ＭＳ Ｐゴシック"/>
                <a:cs typeface="+mj-cs"/>
              </a:rPr>
              <a:t>＊</a:t>
            </a:r>
            <a:r>
              <a:rPr kumimoji="1" lang="ja-JP" altLang="en-US" sz="1600" b="0" i="0" u="sng" strike="noStrike" kern="0" cap="none" spc="0" normalizeH="0" baseline="0" noProof="0">
                <a:ln>
                  <a:noFill/>
                </a:ln>
                <a:solidFill>
                  <a:srgbClr val="000000"/>
                </a:solidFill>
                <a:effectLst/>
                <a:uLnTx/>
                <a:uFillTx/>
                <a:latin typeface="ＭＳ Ｐゴシック"/>
                <a:ea typeface="ＭＳ Ｐゴシック"/>
                <a:cs typeface="+mj-cs"/>
              </a:rPr>
              <a:t>を創設</a:t>
            </a:r>
            <a:endParaRPr kumimoji="1" lang="en-US" altLang="ja-JP" sz="1600" b="0" i="0" u="sng" strike="noStrike" kern="0" cap="none" spc="0" normalizeH="0" baseline="0" noProof="0">
              <a:ln>
                <a:noFill/>
              </a:ln>
              <a:solidFill>
                <a:srgbClr val="000000"/>
              </a:solidFill>
              <a:effectLst/>
              <a:uLnTx/>
              <a:uFillTx/>
              <a:latin typeface="ＭＳ Ｐゴシック"/>
              <a:ea typeface="ＭＳ Ｐゴシック"/>
              <a:cs typeface="+mj-cs"/>
            </a:endParaRPr>
          </a:p>
        </p:txBody>
      </p:sp>
      <p:grpSp>
        <p:nvGrpSpPr>
          <p:cNvPr id="64" name="グループ化 63"/>
          <p:cNvGrpSpPr/>
          <p:nvPr/>
        </p:nvGrpSpPr>
        <p:grpSpPr>
          <a:xfrm>
            <a:off x="196914" y="4427590"/>
            <a:ext cx="2413874" cy="1552473"/>
            <a:chOff x="689236" y="2381457"/>
            <a:chExt cx="3342225" cy="2192019"/>
          </a:xfrm>
        </p:grpSpPr>
        <p:pic>
          <p:nvPicPr>
            <p:cNvPr id="65" name="図 6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9237" y="2408275"/>
              <a:ext cx="3342224" cy="2158248"/>
            </a:xfrm>
            <a:prstGeom prst="rect">
              <a:avLst/>
            </a:prstGeom>
            <a:solidFill>
              <a:srgbClr val="9BDFF7"/>
            </a:solidFill>
            <a:ln w="28575">
              <a:noFill/>
            </a:ln>
          </p:spPr>
        </p:pic>
        <p:sp>
          <p:nvSpPr>
            <p:cNvPr id="66" name="フリーフォーム 65"/>
            <p:cNvSpPr/>
            <p:nvPr/>
          </p:nvSpPr>
          <p:spPr>
            <a:xfrm>
              <a:off x="1657351" y="2381457"/>
              <a:ext cx="749300" cy="2177843"/>
            </a:xfrm>
            <a:custGeom>
              <a:avLst/>
              <a:gdLst>
                <a:gd name="connsiteX0" fmla="*/ 666750 w 1054100"/>
                <a:gd name="connsiteY0" fmla="*/ 0 h 3314700"/>
                <a:gd name="connsiteX1" fmla="*/ 450850 w 1054100"/>
                <a:gd name="connsiteY1" fmla="*/ 393700 h 3314700"/>
                <a:gd name="connsiteX2" fmla="*/ 228600 w 1054100"/>
                <a:gd name="connsiteY2" fmla="*/ 1104900 h 3314700"/>
                <a:gd name="connsiteX3" fmla="*/ 69850 w 1054100"/>
                <a:gd name="connsiteY3" fmla="*/ 1778000 h 3314700"/>
                <a:gd name="connsiteX4" fmla="*/ 0 w 1054100"/>
                <a:gd name="connsiteY4" fmla="*/ 2108200 h 3314700"/>
                <a:gd name="connsiteX5" fmla="*/ 368300 w 1054100"/>
                <a:gd name="connsiteY5" fmla="*/ 2406650 h 3314700"/>
                <a:gd name="connsiteX6" fmla="*/ 590550 w 1054100"/>
                <a:gd name="connsiteY6" fmla="*/ 2616200 h 3314700"/>
                <a:gd name="connsiteX7" fmla="*/ 717550 w 1054100"/>
                <a:gd name="connsiteY7" fmla="*/ 2787650 h 3314700"/>
                <a:gd name="connsiteX8" fmla="*/ 844550 w 1054100"/>
                <a:gd name="connsiteY8" fmla="*/ 2946400 h 3314700"/>
                <a:gd name="connsiteX9" fmla="*/ 1054100 w 1054100"/>
                <a:gd name="connsiteY9" fmla="*/ 3314700 h 3314700"/>
                <a:gd name="connsiteX0" fmla="*/ 635000 w 1054100"/>
                <a:gd name="connsiteY0" fmla="*/ 0 h 3282950"/>
                <a:gd name="connsiteX1" fmla="*/ 450850 w 1054100"/>
                <a:gd name="connsiteY1" fmla="*/ 361950 h 3282950"/>
                <a:gd name="connsiteX2" fmla="*/ 228600 w 1054100"/>
                <a:gd name="connsiteY2" fmla="*/ 1073150 h 3282950"/>
                <a:gd name="connsiteX3" fmla="*/ 69850 w 1054100"/>
                <a:gd name="connsiteY3" fmla="*/ 1746250 h 3282950"/>
                <a:gd name="connsiteX4" fmla="*/ 0 w 1054100"/>
                <a:gd name="connsiteY4" fmla="*/ 2076450 h 3282950"/>
                <a:gd name="connsiteX5" fmla="*/ 368300 w 1054100"/>
                <a:gd name="connsiteY5" fmla="*/ 2374900 h 3282950"/>
                <a:gd name="connsiteX6" fmla="*/ 590550 w 1054100"/>
                <a:gd name="connsiteY6" fmla="*/ 2584450 h 3282950"/>
                <a:gd name="connsiteX7" fmla="*/ 717550 w 1054100"/>
                <a:gd name="connsiteY7" fmla="*/ 2755900 h 3282950"/>
                <a:gd name="connsiteX8" fmla="*/ 844550 w 1054100"/>
                <a:gd name="connsiteY8" fmla="*/ 2914650 h 3282950"/>
                <a:gd name="connsiteX9" fmla="*/ 1054100 w 1054100"/>
                <a:gd name="connsiteY9" fmla="*/ 3282950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4100" h="3282950">
                  <a:moveTo>
                    <a:pt x="635000" y="0"/>
                  </a:moveTo>
                  <a:lnTo>
                    <a:pt x="450850" y="361950"/>
                  </a:lnTo>
                  <a:lnTo>
                    <a:pt x="228600" y="1073150"/>
                  </a:lnTo>
                  <a:lnTo>
                    <a:pt x="69850" y="1746250"/>
                  </a:lnTo>
                  <a:lnTo>
                    <a:pt x="0" y="2076450"/>
                  </a:lnTo>
                  <a:lnTo>
                    <a:pt x="368300" y="2374900"/>
                  </a:lnTo>
                  <a:lnTo>
                    <a:pt x="590550" y="2584450"/>
                  </a:lnTo>
                  <a:lnTo>
                    <a:pt x="717550" y="2755900"/>
                  </a:lnTo>
                  <a:lnTo>
                    <a:pt x="844550" y="2914650"/>
                  </a:lnTo>
                  <a:lnTo>
                    <a:pt x="1054100" y="3282950"/>
                  </a:lnTo>
                </a:path>
              </a:pathLst>
            </a:custGeom>
            <a:noFill/>
            <a:ln w="22225"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7" name="フリーフォーム 66"/>
            <p:cNvSpPr/>
            <p:nvPr/>
          </p:nvSpPr>
          <p:spPr>
            <a:xfrm>
              <a:off x="3175078" y="2381458"/>
              <a:ext cx="839462" cy="1457573"/>
            </a:xfrm>
            <a:custGeom>
              <a:avLst/>
              <a:gdLst>
                <a:gd name="connsiteX0" fmla="*/ 0 w 1295400"/>
                <a:gd name="connsiteY0" fmla="*/ 0 h 2222500"/>
                <a:gd name="connsiteX1" fmla="*/ 361950 w 1295400"/>
                <a:gd name="connsiteY1" fmla="*/ 787400 h 2222500"/>
                <a:gd name="connsiteX2" fmla="*/ 425450 w 1295400"/>
                <a:gd name="connsiteY2" fmla="*/ 965200 h 2222500"/>
                <a:gd name="connsiteX3" fmla="*/ 596900 w 1295400"/>
                <a:gd name="connsiteY3" fmla="*/ 1555750 h 2222500"/>
                <a:gd name="connsiteX4" fmla="*/ 1200150 w 1295400"/>
                <a:gd name="connsiteY4" fmla="*/ 1473200 h 2222500"/>
                <a:gd name="connsiteX5" fmla="*/ 1295400 w 1295400"/>
                <a:gd name="connsiteY5" fmla="*/ 2222500 h 2222500"/>
                <a:gd name="connsiteX0" fmla="*/ 0 w 1266825"/>
                <a:gd name="connsiteY0" fmla="*/ 0 h 2216150"/>
                <a:gd name="connsiteX1" fmla="*/ 361950 w 1266825"/>
                <a:gd name="connsiteY1" fmla="*/ 787400 h 2216150"/>
                <a:gd name="connsiteX2" fmla="*/ 425450 w 1266825"/>
                <a:gd name="connsiteY2" fmla="*/ 965200 h 2216150"/>
                <a:gd name="connsiteX3" fmla="*/ 596900 w 1266825"/>
                <a:gd name="connsiteY3" fmla="*/ 1555750 h 2216150"/>
                <a:gd name="connsiteX4" fmla="*/ 1200150 w 1266825"/>
                <a:gd name="connsiteY4" fmla="*/ 1473200 h 2216150"/>
                <a:gd name="connsiteX5" fmla="*/ 1266825 w 1266825"/>
                <a:gd name="connsiteY5" fmla="*/ 2216150 h 2216150"/>
                <a:gd name="connsiteX0" fmla="*/ 0 w 1276350"/>
                <a:gd name="connsiteY0" fmla="*/ 0 h 2216150"/>
                <a:gd name="connsiteX1" fmla="*/ 361950 w 1276350"/>
                <a:gd name="connsiteY1" fmla="*/ 787400 h 2216150"/>
                <a:gd name="connsiteX2" fmla="*/ 425450 w 1276350"/>
                <a:gd name="connsiteY2" fmla="*/ 965200 h 2216150"/>
                <a:gd name="connsiteX3" fmla="*/ 596900 w 1276350"/>
                <a:gd name="connsiteY3" fmla="*/ 1555750 h 2216150"/>
                <a:gd name="connsiteX4" fmla="*/ 1200150 w 1276350"/>
                <a:gd name="connsiteY4" fmla="*/ 1473200 h 2216150"/>
                <a:gd name="connsiteX5" fmla="*/ 1276350 w 1276350"/>
                <a:gd name="connsiteY5" fmla="*/ 2216150 h 22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350" h="2216150">
                  <a:moveTo>
                    <a:pt x="0" y="0"/>
                  </a:moveTo>
                  <a:lnTo>
                    <a:pt x="361950" y="787400"/>
                  </a:lnTo>
                  <a:lnTo>
                    <a:pt x="425450" y="965200"/>
                  </a:lnTo>
                  <a:lnTo>
                    <a:pt x="596900" y="1555750"/>
                  </a:lnTo>
                  <a:lnTo>
                    <a:pt x="1200150" y="1473200"/>
                  </a:lnTo>
                  <a:lnTo>
                    <a:pt x="1276350" y="2216150"/>
                  </a:lnTo>
                </a:path>
              </a:pathLst>
            </a:custGeom>
            <a:noFill/>
            <a:ln w="22225"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8" name="フリーフォーム 67"/>
            <p:cNvSpPr/>
            <p:nvPr/>
          </p:nvSpPr>
          <p:spPr>
            <a:xfrm>
              <a:off x="3622677" y="4232275"/>
              <a:ext cx="403225" cy="330200"/>
            </a:xfrm>
            <a:custGeom>
              <a:avLst/>
              <a:gdLst>
                <a:gd name="connsiteX0" fmla="*/ 403225 w 403225"/>
                <a:gd name="connsiteY0" fmla="*/ 0 h 330200"/>
                <a:gd name="connsiteX1" fmla="*/ 44450 w 403225"/>
                <a:gd name="connsiteY1" fmla="*/ 50800 h 330200"/>
                <a:gd name="connsiteX2" fmla="*/ 0 w 403225"/>
                <a:gd name="connsiteY2" fmla="*/ 330200 h 330200"/>
              </a:gdLst>
              <a:ahLst/>
              <a:cxnLst>
                <a:cxn ang="0">
                  <a:pos x="connsiteX0" y="connsiteY0"/>
                </a:cxn>
                <a:cxn ang="0">
                  <a:pos x="connsiteX1" y="connsiteY1"/>
                </a:cxn>
                <a:cxn ang="0">
                  <a:pos x="connsiteX2" y="connsiteY2"/>
                </a:cxn>
              </a:cxnLst>
              <a:rect l="l" t="t" r="r" b="b"/>
              <a:pathLst>
                <a:path w="403225" h="330200">
                  <a:moveTo>
                    <a:pt x="403225" y="0"/>
                  </a:moveTo>
                  <a:lnTo>
                    <a:pt x="44450" y="50800"/>
                  </a:lnTo>
                  <a:lnTo>
                    <a:pt x="0" y="33020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9" name="正方形/長方形 68"/>
            <p:cNvSpPr/>
            <p:nvPr/>
          </p:nvSpPr>
          <p:spPr>
            <a:xfrm>
              <a:off x="689236" y="2396851"/>
              <a:ext cx="3341866" cy="2176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pic>
        <p:nvPicPr>
          <p:cNvPr id="70" name="図 6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92992" y="4438493"/>
            <a:ext cx="1254883" cy="780786"/>
          </a:xfrm>
          <a:prstGeom prst="rect">
            <a:avLst/>
          </a:prstGeom>
        </p:spPr>
      </p:pic>
      <p:pic>
        <p:nvPicPr>
          <p:cNvPr id="71" name="図 7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04055" y="5313393"/>
            <a:ext cx="1243820" cy="683458"/>
          </a:xfrm>
          <a:prstGeom prst="rect">
            <a:avLst/>
          </a:prstGeom>
        </p:spPr>
      </p:pic>
      <p:sp>
        <p:nvSpPr>
          <p:cNvPr id="72" name="テキスト ボックス 71"/>
          <p:cNvSpPr txBox="1"/>
          <p:nvPr/>
        </p:nvSpPr>
        <p:spPr>
          <a:xfrm>
            <a:off x="4800362" y="3853428"/>
            <a:ext cx="3835623" cy="200055"/>
          </a:xfrm>
          <a:prstGeom prst="rect">
            <a:avLst/>
          </a:prstGeom>
          <a:noFill/>
        </p:spPr>
        <p:txBody>
          <a:bodyPr wrap="square" t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Arial"/>
                <a:ea typeface="ＭＳ Ｐゴシック"/>
                <a:cs typeface="+mn-cs"/>
              </a:rPr>
              <a:t>・農業の利便増進に必要な店舗・飲食店　等 </a:t>
            </a:r>
            <a:r>
              <a:rPr kumimoji="1" lang="ja-JP" altLang="en-US" sz="1000" b="0" i="0" u="none" strike="noStrike" kern="1200" cap="none" spc="0" normalizeH="0" baseline="0" noProof="0">
                <a:ln>
                  <a:noFill/>
                </a:ln>
                <a:solidFill>
                  <a:srgbClr val="000000"/>
                </a:solidFill>
                <a:effectLst/>
                <a:uLnTx/>
                <a:uFillTx/>
                <a:latin typeface="ARゴシック体M" panose="020B0609000000000000" pitchFamily="49" charset="-128"/>
                <a:ea typeface="ARゴシック体M" panose="020B0609000000000000" pitchFamily="49" charset="-128"/>
                <a:cs typeface="+mn-cs"/>
              </a:rPr>
              <a:t>（</a:t>
            </a:r>
            <a:r>
              <a:rPr kumimoji="1" lang="en-US" altLang="ja-JP" sz="1000" b="0" i="0" u="none" strike="noStrike" kern="1200" cap="none" spc="0" normalizeH="0" baseline="0" noProof="0">
                <a:ln>
                  <a:noFill/>
                </a:ln>
                <a:solidFill>
                  <a:srgbClr val="000000"/>
                </a:solidFill>
                <a:effectLst/>
                <a:uLnTx/>
                <a:uFillTx/>
                <a:latin typeface="ARゴシック体M" panose="020B0609000000000000" pitchFamily="49" charset="-128"/>
                <a:ea typeface="ARゴシック体M" panose="020B0609000000000000" pitchFamily="49" charset="-128"/>
                <a:cs typeface="+mn-cs"/>
              </a:rPr>
              <a:t>500</a:t>
            </a:r>
            <a:r>
              <a:rPr kumimoji="1" lang="ja-JP" altLang="en-US" sz="1000" b="0" i="0" u="none" strike="noStrike" kern="1200" cap="none" spc="0" normalizeH="0" baseline="0" noProof="0">
                <a:ln>
                  <a:noFill/>
                </a:ln>
                <a:solidFill>
                  <a:srgbClr val="000000"/>
                </a:solidFill>
                <a:effectLst/>
                <a:uLnTx/>
                <a:uFillTx/>
                <a:latin typeface="ARゴシック体M" panose="020B0609000000000000" pitchFamily="49" charset="-128"/>
                <a:ea typeface="ARゴシック体M" panose="020B0609000000000000" pitchFamily="49" charset="-128"/>
                <a:cs typeface="+mn-cs"/>
              </a:rPr>
              <a:t>㎡以内）</a:t>
            </a:r>
            <a:endParaRPr kumimoji="1" lang="en-US" altLang="ja-JP" sz="1000" b="0" i="0" u="none" strike="noStrike" kern="1200" cap="none" spc="0" normalizeH="0" baseline="0" noProof="0">
              <a:ln>
                <a:noFill/>
              </a:ln>
              <a:solidFill>
                <a:srgbClr val="000000"/>
              </a:solidFill>
              <a:effectLst/>
              <a:uLnTx/>
              <a:uFillTx/>
              <a:latin typeface="ARゴシック体M" panose="020B0609000000000000" pitchFamily="49" charset="-128"/>
              <a:ea typeface="ARゴシック体M" panose="020B0609000000000000" pitchFamily="49" charset="-128"/>
              <a:cs typeface="+mn-cs"/>
            </a:endParaRPr>
          </a:p>
        </p:txBody>
      </p:sp>
      <p:sp>
        <p:nvSpPr>
          <p:cNvPr id="73" name="テキスト ボックス 72"/>
          <p:cNvSpPr txBox="1"/>
          <p:nvPr/>
        </p:nvSpPr>
        <p:spPr>
          <a:xfrm>
            <a:off x="4973713" y="3982996"/>
            <a:ext cx="379571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808080">
                    <a:lumMod val="75000"/>
                  </a:srgbClr>
                </a:solidFill>
                <a:effectLst/>
                <a:uLnTx/>
                <a:uFillTx/>
                <a:latin typeface="ＭＳ Ｐゴシック"/>
                <a:ea typeface="ＭＳ Ｐゴシック"/>
                <a:cs typeface="+mn-cs"/>
              </a:rPr>
              <a:t>：農産物直売所、農家レストラン、自家販売用の加工所等</a:t>
            </a:r>
            <a:endParaRPr kumimoji="1" lang="en-US" altLang="ja-JP" sz="900" b="0" i="0" u="none" strike="noStrike" kern="1200" cap="none" spc="0" normalizeH="0" baseline="0" noProof="0">
              <a:ln>
                <a:noFill/>
              </a:ln>
              <a:solidFill>
                <a:srgbClr val="808080">
                  <a:lumMod val="75000"/>
                </a:srgbClr>
              </a:solidFill>
              <a:effectLst/>
              <a:uLnTx/>
              <a:uFillTx/>
              <a:latin typeface="ＭＳ Ｐゴシック"/>
              <a:ea typeface="ＭＳ Ｐゴシック"/>
              <a:cs typeface="+mn-cs"/>
            </a:endParaRPr>
          </a:p>
        </p:txBody>
      </p:sp>
      <p:sp>
        <p:nvSpPr>
          <p:cNvPr id="74" name="テキスト ボックス 73"/>
          <p:cNvSpPr txBox="1"/>
          <p:nvPr/>
        </p:nvSpPr>
        <p:spPr>
          <a:xfrm>
            <a:off x="4800362" y="4192406"/>
            <a:ext cx="33480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Arial"/>
                <a:ea typeface="ＭＳ Ｐゴシック"/>
                <a:cs typeface="+mn-cs"/>
              </a:rPr>
              <a:t>・農産物の生産、集荷、処理又は貯蔵に供するもの</a:t>
            </a:r>
            <a:endParaRPr kumimoji="1" lang="en-US" altLang="ja-JP" sz="10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5" name="テキスト ボックス 74"/>
          <p:cNvSpPr txBox="1"/>
          <p:nvPr/>
        </p:nvSpPr>
        <p:spPr>
          <a:xfrm>
            <a:off x="4800362" y="4582832"/>
            <a:ext cx="33480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Arial"/>
                <a:ea typeface="ＭＳ Ｐゴシック"/>
                <a:cs typeface="+mn-cs"/>
              </a:rPr>
              <a:t>・農産物の生産資材の貯蔵に供するもの</a:t>
            </a:r>
            <a:endParaRPr kumimoji="1" lang="en-US" altLang="ja-JP" sz="10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6" name="テキスト ボックス 75"/>
          <p:cNvSpPr txBox="1"/>
          <p:nvPr/>
        </p:nvSpPr>
        <p:spPr>
          <a:xfrm>
            <a:off x="4973713" y="4777260"/>
            <a:ext cx="1584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808080">
                    <a:lumMod val="75000"/>
                  </a:srgbClr>
                </a:solidFill>
                <a:effectLst/>
                <a:uLnTx/>
                <a:uFillTx/>
                <a:latin typeface="ＭＳ Ｐゴシック"/>
                <a:ea typeface="ＭＳ Ｐゴシック"/>
                <a:cs typeface="+mn-cs"/>
              </a:rPr>
              <a:t>：農機具収納施設等</a:t>
            </a:r>
            <a:endParaRPr kumimoji="1" lang="en-US" altLang="ja-JP" sz="900" b="0" i="0" u="none" strike="noStrike" kern="1200" cap="none" spc="0" normalizeH="0" baseline="0" noProof="0">
              <a:ln>
                <a:noFill/>
              </a:ln>
              <a:solidFill>
                <a:srgbClr val="808080">
                  <a:lumMod val="75000"/>
                </a:srgbClr>
              </a:solidFill>
              <a:effectLst/>
              <a:uLnTx/>
              <a:uFillTx/>
              <a:latin typeface="ＭＳ Ｐゴシック"/>
              <a:ea typeface="ＭＳ Ｐゴシック"/>
              <a:cs typeface="+mn-cs"/>
            </a:endParaRPr>
          </a:p>
        </p:txBody>
      </p:sp>
      <p:sp>
        <p:nvSpPr>
          <p:cNvPr id="77" name="テキスト ボックス 76"/>
          <p:cNvSpPr txBox="1"/>
          <p:nvPr/>
        </p:nvSpPr>
        <p:spPr>
          <a:xfrm>
            <a:off x="4754651" y="3691154"/>
            <a:ext cx="973455" cy="169277"/>
          </a:xfrm>
          <a:prstGeom prst="rect">
            <a:avLst/>
          </a:prstGeom>
          <a:solidFill>
            <a:srgbClr val="FFFFCC"/>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Arial"/>
                <a:ea typeface="ＭＳ Ｐゴシック"/>
                <a:cs typeface="+mn-cs"/>
              </a:rPr>
              <a:t>農業用施設</a:t>
            </a:r>
          </a:p>
        </p:txBody>
      </p:sp>
      <p:sp>
        <p:nvSpPr>
          <p:cNvPr id="78" name="テキスト ボックス 77"/>
          <p:cNvSpPr txBox="1"/>
          <p:nvPr/>
        </p:nvSpPr>
        <p:spPr>
          <a:xfrm>
            <a:off x="4810956" y="3236441"/>
            <a:ext cx="3958468" cy="412934"/>
          </a:xfrm>
          <a:prstGeom prst="rect">
            <a:avLst/>
          </a:prstGeom>
          <a:noFill/>
        </p:spPr>
        <p:txBody>
          <a:bodyPr wrap="square" rtlCol="0">
            <a:spAutoFit/>
          </a:bodyPr>
          <a:lstStyle/>
          <a:p>
            <a:pPr marL="107999" marR="0" lvl="0" indent="-107999" algn="l" defTabSz="914400" rtl="0" eaLnBrk="1" fontAlgn="auto" latinLnBrk="0" hangingPunct="1">
              <a:lnSpc>
                <a:spcPts val="11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ＭＳ Ｐゴシック"/>
                <a:ea typeface="ＭＳ Ｐゴシック"/>
                <a:cs typeface="+mn-cs"/>
              </a:rPr>
              <a:t>・住宅、老人ホーム、診療所　等</a:t>
            </a:r>
            <a:endParaRPr kumimoji="1" lang="en-US" altLang="ja-JP" sz="10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9999" marR="0" lvl="0" indent="-179999" algn="l" defTabSz="914400" rtl="0" eaLnBrk="1" fontAlgn="auto" latinLnBrk="0" hangingPunct="1">
              <a:lnSpc>
                <a:spcPts val="1100"/>
              </a:lnSpc>
              <a:spcBef>
                <a:spcPts val="30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ＭＳ Ｐゴシック"/>
                <a:ea typeface="ＭＳ Ｐゴシック"/>
                <a:cs typeface="+mn-cs"/>
              </a:rPr>
              <a:t>・日用品販売店舗、食堂・喫茶店、サービス業店舗 等</a:t>
            </a:r>
            <a:r>
              <a:rPr kumimoji="1" lang="ja-JP" altLang="en-US" sz="1000" b="0" i="0" u="none" strike="noStrike" kern="1200" cap="none" spc="0" normalizeH="0" baseline="0" noProof="0">
                <a:ln>
                  <a:noFill/>
                </a:ln>
                <a:solidFill>
                  <a:srgbClr val="000000"/>
                </a:solidFill>
                <a:effectLst/>
                <a:uLnTx/>
                <a:uFillTx/>
                <a:latin typeface="ARゴシック体M" panose="020B0609000000000000" pitchFamily="49" charset="-128"/>
                <a:ea typeface="ARゴシック体M" panose="020B0609000000000000" pitchFamily="49" charset="-128"/>
                <a:cs typeface="+mn-cs"/>
              </a:rPr>
              <a:t>（</a:t>
            </a:r>
            <a:r>
              <a:rPr kumimoji="1" lang="en-US" altLang="ja-JP" sz="1000" b="0" i="0" u="none" strike="noStrike" kern="1200" cap="none" spc="0" normalizeH="0" baseline="0" noProof="0">
                <a:ln>
                  <a:noFill/>
                </a:ln>
                <a:solidFill>
                  <a:srgbClr val="000000"/>
                </a:solidFill>
                <a:effectLst/>
                <a:uLnTx/>
                <a:uFillTx/>
                <a:latin typeface="ARゴシック体M" panose="020B0609000000000000" pitchFamily="49" charset="-128"/>
                <a:ea typeface="ARゴシック体M" panose="020B0609000000000000" pitchFamily="49" charset="-128"/>
                <a:cs typeface="+mn-cs"/>
              </a:rPr>
              <a:t>150</a:t>
            </a:r>
            <a:r>
              <a:rPr kumimoji="1" lang="ja-JP" altLang="en-US" sz="1000" b="0" i="0" u="none" strike="noStrike" kern="1200" cap="none" spc="0" normalizeH="0" baseline="0" noProof="0">
                <a:ln>
                  <a:noFill/>
                </a:ln>
                <a:solidFill>
                  <a:srgbClr val="000000"/>
                </a:solidFill>
                <a:effectLst/>
                <a:uLnTx/>
                <a:uFillTx/>
                <a:latin typeface="ARゴシック体M" panose="020B0609000000000000" pitchFamily="49" charset="-128"/>
                <a:ea typeface="ARゴシック体M" panose="020B0609000000000000" pitchFamily="49" charset="-128"/>
                <a:cs typeface="+mn-cs"/>
              </a:rPr>
              <a:t>㎡以内）</a:t>
            </a:r>
            <a:endParaRPr kumimoji="1" lang="en-US" altLang="ja-JP" sz="1000" b="0" i="0" u="none" strike="noStrike" kern="1200" cap="none" spc="0" normalizeH="0" baseline="0" noProof="0">
              <a:ln>
                <a:noFill/>
              </a:ln>
              <a:solidFill>
                <a:srgbClr val="000000"/>
              </a:solidFill>
              <a:effectLst/>
              <a:uLnTx/>
              <a:uFillTx/>
              <a:latin typeface="ARゴシック体M" panose="020B0609000000000000" pitchFamily="49" charset="-128"/>
              <a:ea typeface="ARゴシック体M" panose="020B0609000000000000" pitchFamily="49" charset="-128"/>
              <a:cs typeface="+mn-cs"/>
            </a:endParaRPr>
          </a:p>
        </p:txBody>
      </p:sp>
      <p:sp>
        <p:nvSpPr>
          <p:cNvPr id="79" name="テキスト ボックス 78"/>
          <p:cNvSpPr txBox="1"/>
          <p:nvPr/>
        </p:nvSpPr>
        <p:spPr>
          <a:xfrm>
            <a:off x="4913567" y="5208219"/>
            <a:ext cx="229014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sng" strike="noStrike" kern="1200" cap="none" spc="0" normalizeH="0" baseline="0" noProof="0">
                <a:ln>
                  <a:noFill/>
                </a:ln>
                <a:solidFill>
                  <a:srgbClr val="000000"/>
                </a:solidFill>
                <a:effectLst/>
                <a:uLnTx/>
                <a:uFillTx/>
                <a:latin typeface="ＭＳ Ｐゴシック"/>
                <a:ea typeface="ＭＳ Ｐゴシック"/>
                <a:cs typeface="+mn-cs"/>
              </a:rPr>
              <a:t>低層住居専用地域と同様</a:t>
            </a:r>
            <a:endParaRPr kumimoji="1" lang="en-US" altLang="ja-JP" sz="1100" b="1" i="0" u="sng" strike="noStrike" kern="1200" cap="none" spc="0" normalizeH="0" baseline="0" noProof="0">
              <a:ln>
                <a:noFill/>
              </a:ln>
              <a:solidFill>
                <a:srgbClr val="333399"/>
              </a:solidFill>
              <a:effectLst/>
              <a:uLnTx/>
              <a:uFillTx/>
              <a:latin typeface="ＭＳ Ｐゴシック"/>
              <a:ea typeface="ＭＳ Ｐゴシック"/>
              <a:cs typeface="+mn-cs"/>
            </a:endParaRPr>
          </a:p>
        </p:txBody>
      </p:sp>
      <p:sp>
        <p:nvSpPr>
          <p:cNvPr id="80" name="テキスト ボックス 79"/>
          <p:cNvSpPr txBox="1"/>
          <p:nvPr/>
        </p:nvSpPr>
        <p:spPr>
          <a:xfrm>
            <a:off x="4547134" y="5013176"/>
            <a:ext cx="9717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●形態規制</a:t>
            </a:r>
            <a:endParaRPr kumimoji="1" lang="en-US" altLang="ja-JP" sz="1600" b="1" i="0" u="none" strike="noStrike" kern="1200" cap="none" spc="0" normalizeH="0" baseline="0" noProof="0">
              <a:ln>
                <a:noFill/>
              </a:ln>
              <a:solidFill>
                <a:srgbClr val="333399"/>
              </a:solidFill>
              <a:effectLst/>
              <a:uLnTx/>
              <a:uFillTx/>
              <a:latin typeface="ＭＳ Ｐゴシック"/>
              <a:ea typeface="ＭＳ Ｐゴシック"/>
              <a:cs typeface="+mn-cs"/>
            </a:endParaRPr>
          </a:p>
        </p:txBody>
      </p:sp>
      <p:sp>
        <p:nvSpPr>
          <p:cNvPr id="81" name="テキスト ボックス 80"/>
          <p:cNvSpPr txBox="1"/>
          <p:nvPr/>
        </p:nvSpPr>
        <p:spPr>
          <a:xfrm>
            <a:off x="5061114" y="5409651"/>
            <a:ext cx="3960440" cy="425758"/>
          </a:xfrm>
          <a:prstGeom prst="rect">
            <a:avLst/>
          </a:prstGeom>
          <a:noFill/>
        </p:spPr>
        <p:txBody>
          <a:bodyPr wrap="square" rtlCol="0">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ＭＳ Ｐゴシック"/>
                <a:ea typeface="ＭＳ Ｐゴシック"/>
                <a:cs typeface="+mn-cs"/>
              </a:rPr>
              <a:t>容積率：</a:t>
            </a:r>
            <a:r>
              <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rPr>
              <a:t>50</a:t>
            </a:r>
            <a:r>
              <a:rPr kumimoji="1" lang="ja-JP" altLang="en-US" sz="9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rPr>
              <a:t>200</a:t>
            </a:r>
            <a:r>
              <a:rPr kumimoji="1" lang="en-US" altLang="ja-JP" sz="7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900" b="0" i="0" u="none" strike="noStrike" kern="1200" cap="none" spc="0" normalizeH="0" baseline="0" noProof="0" err="1">
                <a:ln>
                  <a:noFill/>
                </a:ln>
                <a:solidFill>
                  <a:srgbClr val="000000"/>
                </a:solidFill>
                <a:effectLst/>
                <a:uLnTx/>
                <a:uFillTx/>
                <a:latin typeface="ＭＳ Ｐゴシック"/>
                <a:ea typeface="ＭＳ Ｐゴシック"/>
                <a:cs typeface="+mn-cs"/>
              </a:rPr>
              <a:t>、</a:t>
            </a:r>
            <a:r>
              <a:rPr kumimoji="1" lang="ja-JP" altLang="en-US" sz="900" b="0" i="0" u="none" strike="noStrike" kern="1200" cap="none" spc="0" normalizeH="0" baseline="0" noProof="0">
                <a:ln>
                  <a:noFill/>
                </a:ln>
                <a:solidFill>
                  <a:srgbClr val="000000"/>
                </a:solidFill>
                <a:effectLst/>
                <a:uLnTx/>
                <a:uFillTx/>
                <a:latin typeface="ＭＳ Ｐゴシック"/>
                <a:ea typeface="ＭＳ Ｐゴシック"/>
                <a:cs typeface="+mn-cs"/>
              </a:rPr>
              <a:t>建</a:t>
            </a:r>
            <a:r>
              <a:rPr kumimoji="1" lang="ja-JP" altLang="en-US" sz="900" b="0" i="0" u="none" strike="noStrike" kern="1200" cap="none" spc="0" normalizeH="0" baseline="0" noProof="0" err="1">
                <a:ln>
                  <a:noFill/>
                </a:ln>
                <a:solidFill>
                  <a:srgbClr val="000000"/>
                </a:solidFill>
                <a:effectLst/>
                <a:uLnTx/>
                <a:uFillTx/>
                <a:latin typeface="ＭＳ Ｐゴシック"/>
                <a:ea typeface="ＭＳ Ｐゴシック"/>
                <a:cs typeface="+mn-cs"/>
              </a:rPr>
              <a:t>ぺい</a:t>
            </a:r>
            <a:r>
              <a:rPr kumimoji="1" lang="ja-JP" altLang="en-US" sz="900" b="0" i="0" u="none" strike="noStrike" kern="1200" cap="none" spc="0" normalizeH="0" baseline="0" noProof="0">
                <a:ln>
                  <a:noFill/>
                </a:ln>
                <a:solidFill>
                  <a:srgbClr val="000000"/>
                </a:solidFill>
                <a:effectLst/>
                <a:uLnTx/>
                <a:uFillTx/>
                <a:latin typeface="ＭＳ Ｐゴシック"/>
                <a:ea typeface="ＭＳ Ｐゴシック"/>
                <a:cs typeface="+mn-cs"/>
              </a:rPr>
              <a:t>率：</a:t>
            </a:r>
            <a:r>
              <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rPr>
              <a:t>30</a:t>
            </a:r>
            <a:r>
              <a:rPr kumimoji="1" lang="ja-JP" altLang="en-US" sz="9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rPr>
              <a:t>60</a:t>
            </a:r>
            <a:r>
              <a:rPr kumimoji="1" lang="en-US" altLang="ja-JP" sz="7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900" b="0" i="0" u="none" strike="noStrike" kern="1200" cap="none" spc="0" normalizeH="0" baseline="0" noProof="0" err="1">
                <a:ln>
                  <a:noFill/>
                </a:ln>
                <a:solidFill>
                  <a:srgbClr val="000000"/>
                </a:solidFill>
                <a:effectLst/>
                <a:uLnTx/>
                <a:uFillTx/>
                <a:latin typeface="ＭＳ Ｐゴシック"/>
                <a:ea typeface="ＭＳ Ｐゴシック"/>
                <a:cs typeface="+mn-cs"/>
              </a:rPr>
              <a:t>、</a:t>
            </a:r>
            <a:endPar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ＭＳ Ｐゴシック"/>
                <a:ea typeface="ＭＳ Ｐゴシック"/>
                <a:cs typeface="+mn-cs"/>
              </a:rPr>
              <a:t>高さ：</a:t>
            </a:r>
            <a:r>
              <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rPr>
              <a:t>10</a:t>
            </a:r>
            <a:r>
              <a:rPr kumimoji="1" lang="en-US" altLang="ja-JP" sz="700" b="0" i="0" u="none" strike="noStrike" kern="1200" cap="none" spc="0" normalizeH="0" baseline="0" noProof="0">
                <a:ln>
                  <a:noFill/>
                </a:ln>
                <a:solidFill>
                  <a:srgbClr val="000000"/>
                </a:solidFill>
                <a:effectLst/>
                <a:uLnTx/>
                <a:uFillTx/>
                <a:latin typeface="ＭＳ Ｐゴシック"/>
                <a:ea typeface="ＭＳ Ｐゴシック"/>
                <a:cs typeface="+mn-cs"/>
              </a:rPr>
              <a:t>or</a:t>
            </a:r>
            <a:r>
              <a:rPr kumimoji="1" lang="en-US" altLang="ja-JP" sz="900" b="0" i="0" u="none" strike="noStrike" kern="1200" cap="none" spc="0" normalizeH="0" baseline="0" noProof="0">
                <a:ln>
                  <a:noFill/>
                </a:ln>
                <a:solidFill>
                  <a:srgbClr val="000000"/>
                </a:solidFill>
                <a:effectLst/>
                <a:uLnTx/>
                <a:uFillTx/>
                <a:latin typeface="ＭＳ Ｐゴシック"/>
                <a:ea typeface="ＭＳ Ｐゴシック"/>
                <a:cs typeface="+mn-cs"/>
              </a:rPr>
              <a:t>12m</a:t>
            </a:r>
            <a:r>
              <a:rPr kumimoji="1" lang="ja-JP" altLang="en-US" sz="900" b="0" i="0" u="none" strike="noStrike" kern="1200" cap="none" spc="0" normalizeH="0" baseline="0" noProof="0" err="1">
                <a:ln>
                  <a:noFill/>
                </a:ln>
                <a:solidFill>
                  <a:srgbClr val="000000"/>
                </a:solidFill>
                <a:effectLst/>
                <a:uLnTx/>
                <a:uFillTx/>
                <a:latin typeface="ＭＳ Ｐゴシック"/>
                <a:ea typeface="ＭＳ Ｐゴシック"/>
                <a:cs typeface="+mn-cs"/>
              </a:rPr>
              <a:t>、</a:t>
            </a:r>
            <a:r>
              <a:rPr kumimoji="1" lang="ja-JP" altLang="en-US" sz="900" b="0" i="0" u="none" strike="noStrike" kern="1200" cap="none" spc="0" normalizeH="0" baseline="0" noProof="0">
                <a:ln>
                  <a:noFill/>
                </a:ln>
                <a:solidFill>
                  <a:srgbClr val="000000"/>
                </a:solidFill>
                <a:effectLst/>
                <a:uLnTx/>
                <a:uFillTx/>
                <a:latin typeface="ＭＳ Ｐゴシック"/>
                <a:ea typeface="ＭＳ Ｐゴシック"/>
                <a:cs typeface="+mn-cs"/>
              </a:rPr>
              <a:t>外壁後退：都市計画で指定された数値</a:t>
            </a:r>
            <a:endParaRPr kumimoji="1" lang="en-US" altLang="ja-JP" sz="900" b="1" i="0" u="none" strike="noStrike" kern="1200" cap="none" spc="0" normalizeH="0" baseline="0" noProof="0">
              <a:ln>
                <a:noFill/>
              </a:ln>
              <a:solidFill>
                <a:srgbClr val="333399"/>
              </a:solidFill>
              <a:effectLst/>
              <a:uLnTx/>
              <a:uFillTx/>
              <a:latin typeface="ＭＳ Ｐゴシック"/>
              <a:ea typeface="ＭＳ Ｐゴシック"/>
              <a:cs typeface="+mn-cs"/>
            </a:endParaRPr>
          </a:p>
        </p:txBody>
      </p:sp>
      <p:sp>
        <p:nvSpPr>
          <p:cNvPr id="82" name="テキスト ボックス 81"/>
          <p:cNvSpPr txBox="1"/>
          <p:nvPr/>
        </p:nvSpPr>
        <p:spPr>
          <a:xfrm>
            <a:off x="5033016" y="5819823"/>
            <a:ext cx="4829332" cy="1560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000" b="0" i="0" u="none" strike="noStrike" kern="1200" cap="none" spc="0" normalizeH="0" baseline="0" noProof="0">
                <a:ln>
                  <a:noFill/>
                </a:ln>
                <a:solidFill>
                  <a:srgbClr val="000000"/>
                </a:solidFill>
                <a:effectLst/>
                <a:uLnTx/>
                <a:uFillTx/>
                <a:latin typeface="ＭＳ Ｐゴシック"/>
                <a:ea typeface="ＭＳ Ｐゴシック"/>
                <a:cs typeface="+mn-cs"/>
              </a:rPr>
              <a:t>　低層住居専用地域と同様の形態規制により、日影等の影響を受けず営農継続可能</a:t>
            </a:r>
            <a:endParaRPr kumimoji="1" lang="en-US" altLang="ja-JP" sz="1000" b="0" i="0" u="none" strike="noStrike" kern="1200" cap="none" spc="0" normalizeH="0" baseline="0" noProof="0">
              <a:ln>
                <a:noFill/>
              </a:ln>
              <a:solidFill>
                <a:srgbClr val="333399"/>
              </a:solidFill>
              <a:effectLst/>
              <a:uLnTx/>
              <a:uFillTx/>
              <a:latin typeface="ＭＳ Ｐゴシック"/>
              <a:ea typeface="ＭＳ Ｐゴシック"/>
              <a:cs typeface="+mn-cs"/>
            </a:endParaRPr>
          </a:p>
        </p:txBody>
      </p:sp>
      <p:sp>
        <p:nvSpPr>
          <p:cNvPr id="83" name="テキスト ボックス 82"/>
          <p:cNvSpPr txBox="1"/>
          <p:nvPr/>
        </p:nvSpPr>
        <p:spPr>
          <a:xfrm>
            <a:off x="4777837" y="3017870"/>
            <a:ext cx="2263395" cy="261610"/>
          </a:xfrm>
          <a:prstGeom prst="rect">
            <a:avLst/>
          </a:prstGeom>
          <a:solidFill>
            <a:srgbClr val="FFFFCC"/>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Arial"/>
                <a:ea typeface="ＭＳ Ｐゴシック"/>
                <a:cs typeface="+mn-cs"/>
              </a:rPr>
              <a:t>低層住居専用地域に建築可能なもの</a:t>
            </a:r>
            <a:endParaRPr kumimoji="1" lang="en-US" altLang="ja-JP" sz="11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4" name="テキスト ボックス 83"/>
          <p:cNvSpPr txBox="1"/>
          <p:nvPr/>
        </p:nvSpPr>
        <p:spPr>
          <a:xfrm>
            <a:off x="172605" y="2621304"/>
            <a:ext cx="936000" cy="215444"/>
          </a:xfrm>
          <a:prstGeom prst="rect">
            <a:avLst/>
          </a:prstGeom>
          <a:noFill/>
          <a:ln>
            <a:solidFill>
              <a:srgbClr val="CC9900"/>
            </a:solidFill>
          </a:ln>
        </p:spPr>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開発規制</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85" name="テキスト ボックス 84"/>
          <p:cNvSpPr txBox="1"/>
          <p:nvPr/>
        </p:nvSpPr>
        <p:spPr>
          <a:xfrm>
            <a:off x="4547134" y="2775225"/>
            <a:ext cx="10539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●用途規制</a:t>
            </a:r>
            <a:endParaRPr kumimoji="1" lang="en-US" altLang="ja-JP" sz="1600" b="1" i="0" u="none" strike="noStrike" kern="1200" cap="none" spc="0" normalizeH="0" baseline="0" noProof="0">
              <a:ln>
                <a:noFill/>
              </a:ln>
              <a:solidFill>
                <a:srgbClr val="333399"/>
              </a:solidFill>
              <a:effectLst/>
              <a:uLnTx/>
              <a:uFillTx/>
              <a:latin typeface="ＭＳ Ｐゴシック"/>
              <a:ea typeface="ＭＳ Ｐゴシック"/>
              <a:cs typeface="+mn-cs"/>
            </a:endParaRPr>
          </a:p>
        </p:txBody>
      </p:sp>
      <p:sp>
        <p:nvSpPr>
          <p:cNvPr id="86" name="テキスト ボックス 85"/>
          <p:cNvSpPr txBox="1"/>
          <p:nvPr/>
        </p:nvSpPr>
        <p:spPr>
          <a:xfrm>
            <a:off x="81541" y="6155693"/>
            <a:ext cx="9685855" cy="632786"/>
          </a:xfrm>
          <a:prstGeom prst="roundRect">
            <a:avLst>
              <a:gd name="adj" fmla="val 4904"/>
            </a:avLst>
          </a:prstGeom>
          <a:solidFill>
            <a:srgbClr val="CCFF66">
              <a:alpha val="70000"/>
            </a:srgbClr>
          </a:solidFill>
          <a:ln w="9525">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8" name="タイトル 1"/>
          <p:cNvSpPr txBox="1">
            <a:spLocks/>
          </p:cNvSpPr>
          <p:nvPr/>
        </p:nvSpPr>
        <p:spPr bwMode="auto">
          <a:xfrm>
            <a:off x="344486" y="6074246"/>
            <a:ext cx="864097" cy="208590"/>
          </a:xfrm>
          <a:prstGeom prst="rect">
            <a:avLst/>
          </a:prstGeom>
          <a:solidFill>
            <a:schemeClr val="bg1"/>
          </a:solidFill>
          <a:ln w="9525">
            <a:solidFill>
              <a:schemeClr val="tx1"/>
            </a:solidFill>
          </a:ln>
        </p:spPr>
        <p:txBody>
          <a:bodyPr vert="horz" wrap="square" lIns="72000" tIns="0" rIns="72000" bIns="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0" cap="none" spc="0" normalizeH="0" baseline="0" noProof="0">
                <a:ln>
                  <a:noFill/>
                </a:ln>
                <a:solidFill>
                  <a:srgbClr val="000000"/>
                </a:solidFill>
                <a:effectLst/>
                <a:uLnTx/>
                <a:uFillTx/>
                <a:latin typeface="ＭＳ Ｐゴシック"/>
                <a:ea typeface="HGP創英角ｺﾞｼｯｸUB"/>
                <a:cs typeface="+mj-cs"/>
              </a:rPr>
              <a:t>税制措置</a:t>
            </a:r>
            <a:endParaRPr kumimoji="1" lang="ja-JP" altLang="en-US" sz="1000" b="0" i="0" u="none" strike="noStrike" kern="0" cap="none" spc="0" normalizeH="0" baseline="0" noProof="0">
              <a:ln>
                <a:noFill/>
              </a:ln>
              <a:solidFill>
                <a:srgbClr val="000000"/>
              </a:solidFill>
              <a:effectLst/>
              <a:uLnTx/>
              <a:uFillTx/>
              <a:latin typeface="ＭＳ Ｐゴシック"/>
              <a:ea typeface="ＭＳ Ｐゴシック"/>
              <a:cs typeface="+mj-cs"/>
            </a:endParaRPr>
          </a:p>
        </p:txBody>
      </p:sp>
      <p:sp>
        <p:nvSpPr>
          <p:cNvPr id="89" name="テキスト ボックス 88"/>
          <p:cNvSpPr txBox="1"/>
          <p:nvPr/>
        </p:nvSpPr>
        <p:spPr>
          <a:xfrm>
            <a:off x="4973713" y="4378601"/>
            <a:ext cx="3651695" cy="230832"/>
          </a:xfrm>
          <a:prstGeom prst="rect">
            <a:avLst/>
          </a:prstGeom>
          <a:noFill/>
        </p:spPr>
        <p:txBody>
          <a:bodyPr wrap="square" rtlCol="0">
            <a:spAutoFit/>
          </a:bodyPr>
          <a:lstStyle/>
          <a:p>
            <a:pPr marL="72000" marR="0" lvl="0" indent="-720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808080">
                    <a:lumMod val="75000"/>
                  </a:srgbClr>
                </a:solidFill>
                <a:effectLst/>
                <a:uLnTx/>
                <a:uFillTx/>
                <a:latin typeface="ＭＳ Ｐゴシック"/>
                <a:ea typeface="ＭＳ Ｐゴシック"/>
                <a:cs typeface="+mn-cs"/>
              </a:rPr>
              <a:t>：温室、集出荷施設、米麦乾燥施設、貯蔵施設　等</a:t>
            </a:r>
            <a:endParaRPr kumimoji="1" lang="en-US" altLang="ja-JP" sz="900" b="0" i="0" u="none" strike="noStrike" kern="1200" cap="none" spc="0" normalizeH="0" baseline="0" noProof="0">
              <a:ln>
                <a:noFill/>
              </a:ln>
              <a:solidFill>
                <a:srgbClr val="808080">
                  <a:lumMod val="75000"/>
                </a:srgbClr>
              </a:solidFill>
              <a:effectLst/>
              <a:uLnTx/>
              <a:uFillTx/>
              <a:latin typeface="ＭＳ Ｐゴシック"/>
              <a:ea typeface="ＭＳ Ｐゴシック"/>
              <a:cs typeface="+mn-cs"/>
            </a:endParaRPr>
          </a:p>
        </p:txBody>
      </p:sp>
      <p:sp>
        <p:nvSpPr>
          <p:cNvPr id="90" name="テキスト ボックス 50"/>
          <p:cNvSpPr txBox="1">
            <a:spLocks noChangeArrowheads="1"/>
          </p:cNvSpPr>
          <p:nvPr/>
        </p:nvSpPr>
        <p:spPr bwMode="auto">
          <a:xfrm>
            <a:off x="3355757" y="5042645"/>
            <a:ext cx="87716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2950" indent="-285750">
              <a:defRPr kumimoji="1" sz="1600">
                <a:solidFill>
                  <a:schemeClr val="tx1"/>
                </a:solidFill>
                <a:latin typeface="Arial" panose="020B0604020202020204" pitchFamily="34" charset="0"/>
                <a:ea typeface="ＭＳ Ｐゴシック" panose="020B0600070205080204" pitchFamily="50" charset="-128"/>
              </a:defRPr>
            </a:lvl2pPr>
            <a:lvl3pPr marL="1143000" indent="-228600">
              <a:defRPr kumimoji="1" sz="1600">
                <a:solidFill>
                  <a:schemeClr val="tx1"/>
                </a:solidFill>
                <a:latin typeface="Arial" panose="020B0604020202020204" pitchFamily="34" charset="0"/>
                <a:ea typeface="ＭＳ Ｐゴシック" panose="020B0600070205080204" pitchFamily="50" charset="-128"/>
              </a:defRPr>
            </a:lvl3pPr>
            <a:lvl4pPr marL="1600200" indent="-228600">
              <a:defRPr kumimoji="1" sz="1600">
                <a:solidFill>
                  <a:schemeClr val="tx1"/>
                </a:solidFill>
                <a:latin typeface="Arial" panose="020B0604020202020204" pitchFamily="34" charset="0"/>
                <a:ea typeface="ＭＳ Ｐゴシック" panose="020B0600070205080204" pitchFamily="50" charset="-128"/>
              </a:defRPr>
            </a:lvl4pPr>
            <a:lvl5pPr marL="2057400" indent="-228600">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srgbClr val="FFFFFF"/>
                </a:solidFill>
                <a:effectLst/>
                <a:uLnTx/>
                <a:uFillTx/>
                <a:latin typeface="ARゴシック体M" panose="020B0609000000000000" pitchFamily="49" charset="-128"/>
                <a:ea typeface="ARゴシック体M" panose="020B0609000000000000" pitchFamily="49" charset="-128"/>
                <a:cs typeface="+mn-cs"/>
              </a:rPr>
              <a:t>農産物直売所</a:t>
            </a:r>
          </a:p>
        </p:txBody>
      </p:sp>
      <p:sp>
        <p:nvSpPr>
          <p:cNvPr id="91" name="テキスト ボックス 50"/>
          <p:cNvSpPr txBox="1">
            <a:spLocks noChangeArrowheads="1"/>
          </p:cNvSpPr>
          <p:nvPr/>
        </p:nvSpPr>
        <p:spPr bwMode="auto">
          <a:xfrm>
            <a:off x="3225033" y="5789804"/>
            <a:ext cx="99257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2950" indent="-285750">
              <a:defRPr kumimoji="1" sz="1600">
                <a:solidFill>
                  <a:schemeClr val="tx1"/>
                </a:solidFill>
                <a:latin typeface="Arial" panose="020B0604020202020204" pitchFamily="34" charset="0"/>
                <a:ea typeface="ＭＳ Ｐゴシック" panose="020B0600070205080204" pitchFamily="50" charset="-128"/>
              </a:defRPr>
            </a:lvl2pPr>
            <a:lvl3pPr marL="1143000" indent="-228600">
              <a:defRPr kumimoji="1" sz="1600">
                <a:solidFill>
                  <a:schemeClr val="tx1"/>
                </a:solidFill>
                <a:latin typeface="Arial" panose="020B0604020202020204" pitchFamily="34" charset="0"/>
                <a:ea typeface="ＭＳ Ｐゴシック" panose="020B0600070205080204" pitchFamily="50" charset="-128"/>
              </a:defRPr>
            </a:lvl3pPr>
            <a:lvl4pPr marL="1600200" indent="-228600">
              <a:defRPr kumimoji="1" sz="1600">
                <a:solidFill>
                  <a:schemeClr val="tx1"/>
                </a:solidFill>
                <a:latin typeface="Arial" panose="020B0604020202020204" pitchFamily="34" charset="0"/>
                <a:ea typeface="ＭＳ Ｐゴシック" panose="020B0600070205080204" pitchFamily="50" charset="-128"/>
              </a:defRPr>
            </a:lvl4pPr>
            <a:lvl5pPr marL="2057400" indent="-228600">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srgbClr val="FFFFFF"/>
                </a:solidFill>
                <a:effectLst/>
                <a:uLnTx/>
                <a:uFillTx/>
                <a:latin typeface="ARゴシック体M" panose="020B0609000000000000" pitchFamily="49" charset="-128"/>
                <a:ea typeface="ARゴシック体M" panose="020B0609000000000000" pitchFamily="49" charset="-128"/>
                <a:cs typeface="+mn-cs"/>
              </a:rPr>
              <a:t>農家レストラン</a:t>
            </a:r>
          </a:p>
        </p:txBody>
      </p:sp>
      <p:sp>
        <p:nvSpPr>
          <p:cNvPr id="92" name="テキスト ボックス 50"/>
          <p:cNvSpPr txBox="1">
            <a:spLocks noChangeArrowheads="1"/>
          </p:cNvSpPr>
          <p:nvPr/>
        </p:nvSpPr>
        <p:spPr bwMode="auto">
          <a:xfrm>
            <a:off x="1260851" y="5787327"/>
            <a:ext cx="13965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2950" indent="-285750">
              <a:defRPr kumimoji="1" sz="1600">
                <a:solidFill>
                  <a:schemeClr val="tx1"/>
                </a:solidFill>
                <a:latin typeface="Arial" panose="020B0604020202020204" pitchFamily="34" charset="0"/>
                <a:ea typeface="ＭＳ Ｐゴシック" panose="020B0600070205080204" pitchFamily="50" charset="-128"/>
              </a:defRPr>
            </a:lvl2pPr>
            <a:lvl3pPr marL="1143000" indent="-228600">
              <a:defRPr kumimoji="1" sz="1600">
                <a:solidFill>
                  <a:schemeClr val="tx1"/>
                </a:solidFill>
                <a:latin typeface="Arial" panose="020B0604020202020204" pitchFamily="34" charset="0"/>
                <a:ea typeface="ＭＳ Ｐゴシック" panose="020B0600070205080204" pitchFamily="50" charset="-128"/>
              </a:defRPr>
            </a:lvl3pPr>
            <a:lvl4pPr marL="1600200" indent="-228600">
              <a:defRPr kumimoji="1" sz="1600">
                <a:solidFill>
                  <a:schemeClr val="tx1"/>
                </a:solidFill>
                <a:latin typeface="Arial" panose="020B0604020202020204" pitchFamily="34" charset="0"/>
                <a:ea typeface="ＭＳ Ｐゴシック" panose="020B0600070205080204" pitchFamily="50" charset="-128"/>
              </a:defRPr>
            </a:lvl4pPr>
            <a:lvl5pPr marL="2057400" indent="-228600">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srgbClr val="FFFFFF"/>
                </a:solidFill>
                <a:effectLst/>
                <a:uLnTx/>
                <a:uFillTx/>
                <a:latin typeface="ARゴシック体M" panose="020B0609000000000000" pitchFamily="49" charset="-128"/>
                <a:ea typeface="ARゴシック体M" panose="020B0609000000000000" pitchFamily="49" charset="-128"/>
                <a:cs typeface="+mn-cs"/>
              </a:rPr>
              <a:t>第</a:t>
            </a:r>
            <a:r>
              <a:rPr kumimoji="1" lang="en-US" altLang="ja-JP" sz="900" b="0" i="0" u="none" strike="noStrike" kern="0" cap="none" spc="0" normalizeH="0" baseline="0" noProof="0">
                <a:ln>
                  <a:noFill/>
                </a:ln>
                <a:solidFill>
                  <a:srgbClr val="FFFFFF"/>
                </a:solidFill>
                <a:effectLst/>
                <a:uLnTx/>
                <a:uFillTx/>
                <a:latin typeface="ARゴシック体M" panose="020B0609000000000000" pitchFamily="49" charset="-128"/>
                <a:ea typeface="ARゴシック体M" panose="020B0609000000000000" pitchFamily="49" charset="-128"/>
                <a:cs typeface="+mn-cs"/>
              </a:rPr>
              <a:t>1</a:t>
            </a:r>
            <a:r>
              <a:rPr kumimoji="1" lang="ja-JP" altLang="en-US" sz="900" b="0" i="0" u="none" strike="noStrike" kern="0" cap="none" spc="0" normalizeH="0" baseline="0" noProof="0">
                <a:ln>
                  <a:noFill/>
                </a:ln>
                <a:solidFill>
                  <a:srgbClr val="FFFFFF"/>
                </a:solidFill>
                <a:effectLst/>
                <a:uLnTx/>
                <a:uFillTx/>
                <a:latin typeface="ARゴシック体M" panose="020B0609000000000000" pitchFamily="49" charset="-128"/>
                <a:ea typeface="ARゴシック体M" panose="020B0609000000000000" pitchFamily="49" charset="-128"/>
                <a:cs typeface="+mn-cs"/>
              </a:rPr>
              <a:t>種低層住居専用地域</a:t>
            </a:r>
          </a:p>
        </p:txBody>
      </p:sp>
      <p:sp>
        <p:nvSpPr>
          <p:cNvPr id="93" name="タイトル 1"/>
          <p:cNvSpPr txBox="1">
            <a:spLocks/>
          </p:cNvSpPr>
          <p:nvPr/>
        </p:nvSpPr>
        <p:spPr bwMode="auto">
          <a:xfrm>
            <a:off x="344486" y="1567381"/>
            <a:ext cx="864097" cy="208590"/>
          </a:xfrm>
          <a:prstGeom prst="rect">
            <a:avLst/>
          </a:prstGeom>
          <a:solidFill>
            <a:schemeClr val="bg1"/>
          </a:solidFill>
          <a:ln w="9525">
            <a:solidFill>
              <a:schemeClr val="tx1"/>
            </a:solidFill>
          </a:ln>
        </p:spPr>
        <p:txBody>
          <a:bodyPr vert="horz" wrap="square" lIns="72000" tIns="0" rIns="72000" bIns="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0" cap="none" spc="0" normalizeH="0" baseline="0" noProof="0">
                <a:ln>
                  <a:noFill/>
                </a:ln>
                <a:solidFill>
                  <a:srgbClr val="000000"/>
                </a:solidFill>
                <a:effectLst/>
                <a:uLnTx/>
                <a:uFillTx/>
                <a:latin typeface="HGP創英角ｺﾞｼｯｸUB"/>
                <a:ea typeface="HGP創英角ｺﾞｼｯｸUB"/>
                <a:cs typeface="+mj-cs"/>
              </a:rPr>
              <a:t>改正内容</a:t>
            </a:r>
          </a:p>
        </p:txBody>
      </p:sp>
      <p:sp>
        <p:nvSpPr>
          <p:cNvPr id="95" name="スライド番号プレースホルダー 2"/>
          <p:cNvSpPr>
            <a:spLocks noGrp="1"/>
          </p:cNvSpPr>
          <p:nvPr>
            <p:ph type="sldNum" sz="quarter" idx="12"/>
          </p:nvPr>
        </p:nvSpPr>
        <p:spPr>
          <a:xfrm>
            <a:off x="7613724" y="6369709"/>
            <a:ext cx="23114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51FC12D-27C1-4F31-90C9-A93D49E44687}" type="slidenum">
              <a:rPr kumimoji="1" lang="en-US" altLang="ja-JP" sz="1100" b="0" i="0" u="none" strike="noStrike" kern="1200" cap="none" spc="0" normalizeH="0" baseline="0" noProof="0" smtClean="0">
                <a:ln>
                  <a:noFill/>
                </a:ln>
                <a:solidFill>
                  <a:schemeClr val="bg1">
                    <a:lumMod val="65000"/>
                  </a:schemeClr>
                </a:solidFill>
                <a:effectLst/>
                <a:uLnTx/>
                <a:uFillTx/>
                <a:latin typeface="Arial"/>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1" lang="en-US" altLang="ja-JP" sz="1400" b="0" i="0" u="none" strike="noStrike" kern="1200" cap="none" spc="0" normalizeH="0" baseline="0" noProof="0">
              <a:ln>
                <a:noFill/>
              </a:ln>
              <a:solidFill>
                <a:schemeClr val="bg1">
                  <a:lumMod val="65000"/>
                </a:schemeClr>
              </a:solidFill>
              <a:effectLst/>
              <a:uLnTx/>
              <a:uFillTx/>
              <a:latin typeface="Arial"/>
              <a:ea typeface="ＭＳ Ｐゴシック" pitchFamily="50" charset="-128"/>
              <a:cs typeface="+mn-cs"/>
            </a:endParaRPr>
          </a:p>
        </p:txBody>
      </p:sp>
      <p:sp>
        <p:nvSpPr>
          <p:cNvPr id="2" name="テキスト ボックス 54">
            <a:extLst>
              <a:ext uri="{FF2B5EF4-FFF2-40B4-BE49-F238E27FC236}">
                <a16:creationId xmlns:a16="http://schemas.microsoft.com/office/drawing/2014/main" id="{DD9774DE-D711-E72F-57B2-7AAAAF66715E}"/>
              </a:ext>
            </a:extLst>
          </p:cNvPr>
          <p:cNvSpPr txBox="1"/>
          <p:nvPr/>
        </p:nvSpPr>
        <p:spPr>
          <a:xfrm>
            <a:off x="100720" y="6282836"/>
            <a:ext cx="9529065" cy="461665"/>
          </a:xfrm>
          <a:prstGeom prst="rect">
            <a:avLst/>
          </a:prstGeom>
          <a:noFill/>
          <a:ln>
            <a:noFill/>
          </a:ln>
        </p:spPr>
        <p:txBody>
          <a:bodyPr wrap="square" lIns="72000" rIns="72000" rtlCol="0">
            <a:spAutoFit/>
          </a:bodyPr>
          <a:lstStyle/>
          <a:p>
            <a:pPr marL="0" marR="0" lvl="0" indent="-143999"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a:ea typeface="ＭＳ Ｐゴシック"/>
                <a:cs typeface="+mn-cs"/>
              </a:rPr>
              <a:t>・田園住居地域内の市街化区域内農地*（</a:t>
            </a:r>
            <a:r>
              <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rPr>
              <a:t>300</a:t>
            </a:r>
            <a:r>
              <a:rPr kumimoji="1" lang="ja-JP" altLang="en-US" sz="1200" b="0" i="0" u="none" strike="noStrike" kern="1200" cap="none" spc="0" normalizeH="0" baseline="0" noProof="0">
                <a:ln>
                  <a:noFill/>
                </a:ln>
                <a:solidFill>
                  <a:srgbClr val="000000"/>
                </a:solidFill>
                <a:effectLst/>
                <a:uLnTx/>
                <a:uFillTx/>
                <a:latin typeface="Arial"/>
                <a:ea typeface="ＭＳ Ｐゴシック"/>
                <a:cs typeface="+mn-cs"/>
              </a:rPr>
              <a:t>㎡を超える部分）について、固定資産税等の課税評価額を</a:t>
            </a:r>
            <a:r>
              <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rPr>
              <a:t>1/2</a:t>
            </a:r>
            <a:r>
              <a:rPr kumimoji="1" lang="ja-JP" altLang="en-US" sz="1200" b="0" i="0" u="none" strike="noStrike" kern="1200" cap="none" spc="0" normalizeH="0" baseline="0" noProof="0">
                <a:ln>
                  <a:noFill/>
                </a:ln>
                <a:solidFill>
                  <a:srgbClr val="000000"/>
                </a:solidFill>
                <a:effectLst/>
                <a:uLnTx/>
                <a:uFillTx/>
                <a:latin typeface="Arial"/>
                <a:ea typeface="ＭＳ Ｐゴシック"/>
                <a:cs typeface="+mn-cs"/>
              </a:rPr>
              <a:t>に軽減　（平成３１年度分より適用）</a:t>
            </a: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143999"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a:ea typeface="ＭＳ Ｐゴシック"/>
                <a:cs typeface="+mn-cs"/>
              </a:rPr>
              <a:t>・田園住居地域内の市街化区域内農地*について、相続税・贈与税の納税猶予、不動産取得税の徴収猶予を適用（三大都市圏特定市）　</a:t>
            </a:r>
            <a:r>
              <a:rPr kumimoji="1" lang="ja-JP" altLang="en-US" sz="1100" b="0" i="0" u="none" strike="noStrike" kern="1200" cap="none" spc="0" normalizeH="0" baseline="0" noProof="0">
                <a:ln>
                  <a:noFill/>
                </a:ln>
                <a:solidFill>
                  <a:srgbClr val="000000"/>
                </a:solidFill>
                <a:effectLst/>
                <a:uLnTx/>
                <a:uFillTx/>
                <a:latin typeface="Arial"/>
                <a:ea typeface="ＭＳ Ｐゴシック"/>
                <a:cs typeface="+mn-cs"/>
              </a:rPr>
              <a:t>*</a:t>
            </a:r>
            <a:r>
              <a:rPr kumimoji="1" lang="ja-JP" altLang="en-US" sz="700" b="0" i="0" u="none" strike="noStrike" kern="1200" cap="none" spc="0" normalizeH="0" baseline="0" noProof="0">
                <a:ln>
                  <a:noFill/>
                </a:ln>
                <a:solidFill>
                  <a:srgbClr val="000000"/>
                </a:solidFill>
                <a:effectLst/>
                <a:uLnTx/>
                <a:uFillTx/>
                <a:latin typeface="Arial"/>
                <a:ea typeface="ＭＳ Ｐゴシック"/>
                <a:cs typeface="+mn-cs"/>
              </a:rPr>
              <a:t>生産緑地を除く。</a:t>
            </a:r>
            <a:endParaRPr kumimoji="1" lang="en-US" altLang="ja-JP" sz="13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8741014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 name="図 47"/>
          <p:cNvPicPr>
            <a:picLocks noChangeAspect="1"/>
          </p:cNvPicPr>
          <p:nvPr/>
        </p:nvPicPr>
        <p:blipFill>
          <a:blip r:embed="rId2"/>
          <a:srcRect r="13310"/>
          <a:stretch>
            <a:fillRect/>
          </a:stretch>
        </p:blipFill>
        <p:spPr>
          <a:xfrm>
            <a:off x="1165822" y="2288391"/>
            <a:ext cx="3767157" cy="3809981"/>
          </a:xfrm>
          <a:prstGeom prst="rect">
            <a:avLst/>
          </a:prstGeom>
        </p:spPr>
      </p:pic>
      <p:sp>
        <p:nvSpPr>
          <p:cNvPr id="4250" name="テキスト ボックス 6"/>
          <p:cNvSpPr txBox="1"/>
          <p:nvPr/>
        </p:nvSpPr>
        <p:spPr>
          <a:xfrm>
            <a:off x="40887" y="554095"/>
            <a:ext cx="9829340" cy="1025676"/>
          </a:xfrm>
          <a:prstGeom prst="rect">
            <a:avLst/>
          </a:prstGeom>
          <a:ln w="19050"/>
        </p:spPr>
        <p:style>
          <a:lnRef idx="2">
            <a:schemeClr val="dk1"/>
          </a:lnRef>
          <a:fillRef idx="1">
            <a:schemeClr val="lt1"/>
          </a:fillRef>
          <a:effectRef idx="0">
            <a:schemeClr val="dk1"/>
          </a:effectRef>
          <a:fontRef idx="minor">
            <a:schemeClr val="dk1"/>
          </a:fontRef>
        </p:style>
        <p:txBody>
          <a:bodyPr wrap="square" rtlCol="0">
            <a:noAutofit/>
          </a:bodyPr>
          <a:lstStyle/>
          <a:p>
            <a:pPr marL="174625" marR="0" lvl="0" indent="-174625"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まとまった農地が住宅と混在し、居住環境を形成している地域において、農業と調和した良好な居住環境を確保するため、きめ細やかに地区内のルールを定めることができる新たな地区計画制度</a:t>
            </a:r>
            <a:r>
              <a:rPr kumimoji="1" lang="en-US" altLang="ja-JP" sz="1600"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を創設するとともに、相続税・贈与税の納税猶予等の税制特例を講じる。</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42913" marR="0" lvl="0" indent="-44291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地区計画の記載事項に農地における土地の形質の変更等の行為制限に関する事項を追加し、それらの行為について条例により許可制とする仕組み</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51" name="角丸四角形 8"/>
          <p:cNvSpPr/>
          <p:nvPr/>
        </p:nvSpPr>
        <p:spPr>
          <a:xfrm>
            <a:off x="5118098" y="3997568"/>
            <a:ext cx="2382255" cy="2180498"/>
          </a:xfrm>
          <a:prstGeom prst="roundRect">
            <a:avLst>
              <a:gd name="adj" fmla="val 902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52" name="角丸四角形 48"/>
          <p:cNvSpPr/>
          <p:nvPr/>
        </p:nvSpPr>
        <p:spPr>
          <a:xfrm>
            <a:off x="5118098" y="1943103"/>
            <a:ext cx="4679141" cy="2006920"/>
          </a:xfrm>
          <a:prstGeom prst="roundRect">
            <a:avLst>
              <a:gd name="adj" fmla="val 575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53" name="角丸四角形 49"/>
          <p:cNvSpPr/>
          <p:nvPr/>
        </p:nvSpPr>
        <p:spPr>
          <a:xfrm>
            <a:off x="7519089" y="3990375"/>
            <a:ext cx="2326524" cy="2187692"/>
          </a:xfrm>
          <a:prstGeom prst="roundRect">
            <a:avLst>
              <a:gd name="adj" fmla="val 10662"/>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54" name="テキスト ボックス 9"/>
          <p:cNvSpPr txBox="1"/>
          <p:nvPr/>
        </p:nvSpPr>
        <p:spPr>
          <a:xfrm>
            <a:off x="5208869" y="1923637"/>
            <a:ext cx="195881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農地の開発規制</a:t>
            </a:r>
          </a:p>
        </p:txBody>
      </p:sp>
      <p:sp>
        <p:nvSpPr>
          <p:cNvPr id="4255" name="テキスト ボックス 51"/>
          <p:cNvSpPr txBox="1"/>
          <p:nvPr/>
        </p:nvSpPr>
        <p:spPr>
          <a:xfrm>
            <a:off x="5217039" y="4011665"/>
            <a:ext cx="195881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宅地の建築規制</a:t>
            </a:r>
          </a:p>
        </p:txBody>
      </p:sp>
      <p:sp>
        <p:nvSpPr>
          <p:cNvPr id="4256" name="テキスト ボックス 52"/>
          <p:cNvSpPr txBox="1"/>
          <p:nvPr/>
        </p:nvSpPr>
        <p:spPr>
          <a:xfrm>
            <a:off x="7560871" y="4011665"/>
            <a:ext cx="195881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地区施設の整備</a:t>
            </a:r>
          </a:p>
        </p:txBody>
      </p:sp>
      <p:sp>
        <p:nvSpPr>
          <p:cNvPr id="4257" name="テキスト ボックス 53"/>
          <p:cNvSpPr txBox="1"/>
          <p:nvPr/>
        </p:nvSpPr>
        <p:spPr>
          <a:xfrm>
            <a:off x="5127407" y="2292659"/>
            <a:ext cx="2213478" cy="166455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・田園住居地域と同様に、小規模な開発のみ許容し、大規模な改変を抑制</a:t>
            </a:r>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ts val="5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・農地の持つ環境緩和、景観保全、教育福祉、防災等の機能を享受できる住宅環境を整備</a:t>
            </a:r>
          </a:p>
        </p:txBody>
      </p:sp>
      <p:pic>
        <p:nvPicPr>
          <p:cNvPr id="4258" name="図 20"/>
          <p:cNvPicPr>
            <a:picLocks noChangeAspect="1"/>
          </p:cNvPicPr>
          <p:nvPr/>
        </p:nvPicPr>
        <p:blipFill>
          <a:blip r:embed="rId3"/>
          <a:stretch>
            <a:fillRect/>
          </a:stretch>
        </p:blipFill>
        <p:spPr>
          <a:xfrm>
            <a:off x="7249141" y="2051413"/>
            <a:ext cx="1235975" cy="926981"/>
          </a:xfrm>
          <a:prstGeom prst="rect">
            <a:avLst/>
          </a:prstGeom>
        </p:spPr>
      </p:pic>
      <p:sp>
        <p:nvSpPr>
          <p:cNvPr id="4259" name="テキスト ボックス 21"/>
          <p:cNvSpPr txBox="1"/>
          <p:nvPr/>
        </p:nvSpPr>
        <p:spPr>
          <a:xfrm>
            <a:off x="8501123" y="2238817"/>
            <a:ext cx="1318849"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農家の意向に対応した生産緑地以外の緩やかな保全が可能</a:t>
            </a:r>
          </a:p>
        </p:txBody>
      </p:sp>
      <p:sp>
        <p:nvSpPr>
          <p:cNvPr id="4260" name="テキスト ボックス 56"/>
          <p:cNvSpPr txBox="1"/>
          <p:nvPr/>
        </p:nvSpPr>
        <p:spPr>
          <a:xfrm>
            <a:off x="5161809" y="4345358"/>
            <a:ext cx="2357280"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・営農環境の保全のため、用途地域より厳しい建築規制。低層の良好な住環境を創出。</a:t>
            </a:r>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261" name="テキスト ボックス 59"/>
          <p:cNvSpPr txBox="1"/>
          <p:nvPr/>
        </p:nvSpPr>
        <p:spPr>
          <a:xfrm>
            <a:off x="7503711" y="4345358"/>
            <a:ext cx="235728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・公園や道路等、地域の実情に応じて必要な施設を整備。</a:t>
            </a:r>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262" name="テキスト ボックス 61"/>
          <p:cNvSpPr txBox="1"/>
          <p:nvPr/>
        </p:nvSpPr>
        <p:spPr>
          <a:xfrm>
            <a:off x="8859837" y="4959132"/>
            <a:ext cx="993465" cy="93871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市民農園へのアクセス路やトイレ・洗い場を備えた公園の整備</a:t>
            </a:r>
          </a:p>
        </p:txBody>
      </p:sp>
      <p:sp>
        <p:nvSpPr>
          <p:cNvPr id="4263" name="テキスト ボックス 62"/>
          <p:cNvSpPr txBox="1"/>
          <p:nvPr/>
        </p:nvSpPr>
        <p:spPr>
          <a:xfrm>
            <a:off x="6306743" y="5076862"/>
            <a:ext cx="1245055" cy="93871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隣接地の建築によって発生する日照条件の悪化や光障害の発生を抑制</a:t>
            </a:r>
            <a:endParaRPr kumimoji="1" lang="ja-JP" altLang="en-US" sz="10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4264" name="正方形/長方形 22"/>
          <p:cNvSpPr/>
          <p:nvPr/>
        </p:nvSpPr>
        <p:spPr>
          <a:xfrm>
            <a:off x="8489676" y="3104950"/>
            <a:ext cx="1380551" cy="76944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ＭＳ Ｐゴシック"/>
                <a:ea typeface="ＭＳ Ｐゴシック" pitchFamily="50" charset="-128"/>
                <a:cs typeface="Meiryo UI" panose="020B0604030504040204" pitchFamily="50" charset="-128"/>
              </a:rPr>
              <a:t>日照確保等より、市民のための公共的な施設である市民農園の機能を維持</a:t>
            </a:r>
          </a:p>
        </p:txBody>
      </p:sp>
      <p:sp>
        <p:nvSpPr>
          <p:cNvPr id="4265" name="正方形/長方形 23"/>
          <p:cNvSpPr/>
          <p:nvPr/>
        </p:nvSpPr>
        <p:spPr>
          <a:xfrm>
            <a:off x="5031126" y="5947234"/>
            <a:ext cx="2592315" cy="20005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（光障害：夜間の人工光等により植物の生育が阻害されること）</a:t>
            </a:r>
          </a:p>
        </p:txBody>
      </p:sp>
      <p:pic>
        <p:nvPicPr>
          <p:cNvPr id="4266" name="Picture 3"/>
          <p:cNvPicPr>
            <a:picLocks noChangeAspect="1" noChangeArrowheads="1"/>
          </p:cNvPicPr>
          <p:nvPr/>
        </p:nvPicPr>
        <p:blipFill>
          <a:blip r:embed="rId4"/>
          <a:stretch>
            <a:fillRect/>
          </a:stretch>
        </p:blipFill>
        <p:spPr>
          <a:xfrm>
            <a:off x="7249141" y="3048609"/>
            <a:ext cx="1277987" cy="872898"/>
          </a:xfrm>
          <a:prstGeom prst="rect">
            <a:avLst/>
          </a:prstGeom>
          <a:ln>
            <a:noFill/>
          </a:ln>
          <a:effectLst/>
        </p:spPr>
      </p:pic>
      <p:pic>
        <p:nvPicPr>
          <p:cNvPr id="4267" name="図 10"/>
          <p:cNvPicPr>
            <a:picLocks noChangeAspect="1"/>
          </p:cNvPicPr>
          <p:nvPr/>
        </p:nvPicPr>
        <p:blipFill>
          <a:blip r:embed="rId5"/>
          <a:stretch>
            <a:fillRect/>
          </a:stretch>
        </p:blipFill>
        <p:spPr>
          <a:xfrm>
            <a:off x="5199538" y="5119052"/>
            <a:ext cx="1139117" cy="854338"/>
          </a:xfrm>
          <a:prstGeom prst="rect">
            <a:avLst/>
          </a:prstGeom>
        </p:spPr>
      </p:pic>
      <p:sp>
        <p:nvSpPr>
          <p:cNvPr id="4268" name="テキスト ボックス 12"/>
          <p:cNvSpPr txBox="1"/>
          <p:nvPr/>
        </p:nvSpPr>
        <p:spPr>
          <a:xfrm>
            <a:off x="113304" y="1641820"/>
            <a:ext cx="4667315" cy="204247"/>
          </a:xfrm>
          <a:prstGeom prst="rect">
            <a:avLst/>
          </a:prstGeom>
          <a:solidFill>
            <a:srgbClr val="FFFFFF"/>
          </a:solid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＜地区計画制度の活用イメージ＞</a:t>
            </a:r>
          </a:p>
        </p:txBody>
      </p:sp>
      <p:sp>
        <p:nvSpPr>
          <p:cNvPr id="4269" name="正方形/長方形 11"/>
          <p:cNvSpPr/>
          <p:nvPr/>
        </p:nvSpPr>
        <p:spPr>
          <a:xfrm>
            <a:off x="130628" y="6235642"/>
            <a:ext cx="9588233" cy="576000"/>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70" name="テキスト ボックス 36"/>
          <p:cNvSpPr txBox="1"/>
          <p:nvPr/>
        </p:nvSpPr>
        <p:spPr>
          <a:xfrm>
            <a:off x="126699" y="6138474"/>
            <a:ext cx="1440000" cy="216000"/>
          </a:xfrm>
          <a:prstGeom prst="rect">
            <a:avLst/>
          </a:prstGeom>
          <a:solidFill>
            <a:schemeClr val="bg1"/>
          </a:solidFill>
          <a:ln w="12700">
            <a:solidFill>
              <a:schemeClr val="tx1"/>
            </a:solidFill>
            <a:headEnd/>
            <a:tailEnd/>
          </a:ln>
        </p:spPr>
        <p:style>
          <a:lnRef idx="2">
            <a:schemeClr val="dk1"/>
          </a:lnRef>
          <a:fillRef idx="1">
            <a:schemeClr val="lt1"/>
          </a:fillRef>
          <a:effectRef idx="0">
            <a:schemeClr val="dk1"/>
          </a:effectRef>
          <a:fontRef idx="minor">
            <a:schemeClr val="dk1"/>
          </a:fontRef>
        </p:style>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税制特例の概要</a:t>
            </a:r>
            <a:endParaRPr kumimoji="1" lang="en-US" altLang="ja-JP"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71" name="テキスト ボックス 13"/>
          <p:cNvSpPr txBox="1"/>
          <p:nvPr/>
        </p:nvSpPr>
        <p:spPr>
          <a:xfrm>
            <a:off x="253440" y="6427280"/>
            <a:ext cx="3613710" cy="351980"/>
          </a:xfrm>
          <a:prstGeom prst="rect">
            <a:avLst/>
          </a:prstGeom>
          <a:solidFill>
            <a:srgbClr val="FFFFFF"/>
          </a:solid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相続税・贈与税</a:t>
            </a:r>
            <a:r>
              <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8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・納税猶予の特例の適用（三大都市圏特定市）</a:t>
            </a:r>
          </a:p>
        </p:txBody>
      </p:sp>
      <p:sp>
        <p:nvSpPr>
          <p:cNvPr id="4272" name="テキスト ボックス 40"/>
          <p:cNvSpPr txBox="1"/>
          <p:nvPr/>
        </p:nvSpPr>
        <p:spPr>
          <a:xfrm>
            <a:off x="4272912" y="6440318"/>
            <a:ext cx="3718563" cy="351980"/>
          </a:xfrm>
          <a:prstGeom prst="rect">
            <a:avLst/>
          </a:prstGeom>
          <a:solidFill>
            <a:srgbClr val="FFFFFF"/>
          </a:solid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不動産取得税</a:t>
            </a:r>
            <a:r>
              <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8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・徴収猶予の特例の適用（三大都市圏特定市）</a:t>
            </a:r>
          </a:p>
        </p:txBody>
      </p:sp>
      <p:pic>
        <p:nvPicPr>
          <p:cNvPr id="4273" name="図 44"/>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rcRect l="51270" t="27737" r="28215" b="64262"/>
          <a:stretch>
            <a:fillRect/>
          </a:stretch>
        </p:blipFill>
        <p:spPr>
          <a:xfrm>
            <a:off x="3393679" y="3349223"/>
            <a:ext cx="891540" cy="304800"/>
          </a:xfrm>
          <a:prstGeom prst="rect">
            <a:avLst/>
          </a:prstGeom>
          <a:effectLst>
            <a:softEdge rad="0"/>
          </a:effectLst>
        </p:spPr>
      </p:pic>
      <p:pic>
        <p:nvPicPr>
          <p:cNvPr id="4274" name="図 50"/>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rcRect l="47916" t="69438" r="25343" b="27312"/>
          <a:stretch>
            <a:fillRect/>
          </a:stretch>
        </p:blipFill>
        <p:spPr>
          <a:xfrm>
            <a:off x="3258424" y="4949382"/>
            <a:ext cx="1162050" cy="123826"/>
          </a:xfrm>
          <a:prstGeom prst="rect">
            <a:avLst/>
          </a:prstGeom>
        </p:spPr>
      </p:pic>
      <p:pic>
        <p:nvPicPr>
          <p:cNvPr id="4275" name="図 54"/>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rcRect l="61285" t="90437" r="13310" b="3062"/>
          <a:stretch>
            <a:fillRect/>
          </a:stretch>
        </p:blipFill>
        <p:spPr>
          <a:xfrm>
            <a:off x="3822246" y="5757715"/>
            <a:ext cx="1103929" cy="209550"/>
          </a:xfrm>
          <a:prstGeom prst="rect">
            <a:avLst/>
          </a:prstGeom>
        </p:spPr>
      </p:pic>
      <p:pic>
        <p:nvPicPr>
          <p:cNvPr id="4276" name="図 57"/>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rcRect l="571" t="36937" r="76634" b="50813"/>
          <a:stretch>
            <a:fillRect/>
          </a:stretch>
        </p:blipFill>
        <p:spPr>
          <a:xfrm>
            <a:off x="1162464" y="3687115"/>
            <a:ext cx="990600" cy="466725"/>
          </a:xfrm>
          <a:prstGeom prst="rect">
            <a:avLst/>
          </a:prstGeom>
        </p:spPr>
      </p:pic>
      <p:sp>
        <p:nvSpPr>
          <p:cNvPr id="4277" name="フリーフォーム 55"/>
          <p:cNvSpPr/>
          <p:nvPr/>
        </p:nvSpPr>
        <p:spPr>
          <a:xfrm>
            <a:off x="1549528" y="2732760"/>
            <a:ext cx="3334086" cy="3082985"/>
          </a:xfrm>
          <a:custGeom>
            <a:avLst/>
            <a:gdLst>
              <a:gd name="connsiteX0" fmla="*/ 0 w 1152525"/>
              <a:gd name="connsiteY0" fmla="*/ 209550 h 1285875"/>
              <a:gd name="connsiteX1" fmla="*/ 423863 w 1152525"/>
              <a:gd name="connsiteY1" fmla="*/ 0 h 1285875"/>
              <a:gd name="connsiteX2" fmla="*/ 1038225 w 1152525"/>
              <a:gd name="connsiteY2" fmla="*/ 366713 h 1285875"/>
              <a:gd name="connsiteX3" fmla="*/ 1152525 w 1152525"/>
              <a:gd name="connsiteY3" fmla="*/ 685800 h 1285875"/>
              <a:gd name="connsiteX4" fmla="*/ 1114425 w 1152525"/>
              <a:gd name="connsiteY4" fmla="*/ 733425 h 1285875"/>
              <a:gd name="connsiteX5" fmla="*/ 985838 w 1152525"/>
              <a:gd name="connsiteY5" fmla="*/ 771525 h 1285875"/>
              <a:gd name="connsiteX6" fmla="*/ 247650 w 1152525"/>
              <a:gd name="connsiteY6" fmla="*/ 1285875 h 1285875"/>
              <a:gd name="connsiteX7" fmla="*/ 0 w 1152525"/>
              <a:gd name="connsiteY7" fmla="*/ 209550 h 1285875"/>
              <a:gd name="connsiteX0" fmla="*/ 0 w 1152525"/>
              <a:gd name="connsiteY0" fmla="*/ 209550 h 1285875"/>
              <a:gd name="connsiteX1" fmla="*/ 423863 w 1152525"/>
              <a:gd name="connsiteY1" fmla="*/ 0 h 1285875"/>
              <a:gd name="connsiteX2" fmla="*/ 1038225 w 1152525"/>
              <a:gd name="connsiteY2" fmla="*/ 366713 h 1285875"/>
              <a:gd name="connsiteX3" fmla="*/ 1152525 w 1152525"/>
              <a:gd name="connsiteY3" fmla="*/ 685800 h 1285875"/>
              <a:gd name="connsiteX4" fmla="*/ 1114425 w 1152525"/>
              <a:gd name="connsiteY4" fmla="*/ 733425 h 1285875"/>
              <a:gd name="connsiteX5" fmla="*/ 985838 w 1152525"/>
              <a:gd name="connsiteY5" fmla="*/ 771525 h 1285875"/>
              <a:gd name="connsiteX6" fmla="*/ 247650 w 1152525"/>
              <a:gd name="connsiteY6" fmla="*/ 1285875 h 1285875"/>
              <a:gd name="connsiteX7" fmla="*/ 157591 w 1152525"/>
              <a:gd name="connsiteY7" fmla="*/ 873791 h 1285875"/>
              <a:gd name="connsiteX8" fmla="*/ 0 w 1152525"/>
              <a:gd name="connsiteY8" fmla="*/ 209550 h 1285875"/>
              <a:gd name="connsiteX0" fmla="*/ 0 w 1152525"/>
              <a:gd name="connsiteY0" fmla="*/ 209550 h 1285875"/>
              <a:gd name="connsiteX1" fmla="*/ 423863 w 1152525"/>
              <a:gd name="connsiteY1" fmla="*/ 0 h 1285875"/>
              <a:gd name="connsiteX2" fmla="*/ 1038225 w 1152525"/>
              <a:gd name="connsiteY2" fmla="*/ 366713 h 1285875"/>
              <a:gd name="connsiteX3" fmla="*/ 1152525 w 1152525"/>
              <a:gd name="connsiteY3" fmla="*/ 685800 h 1285875"/>
              <a:gd name="connsiteX4" fmla="*/ 1114425 w 1152525"/>
              <a:gd name="connsiteY4" fmla="*/ 733425 h 1285875"/>
              <a:gd name="connsiteX5" fmla="*/ 985838 w 1152525"/>
              <a:gd name="connsiteY5" fmla="*/ 771525 h 1285875"/>
              <a:gd name="connsiteX6" fmla="*/ 247650 w 1152525"/>
              <a:gd name="connsiteY6" fmla="*/ 1285875 h 1285875"/>
              <a:gd name="connsiteX7" fmla="*/ 157591 w 1152525"/>
              <a:gd name="connsiteY7" fmla="*/ 873791 h 1285875"/>
              <a:gd name="connsiteX8" fmla="*/ 139960 w 1152525"/>
              <a:gd name="connsiteY8" fmla="*/ 776818 h 1285875"/>
              <a:gd name="connsiteX9" fmla="*/ 0 w 1152525"/>
              <a:gd name="connsiteY9" fmla="*/ 209550 h 1285875"/>
              <a:gd name="connsiteX0" fmla="*/ 0 w 1152525"/>
              <a:gd name="connsiteY0" fmla="*/ 209550 h 1285875"/>
              <a:gd name="connsiteX1" fmla="*/ 423863 w 1152525"/>
              <a:gd name="connsiteY1" fmla="*/ 0 h 1285875"/>
              <a:gd name="connsiteX2" fmla="*/ 1038225 w 1152525"/>
              <a:gd name="connsiteY2" fmla="*/ 366713 h 1285875"/>
              <a:gd name="connsiteX3" fmla="*/ 1152525 w 1152525"/>
              <a:gd name="connsiteY3" fmla="*/ 685800 h 1285875"/>
              <a:gd name="connsiteX4" fmla="*/ 1114425 w 1152525"/>
              <a:gd name="connsiteY4" fmla="*/ 733425 h 1285875"/>
              <a:gd name="connsiteX5" fmla="*/ 985838 w 1152525"/>
              <a:gd name="connsiteY5" fmla="*/ 771525 h 1285875"/>
              <a:gd name="connsiteX6" fmla="*/ 247650 w 1152525"/>
              <a:gd name="connsiteY6" fmla="*/ 1285875 h 1285875"/>
              <a:gd name="connsiteX7" fmla="*/ 157591 w 1152525"/>
              <a:gd name="connsiteY7" fmla="*/ 873791 h 1285875"/>
              <a:gd name="connsiteX8" fmla="*/ 139960 w 1152525"/>
              <a:gd name="connsiteY8" fmla="*/ 776818 h 1285875"/>
              <a:gd name="connsiteX9" fmla="*/ 122328 w 1152525"/>
              <a:gd name="connsiteY9" fmla="*/ 691599 h 1285875"/>
              <a:gd name="connsiteX10" fmla="*/ 0 w 1152525"/>
              <a:gd name="connsiteY10" fmla="*/ 209550 h 1285875"/>
              <a:gd name="connsiteX0" fmla="*/ 0 w 1152525"/>
              <a:gd name="connsiteY0" fmla="*/ 209550 h 1285875"/>
              <a:gd name="connsiteX1" fmla="*/ 423863 w 1152525"/>
              <a:gd name="connsiteY1" fmla="*/ 0 h 1285875"/>
              <a:gd name="connsiteX2" fmla="*/ 1038225 w 1152525"/>
              <a:gd name="connsiteY2" fmla="*/ 366713 h 1285875"/>
              <a:gd name="connsiteX3" fmla="*/ 1152525 w 1152525"/>
              <a:gd name="connsiteY3" fmla="*/ 685800 h 1285875"/>
              <a:gd name="connsiteX4" fmla="*/ 1114425 w 1152525"/>
              <a:gd name="connsiteY4" fmla="*/ 733425 h 1285875"/>
              <a:gd name="connsiteX5" fmla="*/ 985838 w 1152525"/>
              <a:gd name="connsiteY5" fmla="*/ 771525 h 1285875"/>
              <a:gd name="connsiteX6" fmla="*/ 247650 w 1152525"/>
              <a:gd name="connsiteY6" fmla="*/ 1285875 h 1285875"/>
              <a:gd name="connsiteX7" fmla="*/ 181100 w 1152525"/>
              <a:gd name="connsiteY7" fmla="*/ 970764 h 1285875"/>
              <a:gd name="connsiteX8" fmla="*/ 139960 w 1152525"/>
              <a:gd name="connsiteY8" fmla="*/ 776818 h 1285875"/>
              <a:gd name="connsiteX9" fmla="*/ 122328 w 1152525"/>
              <a:gd name="connsiteY9" fmla="*/ 691599 h 1285875"/>
              <a:gd name="connsiteX10" fmla="*/ 0 w 1152525"/>
              <a:gd name="connsiteY10" fmla="*/ 209550 h 1285875"/>
              <a:gd name="connsiteX0" fmla="*/ 4031 w 1156556"/>
              <a:gd name="connsiteY0" fmla="*/ 209550 h 1285875"/>
              <a:gd name="connsiteX1" fmla="*/ 427894 w 1156556"/>
              <a:gd name="connsiteY1" fmla="*/ 0 h 1285875"/>
              <a:gd name="connsiteX2" fmla="*/ 1042256 w 1156556"/>
              <a:gd name="connsiteY2" fmla="*/ 366713 h 1285875"/>
              <a:gd name="connsiteX3" fmla="*/ 1156556 w 1156556"/>
              <a:gd name="connsiteY3" fmla="*/ 685800 h 1285875"/>
              <a:gd name="connsiteX4" fmla="*/ 1118456 w 1156556"/>
              <a:gd name="connsiteY4" fmla="*/ 733425 h 1285875"/>
              <a:gd name="connsiteX5" fmla="*/ 989869 w 1156556"/>
              <a:gd name="connsiteY5" fmla="*/ 771525 h 1285875"/>
              <a:gd name="connsiteX6" fmla="*/ 251681 w 1156556"/>
              <a:gd name="connsiteY6" fmla="*/ 1285875 h 1285875"/>
              <a:gd name="connsiteX7" fmla="*/ 185131 w 1156556"/>
              <a:gd name="connsiteY7" fmla="*/ 970764 h 1285875"/>
              <a:gd name="connsiteX8" fmla="*/ 0 w 1156556"/>
              <a:gd name="connsiteY8" fmla="*/ 1011905 h 1285875"/>
              <a:gd name="connsiteX9" fmla="*/ 126359 w 1156556"/>
              <a:gd name="connsiteY9" fmla="*/ 691599 h 1285875"/>
              <a:gd name="connsiteX10" fmla="*/ 4031 w 1156556"/>
              <a:gd name="connsiteY10" fmla="*/ 209550 h 1285875"/>
              <a:gd name="connsiteX0" fmla="*/ 145083 w 1297608"/>
              <a:gd name="connsiteY0" fmla="*/ 209550 h 1285875"/>
              <a:gd name="connsiteX1" fmla="*/ 568946 w 1297608"/>
              <a:gd name="connsiteY1" fmla="*/ 0 h 1285875"/>
              <a:gd name="connsiteX2" fmla="*/ 1183308 w 1297608"/>
              <a:gd name="connsiteY2" fmla="*/ 366713 h 1285875"/>
              <a:gd name="connsiteX3" fmla="*/ 1297608 w 1297608"/>
              <a:gd name="connsiteY3" fmla="*/ 685800 h 1285875"/>
              <a:gd name="connsiteX4" fmla="*/ 1259508 w 1297608"/>
              <a:gd name="connsiteY4" fmla="*/ 733425 h 1285875"/>
              <a:gd name="connsiteX5" fmla="*/ 1130921 w 1297608"/>
              <a:gd name="connsiteY5" fmla="*/ 771525 h 1285875"/>
              <a:gd name="connsiteX6" fmla="*/ 392733 w 1297608"/>
              <a:gd name="connsiteY6" fmla="*/ 1285875 h 1285875"/>
              <a:gd name="connsiteX7" fmla="*/ 326183 w 1297608"/>
              <a:gd name="connsiteY7" fmla="*/ 970764 h 1285875"/>
              <a:gd name="connsiteX8" fmla="*/ 141052 w 1297608"/>
              <a:gd name="connsiteY8" fmla="*/ 1011905 h 1285875"/>
              <a:gd name="connsiteX9" fmla="*/ 0 w 1297608"/>
              <a:gd name="connsiteY9" fmla="*/ 236119 h 1285875"/>
              <a:gd name="connsiteX10" fmla="*/ 145083 w 1297608"/>
              <a:gd name="connsiteY10" fmla="*/ 209550 h 1285875"/>
              <a:gd name="connsiteX0" fmla="*/ 145083 w 1297608"/>
              <a:gd name="connsiteY0" fmla="*/ 209550 h 1285875"/>
              <a:gd name="connsiteX1" fmla="*/ 568946 w 1297608"/>
              <a:gd name="connsiteY1" fmla="*/ 0 h 1285875"/>
              <a:gd name="connsiteX2" fmla="*/ 1183308 w 1297608"/>
              <a:gd name="connsiteY2" fmla="*/ 366713 h 1285875"/>
              <a:gd name="connsiteX3" fmla="*/ 1297608 w 1297608"/>
              <a:gd name="connsiteY3" fmla="*/ 685800 h 1285875"/>
              <a:gd name="connsiteX4" fmla="*/ 1259508 w 1297608"/>
              <a:gd name="connsiteY4" fmla="*/ 733425 h 1285875"/>
              <a:gd name="connsiteX5" fmla="*/ 836209 w 1297608"/>
              <a:gd name="connsiteY5" fmla="*/ 904925 h 1285875"/>
              <a:gd name="connsiteX6" fmla="*/ 392733 w 1297608"/>
              <a:gd name="connsiteY6" fmla="*/ 1285875 h 1285875"/>
              <a:gd name="connsiteX7" fmla="*/ 326183 w 1297608"/>
              <a:gd name="connsiteY7" fmla="*/ 970764 h 1285875"/>
              <a:gd name="connsiteX8" fmla="*/ 141052 w 1297608"/>
              <a:gd name="connsiteY8" fmla="*/ 1011905 h 1285875"/>
              <a:gd name="connsiteX9" fmla="*/ 0 w 1297608"/>
              <a:gd name="connsiteY9" fmla="*/ 236119 h 1285875"/>
              <a:gd name="connsiteX10" fmla="*/ 145083 w 1297608"/>
              <a:gd name="connsiteY10" fmla="*/ 209550 h 1285875"/>
              <a:gd name="connsiteX0" fmla="*/ 145083 w 1297608"/>
              <a:gd name="connsiteY0" fmla="*/ 209550 h 1245855"/>
              <a:gd name="connsiteX1" fmla="*/ 568946 w 1297608"/>
              <a:gd name="connsiteY1" fmla="*/ 0 h 1245855"/>
              <a:gd name="connsiteX2" fmla="*/ 1183308 w 1297608"/>
              <a:gd name="connsiteY2" fmla="*/ 366713 h 1245855"/>
              <a:gd name="connsiteX3" fmla="*/ 1297608 w 1297608"/>
              <a:gd name="connsiteY3" fmla="*/ 685800 h 1245855"/>
              <a:gd name="connsiteX4" fmla="*/ 1259508 w 1297608"/>
              <a:gd name="connsiteY4" fmla="*/ 733425 h 1245855"/>
              <a:gd name="connsiteX5" fmla="*/ 836209 w 1297608"/>
              <a:gd name="connsiteY5" fmla="*/ 904925 h 1245855"/>
              <a:gd name="connsiteX6" fmla="*/ 400147 w 1297608"/>
              <a:gd name="connsiteY6" fmla="*/ 1245855 h 1245855"/>
              <a:gd name="connsiteX7" fmla="*/ 326183 w 1297608"/>
              <a:gd name="connsiteY7" fmla="*/ 970764 h 1245855"/>
              <a:gd name="connsiteX8" fmla="*/ 141052 w 1297608"/>
              <a:gd name="connsiteY8" fmla="*/ 1011905 h 1245855"/>
              <a:gd name="connsiteX9" fmla="*/ 0 w 1297608"/>
              <a:gd name="connsiteY9" fmla="*/ 236119 h 1245855"/>
              <a:gd name="connsiteX10" fmla="*/ 145083 w 1297608"/>
              <a:gd name="connsiteY10" fmla="*/ 209550 h 1245855"/>
              <a:gd name="connsiteX0" fmla="*/ 145083 w 1297608"/>
              <a:gd name="connsiteY0" fmla="*/ 209550 h 1245855"/>
              <a:gd name="connsiteX1" fmla="*/ 568946 w 1297608"/>
              <a:gd name="connsiteY1" fmla="*/ 0 h 1245855"/>
              <a:gd name="connsiteX2" fmla="*/ 1183308 w 1297608"/>
              <a:gd name="connsiteY2" fmla="*/ 366713 h 1245855"/>
              <a:gd name="connsiteX3" fmla="*/ 1297608 w 1297608"/>
              <a:gd name="connsiteY3" fmla="*/ 685800 h 1245855"/>
              <a:gd name="connsiteX4" fmla="*/ 1209463 w 1297608"/>
              <a:gd name="connsiteY4" fmla="*/ 735331 h 1245855"/>
              <a:gd name="connsiteX5" fmla="*/ 836209 w 1297608"/>
              <a:gd name="connsiteY5" fmla="*/ 904925 h 1245855"/>
              <a:gd name="connsiteX6" fmla="*/ 400147 w 1297608"/>
              <a:gd name="connsiteY6" fmla="*/ 1245855 h 1245855"/>
              <a:gd name="connsiteX7" fmla="*/ 326183 w 1297608"/>
              <a:gd name="connsiteY7" fmla="*/ 970764 h 1245855"/>
              <a:gd name="connsiteX8" fmla="*/ 141052 w 1297608"/>
              <a:gd name="connsiteY8" fmla="*/ 1011905 h 1245855"/>
              <a:gd name="connsiteX9" fmla="*/ 0 w 1297608"/>
              <a:gd name="connsiteY9" fmla="*/ 236119 h 1245855"/>
              <a:gd name="connsiteX10" fmla="*/ 145083 w 1297608"/>
              <a:gd name="connsiteY10" fmla="*/ 209550 h 1245855"/>
              <a:gd name="connsiteX0" fmla="*/ 145083 w 1297608"/>
              <a:gd name="connsiteY0" fmla="*/ 197353 h 1233658"/>
              <a:gd name="connsiteX1" fmla="*/ 577843 w 1297608"/>
              <a:gd name="connsiteY1" fmla="*/ 0 h 1233658"/>
              <a:gd name="connsiteX2" fmla="*/ 1183308 w 1297608"/>
              <a:gd name="connsiteY2" fmla="*/ 354516 h 1233658"/>
              <a:gd name="connsiteX3" fmla="*/ 1297608 w 1297608"/>
              <a:gd name="connsiteY3" fmla="*/ 673603 h 1233658"/>
              <a:gd name="connsiteX4" fmla="*/ 1209463 w 1297608"/>
              <a:gd name="connsiteY4" fmla="*/ 723134 h 1233658"/>
              <a:gd name="connsiteX5" fmla="*/ 836209 w 1297608"/>
              <a:gd name="connsiteY5" fmla="*/ 892728 h 1233658"/>
              <a:gd name="connsiteX6" fmla="*/ 400147 w 1297608"/>
              <a:gd name="connsiteY6" fmla="*/ 1233658 h 1233658"/>
              <a:gd name="connsiteX7" fmla="*/ 326183 w 1297608"/>
              <a:gd name="connsiteY7" fmla="*/ 958567 h 1233658"/>
              <a:gd name="connsiteX8" fmla="*/ 141052 w 1297608"/>
              <a:gd name="connsiteY8" fmla="*/ 999708 h 1233658"/>
              <a:gd name="connsiteX9" fmla="*/ 0 w 1297608"/>
              <a:gd name="connsiteY9" fmla="*/ 223922 h 1233658"/>
              <a:gd name="connsiteX10" fmla="*/ 145083 w 1297608"/>
              <a:gd name="connsiteY10" fmla="*/ 197353 h 123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7608" h="1233658">
                <a:moveTo>
                  <a:pt x="145083" y="197353"/>
                </a:moveTo>
                <a:lnTo>
                  <a:pt x="577843" y="0"/>
                </a:lnTo>
                <a:lnTo>
                  <a:pt x="1183308" y="354516"/>
                </a:lnTo>
                <a:lnTo>
                  <a:pt x="1297608" y="673603"/>
                </a:lnTo>
                <a:lnTo>
                  <a:pt x="1209463" y="723134"/>
                </a:lnTo>
                <a:lnTo>
                  <a:pt x="836209" y="892728"/>
                </a:lnTo>
                <a:lnTo>
                  <a:pt x="400147" y="1233658"/>
                </a:lnTo>
                <a:lnTo>
                  <a:pt x="326183" y="958567"/>
                </a:lnTo>
                <a:lnTo>
                  <a:pt x="141052" y="999708"/>
                </a:lnTo>
                <a:lnTo>
                  <a:pt x="0" y="223922"/>
                </a:lnTo>
                <a:lnTo>
                  <a:pt x="145083" y="197353"/>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78" name="フリーフォーム 71"/>
          <p:cNvSpPr/>
          <p:nvPr/>
        </p:nvSpPr>
        <p:spPr>
          <a:xfrm>
            <a:off x="3220149" y="3599646"/>
            <a:ext cx="261938" cy="288131"/>
          </a:xfrm>
          <a:custGeom>
            <a:avLst/>
            <a:gdLst>
              <a:gd name="connsiteX0" fmla="*/ 147638 w 261938"/>
              <a:gd name="connsiteY0" fmla="*/ 288131 h 288131"/>
              <a:gd name="connsiteX1" fmla="*/ 0 w 261938"/>
              <a:gd name="connsiteY1" fmla="*/ 133350 h 288131"/>
              <a:gd name="connsiteX2" fmla="*/ 138113 w 261938"/>
              <a:gd name="connsiteY2" fmla="*/ 0 h 288131"/>
              <a:gd name="connsiteX3" fmla="*/ 261938 w 261938"/>
              <a:gd name="connsiteY3" fmla="*/ 171450 h 288131"/>
              <a:gd name="connsiteX4" fmla="*/ 147638 w 261938"/>
              <a:gd name="connsiteY4" fmla="*/ 288131 h 2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8" h="288131">
                <a:moveTo>
                  <a:pt x="147638" y="288131"/>
                </a:moveTo>
                <a:lnTo>
                  <a:pt x="0" y="133350"/>
                </a:lnTo>
                <a:lnTo>
                  <a:pt x="138113" y="0"/>
                </a:lnTo>
                <a:lnTo>
                  <a:pt x="261938" y="171450"/>
                </a:lnTo>
                <a:lnTo>
                  <a:pt x="147638" y="288131"/>
                </a:lnTo>
                <a:close/>
              </a:path>
            </a:pathLst>
          </a:custGeom>
          <a:solidFill>
            <a:srgbClr val="92D050">
              <a:alpha val="7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79" name="フリーフォーム 73"/>
          <p:cNvSpPr/>
          <p:nvPr/>
        </p:nvSpPr>
        <p:spPr>
          <a:xfrm>
            <a:off x="3050822" y="3167463"/>
            <a:ext cx="1795401" cy="1403679"/>
          </a:xfrm>
          <a:custGeom>
            <a:avLst/>
            <a:gdLst>
              <a:gd name="connsiteX0" fmla="*/ 6350 w 1441450"/>
              <a:gd name="connsiteY0" fmla="*/ 949325 h 1171575"/>
              <a:gd name="connsiteX1" fmla="*/ 196850 w 1441450"/>
              <a:gd name="connsiteY1" fmla="*/ 1155700 h 1171575"/>
              <a:gd name="connsiteX2" fmla="*/ 742950 w 1441450"/>
              <a:gd name="connsiteY2" fmla="*/ 622300 h 1171575"/>
              <a:gd name="connsiteX3" fmla="*/ 1206500 w 1441450"/>
              <a:gd name="connsiteY3" fmla="*/ 1171575 h 1171575"/>
              <a:gd name="connsiteX4" fmla="*/ 1441450 w 1441450"/>
              <a:gd name="connsiteY4" fmla="*/ 1082675 h 1171575"/>
              <a:gd name="connsiteX5" fmla="*/ 1244600 w 1441450"/>
              <a:gd name="connsiteY5" fmla="*/ 365125 h 1171575"/>
              <a:gd name="connsiteX6" fmla="*/ 558800 w 1441450"/>
              <a:gd name="connsiteY6" fmla="*/ 0 h 1171575"/>
              <a:gd name="connsiteX7" fmla="*/ 273050 w 1441450"/>
              <a:gd name="connsiteY7" fmla="*/ 288925 h 1171575"/>
              <a:gd name="connsiteX8" fmla="*/ 466725 w 1441450"/>
              <a:gd name="connsiteY8" fmla="*/ 523875 h 1171575"/>
              <a:gd name="connsiteX9" fmla="*/ 298450 w 1441450"/>
              <a:gd name="connsiteY9" fmla="*/ 650875 h 1171575"/>
              <a:gd name="connsiteX10" fmla="*/ 98425 w 1441450"/>
              <a:gd name="connsiteY10" fmla="*/ 492125 h 1171575"/>
              <a:gd name="connsiteX11" fmla="*/ 0 w 1441450"/>
              <a:gd name="connsiteY11" fmla="*/ 612775 h 1171575"/>
              <a:gd name="connsiteX12" fmla="*/ 139700 w 1441450"/>
              <a:gd name="connsiteY12" fmla="*/ 803275 h 1171575"/>
              <a:gd name="connsiteX13" fmla="*/ 6350 w 1441450"/>
              <a:gd name="connsiteY13" fmla="*/ 949325 h 1171575"/>
              <a:gd name="connsiteX0" fmla="*/ 6350 w 1441450"/>
              <a:gd name="connsiteY0" fmla="*/ 949325 h 1171575"/>
              <a:gd name="connsiteX1" fmla="*/ 196850 w 1441450"/>
              <a:gd name="connsiteY1" fmla="*/ 1155700 h 1171575"/>
              <a:gd name="connsiteX2" fmla="*/ 742950 w 1441450"/>
              <a:gd name="connsiteY2" fmla="*/ 622300 h 1171575"/>
              <a:gd name="connsiteX3" fmla="*/ 1206500 w 1441450"/>
              <a:gd name="connsiteY3" fmla="*/ 1171575 h 1171575"/>
              <a:gd name="connsiteX4" fmla="*/ 1441450 w 1441450"/>
              <a:gd name="connsiteY4" fmla="*/ 1082675 h 1171575"/>
              <a:gd name="connsiteX5" fmla="*/ 1244600 w 1441450"/>
              <a:gd name="connsiteY5" fmla="*/ 365125 h 1171575"/>
              <a:gd name="connsiteX6" fmla="*/ 558800 w 1441450"/>
              <a:gd name="connsiteY6" fmla="*/ 0 h 1171575"/>
              <a:gd name="connsiteX7" fmla="*/ 273050 w 1441450"/>
              <a:gd name="connsiteY7" fmla="*/ 288925 h 1171575"/>
              <a:gd name="connsiteX8" fmla="*/ 466725 w 1441450"/>
              <a:gd name="connsiteY8" fmla="*/ 523875 h 1171575"/>
              <a:gd name="connsiteX9" fmla="*/ 298450 w 1441450"/>
              <a:gd name="connsiteY9" fmla="*/ 650875 h 1171575"/>
              <a:gd name="connsiteX10" fmla="*/ 117475 w 1441450"/>
              <a:gd name="connsiteY10" fmla="*/ 492125 h 1171575"/>
              <a:gd name="connsiteX11" fmla="*/ 0 w 1441450"/>
              <a:gd name="connsiteY11" fmla="*/ 612775 h 1171575"/>
              <a:gd name="connsiteX12" fmla="*/ 139700 w 1441450"/>
              <a:gd name="connsiteY12" fmla="*/ 803275 h 1171575"/>
              <a:gd name="connsiteX13" fmla="*/ 6350 w 1441450"/>
              <a:gd name="connsiteY13" fmla="*/ 949325 h 1171575"/>
              <a:gd name="connsiteX0" fmla="*/ 6350 w 1441450"/>
              <a:gd name="connsiteY0" fmla="*/ 949325 h 1171575"/>
              <a:gd name="connsiteX1" fmla="*/ 196850 w 1441450"/>
              <a:gd name="connsiteY1" fmla="*/ 1155700 h 1171575"/>
              <a:gd name="connsiteX2" fmla="*/ 733425 w 1441450"/>
              <a:gd name="connsiteY2" fmla="*/ 663575 h 1171575"/>
              <a:gd name="connsiteX3" fmla="*/ 1206500 w 1441450"/>
              <a:gd name="connsiteY3" fmla="*/ 1171575 h 1171575"/>
              <a:gd name="connsiteX4" fmla="*/ 1441450 w 1441450"/>
              <a:gd name="connsiteY4" fmla="*/ 1082675 h 1171575"/>
              <a:gd name="connsiteX5" fmla="*/ 1244600 w 1441450"/>
              <a:gd name="connsiteY5" fmla="*/ 365125 h 1171575"/>
              <a:gd name="connsiteX6" fmla="*/ 558800 w 1441450"/>
              <a:gd name="connsiteY6" fmla="*/ 0 h 1171575"/>
              <a:gd name="connsiteX7" fmla="*/ 273050 w 1441450"/>
              <a:gd name="connsiteY7" fmla="*/ 288925 h 1171575"/>
              <a:gd name="connsiteX8" fmla="*/ 466725 w 1441450"/>
              <a:gd name="connsiteY8" fmla="*/ 523875 h 1171575"/>
              <a:gd name="connsiteX9" fmla="*/ 298450 w 1441450"/>
              <a:gd name="connsiteY9" fmla="*/ 650875 h 1171575"/>
              <a:gd name="connsiteX10" fmla="*/ 117475 w 1441450"/>
              <a:gd name="connsiteY10" fmla="*/ 492125 h 1171575"/>
              <a:gd name="connsiteX11" fmla="*/ 0 w 1441450"/>
              <a:gd name="connsiteY11" fmla="*/ 612775 h 1171575"/>
              <a:gd name="connsiteX12" fmla="*/ 139700 w 1441450"/>
              <a:gd name="connsiteY12" fmla="*/ 803275 h 1171575"/>
              <a:gd name="connsiteX13" fmla="*/ 6350 w 1441450"/>
              <a:gd name="connsiteY13" fmla="*/ 949325 h 1171575"/>
              <a:gd name="connsiteX0" fmla="*/ 6350 w 1498600"/>
              <a:gd name="connsiteY0" fmla="*/ 949325 h 1171575"/>
              <a:gd name="connsiteX1" fmla="*/ 196850 w 1498600"/>
              <a:gd name="connsiteY1" fmla="*/ 1155700 h 1171575"/>
              <a:gd name="connsiteX2" fmla="*/ 733425 w 1498600"/>
              <a:gd name="connsiteY2" fmla="*/ 663575 h 1171575"/>
              <a:gd name="connsiteX3" fmla="*/ 1206500 w 1498600"/>
              <a:gd name="connsiteY3" fmla="*/ 1171575 h 1171575"/>
              <a:gd name="connsiteX4" fmla="*/ 1498600 w 1498600"/>
              <a:gd name="connsiteY4" fmla="*/ 1041400 h 1171575"/>
              <a:gd name="connsiteX5" fmla="*/ 1244600 w 1498600"/>
              <a:gd name="connsiteY5" fmla="*/ 365125 h 1171575"/>
              <a:gd name="connsiteX6" fmla="*/ 558800 w 1498600"/>
              <a:gd name="connsiteY6" fmla="*/ 0 h 1171575"/>
              <a:gd name="connsiteX7" fmla="*/ 273050 w 1498600"/>
              <a:gd name="connsiteY7" fmla="*/ 288925 h 1171575"/>
              <a:gd name="connsiteX8" fmla="*/ 466725 w 1498600"/>
              <a:gd name="connsiteY8" fmla="*/ 523875 h 1171575"/>
              <a:gd name="connsiteX9" fmla="*/ 298450 w 1498600"/>
              <a:gd name="connsiteY9" fmla="*/ 650875 h 1171575"/>
              <a:gd name="connsiteX10" fmla="*/ 117475 w 1498600"/>
              <a:gd name="connsiteY10" fmla="*/ 492125 h 1171575"/>
              <a:gd name="connsiteX11" fmla="*/ 0 w 1498600"/>
              <a:gd name="connsiteY11" fmla="*/ 612775 h 1171575"/>
              <a:gd name="connsiteX12" fmla="*/ 139700 w 1498600"/>
              <a:gd name="connsiteY12" fmla="*/ 803275 h 1171575"/>
              <a:gd name="connsiteX13" fmla="*/ 6350 w 1498600"/>
              <a:gd name="connsiteY13" fmla="*/ 949325 h 1171575"/>
              <a:gd name="connsiteX0" fmla="*/ 6350 w 1498600"/>
              <a:gd name="connsiteY0" fmla="*/ 949325 h 1171575"/>
              <a:gd name="connsiteX1" fmla="*/ 196850 w 1498600"/>
              <a:gd name="connsiteY1" fmla="*/ 1155700 h 1171575"/>
              <a:gd name="connsiteX2" fmla="*/ 733425 w 1498600"/>
              <a:gd name="connsiteY2" fmla="*/ 663575 h 1171575"/>
              <a:gd name="connsiteX3" fmla="*/ 1206500 w 1498600"/>
              <a:gd name="connsiteY3" fmla="*/ 1171575 h 1171575"/>
              <a:gd name="connsiteX4" fmla="*/ 1498600 w 1498600"/>
              <a:gd name="connsiteY4" fmla="*/ 1041400 h 1171575"/>
              <a:gd name="connsiteX5" fmla="*/ 1244600 w 1498600"/>
              <a:gd name="connsiteY5" fmla="*/ 365125 h 1171575"/>
              <a:gd name="connsiteX6" fmla="*/ 558800 w 1498600"/>
              <a:gd name="connsiteY6" fmla="*/ 0 h 1171575"/>
              <a:gd name="connsiteX7" fmla="*/ 273050 w 1498600"/>
              <a:gd name="connsiteY7" fmla="*/ 288925 h 1171575"/>
              <a:gd name="connsiteX8" fmla="*/ 466725 w 1498600"/>
              <a:gd name="connsiteY8" fmla="*/ 523875 h 1171575"/>
              <a:gd name="connsiteX9" fmla="*/ 298450 w 1498600"/>
              <a:gd name="connsiteY9" fmla="*/ 650875 h 1171575"/>
              <a:gd name="connsiteX10" fmla="*/ 117475 w 1498600"/>
              <a:gd name="connsiteY10" fmla="*/ 492125 h 1171575"/>
              <a:gd name="connsiteX11" fmla="*/ 0 w 1498600"/>
              <a:gd name="connsiteY11" fmla="*/ 612775 h 1171575"/>
              <a:gd name="connsiteX12" fmla="*/ 139700 w 1498600"/>
              <a:gd name="connsiteY12" fmla="*/ 803275 h 1171575"/>
              <a:gd name="connsiteX13" fmla="*/ 6350 w 1498600"/>
              <a:gd name="connsiteY13" fmla="*/ 949325 h 1171575"/>
              <a:gd name="connsiteX0" fmla="*/ 6350 w 1498600"/>
              <a:gd name="connsiteY0" fmla="*/ 971550 h 1193800"/>
              <a:gd name="connsiteX1" fmla="*/ 196850 w 1498600"/>
              <a:gd name="connsiteY1" fmla="*/ 1177925 h 1193800"/>
              <a:gd name="connsiteX2" fmla="*/ 733425 w 1498600"/>
              <a:gd name="connsiteY2" fmla="*/ 685800 h 1193800"/>
              <a:gd name="connsiteX3" fmla="*/ 1206500 w 1498600"/>
              <a:gd name="connsiteY3" fmla="*/ 1193800 h 1193800"/>
              <a:gd name="connsiteX4" fmla="*/ 1498600 w 1498600"/>
              <a:gd name="connsiteY4" fmla="*/ 1063625 h 1193800"/>
              <a:gd name="connsiteX5" fmla="*/ 1244600 w 1498600"/>
              <a:gd name="connsiteY5" fmla="*/ 387350 h 1193800"/>
              <a:gd name="connsiteX6" fmla="*/ 561975 w 1498600"/>
              <a:gd name="connsiteY6" fmla="*/ 0 h 1193800"/>
              <a:gd name="connsiteX7" fmla="*/ 273050 w 1498600"/>
              <a:gd name="connsiteY7" fmla="*/ 311150 h 1193800"/>
              <a:gd name="connsiteX8" fmla="*/ 466725 w 1498600"/>
              <a:gd name="connsiteY8" fmla="*/ 546100 h 1193800"/>
              <a:gd name="connsiteX9" fmla="*/ 298450 w 1498600"/>
              <a:gd name="connsiteY9" fmla="*/ 673100 h 1193800"/>
              <a:gd name="connsiteX10" fmla="*/ 117475 w 1498600"/>
              <a:gd name="connsiteY10" fmla="*/ 514350 h 1193800"/>
              <a:gd name="connsiteX11" fmla="*/ 0 w 1498600"/>
              <a:gd name="connsiteY11" fmla="*/ 635000 h 1193800"/>
              <a:gd name="connsiteX12" fmla="*/ 139700 w 1498600"/>
              <a:gd name="connsiteY12" fmla="*/ 825500 h 1193800"/>
              <a:gd name="connsiteX13" fmla="*/ 6350 w 1498600"/>
              <a:gd name="connsiteY13" fmla="*/ 971550 h 1193800"/>
              <a:gd name="connsiteX0" fmla="*/ 6350 w 1498600"/>
              <a:gd name="connsiteY0" fmla="*/ 971550 h 1193800"/>
              <a:gd name="connsiteX1" fmla="*/ 196850 w 1498600"/>
              <a:gd name="connsiteY1" fmla="*/ 1177925 h 1193800"/>
              <a:gd name="connsiteX2" fmla="*/ 733425 w 1498600"/>
              <a:gd name="connsiteY2" fmla="*/ 685800 h 1193800"/>
              <a:gd name="connsiteX3" fmla="*/ 1206500 w 1498600"/>
              <a:gd name="connsiteY3" fmla="*/ 1193800 h 1193800"/>
              <a:gd name="connsiteX4" fmla="*/ 1498600 w 1498600"/>
              <a:gd name="connsiteY4" fmla="*/ 1063625 h 1193800"/>
              <a:gd name="connsiteX5" fmla="*/ 1244600 w 1498600"/>
              <a:gd name="connsiteY5" fmla="*/ 387350 h 1193800"/>
              <a:gd name="connsiteX6" fmla="*/ 561975 w 1498600"/>
              <a:gd name="connsiteY6" fmla="*/ 0 h 1193800"/>
              <a:gd name="connsiteX7" fmla="*/ 273050 w 1498600"/>
              <a:gd name="connsiteY7" fmla="*/ 311150 h 1193800"/>
              <a:gd name="connsiteX8" fmla="*/ 428247 w 1498600"/>
              <a:gd name="connsiteY8" fmla="*/ 529899 h 1193800"/>
              <a:gd name="connsiteX9" fmla="*/ 298450 w 1498600"/>
              <a:gd name="connsiteY9" fmla="*/ 673100 h 1193800"/>
              <a:gd name="connsiteX10" fmla="*/ 117475 w 1498600"/>
              <a:gd name="connsiteY10" fmla="*/ 514350 h 1193800"/>
              <a:gd name="connsiteX11" fmla="*/ 0 w 1498600"/>
              <a:gd name="connsiteY11" fmla="*/ 635000 h 1193800"/>
              <a:gd name="connsiteX12" fmla="*/ 139700 w 1498600"/>
              <a:gd name="connsiteY12" fmla="*/ 825500 h 1193800"/>
              <a:gd name="connsiteX13" fmla="*/ 6350 w 1498600"/>
              <a:gd name="connsiteY13" fmla="*/ 971550 h 1193800"/>
              <a:gd name="connsiteX0" fmla="*/ 6350 w 1498600"/>
              <a:gd name="connsiteY0" fmla="*/ 971550 h 1193800"/>
              <a:gd name="connsiteX1" fmla="*/ 217103 w 1498600"/>
              <a:gd name="connsiteY1" fmla="*/ 1153623 h 1193800"/>
              <a:gd name="connsiteX2" fmla="*/ 733425 w 1498600"/>
              <a:gd name="connsiteY2" fmla="*/ 685800 h 1193800"/>
              <a:gd name="connsiteX3" fmla="*/ 1206500 w 1498600"/>
              <a:gd name="connsiteY3" fmla="*/ 1193800 h 1193800"/>
              <a:gd name="connsiteX4" fmla="*/ 1498600 w 1498600"/>
              <a:gd name="connsiteY4" fmla="*/ 1063625 h 1193800"/>
              <a:gd name="connsiteX5" fmla="*/ 1244600 w 1498600"/>
              <a:gd name="connsiteY5" fmla="*/ 387350 h 1193800"/>
              <a:gd name="connsiteX6" fmla="*/ 561975 w 1498600"/>
              <a:gd name="connsiteY6" fmla="*/ 0 h 1193800"/>
              <a:gd name="connsiteX7" fmla="*/ 273050 w 1498600"/>
              <a:gd name="connsiteY7" fmla="*/ 311150 h 1193800"/>
              <a:gd name="connsiteX8" fmla="*/ 428247 w 1498600"/>
              <a:gd name="connsiteY8" fmla="*/ 529899 h 1193800"/>
              <a:gd name="connsiteX9" fmla="*/ 298450 w 1498600"/>
              <a:gd name="connsiteY9" fmla="*/ 673100 h 1193800"/>
              <a:gd name="connsiteX10" fmla="*/ 117475 w 1498600"/>
              <a:gd name="connsiteY10" fmla="*/ 514350 h 1193800"/>
              <a:gd name="connsiteX11" fmla="*/ 0 w 1498600"/>
              <a:gd name="connsiteY11" fmla="*/ 635000 h 1193800"/>
              <a:gd name="connsiteX12" fmla="*/ 139700 w 1498600"/>
              <a:gd name="connsiteY12" fmla="*/ 825500 h 1193800"/>
              <a:gd name="connsiteX13" fmla="*/ 6350 w 1498600"/>
              <a:gd name="connsiteY13" fmla="*/ 971550 h 1193800"/>
              <a:gd name="connsiteX0" fmla="*/ 30652 w 1498600"/>
              <a:gd name="connsiteY0" fmla="*/ 957374 h 1193800"/>
              <a:gd name="connsiteX1" fmla="*/ 217103 w 1498600"/>
              <a:gd name="connsiteY1" fmla="*/ 1153623 h 1193800"/>
              <a:gd name="connsiteX2" fmla="*/ 733425 w 1498600"/>
              <a:gd name="connsiteY2" fmla="*/ 685800 h 1193800"/>
              <a:gd name="connsiteX3" fmla="*/ 1206500 w 1498600"/>
              <a:gd name="connsiteY3" fmla="*/ 1193800 h 1193800"/>
              <a:gd name="connsiteX4" fmla="*/ 1498600 w 1498600"/>
              <a:gd name="connsiteY4" fmla="*/ 1063625 h 1193800"/>
              <a:gd name="connsiteX5" fmla="*/ 1244600 w 1498600"/>
              <a:gd name="connsiteY5" fmla="*/ 387350 h 1193800"/>
              <a:gd name="connsiteX6" fmla="*/ 561975 w 1498600"/>
              <a:gd name="connsiteY6" fmla="*/ 0 h 1193800"/>
              <a:gd name="connsiteX7" fmla="*/ 273050 w 1498600"/>
              <a:gd name="connsiteY7" fmla="*/ 311150 h 1193800"/>
              <a:gd name="connsiteX8" fmla="*/ 428247 w 1498600"/>
              <a:gd name="connsiteY8" fmla="*/ 529899 h 1193800"/>
              <a:gd name="connsiteX9" fmla="*/ 298450 w 1498600"/>
              <a:gd name="connsiteY9" fmla="*/ 673100 h 1193800"/>
              <a:gd name="connsiteX10" fmla="*/ 117475 w 1498600"/>
              <a:gd name="connsiteY10" fmla="*/ 514350 h 1193800"/>
              <a:gd name="connsiteX11" fmla="*/ 0 w 1498600"/>
              <a:gd name="connsiteY11" fmla="*/ 635000 h 1193800"/>
              <a:gd name="connsiteX12" fmla="*/ 139700 w 1498600"/>
              <a:gd name="connsiteY12" fmla="*/ 825500 h 1193800"/>
              <a:gd name="connsiteX13" fmla="*/ 30652 w 1498600"/>
              <a:gd name="connsiteY13" fmla="*/ 957374 h 1193800"/>
              <a:gd name="connsiteX0" fmla="*/ 30652 w 1526952"/>
              <a:gd name="connsiteY0" fmla="*/ 957374 h 1193800"/>
              <a:gd name="connsiteX1" fmla="*/ 217103 w 1526952"/>
              <a:gd name="connsiteY1" fmla="*/ 1153623 h 1193800"/>
              <a:gd name="connsiteX2" fmla="*/ 733425 w 1526952"/>
              <a:gd name="connsiteY2" fmla="*/ 685800 h 1193800"/>
              <a:gd name="connsiteX3" fmla="*/ 1206500 w 1526952"/>
              <a:gd name="connsiteY3" fmla="*/ 1193800 h 1193800"/>
              <a:gd name="connsiteX4" fmla="*/ 1526952 w 1526952"/>
              <a:gd name="connsiteY4" fmla="*/ 1043372 h 1193800"/>
              <a:gd name="connsiteX5" fmla="*/ 1244600 w 1526952"/>
              <a:gd name="connsiteY5" fmla="*/ 387350 h 1193800"/>
              <a:gd name="connsiteX6" fmla="*/ 561975 w 1526952"/>
              <a:gd name="connsiteY6" fmla="*/ 0 h 1193800"/>
              <a:gd name="connsiteX7" fmla="*/ 273050 w 1526952"/>
              <a:gd name="connsiteY7" fmla="*/ 311150 h 1193800"/>
              <a:gd name="connsiteX8" fmla="*/ 428247 w 1526952"/>
              <a:gd name="connsiteY8" fmla="*/ 529899 h 1193800"/>
              <a:gd name="connsiteX9" fmla="*/ 298450 w 1526952"/>
              <a:gd name="connsiteY9" fmla="*/ 673100 h 1193800"/>
              <a:gd name="connsiteX10" fmla="*/ 117475 w 1526952"/>
              <a:gd name="connsiteY10" fmla="*/ 514350 h 1193800"/>
              <a:gd name="connsiteX11" fmla="*/ 0 w 1526952"/>
              <a:gd name="connsiteY11" fmla="*/ 635000 h 1193800"/>
              <a:gd name="connsiteX12" fmla="*/ 139700 w 1526952"/>
              <a:gd name="connsiteY12" fmla="*/ 825500 h 1193800"/>
              <a:gd name="connsiteX13" fmla="*/ 30652 w 1526952"/>
              <a:gd name="connsiteY13" fmla="*/ 957374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6952" h="1193800">
                <a:moveTo>
                  <a:pt x="30652" y="957374"/>
                </a:moveTo>
                <a:lnTo>
                  <a:pt x="217103" y="1153623"/>
                </a:lnTo>
                <a:lnTo>
                  <a:pt x="733425" y="685800"/>
                </a:lnTo>
                <a:lnTo>
                  <a:pt x="1206500" y="1193800"/>
                </a:lnTo>
                <a:cubicBezTo>
                  <a:pt x="1303867" y="1150408"/>
                  <a:pt x="1442285" y="1118514"/>
                  <a:pt x="1526952" y="1043372"/>
                </a:cubicBezTo>
                <a:lnTo>
                  <a:pt x="1244600" y="387350"/>
                </a:lnTo>
                <a:lnTo>
                  <a:pt x="561975" y="0"/>
                </a:lnTo>
                <a:lnTo>
                  <a:pt x="273050" y="311150"/>
                </a:lnTo>
                <a:lnTo>
                  <a:pt x="428247" y="529899"/>
                </a:lnTo>
                <a:lnTo>
                  <a:pt x="298450" y="673100"/>
                </a:lnTo>
                <a:lnTo>
                  <a:pt x="117475" y="514350"/>
                </a:lnTo>
                <a:lnTo>
                  <a:pt x="0" y="635000"/>
                </a:lnTo>
                <a:lnTo>
                  <a:pt x="139700" y="825500"/>
                </a:lnTo>
                <a:lnTo>
                  <a:pt x="30652" y="957374"/>
                </a:lnTo>
                <a:close/>
              </a:path>
            </a:pathLst>
          </a:custGeom>
          <a:solidFill>
            <a:schemeClr val="accent5">
              <a:lumMod val="60000"/>
              <a:lumOff val="40000"/>
              <a:alpha val="7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80" name="フリーフォーム 1"/>
          <p:cNvSpPr/>
          <p:nvPr/>
        </p:nvSpPr>
        <p:spPr>
          <a:xfrm>
            <a:off x="1636024" y="3501306"/>
            <a:ext cx="406400" cy="406400"/>
          </a:xfrm>
          <a:custGeom>
            <a:avLst/>
            <a:gdLst>
              <a:gd name="connsiteX0" fmla="*/ 0 w 406400"/>
              <a:gd name="connsiteY0" fmla="*/ 50800 h 406400"/>
              <a:gd name="connsiteX1" fmla="*/ 76200 w 406400"/>
              <a:gd name="connsiteY1" fmla="*/ 406400 h 406400"/>
              <a:gd name="connsiteX2" fmla="*/ 406400 w 406400"/>
              <a:gd name="connsiteY2" fmla="*/ 330200 h 406400"/>
              <a:gd name="connsiteX3" fmla="*/ 342900 w 406400"/>
              <a:gd name="connsiteY3" fmla="*/ 0 h 406400"/>
              <a:gd name="connsiteX4" fmla="*/ 50800 w 406400"/>
              <a:gd name="connsiteY4" fmla="*/ 63500 h 406400"/>
              <a:gd name="connsiteX5" fmla="*/ 50800 w 406400"/>
              <a:gd name="connsiteY5" fmla="*/ 63500 h 406400"/>
              <a:gd name="connsiteX0" fmla="*/ 0 w 406400"/>
              <a:gd name="connsiteY0" fmla="*/ 50800 h 406400"/>
              <a:gd name="connsiteX1" fmla="*/ 76200 w 406400"/>
              <a:gd name="connsiteY1" fmla="*/ 406400 h 406400"/>
              <a:gd name="connsiteX2" fmla="*/ 406400 w 406400"/>
              <a:gd name="connsiteY2" fmla="*/ 330200 h 406400"/>
              <a:gd name="connsiteX3" fmla="*/ 342900 w 406400"/>
              <a:gd name="connsiteY3" fmla="*/ 0 h 406400"/>
              <a:gd name="connsiteX4" fmla="*/ 50800 w 406400"/>
              <a:gd name="connsiteY4" fmla="*/ 63500 h 406400"/>
              <a:gd name="connsiteX5" fmla="*/ 53975 w 406400"/>
              <a:gd name="connsiteY5" fmla="*/ 28575 h 406400"/>
              <a:gd name="connsiteX0" fmla="*/ 0 w 406400"/>
              <a:gd name="connsiteY0" fmla="*/ 50800 h 406400"/>
              <a:gd name="connsiteX1" fmla="*/ 76200 w 406400"/>
              <a:gd name="connsiteY1" fmla="*/ 406400 h 406400"/>
              <a:gd name="connsiteX2" fmla="*/ 406400 w 406400"/>
              <a:gd name="connsiteY2" fmla="*/ 330200 h 406400"/>
              <a:gd name="connsiteX3" fmla="*/ 342900 w 406400"/>
              <a:gd name="connsiteY3" fmla="*/ 0 h 406400"/>
              <a:gd name="connsiteX4" fmla="*/ 53975 w 406400"/>
              <a:gd name="connsiteY4" fmla="*/ 28575 h 406400"/>
              <a:gd name="connsiteX0" fmla="*/ 0 w 406400"/>
              <a:gd name="connsiteY0" fmla="*/ 50800 h 406400"/>
              <a:gd name="connsiteX1" fmla="*/ 76200 w 406400"/>
              <a:gd name="connsiteY1" fmla="*/ 406400 h 406400"/>
              <a:gd name="connsiteX2" fmla="*/ 406400 w 406400"/>
              <a:gd name="connsiteY2" fmla="*/ 330200 h 406400"/>
              <a:gd name="connsiteX3" fmla="*/ 342900 w 406400"/>
              <a:gd name="connsiteY3" fmla="*/ 0 h 406400"/>
              <a:gd name="connsiteX0" fmla="*/ 0 w 406400"/>
              <a:gd name="connsiteY0" fmla="*/ 50800 h 406400"/>
              <a:gd name="connsiteX1" fmla="*/ 76200 w 406400"/>
              <a:gd name="connsiteY1" fmla="*/ 406400 h 406400"/>
              <a:gd name="connsiteX2" fmla="*/ 406400 w 406400"/>
              <a:gd name="connsiteY2" fmla="*/ 330200 h 406400"/>
              <a:gd name="connsiteX3" fmla="*/ 342900 w 406400"/>
              <a:gd name="connsiteY3" fmla="*/ 0 h 406400"/>
              <a:gd name="connsiteX4" fmla="*/ 0 w 406400"/>
              <a:gd name="connsiteY4" fmla="*/ 50800 h 40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 h="406400">
                <a:moveTo>
                  <a:pt x="0" y="50800"/>
                </a:moveTo>
                <a:lnTo>
                  <a:pt x="76200" y="406400"/>
                </a:lnTo>
                <a:lnTo>
                  <a:pt x="406400" y="330200"/>
                </a:lnTo>
                <a:lnTo>
                  <a:pt x="342900" y="0"/>
                </a:lnTo>
                <a:lnTo>
                  <a:pt x="0" y="50800"/>
                </a:lnTo>
                <a:close/>
              </a:path>
            </a:pathLst>
          </a:custGeom>
          <a:solidFill>
            <a:srgbClr val="92D050">
              <a:alpha val="7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81" name="フリーフォーム 2"/>
          <p:cNvSpPr/>
          <p:nvPr/>
        </p:nvSpPr>
        <p:spPr>
          <a:xfrm>
            <a:off x="1717247" y="3869302"/>
            <a:ext cx="647700" cy="1305560"/>
          </a:xfrm>
          <a:custGeom>
            <a:avLst/>
            <a:gdLst>
              <a:gd name="connsiteX0" fmla="*/ 0 w 609600"/>
              <a:gd name="connsiteY0" fmla="*/ 60960 h 1356360"/>
              <a:gd name="connsiteX1" fmla="*/ 365760 w 609600"/>
              <a:gd name="connsiteY1" fmla="*/ 0 h 1356360"/>
              <a:gd name="connsiteX2" fmla="*/ 609600 w 609600"/>
              <a:gd name="connsiteY2" fmla="*/ 1226820 h 1356360"/>
              <a:gd name="connsiteX3" fmla="*/ 251460 w 609600"/>
              <a:gd name="connsiteY3" fmla="*/ 1356360 h 1356360"/>
              <a:gd name="connsiteX4" fmla="*/ 0 w 609600"/>
              <a:gd name="connsiteY4" fmla="*/ 60960 h 1356360"/>
              <a:gd name="connsiteX0" fmla="*/ 0 w 609600"/>
              <a:gd name="connsiteY0" fmla="*/ 60960 h 1305560"/>
              <a:gd name="connsiteX1" fmla="*/ 365760 w 609600"/>
              <a:gd name="connsiteY1" fmla="*/ 0 h 1305560"/>
              <a:gd name="connsiteX2" fmla="*/ 609600 w 609600"/>
              <a:gd name="connsiteY2" fmla="*/ 1226820 h 1305560"/>
              <a:gd name="connsiteX3" fmla="*/ 235585 w 609600"/>
              <a:gd name="connsiteY3" fmla="*/ 1305560 h 1305560"/>
              <a:gd name="connsiteX4" fmla="*/ 0 w 609600"/>
              <a:gd name="connsiteY4" fmla="*/ 60960 h 1305560"/>
              <a:gd name="connsiteX0" fmla="*/ 0 w 647700"/>
              <a:gd name="connsiteY0" fmla="*/ 60960 h 1305560"/>
              <a:gd name="connsiteX1" fmla="*/ 365760 w 647700"/>
              <a:gd name="connsiteY1" fmla="*/ 0 h 1305560"/>
              <a:gd name="connsiteX2" fmla="*/ 647700 w 647700"/>
              <a:gd name="connsiteY2" fmla="*/ 1220470 h 1305560"/>
              <a:gd name="connsiteX3" fmla="*/ 235585 w 647700"/>
              <a:gd name="connsiteY3" fmla="*/ 1305560 h 1305560"/>
              <a:gd name="connsiteX4" fmla="*/ 0 w 647700"/>
              <a:gd name="connsiteY4" fmla="*/ 60960 h 1305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1305560">
                <a:moveTo>
                  <a:pt x="0" y="60960"/>
                </a:moveTo>
                <a:lnTo>
                  <a:pt x="365760" y="0"/>
                </a:lnTo>
                <a:lnTo>
                  <a:pt x="647700" y="1220470"/>
                </a:lnTo>
                <a:lnTo>
                  <a:pt x="235585" y="1305560"/>
                </a:lnTo>
                <a:lnTo>
                  <a:pt x="0" y="60960"/>
                </a:lnTo>
                <a:close/>
              </a:path>
            </a:pathLst>
          </a:custGeom>
          <a:solidFill>
            <a:schemeClr val="accent5">
              <a:lumMod val="60000"/>
              <a:lumOff val="40000"/>
              <a:alpha val="7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82" name="フリーフォーム 5"/>
          <p:cNvSpPr/>
          <p:nvPr/>
        </p:nvSpPr>
        <p:spPr>
          <a:xfrm>
            <a:off x="1609467" y="2769777"/>
            <a:ext cx="1788795" cy="1790700"/>
          </a:xfrm>
          <a:custGeom>
            <a:avLst/>
            <a:gdLst>
              <a:gd name="connsiteX0" fmla="*/ 1341120 w 1760220"/>
              <a:gd name="connsiteY0" fmla="*/ 0 h 1752600"/>
              <a:gd name="connsiteX1" fmla="*/ 1760220 w 1760220"/>
              <a:gd name="connsiteY1" fmla="*/ 228600 h 1752600"/>
              <a:gd name="connsiteX2" fmla="*/ 1501140 w 1760220"/>
              <a:gd name="connsiteY2" fmla="*/ 533400 h 1752600"/>
              <a:gd name="connsiteX3" fmla="*/ 1668780 w 1760220"/>
              <a:gd name="connsiteY3" fmla="*/ 739140 h 1752600"/>
              <a:gd name="connsiteX4" fmla="*/ 693420 w 1760220"/>
              <a:gd name="connsiteY4" fmla="*/ 1752600 h 1752600"/>
              <a:gd name="connsiteX5" fmla="*/ 419100 w 1760220"/>
              <a:gd name="connsiteY5" fmla="*/ 678180 h 1752600"/>
              <a:gd name="connsiteX6" fmla="*/ 411480 w 1760220"/>
              <a:gd name="connsiteY6" fmla="*/ 640080 h 1752600"/>
              <a:gd name="connsiteX7" fmla="*/ 15240 w 1760220"/>
              <a:gd name="connsiteY7" fmla="*/ 731520 h 1752600"/>
              <a:gd name="connsiteX8" fmla="*/ 0 w 1760220"/>
              <a:gd name="connsiteY8" fmla="*/ 518160 h 1752600"/>
              <a:gd name="connsiteX9" fmla="*/ 304800 w 1760220"/>
              <a:gd name="connsiteY9" fmla="*/ 472440 h 1752600"/>
              <a:gd name="connsiteX10" fmla="*/ 1341120 w 1760220"/>
              <a:gd name="connsiteY10" fmla="*/ 0 h 1752600"/>
              <a:gd name="connsiteX0" fmla="*/ 1383983 w 1760220"/>
              <a:gd name="connsiteY0" fmla="*/ 0 h 1790700"/>
              <a:gd name="connsiteX1" fmla="*/ 1760220 w 1760220"/>
              <a:gd name="connsiteY1" fmla="*/ 266700 h 1790700"/>
              <a:gd name="connsiteX2" fmla="*/ 1501140 w 1760220"/>
              <a:gd name="connsiteY2" fmla="*/ 571500 h 1790700"/>
              <a:gd name="connsiteX3" fmla="*/ 1668780 w 1760220"/>
              <a:gd name="connsiteY3" fmla="*/ 777240 h 1790700"/>
              <a:gd name="connsiteX4" fmla="*/ 693420 w 1760220"/>
              <a:gd name="connsiteY4" fmla="*/ 1790700 h 1790700"/>
              <a:gd name="connsiteX5" fmla="*/ 419100 w 1760220"/>
              <a:gd name="connsiteY5" fmla="*/ 716280 h 1790700"/>
              <a:gd name="connsiteX6" fmla="*/ 411480 w 1760220"/>
              <a:gd name="connsiteY6" fmla="*/ 678180 h 1790700"/>
              <a:gd name="connsiteX7" fmla="*/ 15240 w 1760220"/>
              <a:gd name="connsiteY7" fmla="*/ 769620 h 1790700"/>
              <a:gd name="connsiteX8" fmla="*/ 0 w 1760220"/>
              <a:gd name="connsiteY8" fmla="*/ 556260 h 1790700"/>
              <a:gd name="connsiteX9" fmla="*/ 304800 w 1760220"/>
              <a:gd name="connsiteY9" fmla="*/ 510540 h 1790700"/>
              <a:gd name="connsiteX10" fmla="*/ 1383983 w 1760220"/>
              <a:gd name="connsiteY10" fmla="*/ 0 h 1790700"/>
              <a:gd name="connsiteX0" fmla="*/ 1383983 w 1788795"/>
              <a:gd name="connsiteY0" fmla="*/ 0 h 1790700"/>
              <a:gd name="connsiteX1" fmla="*/ 1788795 w 1788795"/>
              <a:gd name="connsiteY1" fmla="*/ 247650 h 1790700"/>
              <a:gd name="connsiteX2" fmla="*/ 1501140 w 1788795"/>
              <a:gd name="connsiteY2" fmla="*/ 571500 h 1790700"/>
              <a:gd name="connsiteX3" fmla="*/ 1668780 w 1788795"/>
              <a:gd name="connsiteY3" fmla="*/ 777240 h 1790700"/>
              <a:gd name="connsiteX4" fmla="*/ 693420 w 1788795"/>
              <a:gd name="connsiteY4" fmla="*/ 1790700 h 1790700"/>
              <a:gd name="connsiteX5" fmla="*/ 419100 w 1788795"/>
              <a:gd name="connsiteY5" fmla="*/ 716280 h 1790700"/>
              <a:gd name="connsiteX6" fmla="*/ 411480 w 1788795"/>
              <a:gd name="connsiteY6" fmla="*/ 678180 h 1790700"/>
              <a:gd name="connsiteX7" fmla="*/ 15240 w 1788795"/>
              <a:gd name="connsiteY7" fmla="*/ 769620 h 1790700"/>
              <a:gd name="connsiteX8" fmla="*/ 0 w 1788795"/>
              <a:gd name="connsiteY8" fmla="*/ 556260 h 1790700"/>
              <a:gd name="connsiteX9" fmla="*/ 304800 w 1788795"/>
              <a:gd name="connsiteY9" fmla="*/ 510540 h 1790700"/>
              <a:gd name="connsiteX10" fmla="*/ 1383983 w 1788795"/>
              <a:gd name="connsiteY10" fmla="*/ 0 h 1790700"/>
              <a:gd name="connsiteX0" fmla="*/ 1383983 w 1788795"/>
              <a:gd name="connsiteY0" fmla="*/ 0 h 1790700"/>
              <a:gd name="connsiteX1" fmla="*/ 1788795 w 1788795"/>
              <a:gd name="connsiteY1" fmla="*/ 247650 h 1790700"/>
              <a:gd name="connsiteX2" fmla="*/ 1501140 w 1788795"/>
              <a:gd name="connsiteY2" fmla="*/ 571500 h 1790700"/>
              <a:gd name="connsiteX3" fmla="*/ 1668780 w 1788795"/>
              <a:gd name="connsiteY3" fmla="*/ 777240 h 1790700"/>
              <a:gd name="connsiteX4" fmla="*/ 693420 w 1788795"/>
              <a:gd name="connsiteY4" fmla="*/ 1790700 h 1790700"/>
              <a:gd name="connsiteX5" fmla="*/ 411480 w 1788795"/>
              <a:gd name="connsiteY5" fmla="*/ 678180 h 1790700"/>
              <a:gd name="connsiteX6" fmla="*/ 15240 w 1788795"/>
              <a:gd name="connsiteY6" fmla="*/ 769620 h 1790700"/>
              <a:gd name="connsiteX7" fmla="*/ 0 w 1788795"/>
              <a:gd name="connsiteY7" fmla="*/ 556260 h 1790700"/>
              <a:gd name="connsiteX8" fmla="*/ 304800 w 1788795"/>
              <a:gd name="connsiteY8" fmla="*/ 510540 h 1790700"/>
              <a:gd name="connsiteX9" fmla="*/ 1383983 w 1788795"/>
              <a:gd name="connsiteY9" fmla="*/ 0 h 1790700"/>
              <a:gd name="connsiteX0" fmla="*/ 1383983 w 1788795"/>
              <a:gd name="connsiteY0" fmla="*/ 0 h 1790700"/>
              <a:gd name="connsiteX1" fmla="*/ 1788795 w 1788795"/>
              <a:gd name="connsiteY1" fmla="*/ 247650 h 1790700"/>
              <a:gd name="connsiteX2" fmla="*/ 1501140 w 1788795"/>
              <a:gd name="connsiteY2" fmla="*/ 571500 h 1790700"/>
              <a:gd name="connsiteX3" fmla="*/ 1668780 w 1788795"/>
              <a:gd name="connsiteY3" fmla="*/ 777240 h 1790700"/>
              <a:gd name="connsiteX4" fmla="*/ 693420 w 1788795"/>
              <a:gd name="connsiteY4" fmla="*/ 1790700 h 1790700"/>
              <a:gd name="connsiteX5" fmla="*/ 421005 w 1788795"/>
              <a:gd name="connsiteY5" fmla="*/ 678180 h 1790700"/>
              <a:gd name="connsiteX6" fmla="*/ 15240 w 1788795"/>
              <a:gd name="connsiteY6" fmla="*/ 769620 h 1790700"/>
              <a:gd name="connsiteX7" fmla="*/ 0 w 1788795"/>
              <a:gd name="connsiteY7" fmla="*/ 556260 h 1790700"/>
              <a:gd name="connsiteX8" fmla="*/ 304800 w 1788795"/>
              <a:gd name="connsiteY8" fmla="*/ 510540 h 1790700"/>
              <a:gd name="connsiteX9" fmla="*/ 1383983 w 1788795"/>
              <a:gd name="connsiteY9" fmla="*/ 0 h 1790700"/>
              <a:gd name="connsiteX0" fmla="*/ 1383983 w 1788795"/>
              <a:gd name="connsiteY0" fmla="*/ 0 h 1790700"/>
              <a:gd name="connsiteX1" fmla="*/ 1788795 w 1788795"/>
              <a:gd name="connsiteY1" fmla="*/ 247650 h 1790700"/>
              <a:gd name="connsiteX2" fmla="*/ 1501140 w 1788795"/>
              <a:gd name="connsiteY2" fmla="*/ 571500 h 1790700"/>
              <a:gd name="connsiteX3" fmla="*/ 1668780 w 1788795"/>
              <a:gd name="connsiteY3" fmla="*/ 777240 h 1790700"/>
              <a:gd name="connsiteX4" fmla="*/ 693420 w 1788795"/>
              <a:gd name="connsiteY4" fmla="*/ 1790700 h 1790700"/>
              <a:gd name="connsiteX5" fmla="*/ 421005 w 1788795"/>
              <a:gd name="connsiteY5" fmla="*/ 678180 h 1790700"/>
              <a:gd name="connsiteX6" fmla="*/ 29528 w 1788795"/>
              <a:gd name="connsiteY6" fmla="*/ 736282 h 1790700"/>
              <a:gd name="connsiteX7" fmla="*/ 0 w 1788795"/>
              <a:gd name="connsiteY7" fmla="*/ 556260 h 1790700"/>
              <a:gd name="connsiteX8" fmla="*/ 304800 w 1788795"/>
              <a:gd name="connsiteY8" fmla="*/ 510540 h 1790700"/>
              <a:gd name="connsiteX9" fmla="*/ 1383983 w 1788795"/>
              <a:gd name="connsiteY9" fmla="*/ 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795" h="1790700">
                <a:moveTo>
                  <a:pt x="1383983" y="0"/>
                </a:moveTo>
                <a:lnTo>
                  <a:pt x="1788795" y="247650"/>
                </a:lnTo>
                <a:lnTo>
                  <a:pt x="1501140" y="571500"/>
                </a:lnTo>
                <a:lnTo>
                  <a:pt x="1668780" y="777240"/>
                </a:lnTo>
                <a:lnTo>
                  <a:pt x="693420" y="1790700"/>
                </a:lnTo>
                <a:lnTo>
                  <a:pt x="421005" y="678180"/>
                </a:lnTo>
                <a:lnTo>
                  <a:pt x="29528" y="736282"/>
                </a:lnTo>
                <a:lnTo>
                  <a:pt x="0" y="556260"/>
                </a:lnTo>
                <a:lnTo>
                  <a:pt x="304800" y="510540"/>
                </a:lnTo>
                <a:lnTo>
                  <a:pt x="1383983" y="0"/>
                </a:lnTo>
                <a:close/>
              </a:path>
            </a:pathLst>
          </a:custGeom>
          <a:solidFill>
            <a:schemeClr val="accent5">
              <a:lumMod val="60000"/>
              <a:lumOff val="40000"/>
              <a:alpha val="7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83" name="テキスト ボックス 46"/>
          <p:cNvSpPr txBox="1"/>
          <p:nvPr/>
        </p:nvSpPr>
        <p:spPr>
          <a:xfrm>
            <a:off x="7581793" y="5934976"/>
            <a:ext cx="2172002" cy="15388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画像：秋田市</a:t>
            </a:r>
            <a:r>
              <a:rPr kumimoji="1" lang="en-US" altLang="ja-JP" sz="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HP</a:t>
            </a:r>
            <a:r>
              <a:rPr kumimoji="1" lang="ja-JP" altLang="en-US" sz="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a:t>
            </a:r>
            <a:r>
              <a:rPr kumimoji="1" lang="en-US" altLang="ja-JP" sz="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https://www.city.akita.lg.jp/kurashi/doro-koen/1003685/1012202.html</a:t>
            </a:r>
            <a:r>
              <a:rPr kumimoji="1" lang="ja-JP" altLang="en-US" sz="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a:t>
            </a:r>
          </a:p>
        </p:txBody>
      </p:sp>
      <p:pic>
        <p:nvPicPr>
          <p:cNvPr id="4284" name="図 3"/>
          <p:cNvPicPr>
            <a:picLocks noChangeAspect="1"/>
          </p:cNvPicPr>
          <p:nvPr/>
        </p:nvPicPr>
        <p:blipFill>
          <a:blip r:embed="rId8"/>
          <a:srcRect r="26810" b="28987"/>
          <a:stretch>
            <a:fillRect/>
          </a:stretch>
        </p:blipFill>
        <p:spPr>
          <a:xfrm>
            <a:off x="7669836" y="5004180"/>
            <a:ext cx="1177520" cy="856870"/>
          </a:xfrm>
          <a:prstGeom prst="rect">
            <a:avLst/>
          </a:prstGeom>
        </p:spPr>
      </p:pic>
      <p:sp>
        <p:nvSpPr>
          <p:cNvPr id="4285" name="フリーフォーム 58"/>
          <p:cNvSpPr/>
          <p:nvPr/>
        </p:nvSpPr>
        <p:spPr>
          <a:xfrm>
            <a:off x="2336215" y="4170885"/>
            <a:ext cx="1273420" cy="1556994"/>
          </a:xfrm>
          <a:custGeom>
            <a:avLst/>
            <a:gdLst>
              <a:gd name="connsiteX0" fmla="*/ 1814512 w 1814512"/>
              <a:gd name="connsiteY0" fmla="*/ 495300 h 1557338"/>
              <a:gd name="connsiteX1" fmla="*/ 1352550 w 1814512"/>
              <a:gd name="connsiteY1" fmla="*/ 0 h 1557338"/>
              <a:gd name="connsiteX2" fmla="*/ 804862 w 1814512"/>
              <a:gd name="connsiteY2" fmla="*/ 547688 h 1557338"/>
              <a:gd name="connsiteX3" fmla="*/ 414337 w 1814512"/>
              <a:gd name="connsiteY3" fmla="*/ 123825 h 1557338"/>
              <a:gd name="connsiteX4" fmla="*/ 0 w 1814512"/>
              <a:gd name="connsiteY4" fmla="*/ 547688 h 1557338"/>
              <a:gd name="connsiteX5" fmla="*/ 238125 w 1814512"/>
              <a:gd name="connsiteY5" fmla="*/ 1557338 h 1557338"/>
              <a:gd name="connsiteX6" fmla="*/ 1214437 w 1814512"/>
              <a:gd name="connsiteY6" fmla="*/ 809625 h 1557338"/>
              <a:gd name="connsiteX7" fmla="*/ 1814512 w 1814512"/>
              <a:gd name="connsiteY7" fmla="*/ 495300 h 1557338"/>
              <a:gd name="connsiteX0" fmla="*/ 1814512 w 1814512"/>
              <a:gd name="connsiteY0" fmla="*/ 495300 h 1557338"/>
              <a:gd name="connsiteX1" fmla="*/ 1352550 w 1814512"/>
              <a:gd name="connsiteY1" fmla="*/ 0 h 1557338"/>
              <a:gd name="connsiteX2" fmla="*/ 804862 w 1814512"/>
              <a:gd name="connsiteY2" fmla="*/ 547688 h 1557338"/>
              <a:gd name="connsiteX3" fmla="*/ 414337 w 1814512"/>
              <a:gd name="connsiteY3" fmla="*/ 123825 h 1557338"/>
              <a:gd name="connsiteX4" fmla="*/ 0 w 1814512"/>
              <a:gd name="connsiteY4" fmla="*/ 547688 h 1557338"/>
              <a:gd name="connsiteX5" fmla="*/ 238125 w 1814512"/>
              <a:gd name="connsiteY5" fmla="*/ 1557338 h 1557338"/>
              <a:gd name="connsiteX6" fmla="*/ 1219200 w 1814512"/>
              <a:gd name="connsiteY6" fmla="*/ 828675 h 1557338"/>
              <a:gd name="connsiteX7" fmla="*/ 1814512 w 1814512"/>
              <a:gd name="connsiteY7" fmla="*/ 495300 h 1557338"/>
              <a:gd name="connsiteX0" fmla="*/ 1961841 w 1961841"/>
              <a:gd name="connsiteY0" fmla="*/ 453206 h 1557338"/>
              <a:gd name="connsiteX1" fmla="*/ 1352550 w 1961841"/>
              <a:gd name="connsiteY1" fmla="*/ 0 h 1557338"/>
              <a:gd name="connsiteX2" fmla="*/ 804862 w 1961841"/>
              <a:gd name="connsiteY2" fmla="*/ 547688 h 1557338"/>
              <a:gd name="connsiteX3" fmla="*/ 414337 w 1961841"/>
              <a:gd name="connsiteY3" fmla="*/ 123825 h 1557338"/>
              <a:gd name="connsiteX4" fmla="*/ 0 w 1961841"/>
              <a:gd name="connsiteY4" fmla="*/ 547688 h 1557338"/>
              <a:gd name="connsiteX5" fmla="*/ 238125 w 1961841"/>
              <a:gd name="connsiteY5" fmla="*/ 1557338 h 1557338"/>
              <a:gd name="connsiteX6" fmla="*/ 1219200 w 1961841"/>
              <a:gd name="connsiteY6" fmla="*/ 828675 h 1557338"/>
              <a:gd name="connsiteX7" fmla="*/ 1961841 w 1961841"/>
              <a:gd name="connsiteY7" fmla="*/ 453206 h 1557338"/>
              <a:gd name="connsiteX0" fmla="*/ 1961841 w 1961841"/>
              <a:gd name="connsiteY0" fmla="*/ 516347 h 1620479"/>
              <a:gd name="connsiteX1" fmla="*/ 1485848 w 1961841"/>
              <a:gd name="connsiteY1" fmla="*/ 0 h 1620479"/>
              <a:gd name="connsiteX2" fmla="*/ 804862 w 1961841"/>
              <a:gd name="connsiteY2" fmla="*/ 610829 h 1620479"/>
              <a:gd name="connsiteX3" fmla="*/ 414337 w 1961841"/>
              <a:gd name="connsiteY3" fmla="*/ 186966 h 1620479"/>
              <a:gd name="connsiteX4" fmla="*/ 0 w 1961841"/>
              <a:gd name="connsiteY4" fmla="*/ 610829 h 1620479"/>
              <a:gd name="connsiteX5" fmla="*/ 238125 w 1961841"/>
              <a:gd name="connsiteY5" fmla="*/ 1620479 h 1620479"/>
              <a:gd name="connsiteX6" fmla="*/ 1219200 w 1961841"/>
              <a:gd name="connsiteY6" fmla="*/ 891816 h 1620479"/>
              <a:gd name="connsiteX7" fmla="*/ 1961841 w 1961841"/>
              <a:gd name="connsiteY7" fmla="*/ 516347 h 1620479"/>
              <a:gd name="connsiteX0" fmla="*/ 1961841 w 1961841"/>
              <a:gd name="connsiteY0" fmla="*/ 516347 h 1620479"/>
              <a:gd name="connsiteX1" fmla="*/ 1485848 w 1961841"/>
              <a:gd name="connsiteY1" fmla="*/ 0 h 1620479"/>
              <a:gd name="connsiteX2" fmla="*/ 804862 w 1961841"/>
              <a:gd name="connsiteY2" fmla="*/ 610829 h 1620479"/>
              <a:gd name="connsiteX3" fmla="*/ 414337 w 1961841"/>
              <a:gd name="connsiteY3" fmla="*/ 186966 h 1620479"/>
              <a:gd name="connsiteX4" fmla="*/ 0 w 1961841"/>
              <a:gd name="connsiteY4" fmla="*/ 610829 h 1620479"/>
              <a:gd name="connsiteX5" fmla="*/ 238125 w 1961841"/>
              <a:gd name="connsiteY5" fmla="*/ 1620479 h 1620479"/>
              <a:gd name="connsiteX6" fmla="*/ 1172429 w 1961841"/>
              <a:gd name="connsiteY6" fmla="*/ 926894 h 1620479"/>
              <a:gd name="connsiteX7" fmla="*/ 1961841 w 1961841"/>
              <a:gd name="connsiteY7" fmla="*/ 516347 h 1620479"/>
              <a:gd name="connsiteX0" fmla="*/ 1172429 w 1485848"/>
              <a:gd name="connsiteY0" fmla="*/ 926894 h 1620479"/>
              <a:gd name="connsiteX1" fmla="*/ 1485848 w 1485848"/>
              <a:gd name="connsiteY1" fmla="*/ 0 h 1620479"/>
              <a:gd name="connsiteX2" fmla="*/ 804862 w 1485848"/>
              <a:gd name="connsiteY2" fmla="*/ 610829 h 1620479"/>
              <a:gd name="connsiteX3" fmla="*/ 414337 w 1485848"/>
              <a:gd name="connsiteY3" fmla="*/ 186966 h 1620479"/>
              <a:gd name="connsiteX4" fmla="*/ 0 w 1485848"/>
              <a:gd name="connsiteY4" fmla="*/ 610829 h 1620479"/>
              <a:gd name="connsiteX5" fmla="*/ 238125 w 1485848"/>
              <a:gd name="connsiteY5" fmla="*/ 1620479 h 1620479"/>
              <a:gd name="connsiteX6" fmla="*/ 1172429 w 1485848"/>
              <a:gd name="connsiteY6" fmla="*/ 926894 h 1620479"/>
              <a:gd name="connsiteX0" fmla="*/ 1172429 w 1172429"/>
              <a:gd name="connsiteY0" fmla="*/ 739928 h 1433513"/>
              <a:gd name="connsiteX1" fmla="*/ 804862 w 1172429"/>
              <a:gd name="connsiteY1" fmla="*/ 423863 h 1433513"/>
              <a:gd name="connsiteX2" fmla="*/ 414337 w 1172429"/>
              <a:gd name="connsiteY2" fmla="*/ 0 h 1433513"/>
              <a:gd name="connsiteX3" fmla="*/ 0 w 1172429"/>
              <a:gd name="connsiteY3" fmla="*/ 423863 h 1433513"/>
              <a:gd name="connsiteX4" fmla="*/ 238125 w 1172429"/>
              <a:gd name="connsiteY4" fmla="*/ 1433513 h 1433513"/>
              <a:gd name="connsiteX5" fmla="*/ 1172429 w 1172429"/>
              <a:gd name="connsiteY5" fmla="*/ 739928 h 1433513"/>
              <a:gd name="connsiteX0" fmla="*/ 1172429 w 1172429"/>
              <a:gd name="connsiteY0" fmla="*/ 739928 h 1433513"/>
              <a:gd name="connsiteX1" fmla="*/ 834094 w 1172429"/>
              <a:gd name="connsiteY1" fmla="*/ 415093 h 1433513"/>
              <a:gd name="connsiteX2" fmla="*/ 414337 w 1172429"/>
              <a:gd name="connsiteY2" fmla="*/ 0 h 1433513"/>
              <a:gd name="connsiteX3" fmla="*/ 0 w 1172429"/>
              <a:gd name="connsiteY3" fmla="*/ 423863 h 1433513"/>
              <a:gd name="connsiteX4" fmla="*/ 238125 w 1172429"/>
              <a:gd name="connsiteY4" fmla="*/ 1433513 h 1433513"/>
              <a:gd name="connsiteX5" fmla="*/ 1172429 w 1172429"/>
              <a:gd name="connsiteY5" fmla="*/ 739928 h 143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2429" h="1433513">
                <a:moveTo>
                  <a:pt x="1172429" y="739928"/>
                </a:moveTo>
                <a:lnTo>
                  <a:pt x="834094" y="415093"/>
                </a:lnTo>
                <a:lnTo>
                  <a:pt x="414337" y="0"/>
                </a:lnTo>
                <a:lnTo>
                  <a:pt x="0" y="423863"/>
                </a:lnTo>
                <a:lnTo>
                  <a:pt x="238125" y="1433513"/>
                </a:lnTo>
                <a:lnTo>
                  <a:pt x="1172429" y="739928"/>
                </a:lnTo>
                <a:close/>
              </a:path>
            </a:pathLst>
          </a:custGeom>
          <a:solidFill>
            <a:srgbClr val="92D050">
              <a:alpha val="7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86" name="フリーフォーム 60"/>
          <p:cNvSpPr/>
          <p:nvPr/>
        </p:nvSpPr>
        <p:spPr>
          <a:xfrm>
            <a:off x="3343931" y="4013497"/>
            <a:ext cx="1092445" cy="917231"/>
          </a:xfrm>
          <a:custGeom>
            <a:avLst/>
            <a:gdLst>
              <a:gd name="connsiteX0" fmla="*/ 1814512 w 1814512"/>
              <a:gd name="connsiteY0" fmla="*/ 495300 h 1557338"/>
              <a:gd name="connsiteX1" fmla="*/ 1352550 w 1814512"/>
              <a:gd name="connsiteY1" fmla="*/ 0 h 1557338"/>
              <a:gd name="connsiteX2" fmla="*/ 804862 w 1814512"/>
              <a:gd name="connsiteY2" fmla="*/ 547688 h 1557338"/>
              <a:gd name="connsiteX3" fmla="*/ 414337 w 1814512"/>
              <a:gd name="connsiteY3" fmla="*/ 123825 h 1557338"/>
              <a:gd name="connsiteX4" fmla="*/ 0 w 1814512"/>
              <a:gd name="connsiteY4" fmla="*/ 547688 h 1557338"/>
              <a:gd name="connsiteX5" fmla="*/ 238125 w 1814512"/>
              <a:gd name="connsiteY5" fmla="*/ 1557338 h 1557338"/>
              <a:gd name="connsiteX6" fmla="*/ 1214437 w 1814512"/>
              <a:gd name="connsiteY6" fmla="*/ 809625 h 1557338"/>
              <a:gd name="connsiteX7" fmla="*/ 1814512 w 1814512"/>
              <a:gd name="connsiteY7" fmla="*/ 495300 h 1557338"/>
              <a:gd name="connsiteX0" fmla="*/ 1814512 w 1814512"/>
              <a:gd name="connsiteY0" fmla="*/ 495300 h 1557338"/>
              <a:gd name="connsiteX1" fmla="*/ 1352550 w 1814512"/>
              <a:gd name="connsiteY1" fmla="*/ 0 h 1557338"/>
              <a:gd name="connsiteX2" fmla="*/ 804862 w 1814512"/>
              <a:gd name="connsiteY2" fmla="*/ 547688 h 1557338"/>
              <a:gd name="connsiteX3" fmla="*/ 414337 w 1814512"/>
              <a:gd name="connsiteY3" fmla="*/ 123825 h 1557338"/>
              <a:gd name="connsiteX4" fmla="*/ 0 w 1814512"/>
              <a:gd name="connsiteY4" fmla="*/ 547688 h 1557338"/>
              <a:gd name="connsiteX5" fmla="*/ 238125 w 1814512"/>
              <a:gd name="connsiteY5" fmla="*/ 1557338 h 1557338"/>
              <a:gd name="connsiteX6" fmla="*/ 1219200 w 1814512"/>
              <a:gd name="connsiteY6" fmla="*/ 828675 h 1557338"/>
              <a:gd name="connsiteX7" fmla="*/ 1814512 w 1814512"/>
              <a:gd name="connsiteY7" fmla="*/ 495300 h 1557338"/>
              <a:gd name="connsiteX0" fmla="*/ 1961841 w 1961841"/>
              <a:gd name="connsiteY0" fmla="*/ 453206 h 1557338"/>
              <a:gd name="connsiteX1" fmla="*/ 1352550 w 1961841"/>
              <a:gd name="connsiteY1" fmla="*/ 0 h 1557338"/>
              <a:gd name="connsiteX2" fmla="*/ 804862 w 1961841"/>
              <a:gd name="connsiteY2" fmla="*/ 547688 h 1557338"/>
              <a:gd name="connsiteX3" fmla="*/ 414337 w 1961841"/>
              <a:gd name="connsiteY3" fmla="*/ 123825 h 1557338"/>
              <a:gd name="connsiteX4" fmla="*/ 0 w 1961841"/>
              <a:gd name="connsiteY4" fmla="*/ 547688 h 1557338"/>
              <a:gd name="connsiteX5" fmla="*/ 238125 w 1961841"/>
              <a:gd name="connsiteY5" fmla="*/ 1557338 h 1557338"/>
              <a:gd name="connsiteX6" fmla="*/ 1219200 w 1961841"/>
              <a:gd name="connsiteY6" fmla="*/ 828675 h 1557338"/>
              <a:gd name="connsiteX7" fmla="*/ 1961841 w 1961841"/>
              <a:gd name="connsiteY7" fmla="*/ 453206 h 1557338"/>
              <a:gd name="connsiteX0" fmla="*/ 1961841 w 1961841"/>
              <a:gd name="connsiteY0" fmla="*/ 516347 h 1620479"/>
              <a:gd name="connsiteX1" fmla="*/ 1485848 w 1961841"/>
              <a:gd name="connsiteY1" fmla="*/ 0 h 1620479"/>
              <a:gd name="connsiteX2" fmla="*/ 804862 w 1961841"/>
              <a:gd name="connsiteY2" fmla="*/ 610829 h 1620479"/>
              <a:gd name="connsiteX3" fmla="*/ 414337 w 1961841"/>
              <a:gd name="connsiteY3" fmla="*/ 186966 h 1620479"/>
              <a:gd name="connsiteX4" fmla="*/ 0 w 1961841"/>
              <a:gd name="connsiteY4" fmla="*/ 610829 h 1620479"/>
              <a:gd name="connsiteX5" fmla="*/ 238125 w 1961841"/>
              <a:gd name="connsiteY5" fmla="*/ 1620479 h 1620479"/>
              <a:gd name="connsiteX6" fmla="*/ 1219200 w 1961841"/>
              <a:gd name="connsiteY6" fmla="*/ 891816 h 1620479"/>
              <a:gd name="connsiteX7" fmla="*/ 1961841 w 1961841"/>
              <a:gd name="connsiteY7" fmla="*/ 516347 h 1620479"/>
              <a:gd name="connsiteX0" fmla="*/ 1961841 w 1961841"/>
              <a:gd name="connsiteY0" fmla="*/ 516347 h 1620479"/>
              <a:gd name="connsiteX1" fmla="*/ 1485848 w 1961841"/>
              <a:gd name="connsiteY1" fmla="*/ 0 h 1620479"/>
              <a:gd name="connsiteX2" fmla="*/ 804862 w 1961841"/>
              <a:gd name="connsiteY2" fmla="*/ 610829 h 1620479"/>
              <a:gd name="connsiteX3" fmla="*/ 414337 w 1961841"/>
              <a:gd name="connsiteY3" fmla="*/ 186966 h 1620479"/>
              <a:gd name="connsiteX4" fmla="*/ 0 w 1961841"/>
              <a:gd name="connsiteY4" fmla="*/ 610829 h 1620479"/>
              <a:gd name="connsiteX5" fmla="*/ 238125 w 1961841"/>
              <a:gd name="connsiteY5" fmla="*/ 1620479 h 1620479"/>
              <a:gd name="connsiteX6" fmla="*/ 1172429 w 1961841"/>
              <a:gd name="connsiteY6" fmla="*/ 926894 h 1620479"/>
              <a:gd name="connsiteX7" fmla="*/ 1961841 w 1961841"/>
              <a:gd name="connsiteY7" fmla="*/ 516347 h 1620479"/>
              <a:gd name="connsiteX0" fmla="*/ 1172429 w 1485848"/>
              <a:gd name="connsiteY0" fmla="*/ 926894 h 1620479"/>
              <a:gd name="connsiteX1" fmla="*/ 1485848 w 1485848"/>
              <a:gd name="connsiteY1" fmla="*/ 0 h 1620479"/>
              <a:gd name="connsiteX2" fmla="*/ 804862 w 1485848"/>
              <a:gd name="connsiteY2" fmla="*/ 610829 h 1620479"/>
              <a:gd name="connsiteX3" fmla="*/ 414337 w 1485848"/>
              <a:gd name="connsiteY3" fmla="*/ 186966 h 1620479"/>
              <a:gd name="connsiteX4" fmla="*/ 0 w 1485848"/>
              <a:gd name="connsiteY4" fmla="*/ 610829 h 1620479"/>
              <a:gd name="connsiteX5" fmla="*/ 238125 w 1485848"/>
              <a:gd name="connsiteY5" fmla="*/ 1620479 h 1620479"/>
              <a:gd name="connsiteX6" fmla="*/ 1172429 w 1485848"/>
              <a:gd name="connsiteY6" fmla="*/ 926894 h 1620479"/>
              <a:gd name="connsiteX0" fmla="*/ 1172429 w 1172429"/>
              <a:gd name="connsiteY0" fmla="*/ 739928 h 1433513"/>
              <a:gd name="connsiteX1" fmla="*/ 804862 w 1172429"/>
              <a:gd name="connsiteY1" fmla="*/ 423863 h 1433513"/>
              <a:gd name="connsiteX2" fmla="*/ 414337 w 1172429"/>
              <a:gd name="connsiteY2" fmla="*/ 0 h 1433513"/>
              <a:gd name="connsiteX3" fmla="*/ 0 w 1172429"/>
              <a:gd name="connsiteY3" fmla="*/ 423863 h 1433513"/>
              <a:gd name="connsiteX4" fmla="*/ 238125 w 1172429"/>
              <a:gd name="connsiteY4" fmla="*/ 1433513 h 1433513"/>
              <a:gd name="connsiteX5" fmla="*/ 1172429 w 1172429"/>
              <a:gd name="connsiteY5" fmla="*/ 739928 h 1433513"/>
              <a:gd name="connsiteX0" fmla="*/ 1172429 w 1172429"/>
              <a:gd name="connsiteY0" fmla="*/ 739928 h 1433513"/>
              <a:gd name="connsiteX1" fmla="*/ 834094 w 1172429"/>
              <a:gd name="connsiteY1" fmla="*/ 415093 h 1433513"/>
              <a:gd name="connsiteX2" fmla="*/ 414337 w 1172429"/>
              <a:gd name="connsiteY2" fmla="*/ 0 h 1433513"/>
              <a:gd name="connsiteX3" fmla="*/ 0 w 1172429"/>
              <a:gd name="connsiteY3" fmla="*/ 423863 h 1433513"/>
              <a:gd name="connsiteX4" fmla="*/ 238125 w 1172429"/>
              <a:gd name="connsiteY4" fmla="*/ 1433513 h 1433513"/>
              <a:gd name="connsiteX5" fmla="*/ 1172429 w 1172429"/>
              <a:gd name="connsiteY5" fmla="*/ 739928 h 1433513"/>
              <a:gd name="connsiteX0" fmla="*/ 1172429 w 1172429"/>
              <a:gd name="connsiteY0" fmla="*/ 739928 h 806486"/>
              <a:gd name="connsiteX1" fmla="*/ 834094 w 1172429"/>
              <a:gd name="connsiteY1" fmla="*/ 415093 h 806486"/>
              <a:gd name="connsiteX2" fmla="*/ 414337 w 1172429"/>
              <a:gd name="connsiteY2" fmla="*/ 0 h 806486"/>
              <a:gd name="connsiteX3" fmla="*/ 0 w 1172429"/>
              <a:gd name="connsiteY3" fmla="*/ 423863 h 806486"/>
              <a:gd name="connsiteX4" fmla="*/ 273204 w 1172429"/>
              <a:gd name="connsiteY4" fmla="*/ 806486 h 806486"/>
              <a:gd name="connsiteX5" fmla="*/ 1172429 w 1172429"/>
              <a:gd name="connsiteY5" fmla="*/ 739928 h 806486"/>
              <a:gd name="connsiteX0" fmla="*/ 979498 w 979498"/>
              <a:gd name="connsiteY0" fmla="*/ 472455 h 806486"/>
              <a:gd name="connsiteX1" fmla="*/ 834094 w 979498"/>
              <a:gd name="connsiteY1" fmla="*/ 415093 h 806486"/>
              <a:gd name="connsiteX2" fmla="*/ 414337 w 979498"/>
              <a:gd name="connsiteY2" fmla="*/ 0 h 806486"/>
              <a:gd name="connsiteX3" fmla="*/ 0 w 979498"/>
              <a:gd name="connsiteY3" fmla="*/ 423863 h 806486"/>
              <a:gd name="connsiteX4" fmla="*/ 273204 w 979498"/>
              <a:gd name="connsiteY4" fmla="*/ 806486 h 806486"/>
              <a:gd name="connsiteX5" fmla="*/ 979498 w 979498"/>
              <a:gd name="connsiteY5" fmla="*/ 472455 h 806486"/>
              <a:gd name="connsiteX0" fmla="*/ 979498 w 979498"/>
              <a:gd name="connsiteY0" fmla="*/ 472455 h 806486"/>
              <a:gd name="connsiteX1" fmla="*/ 414337 w 979498"/>
              <a:gd name="connsiteY1" fmla="*/ 0 h 806486"/>
              <a:gd name="connsiteX2" fmla="*/ 0 w 979498"/>
              <a:gd name="connsiteY2" fmla="*/ 423863 h 806486"/>
              <a:gd name="connsiteX3" fmla="*/ 273204 w 979498"/>
              <a:gd name="connsiteY3" fmla="*/ 806486 h 806486"/>
              <a:gd name="connsiteX4" fmla="*/ 979498 w 979498"/>
              <a:gd name="connsiteY4" fmla="*/ 472455 h 806486"/>
              <a:gd name="connsiteX0" fmla="*/ 979498 w 979498"/>
              <a:gd name="connsiteY0" fmla="*/ 504610 h 838641"/>
              <a:gd name="connsiteX1" fmla="*/ 537111 w 979498"/>
              <a:gd name="connsiteY1" fmla="*/ 0 h 838641"/>
              <a:gd name="connsiteX2" fmla="*/ 0 w 979498"/>
              <a:gd name="connsiteY2" fmla="*/ 456018 h 838641"/>
              <a:gd name="connsiteX3" fmla="*/ 273204 w 979498"/>
              <a:gd name="connsiteY3" fmla="*/ 838641 h 838641"/>
              <a:gd name="connsiteX4" fmla="*/ 979498 w 979498"/>
              <a:gd name="connsiteY4" fmla="*/ 504610 h 838641"/>
              <a:gd name="connsiteX0" fmla="*/ 991191 w 991191"/>
              <a:gd name="connsiteY0" fmla="*/ 504610 h 838641"/>
              <a:gd name="connsiteX1" fmla="*/ 548804 w 991191"/>
              <a:gd name="connsiteY1" fmla="*/ 0 h 838641"/>
              <a:gd name="connsiteX2" fmla="*/ 0 w 991191"/>
              <a:gd name="connsiteY2" fmla="*/ 496943 h 838641"/>
              <a:gd name="connsiteX3" fmla="*/ 284897 w 991191"/>
              <a:gd name="connsiteY3" fmla="*/ 838641 h 838641"/>
              <a:gd name="connsiteX4" fmla="*/ 991191 w 991191"/>
              <a:gd name="connsiteY4" fmla="*/ 504610 h 838641"/>
              <a:gd name="connsiteX0" fmla="*/ 991191 w 991191"/>
              <a:gd name="connsiteY0" fmla="*/ 504610 h 812332"/>
              <a:gd name="connsiteX1" fmla="*/ 548804 w 991191"/>
              <a:gd name="connsiteY1" fmla="*/ 0 h 812332"/>
              <a:gd name="connsiteX2" fmla="*/ 0 w 991191"/>
              <a:gd name="connsiteY2" fmla="*/ 496943 h 812332"/>
              <a:gd name="connsiteX3" fmla="*/ 308282 w 991191"/>
              <a:gd name="connsiteY3" fmla="*/ 812332 h 812332"/>
              <a:gd name="connsiteX4" fmla="*/ 991191 w 991191"/>
              <a:gd name="connsiteY4" fmla="*/ 504610 h 812332"/>
              <a:gd name="connsiteX0" fmla="*/ 991191 w 991191"/>
              <a:gd name="connsiteY0" fmla="*/ 504610 h 844487"/>
              <a:gd name="connsiteX1" fmla="*/ 548804 w 991191"/>
              <a:gd name="connsiteY1" fmla="*/ 0 h 844487"/>
              <a:gd name="connsiteX2" fmla="*/ 0 w 991191"/>
              <a:gd name="connsiteY2" fmla="*/ 496943 h 844487"/>
              <a:gd name="connsiteX3" fmla="*/ 337514 w 991191"/>
              <a:gd name="connsiteY3" fmla="*/ 844487 h 844487"/>
              <a:gd name="connsiteX4" fmla="*/ 991191 w 991191"/>
              <a:gd name="connsiteY4" fmla="*/ 504610 h 844487"/>
              <a:gd name="connsiteX0" fmla="*/ 1005807 w 1005807"/>
              <a:gd name="connsiteY0" fmla="*/ 530919 h 844487"/>
              <a:gd name="connsiteX1" fmla="*/ 548804 w 1005807"/>
              <a:gd name="connsiteY1" fmla="*/ 0 h 844487"/>
              <a:gd name="connsiteX2" fmla="*/ 0 w 1005807"/>
              <a:gd name="connsiteY2" fmla="*/ 496943 h 844487"/>
              <a:gd name="connsiteX3" fmla="*/ 337514 w 1005807"/>
              <a:gd name="connsiteY3" fmla="*/ 844487 h 844487"/>
              <a:gd name="connsiteX4" fmla="*/ 1005807 w 1005807"/>
              <a:gd name="connsiteY4" fmla="*/ 530919 h 844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07" h="844487">
                <a:moveTo>
                  <a:pt x="1005807" y="530919"/>
                </a:moveTo>
                <a:lnTo>
                  <a:pt x="548804" y="0"/>
                </a:lnTo>
                <a:lnTo>
                  <a:pt x="0" y="496943"/>
                </a:lnTo>
                <a:lnTo>
                  <a:pt x="337514" y="844487"/>
                </a:lnTo>
                <a:lnTo>
                  <a:pt x="1005807" y="530919"/>
                </a:lnTo>
                <a:close/>
              </a:path>
            </a:pathLst>
          </a:custGeom>
          <a:solidFill>
            <a:srgbClr val="92D050">
              <a:alpha val="7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87" name="フリーフォーム 14"/>
          <p:cNvSpPr/>
          <p:nvPr/>
        </p:nvSpPr>
        <p:spPr>
          <a:xfrm>
            <a:off x="2813050" y="4108450"/>
            <a:ext cx="869950" cy="876300"/>
          </a:xfrm>
          <a:custGeom>
            <a:avLst/>
            <a:gdLst>
              <a:gd name="connsiteX0" fmla="*/ 0 w 869950"/>
              <a:gd name="connsiteY0" fmla="*/ 31750 h 876300"/>
              <a:gd name="connsiteX1" fmla="*/ 831850 w 869950"/>
              <a:gd name="connsiteY1" fmla="*/ 876300 h 876300"/>
              <a:gd name="connsiteX2" fmla="*/ 869950 w 869950"/>
              <a:gd name="connsiteY2" fmla="*/ 831850 h 876300"/>
              <a:gd name="connsiteX3" fmla="*/ 50800 w 869950"/>
              <a:gd name="connsiteY3" fmla="*/ 0 h 876300"/>
              <a:gd name="connsiteX4" fmla="*/ 0 w 869950"/>
              <a:gd name="connsiteY4" fmla="*/ 3175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50" h="876300">
                <a:moveTo>
                  <a:pt x="0" y="31750"/>
                </a:moveTo>
                <a:lnTo>
                  <a:pt x="831850" y="876300"/>
                </a:lnTo>
                <a:lnTo>
                  <a:pt x="869950" y="831850"/>
                </a:lnTo>
                <a:lnTo>
                  <a:pt x="50800" y="0"/>
                </a:lnTo>
                <a:lnTo>
                  <a:pt x="0" y="31750"/>
                </a:lnTo>
                <a:close/>
              </a:path>
            </a:pathLst>
          </a:custGeom>
          <a:solidFill>
            <a:srgbClr val="FFFF00">
              <a:alpha val="5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88" name="フリーフォーム 15"/>
          <p:cNvSpPr/>
          <p:nvPr/>
        </p:nvSpPr>
        <p:spPr>
          <a:xfrm>
            <a:off x="2883694" y="3974306"/>
            <a:ext cx="271462" cy="261938"/>
          </a:xfrm>
          <a:custGeom>
            <a:avLst/>
            <a:gdLst>
              <a:gd name="connsiteX0" fmla="*/ 111919 w 271462"/>
              <a:gd name="connsiteY0" fmla="*/ 0 h 261938"/>
              <a:gd name="connsiteX1" fmla="*/ 271462 w 271462"/>
              <a:gd name="connsiteY1" fmla="*/ 159544 h 261938"/>
              <a:gd name="connsiteX2" fmla="*/ 157162 w 271462"/>
              <a:gd name="connsiteY2" fmla="*/ 261938 h 261938"/>
              <a:gd name="connsiteX3" fmla="*/ 0 w 271462"/>
              <a:gd name="connsiteY3" fmla="*/ 116682 h 261938"/>
              <a:gd name="connsiteX4" fmla="*/ 111919 w 271462"/>
              <a:gd name="connsiteY4" fmla="*/ 0 h 26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2" h="261938">
                <a:moveTo>
                  <a:pt x="111919" y="0"/>
                </a:moveTo>
                <a:lnTo>
                  <a:pt x="271462" y="159544"/>
                </a:lnTo>
                <a:lnTo>
                  <a:pt x="157162" y="261938"/>
                </a:lnTo>
                <a:lnTo>
                  <a:pt x="0" y="116682"/>
                </a:lnTo>
                <a:lnTo>
                  <a:pt x="111919" y="0"/>
                </a:lnTo>
                <a:close/>
              </a:path>
            </a:pathLst>
          </a:custGeom>
          <a:solidFill>
            <a:srgbClr val="FFFF00">
              <a:alpha val="5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89" name="フリーフォーム 63"/>
          <p:cNvSpPr/>
          <p:nvPr/>
        </p:nvSpPr>
        <p:spPr>
          <a:xfrm>
            <a:off x="3136773" y="3054250"/>
            <a:ext cx="526256" cy="461963"/>
          </a:xfrm>
          <a:custGeom>
            <a:avLst/>
            <a:gdLst>
              <a:gd name="connsiteX0" fmla="*/ 111919 w 271462"/>
              <a:gd name="connsiteY0" fmla="*/ 0 h 261938"/>
              <a:gd name="connsiteX1" fmla="*/ 271462 w 271462"/>
              <a:gd name="connsiteY1" fmla="*/ 159544 h 261938"/>
              <a:gd name="connsiteX2" fmla="*/ 157162 w 271462"/>
              <a:gd name="connsiteY2" fmla="*/ 261938 h 261938"/>
              <a:gd name="connsiteX3" fmla="*/ 0 w 271462"/>
              <a:gd name="connsiteY3" fmla="*/ 116682 h 261938"/>
              <a:gd name="connsiteX4" fmla="*/ 111919 w 271462"/>
              <a:gd name="connsiteY4" fmla="*/ 0 h 261938"/>
              <a:gd name="connsiteX0" fmla="*/ 278607 w 278607"/>
              <a:gd name="connsiteY0" fmla="*/ 0 h 461963"/>
              <a:gd name="connsiteX1" fmla="*/ 271462 w 278607"/>
              <a:gd name="connsiteY1" fmla="*/ 359569 h 461963"/>
              <a:gd name="connsiteX2" fmla="*/ 157162 w 278607"/>
              <a:gd name="connsiteY2" fmla="*/ 461963 h 461963"/>
              <a:gd name="connsiteX3" fmla="*/ 0 w 278607"/>
              <a:gd name="connsiteY3" fmla="*/ 316707 h 461963"/>
              <a:gd name="connsiteX4" fmla="*/ 278607 w 278607"/>
              <a:gd name="connsiteY4" fmla="*/ 0 h 461963"/>
              <a:gd name="connsiteX0" fmla="*/ 278607 w 526256"/>
              <a:gd name="connsiteY0" fmla="*/ 0 h 461963"/>
              <a:gd name="connsiteX1" fmla="*/ 526256 w 526256"/>
              <a:gd name="connsiteY1" fmla="*/ 142876 h 461963"/>
              <a:gd name="connsiteX2" fmla="*/ 157162 w 526256"/>
              <a:gd name="connsiteY2" fmla="*/ 461963 h 461963"/>
              <a:gd name="connsiteX3" fmla="*/ 0 w 526256"/>
              <a:gd name="connsiteY3" fmla="*/ 316707 h 461963"/>
              <a:gd name="connsiteX4" fmla="*/ 278607 w 526256"/>
              <a:gd name="connsiteY4" fmla="*/ 0 h 461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56" h="461963">
                <a:moveTo>
                  <a:pt x="278607" y="0"/>
                </a:moveTo>
                <a:lnTo>
                  <a:pt x="526256" y="142876"/>
                </a:lnTo>
                <a:lnTo>
                  <a:pt x="157162" y="461963"/>
                </a:lnTo>
                <a:lnTo>
                  <a:pt x="0" y="316707"/>
                </a:lnTo>
                <a:lnTo>
                  <a:pt x="278607" y="0"/>
                </a:lnTo>
                <a:close/>
              </a:path>
            </a:pathLst>
          </a:custGeom>
          <a:solidFill>
            <a:srgbClr val="FFFF00">
              <a:alpha val="5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90" name="テキスト ボックス 64"/>
          <p:cNvSpPr txBox="1"/>
          <p:nvPr/>
        </p:nvSpPr>
        <p:spPr>
          <a:xfrm>
            <a:off x="3695366" y="5941606"/>
            <a:ext cx="1229378" cy="153888"/>
          </a:xfrm>
          <a:prstGeom prst="rect">
            <a:avLst/>
          </a:prstGeom>
          <a:solidFill>
            <a:srgbClr val="FFFFFF">
              <a:alpha val="20000"/>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画像：</a:t>
            </a:r>
            <a:r>
              <a:rPr kumimoji="1" lang="en-US" altLang="ja-JP" sz="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Google map</a:t>
            </a:r>
            <a:r>
              <a:rPr kumimoji="1" lang="ja-JP" altLang="en-US" sz="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a:t>
            </a:r>
            <a:r>
              <a:rPr kumimoji="1" lang="en-US" altLang="ja-JP" sz="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https://maps.google.co.jp/</a:t>
            </a:r>
            <a:r>
              <a:rPr kumimoji="1" lang="ja-JP" altLang="en-US" sz="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a:t>
            </a:r>
          </a:p>
        </p:txBody>
      </p:sp>
      <p:pic>
        <p:nvPicPr>
          <p:cNvPr id="4291" name="図 17"/>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rcRect l="85899" t="63998" r="7780" b="31001"/>
          <a:stretch>
            <a:fillRect/>
          </a:stretch>
        </p:blipFill>
        <p:spPr>
          <a:xfrm>
            <a:off x="4392687" y="4730093"/>
            <a:ext cx="238125" cy="190501"/>
          </a:xfrm>
          <a:prstGeom prst="rect">
            <a:avLst/>
          </a:prstGeom>
        </p:spPr>
      </p:pic>
      <p:sp>
        <p:nvSpPr>
          <p:cNvPr id="4292" name="正方形/長方形 66"/>
          <p:cNvSpPr/>
          <p:nvPr/>
        </p:nvSpPr>
        <p:spPr>
          <a:xfrm>
            <a:off x="3331731" y="5760072"/>
            <a:ext cx="1553231" cy="282863"/>
          </a:xfrm>
          <a:prstGeom prst="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93" name="正方形/長方形 26"/>
          <p:cNvSpPr/>
          <p:nvPr/>
        </p:nvSpPr>
        <p:spPr>
          <a:xfrm>
            <a:off x="3420608" y="5936286"/>
            <a:ext cx="1164092" cy="45719"/>
          </a:xfrm>
          <a:prstGeom prst="rect">
            <a:avLst/>
          </a:prstGeom>
          <a:solidFill>
            <a:schemeClr val="tx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94" name="テキスト ボックス 27"/>
          <p:cNvSpPr txBox="1"/>
          <p:nvPr/>
        </p:nvSpPr>
        <p:spPr>
          <a:xfrm>
            <a:off x="3380453" y="5786358"/>
            <a:ext cx="99503" cy="130381"/>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t>０</a:t>
            </a:r>
          </a:p>
        </p:txBody>
      </p:sp>
      <p:sp>
        <p:nvSpPr>
          <p:cNvPr id="4295" name="テキスト ボックス 70"/>
          <p:cNvSpPr txBox="1"/>
          <p:nvPr/>
        </p:nvSpPr>
        <p:spPr>
          <a:xfrm>
            <a:off x="4469673" y="5786358"/>
            <a:ext cx="271766" cy="130381"/>
          </a:xfrm>
          <a:prstGeom prst="rect">
            <a:avLst/>
          </a:prstGeom>
          <a:noFill/>
          <a:ln w="9525">
            <a:noFill/>
            <a:miter lim="800000"/>
            <a:headEnd/>
            <a:tailEnd/>
          </a:ln>
        </p:spPr>
        <p:txBody>
          <a:bodyPr vert="horz" wrap="non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t>１００</a:t>
            </a:r>
          </a:p>
        </p:txBody>
      </p:sp>
      <p:sp>
        <p:nvSpPr>
          <p:cNvPr id="4296" name="テキスト ボックス 72"/>
          <p:cNvSpPr txBox="1"/>
          <p:nvPr/>
        </p:nvSpPr>
        <p:spPr>
          <a:xfrm>
            <a:off x="4728647" y="5811155"/>
            <a:ext cx="101848" cy="130381"/>
          </a:xfrm>
          <a:prstGeom prst="rect">
            <a:avLst/>
          </a:prstGeom>
          <a:noFill/>
          <a:ln w="9525">
            <a:noFill/>
            <a:miter lim="800000"/>
            <a:headEnd/>
            <a:tailEnd/>
          </a:ln>
        </p:spPr>
        <p:txBody>
          <a:bodyPr vert="horz" wrap="non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t>m</a:t>
            </a:r>
            <a:endParaRPr kumimoji="1" lang="ja-JP" altLang="en-US" sz="1000" b="0"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endParaRPr>
          </a:p>
        </p:txBody>
      </p:sp>
      <p:sp>
        <p:nvSpPr>
          <p:cNvPr id="4298" name="スライド番号プレースホルダー 16"/>
          <p:cNvSpPr>
            <a:spLocks noGrp="1"/>
          </p:cNvSpPr>
          <p:nvPr>
            <p:ph type="sldNum" sz="quarter" idx="12"/>
          </p:nvPr>
        </p:nvSpPr>
        <p:spPr>
          <a:xfrm>
            <a:off x="7662172" y="6529121"/>
            <a:ext cx="2311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461D9-3206-439B-9769-42504BE27790}" type="slidenum">
              <a:rPr kumimoji="1" lang="en-US" altLang="ja-JP" sz="1200" b="0" i="0" u="none" strike="noStrike" kern="1200" cap="none" spc="0" normalizeH="0" baseline="0" noProof="0" smtClean="0">
                <a:ln>
                  <a:noFill/>
                </a:ln>
                <a:solidFill>
                  <a:prstClr val="white">
                    <a:lumMod val="65000"/>
                  </a:prstClr>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1" lang="en-US" altLang="ja-JP" sz="1400" b="0" i="0" u="none" strike="noStrike" kern="1200" cap="none" spc="0" normalizeH="0" baseline="0" noProof="0">
              <a:ln>
                <a:noFill/>
              </a:ln>
              <a:solidFill>
                <a:prstClr val="white">
                  <a:lumMod val="65000"/>
                </a:prstClr>
              </a:solidFill>
              <a:effectLst/>
              <a:uLnTx/>
              <a:uFillTx/>
              <a:latin typeface="Arial" charset="0"/>
              <a:ea typeface="ＭＳ Ｐゴシック" pitchFamily="50" charset="-128"/>
              <a:cs typeface="+mn-cs"/>
            </a:endParaRPr>
          </a:p>
        </p:txBody>
      </p:sp>
      <p:grpSp>
        <p:nvGrpSpPr>
          <p:cNvPr id="4299" name="グループ化 67"/>
          <p:cNvGrpSpPr/>
          <p:nvPr/>
        </p:nvGrpSpPr>
        <p:grpSpPr>
          <a:xfrm>
            <a:off x="-3931" y="1895071"/>
            <a:ext cx="1511998" cy="1211309"/>
            <a:chOff x="-3931" y="1895071"/>
            <a:chExt cx="1511998" cy="1211309"/>
          </a:xfrm>
        </p:grpSpPr>
        <p:pic>
          <p:nvPicPr>
            <p:cNvPr id="4300" name="図 68"/>
            <p:cNvPicPr>
              <a:picLocks noChangeAspect="1"/>
            </p:cNvPicPr>
            <p:nvPr/>
          </p:nvPicPr>
          <p:blipFill>
            <a:blip r:embed="rId11"/>
            <a:stretch>
              <a:fillRect/>
            </a:stretch>
          </p:blipFill>
          <p:spPr>
            <a:xfrm>
              <a:off x="-3931" y="1895071"/>
              <a:ext cx="1511998" cy="1211309"/>
            </a:xfrm>
            <a:prstGeom prst="rect">
              <a:avLst/>
            </a:prstGeom>
          </p:spPr>
        </p:pic>
        <p:pic>
          <p:nvPicPr>
            <p:cNvPr id="4301" name="図 69"/>
            <p:cNvPicPr>
              <a:picLocks noChangeAspect="1"/>
            </p:cNvPicPr>
            <p:nvPr/>
          </p:nvPicPr>
          <p:blipFill>
            <a:blip r:embed="rId12">
              <a:extLst>
                <a:ext uri="{BEBA8EAE-BF5A-486C-A8C5-ECC9F3942E4B}">
                  <a14:imgProps xmlns:a14="http://schemas.microsoft.com/office/drawing/2010/main">
                    <a14:imgLayer r:embed="rId13">
                      <a14:imgEffect>
                        <a14:artisticBlur/>
                      </a14:imgEffect>
                    </a14:imgLayer>
                  </a14:imgProps>
                </a:ext>
              </a:extLst>
            </a:blip>
            <a:srcRect l="16386" t="41708" r="39767" b="45709"/>
            <a:stretch>
              <a:fillRect/>
            </a:stretch>
          </p:blipFill>
          <p:spPr>
            <a:xfrm>
              <a:off x="253440" y="2400385"/>
              <a:ext cx="662940" cy="152400"/>
            </a:xfrm>
            <a:prstGeom prst="rect">
              <a:avLst/>
            </a:prstGeom>
          </p:spPr>
        </p:pic>
        <p:sp>
          <p:nvSpPr>
            <p:cNvPr id="4302" name="フリーフォーム 74"/>
            <p:cNvSpPr/>
            <p:nvPr/>
          </p:nvSpPr>
          <p:spPr>
            <a:xfrm>
              <a:off x="305624" y="2065488"/>
              <a:ext cx="1017324" cy="1024051"/>
            </a:xfrm>
            <a:custGeom>
              <a:avLst/>
              <a:gdLst>
                <a:gd name="connsiteX0" fmla="*/ 0 w 1152525"/>
                <a:gd name="connsiteY0" fmla="*/ 209550 h 1285875"/>
                <a:gd name="connsiteX1" fmla="*/ 423863 w 1152525"/>
                <a:gd name="connsiteY1" fmla="*/ 0 h 1285875"/>
                <a:gd name="connsiteX2" fmla="*/ 1038225 w 1152525"/>
                <a:gd name="connsiteY2" fmla="*/ 366713 h 1285875"/>
                <a:gd name="connsiteX3" fmla="*/ 1152525 w 1152525"/>
                <a:gd name="connsiteY3" fmla="*/ 685800 h 1285875"/>
                <a:gd name="connsiteX4" fmla="*/ 1114425 w 1152525"/>
                <a:gd name="connsiteY4" fmla="*/ 733425 h 1285875"/>
                <a:gd name="connsiteX5" fmla="*/ 985838 w 1152525"/>
                <a:gd name="connsiteY5" fmla="*/ 771525 h 1285875"/>
                <a:gd name="connsiteX6" fmla="*/ 247650 w 1152525"/>
                <a:gd name="connsiteY6" fmla="*/ 1285875 h 1285875"/>
                <a:gd name="connsiteX7" fmla="*/ 0 w 1152525"/>
                <a:gd name="connsiteY7" fmla="*/ 209550 h 1285875"/>
                <a:gd name="connsiteX0" fmla="*/ 0 w 1152525"/>
                <a:gd name="connsiteY0" fmla="*/ 209550 h 1285875"/>
                <a:gd name="connsiteX1" fmla="*/ 423863 w 1152525"/>
                <a:gd name="connsiteY1" fmla="*/ 0 h 1285875"/>
                <a:gd name="connsiteX2" fmla="*/ 1038225 w 1152525"/>
                <a:gd name="connsiteY2" fmla="*/ 366713 h 1285875"/>
                <a:gd name="connsiteX3" fmla="*/ 1152525 w 1152525"/>
                <a:gd name="connsiteY3" fmla="*/ 685800 h 1285875"/>
                <a:gd name="connsiteX4" fmla="*/ 1114425 w 1152525"/>
                <a:gd name="connsiteY4" fmla="*/ 733425 h 1285875"/>
                <a:gd name="connsiteX5" fmla="*/ 985838 w 1152525"/>
                <a:gd name="connsiteY5" fmla="*/ 771525 h 1285875"/>
                <a:gd name="connsiteX6" fmla="*/ 247650 w 1152525"/>
                <a:gd name="connsiteY6" fmla="*/ 1285875 h 1285875"/>
                <a:gd name="connsiteX7" fmla="*/ 119882 w 1152525"/>
                <a:gd name="connsiteY7" fmla="*/ 725294 h 1285875"/>
                <a:gd name="connsiteX8" fmla="*/ 0 w 1152525"/>
                <a:gd name="connsiteY8" fmla="*/ 209550 h 1285875"/>
                <a:gd name="connsiteX0" fmla="*/ 0 w 1152525"/>
                <a:gd name="connsiteY0" fmla="*/ 209550 h 1285875"/>
                <a:gd name="connsiteX1" fmla="*/ 423863 w 1152525"/>
                <a:gd name="connsiteY1" fmla="*/ 0 h 1285875"/>
                <a:gd name="connsiteX2" fmla="*/ 1038225 w 1152525"/>
                <a:gd name="connsiteY2" fmla="*/ 366713 h 1285875"/>
                <a:gd name="connsiteX3" fmla="*/ 1152525 w 1152525"/>
                <a:gd name="connsiteY3" fmla="*/ 685800 h 1285875"/>
                <a:gd name="connsiteX4" fmla="*/ 1114425 w 1152525"/>
                <a:gd name="connsiteY4" fmla="*/ 733425 h 1285875"/>
                <a:gd name="connsiteX5" fmla="*/ 985838 w 1152525"/>
                <a:gd name="connsiteY5" fmla="*/ 771525 h 1285875"/>
                <a:gd name="connsiteX6" fmla="*/ 247650 w 1152525"/>
                <a:gd name="connsiteY6" fmla="*/ 1285875 h 1285875"/>
                <a:gd name="connsiteX7" fmla="*/ 119882 w 1152525"/>
                <a:gd name="connsiteY7" fmla="*/ 725294 h 1285875"/>
                <a:gd name="connsiteX8" fmla="*/ 98984 w 1152525"/>
                <a:gd name="connsiteY8" fmla="*/ 631252 h 1285875"/>
                <a:gd name="connsiteX9" fmla="*/ 0 w 1152525"/>
                <a:gd name="connsiteY9" fmla="*/ 209550 h 1285875"/>
                <a:gd name="connsiteX0" fmla="*/ 183141 w 1335666"/>
                <a:gd name="connsiteY0" fmla="*/ 209550 h 1285875"/>
                <a:gd name="connsiteX1" fmla="*/ 607004 w 1335666"/>
                <a:gd name="connsiteY1" fmla="*/ 0 h 1285875"/>
                <a:gd name="connsiteX2" fmla="*/ 1221366 w 1335666"/>
                <a:gd name="connsiteY2" fmla="*/ 366713 h 1285875"/>
                <a:gd name="connsiteX3" fmla="*/ 1335666 w 1335666"/>
                <a:gd name="connsiteY3" fmla="*/ 685800 h 1285875"/>
                <a:gd name="connsiteX4" fmla="*/ 1297566 w 1335666"/>
                <a:gd name="connsiteY4" fmla="*/ 733425 h 1285875"/>
                <a:gd name="connsiteX5" fmla="*/ 1168979 w 1335666"/>
                <a:gd name="connsiteY5" fmla="*/ 771525 h 1285875"/>
                <a:gd name="connsiteX6" fmla="*/ 430791 w 1335666"/>
                <a:gd name="connsiteY6" fmla="*/ 1285875 h 1285875"/>
                <a:gd name="connsiteX7" fmla="*/ 303023 w 1335666"/>
                <a:gd name="connsiteY7" fmla="*/ 725294 h 1285875"/>
                <a:gd name="connsiteX8" fmla="*/ 0 w 1335666"/>
                <a:gd name="connsiteY8" fmla="*/ 275982 h 1285875"/>
                <a:gd name="connsiteX9" fmla="*/ 183141 w 1335666"/>
                <a:gd name="connsiteY9" fmla="*/ 209550 h 1285875"/>
                <a:gd name="connsiteX0" fmla="*/ 183141 w 1335666"/>
                <a:gd name="connsiteY0" fmla="*/ 209550 h 1285875"/>
                <a:gd name="connsiteX1" fmla="*/ 607004 w 1335666"/>
                <a:gd name="connsiteY1" fmla="*/ 0 h 1285875"/>
                <a:gd name="connsiteX2" fmla="*/ 1221366 w 1335666"/>
                <a:gd name="connsiteY2" fmla="*/ 366713 h 1285875"/>
                <a:gd name="connsiteX3" fmla="*/ 1335666 w 1335666"/>
                <a:gd name="connsiteY3" fmla="*/ 685800 h 1285875"/>
                <a:gd name="connsiteX4" fmla="*/ 1297566 w 1335666"/>
                <a:gd name="connsiteY4" fmla="*/ 733425 h 1285875"/>
                <a:gd name="connsiteX5" fmla="*/ 1168979 w 1335666"/>
                <a:gd name="connsiteY5" fmla="*/ 771525 h 1285875"/>
                <a:gd name="connsiteX6" fmla="*/ 430791 w 1335666"/>
                <a:gd name="connsiteY6" fmla="*/ 1285875 h 1285875"/>
                <a:gd name="connsiteX7" fmla="*/ 303023 w 1335666"/>
                <a:gd name="connsiteY7" fmla="*/ 725294 h 1285875"/>
                <a:gd name="connsiteX8" fmla="*/ 188084 w 1335666"/>
                <a:gd name="connsiteY8" fmla="*/ 599905 h 1285875"/>
                <a:gd name="connsiteX9" fmla="*/ 0 w 1335666"/>
                <a:gd name="connsiteY9" fmla="*/ 275982 h 1285875"/>
                <a:gd name="connsiteX10" fmla="*/ 183141 w 1335666"/>
                <a:gd name="connsiteY10" fmla="*/ 209550 h 1285875"/>
                <a:gd name="connsiteX0" fmla="*/ 183141 w 1335666"/>
                <a:gd name="connsiteY0" fmla="*/ 209550 h 1285875"/>
                <a:gd name="connsiteX1" fmla="*/ 607004 w 1335666"/>
                <a:gd name="connsiteY1" fmla="*/ 0 h 1285875"/>
                <a:gd name="connsiteX2" fmla="*/ 1221366 w 1335666"/>
                <a:gd name="connsiteY2" fmla="*/ 366713 h 1285875"/>
                <a:gd name="connsiteX3" fmla="*/ 1335666 w 1335666"/>
                <a:gd name="connsiteY3" fmla="*/ 685800 h 1285875"/>
                <a:gd name="connsiteX4" fmla="*/ 1297566 w 1335666"/>
                <a:gd name="connsiteY4" fmla="*/ 733425 h 1285875"/>
                <a:gd name="connsiteX5" fmla="*/ 1168979 w 1335666"/>
                <a:gd name="connsiteY5" fmla="*/ 771525 h 1285875"/>
                <a:gd name="connsiteX6" fmla="*/ 430791 w 1335666"/>
                <a:gd name="connsiteY6" fmla="*/ 1285875 h 1285875"/>
                <a:gd name="connsiteX7" fmla="*/ 303023 w 1335666"/>
                <a:gd name="connsiteY7" fmla="*/ 725294 h 1285875"/>
                <a:gd name="connsiteX8" fmla="*/ 188084 w 1335666"/>
                <a:gd name="connsiteY8" fmla="*/ 787990 h 1285875"/>
                <a:gd name="connsiteX9" fmla="*/ 0 w 1335666"/>
                <a:gd name="connsiteY9" fmla="*/ 275982 h 1285875"/>
                <a:gd name="connsiteX10" fmla="*/ 183141 w 1335666"/>
                <a:gd name="connsiteY10" fmla="*/ 209550 h 1285875"/>
                <a:gd name="connsiteX0" fmla="*/ 130895 w 1283420"/>
                <a:gd name="connsiteY0" fmla="*/ 209550 h 1285875"/>
                <a:gd name="connsiteX1" fmla="*/ 554758 w 1283420"/>
                <a:gd name="connsiteY1" fmla="*/ 0 h 1285875"/>
                <a:gd name="connsiteX2" fmla="*/ 1169120 w 1283420"/>
                <a:gd name="connsiteY2" fmla="*/ 366713 h 1285875"/>
                <a:gd name="connsiteX3" fmla="*/ 1283420 w 1283420"/>
                <a:gd name="connsiteY3" fmla="*/ 685800 h 1285875"/>
                <a:gd name="connsiteX4" fmla="*/ 1245320 w 1283420"/>
                <a:gd name="connsiteY4" fmla="*/ 733425 h 1285875"/>
                <a:gd name="connsiteX5" fmla="*/ 1116733 w 1283420"/>
                <a:gd name="connsiteY5" fmla="*/ 771525 h 1285875"/>
                <a:gd name="connsiteX6" fmla="*/ 378545 w 1283420"/>
                <a:gd name="connsiteY6" fmla="*/ 1285875 h 1285875"/>
                <a:gd name="connsiteX7" fmla="*/ 250777 w 1283420"/>
                <a:gd name="connsiteY7" fmla="*/ 725294 h 1285875"/>
                <a:gd name="connsiteX8" fmla="*/ 135838 w 1283420"/>
                <a:gd name="connsiteY8" fmla="*/ 787990 h 1285875"/>
                <a:gd name="connsiteX9" fmla="*/ 0 w 1283420"/>
                <a:gd name="connsiteY9" fmla="*/ 275982 h 1285875"/>
                <a:gd name="connsiteX10" fmla="*/ 130895 w 1283420"/>
                <a:gd name="connsiteY10" fmla="*/ 209550 h 1285875"/>
                <a:gd name="connsiteX0" fmla="*/ 130895 w 1283420"/>
                <a:gd name="connsiteY0" fmla="*/ 209550 h 1285875"/>
                <a:gd name="connsiteX1" fmla="*/ 554758 w 1283420"/>
                <a:gd name="connsiteY1" fmla="*/ 0 h 1285875"/>
                <a:gd name="connsiteX2" fmla="*/ 1169120 w 1283420"/>
                <a:gd name="connsiteY2" fmla="*/ 366713 h 1285875"/>
                <a:gd name="connsiteX3" fmla="*/ 1283420 w 1283420"/>
                <a:gd name="connsiteY3" fmla="*/ 685800 h 1285875"/>
                <a:gd name="connsiteX4" fmla="*/ 1245320 w 1283420"/>
                <a:gd name="connsiteY4" fmla="*/ 733425 h 1285875"/>
                <a:gd name="connsiteX5" fmla="*/ 1116733 w 1283420"/>
                <a:gd name="connsiteY5" fmla="*/ 771525 h 1285875"/>
                <a:gd name="connsiteX6" fmla="*/ 378545 w 1283420"/>
                <a:gd name="connsiteY6" fmla="*/ 1285875 h 1285875"/>
                <a:gd name="connsiteX7" fmla="*/ 397065 w 1283420"/>
                <a:gd name="connsiteY7" fmla="*/ 1153707 h 1285875"/>
                <a:gd name="connsiteX8" fmla="*/ 135838 w 1283420"/>
                <a:gd name="connsiteY8" fmla="*/ 787990 h 1285875"/>
                <a:gd name="connsiteX9" fmla="*/ 0 w 1283420"/>
                <a:gd name="connsiteY9" fmla="*/ 275982 h 1285875"/>
                <a:gd name="connsiteX10" fmla="*/ 130895 w 1283420"/>
                <a:gd name="connsiteY10" fmla="*/ 209550 h 1285875"/>
                <a:gd name="connsiteX0" fmla="*/ 130895 w 1283420"/>
                <a:gd name="connsiteY0" fmla="*/ 209550 h 1285875"/>
                <a:gd name="connsiteX1" fmla="*/ 554758 w 1283420"/>
                <a:gd name="connsiteY1" fmla="*/ 0 h 1285875"/>
                <a:gd name="connsiteX2" fmla="*/ 1169120 w 1283420"/>
                <a:gd name="connsiteY2" fmla="*/ 366713 h 1285875"/>
                <a:gd name="connsiteX3" fmla="*/ 1283420 w 1283420"/>
                <a:gd name="connsiteY3" fmla="*/ 685800 h 1285875"/>
                <a:gd name="connsiteX4" fmla="*/ 1245320 w 1283420"/>
                <a:gd name="connsiteY4" fmla="*/ 733425 h 1285875"/>
                <a:gd name="connsiteX5" fmla="*/ 1116733 w 1283420"/>
                <a:gd name="connsiteY5" fmla="*/ 771525 h 1285875"/>
                <a:gd name="connsiteX6" fmla="*/ 378545 w 1283420"/>
                <a:gd name="connsiteY6" fmla="*/ 1285875 h 1285875"/>
                <a:gd name="connsiteX7" fmla="*/ 397065 w 1283420"/>
                <a:gd name="connsiteY7" fmla="*/ 1153707 h 1285875"/>
                <a:gd name="connsiteX8" fmla="*/ 250779 w 1283420"/>
                <a:gd name="connsiteY8" fmla="*/ 1122362 h 1285875"/>
                <a:gd name="connsiteX9" fmla="*/ 0 w 1283420"/>
                <a:gd name="connsiteY9" fmla="*/ 275982 h 1285875"/>
                <a:gd name="connsiteX10" fmla="*/ 130895 w 1283420"/>
                <a:gd name="connsiteY10" fmla="*/ 209550 h 1285875"/>
                <a:gd name="connsiteX0" fmla="*/ 130895 w 1283420"/>
                <a:gd name="connsiteY0" fmla="*/ 209550 h 1285875"/>
                <a:gd name="connsiteX1" fmla="*/ 554758 w 1283420"/>
                <a:gd name="connsiteY1" fmla="*/ 0 h 1285875"/>
                <a:gd name="connsiteX2" fmla="*/ 1169120 w 1283420"/>
                <a:gd name="connsiteY2" fmla="*/ 366713 h 1285875"/>
                <a:gd name="connsiteX3" fmla="*/ 1283420 w 1283420"/>
                <a:gd name="connsiteY3" fmla="*/ 685800 h 1285875"/>
                <a:gd name="connsiteX4" fmla="*/ 1245320 w 1283420"/>
                <a:gd name="connsiteY4" fmla="*/ 733425 h 1285875"/>
                <a:gd name="connsiteX5" fmla="*/ 1116733 w 1283420"/>
                <a:gd name="connsiteY5" fmla="*/ 771525 h 1285875"/>
                <a:gd name="connsiteX6" fmla="*/ 378545 w 1283420"/>
                <a:gd name="connsiteY6" fmla="*/ 1285875 h 1285875"/>
                <a:gd name="connsiteX7" fmla="*/ 312166 w 1283420"/>
                <a:gd name="connsiteY7" fmla="*/ 908444 h 1285875"/>
                <a:gd name="connsiteX8" fmla="*/ 250779 w 1283420"/>
                <a:gd name="connsiteY8" fmla="*/ 1122362 h 1285875"/>
                <a:gd name="connsiteX9" fmla="*/ 0 w 1283420"/>
                <a:gd name="connsiteY9" fmla="*/ 275982 h 1285875"/>
                <a:gd name="connsiteX10" fmla="*/ 130895 w 1283420"/>
                <a:gd name="connsiteY10" fmla="*/ 209550 h 1285875"/>
                <a:gd name="connsiteX0" fmla="*/ 130895 w 1283420"/>
                <a:gd name="connsiteY0" fmla="*/ 209550 h 1285875"/>
                <a:gd name="connsiteX1" fmla="*/ 554758 w 1283420"/>
                <a:gd name="connsiteY1" fmla="*/ 0 h 1285875"/>
                <a:gd name="connsiteX2" fmla="*/ 1169120 w 1283420"/>
                <a:gd name="connsiteY2" fmla="*/ 366713 h 1285875"/>
                <a:gd name="connsiteX3" fmla="*/ 1283420 w 1283420"/>
                <a:gd name="connsiteY3" fmla="*/ 685800 h 1285875"/>
                <a:gd name="connsiteX4" fmla="*/ 1245320 w 1283420"/>
                <a:gd name="connsiteY4" fmla="*/ 733425 h 1285875"/>
                <a:gd name="connsiteX5" fmla="*/ 1116733 w 1283420"/>
                <a:gd name="connsiteY5" fmla="*/ 771525 h 1285875"/>
                <a:gd name="connsiteX6" fmla="*/ 378545 w 1283420"/>
                <a:gd name="connsiteY6" fmla="*/ 1285875 h 1285875"/>
                <a:gd name="connsiteX7" fmla="*/ 312166 w 1283420"/>
                <a:gd name="connsiteY7" fmla="*/ 908444 h 1285875"/>
                <a:gd name="connsiteX8" fmla="*/ 203613 w 1283420"/>
                <a:gd name="connsiteY8" fmla="*/ 966714 h 1285875"/>
                <a:gd name="connsiteX9" fmla="*/ 0 w 1283420"/>
                <a:gd name="connsiteY9" fmla="*/ 275982 h 1285875"/>
                <a:gd name="connsiteX10" fmla="*/ 130895 w 1283420"/>
                <a:gd name="connsiteY10" fmla="*/ 209550 h 1285875"/>
                <a:gd name="connsiteX0" fmla="*/ 130895 w 1283420"/>
                <a:gd name="connsiteY0" fmla="*/ 209550 h 1285875"/>
                <a:gd name="connsiteX1" fmla="*/ 554758 w 1283420"/>
                <a:gd name="connsiteY1" fmla="*/ 0 h 1285875"/>
                <a:gd name="connsiteX2" fmla="*/ 1169120 w 1283420"/>
                <a:gd name="connsiteY2" fmla="*/ 366713 h 1285875"/>
                <a:gd name="connsiteX3" fmla="*/ 1283420 w 1283420"/>
                <a:gd name="connsiteY3" fmla="*/ 685800 h 1285875"/>
                <a:gd name="connsiteX4" fmla="*/ 1245320 w 1283420"/>
                <a:gd name="connsiteY4" fmla="*/ 733425 h 1285875"/>
                <a:gd name="connsiteX5" fmla="*/ 1116733 w 1283420"/>
                <a:gd name="connsiteY5" fmla="*/ 771525 h 1285875"/>
                <a:gd name="connsiteX6" fmla="*/ 378545 w 1283420"/>
                <a:gd name="connsiteY6" fmla="*/ 1285875 h 1285875"/>
                <a:gd name="connsiteX7" fmla="*/ 312166 w 1283420"/>
                <a:gd name="connsiteY7" fmla="*/ 908444 h 1285875"/>
                <a:gd name="connsiteX8" fmla="*/ 95131 w 1283420"/>
                <a:gd name="connsiteY8" fmla="*/ 1042180 h 1285875"/>
                <a:gd name="connsiteX9" fmla="*/ 0 w 1283420"/>
                <a:gd name="connsiteY9" fmla="*/ 275982 h 1285875"/>
                <a:gd name="connsiteX10" fmla="*/ 130895 w 1283420"/>
                <a:gd name="connsiteY10" fmla="*/ 209550 h 1285875"/>
                <a:gd name="connsiteX0" fmla="*/ 192211 w 1344736"/>
                <a:gd name="connsiteY0" fmla="*/ 209550 h 1285875"/>
                <a:gd name="connsiteX1" fmla="*/ 616074 w 1344736"/>
                <a:gd name="connsiteY1" fmla="*/ 0 h 1285875"/>
                <a:gd name="connsiteX2" fmla="*/ 1230436 w 1344736"/>
                <a:gd name="connsiteY2" fmla="*/ 366713 h 1285875"/>
                <a:gd name="connsiteX3" fmla="*/ 1344736 w 1344736"/>
                <a:gd name="connsiteY3" fmla="*/ 685800 h 1285875"/>
                <a:gd name="connsiteX4" fmla="*/ 1306636 w 1344736"/>
                <a:gd name="connsiteY4" fmla="*/ 733425 h 1285875"/>
                <a:gd name="connsiteX5" fmla="*/ 1178049 w 1344736"/>
                <a:gd name="connsiteY5" fmla="*/ 771525 h 1285875"/>
                <a:gd name="connsiteX6" fmla="*/ 439861 w 1344736"/>
                <a:gd name="connsiteY6" fmla="*/ 1285875 h 1285875"/>
                <a:gd name="connsiteX7" fmla="*/ 373482 w 1344736"/>
                <a:gd name="connsiteY7" fmla="*/ 908444 h 1285875"/>
                <a:gd name="connsiteX8" fmla="*/ 156447 w 1344736"/>
                <a:gd name="connsiteY8" fmla="*/ 1042180 h 1285875"/>
                <a:gd name="connsiteX9" fmla="*/ 0 w 1344736"/>
                <a:gd name="connsiteY9" fmla="*/ 356164 h 1285875"/>
                <a:gd name="connsiteX10" fmla="*/ 192211 w 1344736"/>
                <a:gd name="connsiteY10" fmla="*/ 209550 h 1285875"/>
                <a:gd name="connsiteX0" fmla="*/ 215794 w 1368319"/>
                <a:gd name="connsiteY0" fmla="*/ 209550 h 1285875"/>
                <a:gd name="connsiteX1" fmla="*/ 639657 w 1368319"/>
                <a:gd name="connsiteY1" fmla="*/ 0 h 1285875"/>
                <a:gd name="connsiteX2" fmla="*/ 1254019 w 1368319"/>
                <a:gd name="connsiteY2" fmla="*/ 366713 h 1285875"/>
                <a:gd name="connsiteX3" fmla="*/ 1368319 w 1368319"/>
                <a:gd name="connsiteY3" fmla="*/ 685800 h 1285875"/>
                <a:gd name="connsiteX4" fmla="*/ 1330219 w 1368319"/>
                <a:gd name="connsiteY4" fmla="*/ 733425 h 1285875"/>
                <a:gd name="connsiteX5" fmla="*/ 1201632 w 1368319"/>
                <a:gd name="connsiteY5" fmla="*/ 771525 h 1285875"/>
                <a:gd name="connsiteX6" fmla="*/ 463444 w 1368319"/>
                <a:gd name="connsiteY6" fmla="*/ 1285875 h 1285875"/>
                <a:gd name="connsiteX7" fmla="*/ 397065 w 1368319"/>
                <a:gd name="connsiteY7" fmla="*/ 908444 h 1285875"/>
                <a:gd name="connsiteX8" fmla="*/ 180030 w 1368319"/>
                <a:gd name="connsiteY8" fmla="*/ 1042180 h 1285875"/>
                <a:gd name="connsiteX9" fmla="*/ 0 w 1368319"/>
                <a:gd name="connsiteY9" fmla="*/ 271265 h 1285875"/>
                <a:gd name="connsiteX10" fmla="*/ 215794 w 1368319"/>
                <a:gd name="connsiteY10" fmla="*/ 209550 h 1285875"/>
                <a:gd name="connsiteX0" fmla="*/ 215794 w 1368319"/>
                <a:gd name="connsiteY0" fmla="*/ 209550 h 1447431"/>
                <a:gd name="connsiteX1" fmla="*/ 639657 w 1368319"/>
                <a:gd name="connsiteY1" fmla="*/ 0 h 1447431"/>
                <a:gd name="connsiteX2" fmla="*/ 1254019 w 1368319"/>
                <a:gd name="connsiteY2" fmla="*/ 366713 h 1447431"/>
                <a:gd name="connsiteX3" fmla="*/ 1368319 w 1368319"/>
                <a:gd name="connsiteY3" fmla="*/ 685800 h 1447431"/>
                <a:gd name="connsiteX4" fmla="*/ 1330219 w 1368319"/>
                <a:gd name="connsiteY4" fmla="*/ 733425 h 1447431"/>
                <a:gd name="connsiteX5" fmla="*/ 1201632 w 1368319"/>
                <a:gd name="connsiteY5" fmla="*/ 771525 h 1447431"/>
                <a:gd name="connsiteX6" fmla="*/ 474215 w 1368319"/>
                <a:gd name="connsiteY6" fmla="*/ 1447431 h 1447431"/>
                <a:gd name="connsiteX7" fmla="*/ 397065 w 1368319"/>
                <a:gd name="connsiteY7" fmla="*/ 908444 h 1447431"/>
                <a:gd name="connsiteX8" fmla="*/ 180030 w 1368319"/>
                <a:gd name="connsiteY8" fmla="*/ 1042180 h 1447431"/>
                <a:gd name="connsiteX9" fmla="*/ 0 w 1368319"/>
                <a:gd name="connsiteY9" fmla="*/ 271265 h 1447431"/>
                <a:gd name="connsiteX10" fmla="*/ 215794 w 1368319"/>
                <a:gd name="connsiteY10" fmla="*/ 209550 h 1447431"/>
                <a:gd name="connsiteX0" fmla="*/ 215794 w 1368319"/>
                <a:gd name="connsiteY0" fmla="*/ 209550 h 1447431"/>
                <a:gd name="connsiteX1" fmla="*/ 639657 w 1368319"/>
                <a:gd name="connsiteY1" fmla="*/ 0 h 1447431"/>
                <a:gd name="connsiteX2" fmla="*/ 1254019 w 1368319"/>
                <a:gd name="connsiteY2" fmla="*/ 366713 h 1447431"/>
                <a:gd name="connsiteX3" fmla="*/ 1368319 w 1368319"/>
                <a:gd name="connsiteY3" fmla="*/ 685800 h 1447431"/>
                <a:gd name="connsiteX4" fmla="*/ 1330219 w 1368319"/>
                <a:gd name="connsiteY4" fmla="*/ 733425 h 1447431"/>
                <a:gd name="connsiteX5" fmla="*/ 1212403 w 1368319"/>
                <a:gd name="connsiteY5" fmla="*/ 900770 h 1447431"/>
                <a:gd name="connsiteX6" fmla="*/ 474215 w 1368319"/>
                <a:gd name="connsiteY6" fmla="*/ 1447431 h 1447431"/>
                <a:gd name="connsiteX7" fmla="*/ 397065 w 1368319"/>
                <a:gd name="connsiteY7" fmla="*/ 908444 h 1447431"/>
                <a:gd name="connsiteX8" fmla="*/ 180030 w 1368319"/>
                <a:gd name="connsiteY8" fmla="*/ 1042180 h 1447431"/>
                <a:gd name="connsiteX9" fmla="*/ 0 w 1368319"/>
                <a:gd name="connsiteY9" fmla="*/ 271265 h 1447431"/>
                <a:gd name="connsiteX10" fmla="*/ 215794 w 1368319"/>
                <a:gd name="connsiteY10" fmla="*/ 209550 h 1447431"/>
                <a:gd name="connsiteX0" fmla="*/ 215794 w 1437922"/>
                <a:gd name="connsiteY0" fmla="*/ 209550 h 1447431"/>
                <a:gd name="connsiteX1" fmla="*/ 639657 w 1437922"/>
                <a:gd name="connsiteY1" fmla="*/ 0 h 1447431"/>
                <a:gd name="connsiteX2" fmla="*/ 1254019 w 1437922"/>
                <a:gd name="connsiteY2" fmla="*/ 366713 h 1447431"/>
                <a:gd name="connsiteX3" fmla="*/ 1368319 w 1437922"/>
                <a:gd name="connsiteY3" fmla="*/ 685800 h 1447431"/>
                <a:gd name="connsiteX4" fmla="*/ 1437922 w 1437922"/>
                <a:gd name="connsiteY4" fmla="*/ 776507 h 1447431"/>
                <a:gd name="connsiteX5" fmla="*/ 1212403 w 1437922"/>
                <a:gd name="connsiteY5" fmla="*/ 900770 h 1447431"/>
                <a:gd name="connsiteX6" fmla="*/ 474215 w 1437922"/>
                <a:gd name="connsiteY6" fmla="*/ 1447431 h 1447431"/>
                <a:gd name="connsiteX7" fmla="*/ 397065 w 1437922"/>
                <a:gd name="connsiteY7" fmla="*/ 908444 h 1447431"/>
                <a:gd name="connsiteX8" fmla="*/ 180030 w 1437922"/>
                <a:gd name="connsiteY8" fmla="*/ 1042180 h 1447431"/>
                <a:gd name="connsiteX9" fmla="*/ 0 w 1437922"/>
                <a:gd name="connsiteY9" fmla="*/ 271265 h 1447431"/>
                <a:gd name="connsiteX10" fmla="*/ 215794 w 1437922"/>
                <a:gd name="connsiteY10" fmla="*/ 209550 h 144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922" h="1447431">
                  <a:moveTo>
                    <a:pt x="215794" y="209550"/>
                  </a:moveTo>
                  <a:lnTo>
                    <a:pt x="639657" y="0"/>
                  </a:lnTo>
                  <a:lnTo>
                    <a:pt x="1254019" y="366713"/>
                  </a:lnTo>
                  <a:lnTo>
                    <a:pt x="1368319" y="685800"/>
                  </a:lnTo>
                  <a:lnTo>
                    <a:pt x="1437922" y="776507"/>
                  </a:lnTo>
                  <a:lnTo>
                    <a:pt x="1212403" y="900770"/>
                  </a:lnTo>
                  <a:lnTo>
                    <a:pt x="474215" y="1447431"/>
                  </a:lnTo>
                  <a:lnTo>
                    <a:pt x="397065" y="908444"/>
                  </a:lnTo>
                  <a:lnTo>
                    <a:pt x="180030" y="1042180"/>
                  </a:lnTo>
                  <a:lnTo>
                    <a:pt x="0" y="271265"/>
                  </a:lnTo>
                  <a:lnTo>
                    <a:pt x="215794" y="20955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4303" name="テキスト ボックス 75"/>
          <p:cNvSpPr txBox="1"/>
          <p:nvPr/>
        </p:nvSpPr>
        <p:spPr>
          <a:xfrm>
            <a:off x="560891" y="2348289"/>
            <a:ext cx="655780" cy="208787"/>
          </a:xfrm>
          <a:prstGeom prst="rect">
            <a:avLst/>
          </a:prstGeom>
          <a:solidFill>
            <a:srgbClr val="FFFFFF"/>
          </a:solid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HGｺﾞｼｯｸM" pitchFamily="49" charset="-128"/>
                <a:ea typeface="HGｺﾞｼｯｸM" pitchFamily="49" charset="-128"/>
                <a:cs typeface="+mn-cs"/>
              </a:rPr>
              <a:t>第一種中高層</a:t>
            </a:r>
            <a:endParaRPr kumimoji="1" lang="en-US" altLang="ja-JP" sz="800" b="0" i="0" u="none" strike="noStrike" kern="1200" cap="none" spc="0" normalizeH="0" baseline="0" noProof="0">
              <a:ln>
                <a:noFill/>
              </a:ln>
              <a:solidFill>
                <a:prstClr val="black"/>
              </a:solidFill>
              <a:effectLst/>
              <a:uLnTx/>
              <a:uFillTx/>
              <a:latin typeface="HGｺﾞｼｯｸM" pitchFamily="49" charset="-128"/>
              <a:ea typeface="HGｺﾞｼｯｸM" pitchFamily="49" charset="-128"/>
              <a:cs typeface="+mn-cs"/>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HGｺﾞｼｯｸM" pitchFamily="49" charset="-128"/>
                <a:ea typeface="HGｺﾞｼｯｸM" pitchFamily="49" charset="-128"/>
                <a:cs typeface="+mn-cs"/>
              </a:rPr>
              <a:t>住居専用地域</a:t>
            </a:r>
            <a:endParaRPr kumimoji="1" lang="ja-JP" altLang="en-US" sz="700" b="0"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endParaRPr>
          </a:p>
        </p:txBody>
      </p:sp>
      <p:sp>
        <p:nvSpPr>
          <p:cNvPr id="4304" name="テキスト ボックス 76"/>
          <p:cNvSpPr txBox="1"/>
          <p:nvPr/>
        </p:nvSpPr>
        <p:spPr>
          <a:xfrm>
            <a:off x="853860" y="2783071"/>
            <a:ext cx="457934" cy="204565"/>
          </a:xfrm>
          <a:prstGeom prst="rect">
            <a:avLst/>
          </a:prstGeom>
          <a:solidFill>
            <a:srgbClr val="FFFFFF"/>
          </a:solid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HGｺﾞｼｯｸM" pitchFamily="49" charset="-128"/>
                <a:ea typeface="HGｺﾞｼｯｸM" pitchFamily="49" charset="-128"/>
                <a:cs typeface="+mn-cs"/>
              </a:rPr>
              <a:t>第一種</a:t>
            </a:r>
            <a:endParaRPr kumimoji="1" lang="en-US" altLang="ja-JP" sz="800" b="0" i="0" u="none" strike="noStrike" kern="1200" cap="none" spc="0" normalizeH="0" baseline="0" noProof="0">
              <a:ln>
                <a:noFill/>
              </a:ln>
              <a:solidFill>
                <a:prstClr val="black"/>
              </a:solidFill>
              <a:effectLst/>
              <a:uLnTx/>
              <a:uFillTx/>
              <a:latin typeface="HGｺﾞｼｯｸM" pitchFamily="49" charset="-128"/>
              <a:ea typeface="HGｺﾞｼｯｸM" pitchFamily="49" charset="-128"/>
              <a:cs typeface="+mn-cs"/>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HGｺﾞｼｯｸM" pitchFamily="49" charset="-128"/>
                <a:ea typeface="HGｺﾞｼｯｸM" pitchFamily="49" charset="-128"/>
                <a:cs typeface="+mn-cs"/>
              </a:rPr>
              <a:t>住居地域</a:t>
            </a:r>
            <a:endParaRPr kumimoji="1" lang="ja-JP" altLang="en-US" sz="700" b="0"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endParaRPr>
          </a:p>
        </p:txBody>
      </p:sp>
      <p:sp>
        <p:nvSpPr>
          <p:cNvPr id="4305" name="テキスト ボックス 77"/>
          <p:cNvSpPr txBox="1"/>
          <p:nvPr/>
        </p:nvSpPr>
        <p:spPr>
          <a:xfrm>
            <a:off x="14116" y="2508326"/>
            <a:ext cx="520683" cy="105759"/>
          </a:xfrm>
          <a:prstGeom prst="rect">
            <a:avLst/>
          </a:prstGeom>
          <a:solidFill>
            <a:srgbClr val="FFFFFF"/>
          </a:solid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HGｺﾞｼｯｸM" pitchFamily="49" charset="-128"/>
                <a:ea typeface="HGｺﾞｼｯｸM" pitchFamily="49" charset="-128"/>
                <a:cs typeface="+mn-cs"/>
              </a:rPr>
              <a:t>準工業地域</a:t>
            </a:r>
            <a:endParaRPr kumimoji="1" lang="en-US" altLang="ja-JP" sz="800" b="0" i="0" u="none" strike="noStrike" kern="1200" cap="none" spc="0" normalizeH="0" baseline="0" noProof="0">
              <a:ln>
                <a:noFill/>
              </a:ln>
              <a:solidFill>
                <a:prstClr val="black"/>
              </a:solidFill>
              <a:effectLst/>
              <a:uLnTx/>
              <a:uFillTx/>
              <a:latin typeface="HGｺﾞｼｯｸM" pitchFamily="49" charset="-128"/>
              <a:ea typeface="HGｺﾞｼｯｸM" pitchFamily="49" charset="-128"/>
              <a:cs typeface="+mn-cs"/>
            </a:endParaRPr>
          </a:p>
        </p:txBody>
      </p:sp>
      <p:sp>
        <p:nvSpPr>
          <p:cNvPr id="4306" name="Text Box 17"/>
          <p:cNvSpPr txBox="1">
            <a:spLocks noChangeArrowheads="1"/>
          </p:cNvSpPr>
          <p:nvPr/>
        </p:nvSpPr>
        <p:spPr>
          <a:xfrm>
            <a:off x="0" y="11114"/>
            <a:ext cx="9200678" cy="40011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地区計画農地保全条例制度</a:t>
            </a:r>
            <a:r>
              <a:rPr kumimoji="1" lang="ja-JP" altLang="en-US" sz="1600" b="0" i="0" u="none" strike="noStrike" kern="1200" cap="none" spc="0" normalizeH="0" baseline="0" noProof="0">
                <a:ln>
                  <a:noFill/>
                </a:ln>
                <a:solidFill>
                  <a:srgbClr val="FF0000"/>
                </a:solidFill>
                <a:effectLst/>
                <a:uLnTx/>
                <a:uFillTx/>
                <a:latin typeface="HGSｺﾞｼｯｸM" panose="020B0600000000000000" pitchFamily="50" charset="-128"/>
                <a:ea typeface="HGSｺﾞｼｯｸM" panose="020B0600000000000000" pitchFamily="50" charset="-128"/>
                <a:cs typeface="+mn-cs"/>
              </a:rPr>
              <a:t>　</a:t>
            </a:r>
            <a:endParaRPr kumimoji="1" lang="ja-JP" altLang="en-US" sz="16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4307" name="テキスト ボックス 79"/>
          <p:cNvSpPr txBox="1"/>
          <p:nvPr/>
        </p:nvSpPr>
        <p:spPr>
          <a:xfrm>
            <a:off x="0" y="44787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08" name="テキスト ボックス 80"/>
          <p:cNvSpPr txBox="1"/>
          <p:nvPr/>
        </p:nvSpPr>
        <p:spPr>
          <a:xfrm>
            <a:off x="0" y="39558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629377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0" name="スライド番号プレースホルダー 1"/>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grpSp>
        <p:nvGrpSpPr>
          <p:cNvPr id="4311" name="グループ化 38"/>
          <p:cNvGrpSpPr/>
          <p:nvPr/>
        </p:nvGrpSpPr>
        <p:grpSpPr>
          <a:xfrm>
            <a:off x="625818" y="2901152"/>
            <a:ext cx="5853386" cy="3760281"/>
            <a:chOff x="-4805650" y="1988840"/>
            <a:chExt cx="5957650" cy="4024674"/>
          </a:xfrm>
        </p:grpSpPr>
        <p:pic>
          <p:nvPicPr>
            <p:cNvPr id="4312" name="図 39"/>
            <p:cNvPicPr>
              <a:picLocks noChangeAspect="1"/>
            </p:cNvPicPr>
            <p:nvPr/>
          </p:nvPicPr>
          <p:blipFill>
            <a:blip r:embed="rId2"/>
            <a:srcRect l="3571" t="18195" r="2007" b="7857"/>
            <a:stretch>
              <a:fillRect/>
            </a:stretch>
          </p:blipFill>
          <p:spPr>
            <a:xfrm>
              <a:off x="-3456000" y="2048040"/>
              <a:ext cx="4608000" cy="2029032"/>
            </a:xfrm>
            <a:prstGeom prst="rect">
              <a:avLst/>
            </a:prstGeom>
          </p:spPr>
        </p:pic>
        <p:pic>
          <p:nvPicPr>
            <p:cNvPr id="4313" name="図 40"/>
            <p:cNvPicPr>
              <a:picLocks noChangeAspect="1"/>
            </p:cNvPicPr>
            <p:nvPr/>
          </p:nvPicPr>
          <p:blipFill>
            <a:blip r:embed="rId3"/>
            <a:srcRect l="7939" t="11610" r="9599" b="7674"/>
            <a:stretch>
              <a:fillRect/>
            </a:stretch>
          </p:blipFill>
          <p:spPr>
            <a:xfrm>
              <a:off x="-3024000" y="3942000"/>
              <a:ext cx="3728635" cy="2052000"/>
            </a:xfrm>
            <a:prstGeom prst="rect">
              <a:avLst/>
            </a:prstGeom>
          </p:spPr>
        </p:pic>
        <p:pic>
          <p:nvPicPr>
            <p:cNvPr id="4314" name="図 41"/>
            <p:cNvPicPr>
              <a:picLocks noChangeAspect="1"/>
            </p:cNvPicPr>
            <p:nvPr/>
          </p:nvPicPr>
          <p:blipFill>
            <a:blip r:embed="rId4"/>
            <a:srcRect l="3513" t="11610" r="3513" b="7671"/>
            <a:stretch>
              <a:fillRect/>
            </a:stretch>
          </p:blipFill>
          <p:spPr>
            <a:xfrm>
              <a:off x="-4805650" y="3922487"/>
              <a:ext cx="4284000" cy="2091027"/>
            </a:xfrm>
            <a:prstGeom prst="rect">
              <a:avLst/>
            </a:prstGeom>
          </p:spPr>
        </p:pic>
        <p:pic>
          <p:nvPicPr>
            <p:cNvPr id="4315" name="図 42"/>
            <p:cNvPicPr>
              <a:picLocks noChangeAspect="1"/>
            </p:cNvPicPr>
            <p:nvPr/>
          </p:nvPicPr>
          <p:blipFill>
            <a:blip r:embed="rId5"/>
            <a:srcRect l="4427" t="11658" r="2150" b="8330"/>
            <a:stretch>
              <a:fillRect/>
            </a:stretch>
          </p:blipFill>
          <p:spPr>
            <a:xfrm>
              <a:off x="-4789041" y="1988840"/>
              <a:ext cx="4309169" cy="2074957"/>
            </a:xfrm>
            <a:prstGeom prst="rect">
              <a:avLst/>
            </a:prstGeom>
          </p:spPr>
        </p:pic>
      </p:grpSp>
      <p:sp>
        <p:nvSpPr>
          <p:cNvPr id="4316" name="テキスト ボックス 43"/>
          <p:cNvSpPr txBox="1"/>
          <p:nvPr/>
        </p:nvSpPr>
        <p:spPr>
          <a:xfrm>
            <a:off x="0" y="0"/>
            <a:ext cx="9056662"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エリアでの農地保全への取組み</a:t>
            </a:r>
          </a:p>
        </p:txBody>
      </p:sp>
      <p:sp>
        <p:nvSpPr>
          <p:cNvPr id="4317" name="テキスト ボックス 44"/>
          <p:cNvSpPr txBox="1"/>
          <p:nvPr/>
        </p:nvSpPr>
        <p:spPr>
          <a:xfrm>
            <a:off x="-16346" y="498738"/>
            <a:ext cx="85689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■東京都　農の風景育成地区制度（平成２３年～）／「農の風景育成地区指定運営要綱」</a:t>
            </a:r>
            <a:endParaRPr kumimoji="1" lang="en-US" altLang="ja-JP"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4318" name="Picture 4" descr="農の風景育成地区内にある慶元寺三重塔の見える風景の写真">
            <a:hlinkClick r:id="rId6"/>
          </p:cNvPr>
          <p:cNvPicPr>
            <a:picLocks noChangeAspect="1" noChangeArrowheads="1"/>
          </p:cNvPicPr>
          <p:nvPr/>
        </p:nvPicPr>
        <p:blipFill>
          <a:blip r:embed="rId7"/>
          <a:stretch>
            <a:fillRect/>
          </a:stretch>
        </p:blipFill>
        <p:spPr>
          <a:xfrm>
            <a:off x="6976638" y="2737005"/>
            <a:ext cx="2650850" cy="1988139"/>
          </a:xfrm>
          <a:prstGeom prst="rect">
            <a:avLst/>
          </a:prstGeom>
          <a:noFill/>
        </p:spPr>
      </p:pic>
      <p:pic>
        <p:nvPicPr>
          <p:cNvPr id="4319" name="Picture 6" descr="次大夫堀公園の写真">
            <a:hlinkClick r:id="rId8"/>
          </p:cNvPr>
          <p:cNvPicPr>
            <a:picLocks noChangeAspect="1" noChangeArrowheads="1"/>
          </p:cNvPicPr>
          <p:nvPr/>
        </p:nvPicPr>
        <p:blipFill>
          <a:blip r:embed="rId9"/>
          <a:stretch>
            <a:fillRect/>
          </a:stretch>
        </p:blipFill>
        <p:spPr>
          <a:xfrm>
            <a:off x="6977036" y="4804507"/>
            <a:ext cx="2650850" cy="1988139"/>
          </a:xfrm>
          <a:prstGeom prst="rect">
            <a:avLst/>
          </a:prstGeom>
          <a:noFill/>
        </p:spPr>
      </p:pic>
      <p:sp>
        <p:nvSpPr>
          <p:cNvPr id="4320" name="テキスト ボックス 47"/>
          <p:cNvSpPr txBox="1"/>
          <p:nvPr/>
        </p:nvSpPr>
        <p:spPr>
          <a:xfrm>
            <a:off x="8204180" y="2753842"/>
            <a:ext cx="144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慶元寺周辺の風景</a:t>
            </a:r>
          </a:p>
        </p:txBody>
      </p:sp>
      <p:sp>
        <p:nvSpPr>
          <p:cNvPr id="4321" name="テキスト ボックス 48"/>
          <p:cNvSpPr txBox="1"/>
          <p:nvPr/>
        </p:nvSpPr>
        <p:spPr>
          <a:xfrm>
            <a:off x="8451317" y="6536377"/>
            <a:ext cx="13254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次大夫堀公園</a:t>
            </a:r>
          </a:p>
        </p:txBody>
      </p:sp>
      <p:sp>
        <p:nvSpPr>
          <p:cNvPr id="4322" name="テキスト ボックス 49"/>
          <p:cNvSpPr txBox="1"/>
          <p:nvPr/>
        </p:nvSpPr>
        <p:spPr>
          <a:xfrm>
            <a:off x="54457" y="788854"/>
            <a:ext cx="9848751"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農地や屋敷林などが比較的まとまって残る地区を「農の風景育成地区」に指定</a:t>
            </a:r>
            <a:r>
              <a:rPr kumimoji="1" lang="en-US" altLang="ja-JP" sz="1400" b="0" i="0" u="none" strike="noStrike" kern="1200" cap="none" spc="0" normalizeH="0" baseline="3000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4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し、農地等の保全を図るために都市計画制度などを積極的に活用</a:t>
            </a:r>
            <a:endParaRPr kumimoji="1" lang="en-US" altLang="ja-JP" sz="14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　　・散在する農地を一体の都市計画公園などに指定し、農業継続困難な場合は、区市町が農業公園として整備</a:t>
            </a:r>
            <a:endParaRPr kumimoji="1" lang="en-US" altLang="ja-JP" sz="14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　　・農地の活用を通じた農業者と地域住民との交流の促進</a:t>
            </a:r>
            <a:endParaRPr kumimoji="1" lang="en-US" altLang="ja-JP" sz="14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　　・都市農地の重要性に対する住民の理解促進と農のある風景の育成</a:t>
            </a:r>
            <a:endParaRPr kumimoji="1" lang="en-US" altLang="ja-JP" sz="14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2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平成２５年５月に世田谷区の喜多見四・五丁目地区、平成２７年６月に練馬区の高松一・二・三丁目地区、</a:t>
            </a:r>
            <a:endParaRPr kumimoji="1" lang="en-US" altLang="ja-JP" sz="12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　  成２９年３月に杉並区 の荻窪一丁目、成田西二・三丁目地区、令和元年１２月に練馬区の</a:t>
            </a:r>
            <a:r>
              <a:rPr kumimoji="1" lang="ja-JP" altLang="en-US" sz="1200" b="0" i="0" u="none" strike="noStrike" kern="1200" cap="none" spc="0" normalizeH="0" baseline="0" noProof="0">
                <a:ln>
                  <a:noFill/>
                </a:ln>
                <a:solidFill>
                  <a:srgbClr val="333333"/>
                </a:solidFill>
                <a:effectLst/>
                <a:uLnTx/>
                <a:uFillTx/>
                <a:latin typeface="ＭＳ Ｐ明朝" panose="02020600040205080304" pitchFamily="18" charset="-128"/>
                <a:ea typeface="ＭＳ Ｐ明朝" panose="02020600040205080304" pitchFamily="18" charset="-128"/>
                <a:cs typeface="+mn-cs"/>
              </a:rPr>
              <a:t>南大泉三・四丁目地区、</a:t>
            </a:r>
            <a:endParaRPr kumimoji="1" lang="en-US" altLang="ja-JP" sz="1200" b="0" i="0" u="none" strike="noStrike" kern="1200" cap="none" spc="0" normalizeH="0" baseline="0" noProof="0">
              <a:ln>
                <a:noFill/>
              </a:ln>
              <a:solidFill>
                <a:srgbClr val="333333"/>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333333"/>
                </a:solidFill>
                <a:effectLst/>
                <a:uLnTx/>
                <a:uFillTx/>
                <a:latin typeface="ＭＳ Ｐ明朝" panose="02020600040205080304" pitchFamily="18" charset="-128"/>
                <a:ea typeface="ＭＳ Ｐ明朝" panose="02020600040205080304" pitchFamily="18" charset="-128"/>
                <a:cs typeface="+mn-cs"/>
              </a:rPr>
              <a:t>　　令和２年７月に調布市の深大寺・佐須地域、令和５年４月に江戸川区の鹿骨地域、同年１０月に町田市の下小山田・図師町を指定</a:t>
            </a:r>
            <a:endParaRPr kumimoji="1" lang="en-US" altLang="ja-JP" sz="1200" b="0" i="0" u="none" strike="noStrike" kern="1200" cap="none" spc="0" normalizeH="0" baseline="0" noProof="0">
              <a:ln>
                <a:noFill/>
              </a:ln>
              <a:solidFill>
                <a:srgbClr val="333333"/>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4323" name="テキスト ボックス 50"/>
          <p:cNvSpPr txBox="1"/>
          <p:nvPr/>
        </p:nvSpPr>
        <p:spPr>
          <a:xfrm>
            <a:off x="2792" y="1909711"/>
            <a:ext cx="984433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1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区市町が「農の風景育成計画」を策定し、知事へ申請。知事は審査後、計画に基づき「農の風景育成地区」を指定。区市町は１年ごとに、知事へ取組み状況を報告。</a:t>
            </a:r>
          </a:p>
        </p:txBody>
      </p:sp>
      <p:sp>
        <p:nvSpPr>
          <p:cNvPr id="4339" name="正方形/長方形 66"/>
          <p:cNvSpPr/>
          <p:nvPr/>
        </p:nvSpPr>
        <p:spPr>
          <a:xfrm>
            <a:off x="625818" y="2779492"/>
            <a:ext cx="5996398" cy="388194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340" name="正方形/長方形 67"/>
          <p:cNvSpPr/>
          <p:nvPr/>
        </p:nvSpPr>
        <p:spPr>
          <a:xfrm>
            <a:off x="4184083" y="2823726"/>
            <a:ext cx="2159860" cy="357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341" name="テキスト ボックス 68"/>
          <p:cNvSpPr txBox="1"/>
          <p:nvPr/>
        </p:nvSpPr>
        <p:spPr>
          <a:xfrm>
            <a:off x="3903353" y="2868917"/>
            <a:ext cx="276550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喜多見四・五丁目農の風景育成地区　構想図</a:t>
            </a:r>
          </a:p>
        </p:txBody>
      </p:sp>
      <p:sp>
        <p:nvSpPr>
          <p:cNvPr id="4342" name="テキスト ボックス 69"/>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43" name="テキスト ボックス 70"/>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44" name="スライド番号プレースホルダー 1"/>
          <p:cNvSpPr txBox="1"/>
          <p:nvPr/>
        </p:nvSpPr>
        <p:spPr>
          <a:xfrm>
            <a:off x="7610152" y="6453336"/>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2" name="正方形/長方形 1">
            <a:extLst>
              <a:ext uri="{FF2B5EF4-FFF2-40B4-BE49-F238E27FC236}">
                <a16:creationId xmlns:a16="http://schemas.microsoft.com/office/drawing/2014/main" id="{56751D03-E40E-7FE5-1B0F-B676302134C4}"/>
              </a:ext>
            </a:extLst>
          </p:cNvPr>
          <p:cNvSpPr/>
          <p:nvPr/>
        </p:nvSpPr>
        <p:spPr>
          <a:xfrm>
            <a:off x="1268298" y="6142866"/>
            <a:ext cx="1128513" cy="44704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no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970814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6" name="テキスト ボックス 43"/>
          <p:cNvSpPr txBox="1"/>
          <p:nvPr/>
        </p:nvSpPr>
        <p:spPr>
          <a:xfrm>
            <a:off x="0" y="0"/>
            <a:ext cx="9056662"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市民団体等による農を活かしたまちづくりの事例</a:t>
            </a:r>
          </a:p>
        </p:txBody>
      </p:sp>
      <p:sp>
        <p:nvSpPr>
          <p:cNvPr id="4342" name="テキスト ボックス 69"/>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43" name="テキスト ボックス 70"/>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44" name="スライド番号プレースホルダー 1"/>
          <p:cNvSpPr txBox="1"/>
          <p:nvPr/>
        </p:nvSpPr>
        <p:spPr>
          <a:xfrm>
            <a:off x="7610152" y="6453336"/>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5C20A7BC-4286-06CD-E320-6B9B55233845}"/>
              </a:ext>
            </a:extLst>
          </p:cNvPr>
          <p:cNvSpPr txBox="1"/>
          <p:nvPr/>
        </p:nvSpPr>
        <p:spPr>
          <a:xfrm>
            <a:off x="480685" y="938302"/>
            <a:ext cx="8944630" cy="521571"/>
          </a:xfrm>
          <a:prstGeom prst="rect">
            <a:avLst/>
          </a:prstGeom>
          <a:noFill/>
          <a:ln>
            <a:solidFill>
              <a:sysClr val="windowText" lastClr="000000"/>
            </a:solidFill>
          </a:ln>
        </p:spPr>
        <p:txBody>
          <a:bodyPr wrap="square" tIns="61350" bIns="61350" rtlCol="0">
            <a:spAutoFit/>
          </a:bodyPr>
          <a:lstStyle/>
          <a:p>
            <a:pPr marL="151506" marR="0" lvl="0" indent="-151506" algn="just" defTabSz="779173" rtl="0" eaLnBrk="0" fontAlgn="base" latinLnBrk="0" hangingPunct="0">
              <a:lnSpc>
                <a:spcPct val="100000"/>
              </a:lnSpc>
              <a:spcBef>
                <a:spcPts val="0"/>
              </a:spcBef>
              <a:spcAft>
                <a:spcPct val="0"/>
              </a:spcAft>
              <a:buClrTx/>
              <a:buSzTx/>
              <a:buFontTx/>
              <a:buNone/>
              <a:tabLst/>
              <a:defRPr/>
            </a:pPr>
            <a:r>
              <a:rPr kumimoji="1" lang="ja-JP" altLang="en-US" sz="1292" b="0" i="0" u="none" strike="noStrike" kern="0" cap="none" spc="0" normalizeH="0" baseline="0" noProof="0">
                <a:ln>
                  <a:noFill/>
                </a:ln>
                <a:solidFill>
                  <a:srgbClr val="000000"/>
                </a:solidFill>
                <a:effectLst/>
                <a:uLnTx/>
                <a:uFillTx/>
                <a:latin typeface="ＭＳ Ｐゴシック"/>
                <a:ea typeface="ＭＳ Ｐゴシック"/>
                <a:cs typeface="Meiryo UI" panose="020B0604030504040204" pitchFamily="50" charset="-128"/>
              </a:rPr>
              <a:t>○　都市の貴重な緑地である農地について、地域住民や農家等による都市農地の保全・活用の取組が、エリアマネジメントとして地域のまちづくりへと展開している事例が見られる。</a:t>
            </a:r>
            <a:endParaRPr kumimoji="1" lang="en-US" altLang="ja-JP" sz="1292" b="0" i="0" u="none" strike="noStrike" kern="0" cap="none" spc="0" normalizeH="0" baseline="0" noProof="0">
              <a:ln>
                <a:noFill/>
              </a:ln>
              <a:solidFill>
                <a:srgbClr val="000000"/>
              </a:solidFill>
              <a:effectLst/>
              <a:uLnTx/>
              <a:uFillTx/>
              <a:latin typeface="ＭＳ Ｐゴシック"/>
              <a:ea typeface="ＭＳ Ｐゴシック"/>
              <a:cs typeface="Meiryo UI" panose="020B0604030504040204" pitchFamily="50" charset="-128"/>
            </a:endParaRPr>
          </a:p>
        </p:txBody>
      </p:sp>
      <p:sp>
        <p:nvSpPr>
          <p:cNvPr id="3" name="テキスト ボックス 2">
            <a:extLst>
              <a:ext uri="{FF2B5EF4-FFF2-40B4-BE49-F238E27FC236}">
                <a16:creationId xmlns:a16="http://schemas.microsoft.com/office/drawing/2014/main" id="{91C00E38-3AF5-FF67-829A-D4550523C195}"/>
              </a:ext>
            </a:extLst>
          </p:cNvPr>
          <p:cNvSpPr txBox="1"/>
          <p:nvPr/>
        </p:nvSpPr>
        <p:spPr>
          <a:xfrm>
            <a:off x="594494" y="2071866"/>
            <a:ext cx="5641412" cy="1348969"/>
          </a:xfrm>
          <a:prstGeom prst="roundRect">
            <a:avLst>
              <a:gd name="adj" fmla="val 0"/>
            </a:avLst>
          </a:prstGeom>
          <a:noFill/>
          <a:ln>
            <a:noFill/>
          </a:ln>
        </p:spPr>
        <p:txBody>
          <a:bodyPr wrap="square" lIns="46012" tIns="46012" rIns="46012" bIns="46012" rtlCol="0">
            <a:noAutofit/>
          </a:bodyPr>
          <a:lstStyle/>
          <a:p>
            <a:pPr marL="164127" marR="0" lvl="0" indent="-164127" algn="just" defTabSz="389586" rtl="0" eaLnBrk="1" fontAlgn="base" latinLnBrk="0" hangingPunct="1">
              <a:lnSpc>
                <a:spcPts val="1329"/>
              </a:lnSpc>
              <a:spcBef>
                <a:spcPts val="0"/>
              </a:spcBef>
              <a:spcAft>
                <a:spcPct val="0"/>
              </a:spcAft>
              <a:buClrTx/>
              <a:buSzTx/>
              <a:buFont typeface="ＭＳ Ｐゴシック" panose="020B0600070205080204" pitchFamily="50" charset="-128"/>
              <a:buChar char="○"/>
              <a:tabLst/>
              <a:defRPr/>
            </a:pPr>
            <a:r>
              <a:rPr kumimoji="1" lang="ja-JP" altLang="en-US" sz="1108" b="0" i="0" u="none" strike="noStrike" kern="1200" cap="none" spc="0" normalizeH="0" baseline="0" noProof="0">
                <a:ln>
                  <a:noFill/>
                </a:ln>
                <a:solidFill>
                  <a:prstClr val="black"/>
                </a:solidFill>
                <a:effectLst/>
                <a:uLnTx/>
                <a:uFillTx/>
                <a:latin typeface="ＭＳ Ｐゴシック"/>
                <a:ea typeface="ＭＳ Ｐゴシック"/>
                <a:cs typeface="+mn-cs"/>
              </a:rPr>
              <a:t>住宅地にまとまった農地や樹林地が残り、市民農園や農業体験農園、観光農園などもある、良好な農の風景を形成している地区を農の風景育成地区として指定（</a:t>
            </a:r>
            <a:r>
              <a:rPr kumimoji="1" lang="en-US" altLang="ja-JP" sz="1108" b="0" i="0" u="none" strike="noStrike" kern="1200" cap="none" spc="0" normalizeH="0" baseline="0" noProof="0">
                <a:ln>
                  <a:noFill/>
                </a:ln>
                <a:solidFill>
                  <a:prstClr val="black"/>
                </a:solidFill>
                <a:effectLst/>
                <a:uLnTx/>
                <a:uFillTx/>
                <a:latin typeface="ＭＳ Ｐゴシック"/>
                <a:ea typeface="ＭＳ Ｐゴシック"/>
                <a:cs typeface="+mn-cs"/>
              </a:rPr>
              <a:t>R1.12</a:t>
            </a:r>
            <a:r>
              <a:rPr kumimoji="1" lang="ja-JP" altLang="en-US" sz="1108" b="0" i="0" u="none" strike="noStrike" kern="1200" cap="none" spc="0" normalizeH="0" baseline="0" noProof="0">
                <a:ln>
                  <a:noFill/>
                </a:ln>
                <a:solidFill>
                  <a:prstClr val="black"/>
                </a:solidFill>
                <a:effectLst/>
                <a:uLnTx/>
                <a:uFillTx/>
                <a:latin typeface="ＭＳ Ｐゴシック"/>
                <a:ea typeface="ＭＳ Ｐゴシック"/>
                <a:cs typeface="+mn-cs"/>
              </a:rPr>
              <a:t>）。</a:t>
            </a:r>
            <a:endParaRPr kumimoji="1" lang="en-US" altLang="ja-JP" sz="1108"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164127" marR="0" lvl="0" indent="-164127" algn="just" defTabSz="389586" rtl="0" eaLnBrk="1" fontAlgn="base" latinLnBrk="0" hangingPunct="1">
              <a:lnSpc>
                <a:spcPts val="1329"/>
              </a:lnSpc>
              <a:spcBef>
                <a:spcPts val="554"/>
              </a:spcBef>
              <a:spcAft>
                <a:spcPct val="0"/>
              </a:spcAft>
              <a:buClrTx/>
              <a:buSzTx/>
              <a:buFont typeface="ＭＳ Ｐゴシック" panose="020B0600070205080204" pitchFamily="50" charset="-128"/>
              <a:buChar char="○"/>
              <a:tabLst/>
              <a:defRPr/>
            </a:pPr>
            <a:r>
              <a:rPr kumimoji="1" lang="ja-JP" altLang="en-US" sz="1108" b="0" i="0" u="none" strike="noStrike" kern="1200" cap="none" spc="0" normalizeH="0" baseline="0" noProof="0">
                <a:ln>
                  <a:noFill/>
                </a:ln>
                <a:solidFill>
                  <a:prstClr val="black"/>
                </a:solidFill>
                <a:effectLst/>
                <a:uLnTx/>
                <a:uFillTx/>
                <a:latin typeface="ＭＳ Ｐゴシック"/>
                <a:ea typeface="ＭＳ Ｐゴシック"/>
                <a:cs typeface="+mn-cs"/>
              </a:rPr>
              <a:t>当該地区では、農家と住民が協働で、農のあるまちづくりの中心的組織を立ち上げ、農をテーマにしたエリアマネジメントを展開。</a:t>
            </a:r>
            <a:endParaRPr kumimoji="1" lang="en-US" altLang="ja-JP" sz="1108"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414715" marR="0" lvl="1" indent="-168524" algn="just" defTabSz="389586" rtl="0" eaLnBrk="1" fontAlgn="base" latinLnBrk="0" hangingPunct="1">
              <a:lnSpc>
                <a:spcPts val="1329"/>
              </a:lnSpc>
              <a:spcBef>
                <a:spcPts val="0"/>
              </a:spcBef>
              <a:spcAft>
                <a:spcPct val="0"/>
              </a:spcAft>
              <a:buClrTx/>
              <a:buSzTx/>
              <a:buFont typeface="Wingdings" panose="05000000000000000000" pitchFamily="2" charset="2"/>
              <a:buChar char="Ø"/>
              <a:tabLst/>
              <a:defRPr/>
            </a:pPr>
            <a:r>
              <a:rPr kumimoji="1" lang="ja-JP" altLang="en-US" sz="1108" b="0" i="0" u="none" strike="noStrike" kern="1200" cap="none" spc="0" normalizeH="0" baseline="0" noProof="0">
                <a:ln>
                  <a:noFill/>
                </a:ln>
                <a:solidFill>
                  <a:prstClr val="black"/>
                </a:solidFill>
                <a:effectLst/>
                <a:uLnTx/>
                <a:uFillTx/>
                <a:latin typeface="ＭＳ Ｐゴシック"/>
                <a:ea typeface="ＭＳ Ｐゴシック"/>
                <a:cs typeface="+mn-cs"/>
              </a:rPr>
              <a:t>複数の農地を利用したスタンプラリーや野菜の収穫体験、地域の飲食店による地元野菜を使った食事を提供するキッチンカーの出店等のイベント。</a:t>
            </a:r>
            <a:endParaRPr kumimoji="1" lang="en-US" altLang="ja-JP" sz="1108"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414715" marR="0" lvl="1" indent="-168524" algn="just" defTabSz="389586" rtl="0" eaLnBrk="1" fontAlgn="base" latinLnBrk="0" hangingPunct="1">
              <a:lnSpc>
                <a:spcPts val="1329"/>
              </a:lnSpc>
              <a:spcBef>
                <a:spcPts val="0"/>
              </a:spcBef>
              <a:spcAft>
                <a:spcPct val="0"/>
              </a:spcAft>
              <a:buClrTx/>
              <a:buSzTx/>
              <a:buFont typeface="Wingdings" panose="05000000000000000000" pitchFamily="2" charset="2"/>
              <a:buChar char="Ø"/>
              <a:tabLst/>
              <a:defRPr/>
            </a:pPr>
            <a:r>
              <a:rPr kumimoji="1" lang="ja-JP" altLang="en-US" sz="1108" b="0" i="0" u="none" strike="noStrike" kern="1200" cap="none" spc="0" normalizeH="0" baseline="0" noProof="0">
                <a:ln>
                  <a:noFill/>
                </a:ln>
                <a:solidFill>
                  <a:prstClr val="black"/>
                </a:solidFill>
                <a:effectLst/>
                <a:uLnTx/>
                <a:uFillTx/>
                <a:latin typeface="ＭＳ Ｐゴシック"/>
                <a:ea typeface="ＭＳ Ｐゴシック"/>
                <a:cs typeface="+mn-cs"/>
              </a:rPr>
              <a:t>地元の町会による農業体験農園を防災協力農地として活用した炊き出し訓練等。</a:t>
            </a:r>
          </a:p>
        </p:txBody>
      </p:sp>
      <p:sp>
        <p:nvSpPr>
          <p:cNvPr id="4" name="正方形/長方形 3">
            <a:extLst>
              <a:ext uri="{FF2B5EF4-FFF2-40B4-BE49-F238E27FC236}">
                <a16:creationId xmlns:a16="http://schemas.microsoft.com/office/drawing/2014/main" id="{2D4337EB-3484-24D7-A7BE-BAAAA14F4E53}"/>
              </a:ext>
            </a:extLst>
          </p:cNvPr>
          <p:cNvSpPr/>
          <p:nvPr/>
        </p:nvSpPr>
        <p:spPr>
          <a:xfrm>
            <a:off x="617940" y="4344873"/>
            <a:ext cx="8744139" cy="222066"/>
          </a:xfrm>
          <a:prstGeom prst="rect">
            <a:avLst/>
          </a:prstGeom>
          <a:solidFill>
            <a:srgbClr val="8A332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89586"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prstClr val="white"/>
                </a:solidFill>
                <a:effectLst/>
                <a:uLnTx/>
                <a:uFillTx/>
                <a:latin typeface="ＭＳ Ｐゴシック"/>
                <a:ea typeface="ＭＳ Ｐゴシック"/>
                <a:cs typeface="+mn-cs"/>
              </a:rPr>
              <a:t>■活動の様子</a:t>
            </a:r>
            <a:endParaRPr kumimoji="1" lang="en-US" altLang="ja-JP" sz="1015" b="0" i="0" u="none" strike="noStrike" kern="1200" cap="none" spc="0" normalizeH="0" baseline="0" noProof="0">
              <a:ln>
                <a:noFill/>
              </a:ln>
              <a:solidFill>
                <a:prstClr val="white"/>
              </a:solidFill>
              <a:effectLst/>
              <a:uLnTx/>
              <a:uFillTx/>
              <a:latin typeface="ＭＳ Ｐゴシック"/>
              <a:ea typeface="ＭＳ Ｐゴシック"/>
              <a:cs typeface="+mn-cs"/>
            </a:endParaRPr>
          </a:p>
        </p:txBody>
      </p:sp>
      <p:sp>
        <p:nvSpPr>
          <p:cNvPr id="5" name="テキスト ボックス 4">
            <a:extLst>
              <a:ext uri="{FF2B5EF4-FFF2-40B4-BE49-F238E27FC236}">
                <a16:creationId xmlns:a16="http://schemas.microsoft.com/office/drawing/2014/main" id="{37BA89A0-7D02-359F-8FF6-ABF82971621A}"/>
              </a:ext>
            </a:extLst>
          </p:cNvPr>
          <p:cNvSpPr txBox="1"/>
          <p:nvPr/>
        </p:nvSpPr>
        <p:spPr>
          <a:xfrm>
            <a:off x="765458" y="3480424"/>
            <a:ext cx="5450452" cy="779100"/>
          </a:xfrm>
          <a:prstGeom prst="rect">
            <a:avLst/>
          </a:prstGeom>
          <a:noFill/>
          <a:ln>
            <a:solidFill>
              <a:schemeClr val="tx1"/>
            </a:solidFill>
          </a:ln>
        </p:spPr>
        <p:txBody>
          <a:bodyPr wrap="square" lIns="46012" tIns="46012" rIns="46012" bIns="46012" rtlCol="0">
            <a:noAutofit/>
          </a:bodyPr>
          <a:lstStyle/>
          <a:p>
            <a:pPr marL="30676" marR="0" lvl="0" indent="-389586" algn="just" defTabSz="389586"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prstClr val="black"/>
                </a:solidFill>
                <a:effectLst/>
                <a:uLnTx/>
                <a:uFillTx/>
                <a:latin typeface="ＭＳ Ｐゴシック"/>
                <a:ea typeface="ＭＳ Ｐゴシック"/>
                <a:cs typeface="+mn-cs"/>
              </a:rPr>
              <a:t>■活動団体 南大泉農の風景育成地区実行委員会</a:t>
            </a:r>
            <a:endParaRPr kumimoji="1" lang="en-US" altLang="ja-JP" sz="1108"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30676" marR="0" lvl="0" indent="-389586" algn="just" defTabSz="389586"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prstClr val="black"/>
                </a:solidFill>
                <a:effectLst/>
                <a:uLnTx/>
                <a:uFillTx/>
                <a:latin typeface="ＭＳ Ｐゴシック"/>
                <a:ea typeface="ＭＳ Ｐゴシック"/>
                <a:cs typeface="+mn-cs"/>
              </a:rPr>
              <a:t>　地区内農業者を中心に、成熟社会に栄える街、農の会話を通して市民を繋ぐ町作りをビジョンとして活動。農地を地区の重要な資産として捉え、維持・活用していくことが目指されている。</a:t>
            </a:r>
            <a:endParaRPr kumimoji="1" lang="en-US" altLang="ja-JP" sz="1108" b="0" i="0" u="none" strike="noStrike" kern="1200" cap="none" spc="0" normalizeH="0" baseline="0" noProof="0">
              <a:ln>
                <a:noFill/>
              </a:ln>
              <a:solidFill>
                <a:prstClr val="black"/>
              </a:solidFill>
              <a:effectLst/>
              <a:uLnTx/>
              <a:uFillTx/>
              <a:latin typeface="ＭＳ Ｐゴシック"/>
              <a:ea typeface="ＭＳ Ｐゴシック"/>
              <a:cs typeface="+mn-cs"/>
            </a:endParaRPr>
          </a:p>
        </p:txBody>
      </p:sp>
      <p:pic>
        <p:nvPicPr>
          <p:cNvPr id="6" name="図 5">
            <a:extLst>
              <a:ext uri="{FF2B5EF4-FFF2-40B4-BE49-F238E27FC236}">
                <a16:creationId xmlns:a16="http://schemas.microsoft.com/office/drawing/2014/main" id="{83EE67DC-2FF3-77C0-B229-53D499989C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40059" y="4645009"/>
            <a:ext cx="2162358" cy="1579811"/>
          </a:xfrm>
          <a:prstGeom prst="rect">
            <a:avLst/>
          </a:prstGeom>
        </p:spPr>
      </p:pic>
      <p:pic>
        <p:nvPicPr>
          <p:cNvPr id="7" name="Picture 4">
            <a:hlinkClick r:id="rId3"/>
            <a:extLst>
              <a:ext uri="{FF2B5EF4-FFF2-40B4-BE49-F238E27FC236}">
                <a16:creationId xmlns:a16="http://schemas.microsoft.com/office/drawing/2014/main" id="{A3391BCB-9609-CE02-E1ED-D1F930D7D0A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71819" y="4644293"/>
            <a:ext cx="2286070" cy="1588052"/>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5526E635-8F3A-D628-AC63-214ED2E9424C}"/>
              </a:ext>
            </a:extLst>
          </p:cNvPr>
          <p:cNvSpPr txBox="1"/>
          <p:nvPr/>
        </p:nvSpPr>
        <p:spPr>
          <a:xfrm>
            <a:off x="7478994" y="6217407"/>
            <a:ext cx="1673535" cy="204733"/>
          </a:xfrm>
          <a:prstGeom prst="rect">
            <a:avLst/>
          </a:prstGeom>
          <a:noFill/>
          <a:ln>
            <a:noFill/>
          </a:ln>
        </p:spPr>
        <p:txBody>
          <a:bodyPr wrap="square" lIns="46012" tIns="46012" rIns="46012" bIns="46012" rtlCol="0">
            <a:noAutofit/>
          </a:bodyPr>
          <a:lstStyle/>
          <a:p>
            <a:pPr marL="30676" marR="0" lvl="0" indent="-389586" algn="l" defTabSz="389586"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srgbClr val="000000"/>
                </a:solidFill>
                <a:effectLst/>
                <a:uLnTx/>
                <a:uFillTx/>
                <a:latin typeface="ＭＳ Ｐゴシック"/>
                <a:ea typeface="ＭＳ Ｐゴシック"/>
                <a:cs typeface="+mn-cs"/>
              </a:rPr>
              <a:t>農業体験農園での炊出訓練</a:t>
            </a:r>
            <a:endParaRPr kumimoji="1" lang="en-US" altLang="ja-JP" sz="1015"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pic>
        <p:nvPicPr>
          <p:cNvPr id="9" name="図 8">
            <a:extLst>
              <a:ext uri="{FF2B5EF4-FFF2-40B4-BE49-F238E27FC236}">
                <a16:creationId xmlns:a16="http://schemas.microsoft.com/office/drawing/2014/main" id="{D7775A64-67D5-CE11-A8BB-4F2CA8679E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9074" y="4644820"/>
            <a:ext cx="2797658" cy="1576779"/>
          </a:xfrm>
          <a:prstGeom prst="rect">
            <a:avLst/>
          </a:prstGeom>
        </p:spPr>
      </p:pic>
      <p:sp>
        <p:nvSpPr>
          <p:cNvPr id="10" name="テキスト ボックス 9">
            <a:extLst>
              <a:ext uri="{FF2B5EF4-FFF2-40B4-BE49-F238E27FC236}">
                <a16:creationId xmlns:a16="http://schemas.microsoft.com/office/drawing/2014/main" id="{9CA37688-4AD3-46A3-6630-AA5BC08602DC}"/>
              </a:ext>
            </a:extLst>
          </p:cNvPr>
          <p:cNvSpPr txBox="1"/>
          <p:nvPr/>
        </p:nvSpPr>
        <p:spPr>
          <a:xfrm>
            <a:off x="1739413" y="6206464"/>
            <a:ext cx="1093554" cy="189077"/>
          </a:xfrm>
          <a:prstGeom prst="rect">
            <a:avLst/>
          </a:prstGeom>
          <a:noFill/>
          <a:ln>
            <a:noFill/>
          </a:ln>
        </p:spPr>
        <p:txBody>
          <a:bodyPr wrap="square" lIns="46012" tIns="46012" rIns="46012" bIns="46012" rtlCol="0" anchor="ctr">
            <a:noAutofit/>
          </a:bodyPr>
          <a:lstStyle/>
          <a:p>
            <a:pPr marL="30676" marR="0" lvl="0" indent="-389586" algn="l" defTabSz="389586"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srgbClr val="000000"/>
                </a:solidFill>
                <a:effectLst/>
                <a:uLnTx/>
                <a:uFillTx/>
                <a:latin typeface="ＭＳ Ｐゴシック"/>
                <a:ea typeface="ＭＳ Ｐゴシック"/>
                <a:cs typeface="+mn-cs"/>
              </a:rPr>
              <a:t>農フェスタの開催</a:t>
            </a:r>
            <a:endParaRPr kumimoji="1" lang="en-US" altLang="ja-JP" sz="1015"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pic>
        <p:nvPicPr>
          <p:cNvPr id="11" name="図 10">
            <a:extLst>
              <a:ext uri="{FF2B5EF4-FFF2-40B4-BE49-F238E27FC236}">
                <a16:creationId xmlns:a16="http://schemas.microsoft.com/office/drawing/2014/main" id="{B53C5483-F510-A3CC-4C51-ED0E1060D19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24216" y="5602199"/>
            <a:ext cx="930565" cy="604264"/>
          </a:xfrm>
          <a:prstGeom prst="rect">
            <a:avLst/>
          </a:prstGeom>
        </p:spPr>
      </p:pic>
      <p:sp>
        <p:nvSpPr>
          <p:cNvPr id="12" name="正方形/長方形 11">
            <a:extLst>
              <a:ext uri="{FF2B5EF4-FFF2-40B4-BE49-F238E27FC236}">
                <a16:creationId xmlns:a16="http://schemas.microsoft.com/office/drawing/2014/main" id="{291AEFE1-4943-E9D5-48EA-A2A057B7F4E3}"/>
              </a:ext>
            </a:extLst>
          </p:cNvPr>
          <p:cNvSpPr/>
          <p:nvPr/>
        </p:nvSpPr>
        <p:spPr>
          <a:xfrm>
            <a:off x="391572" y="1754396"/>
            <a:ext cx="5640228" cy="319639"/>
          </a:xfrm>
          <a:prstGeom prst="rect">
            <a:avLst/>
          </a:prstGeom>
        </p:spPr>
        <p:txBody>
          <a:bodyPr wrap="squar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77" b="1" i="0" u="none" strike="noStrike" kern="1200" cap="none" spc="0" normalizeH="0" baseline="0" noProof="0">
                <a:ln>
                  <a:noFill/>
                </a:ln>
                <a:solidFill>
                  <a:srgbClr val="000000"/>
                </a:solidFill>
                <a:effectLst/>
                <a:uLnTx/>
                <a:uFillTx/>
                <a:latin typeface="HGP創英角ｺﾞｼｯｸUB"/>
                <a:ea typeface="ＭＳ Ｐゴシック" charset="-128"/>
                <a:cs typeface="+mn-cs"/>
              </a:rPr>
              <a:t>「南大泉三・四丁目 農の風景育成地区」　（東京都練馬区）の事例　</a:t>
            </a:r>
            <a:endParaRPr kumimoji="1" lang="ja-JP" altLang="en-US" sz="1477"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 name="テキスト ボックス 12">
            <a:extLst>
              <a:ext uri="{FF2B5EF4-FFF2-40B4-BE49-F238E27FC236}">
                <a16:creationId xmlns:a16="http://schemas.microsoft.com/office/drawing/2014/main" id="{0BB71CC8-46C2-CDAA-A9F4-4A7D32EF0B8A}"/>
              </a:ext>
            </a:extLst>
          </p:cNvPr>
          <p:cNvSpPr txBox="1"/>
          <p:nvPr/>
        </p:nvSpPr>
        <p:spPr>
          <a:xfrm>
            <a:off x="4857011" y="6212492"/>
            <a:ext cx="1845406" cy="224918"/>
          </a:xfrm>
          <a:prstGeom prst="rect">
            <a:avLst/>
          </a:prstGeom>
          <a:noFill/>
          <a:ln>
            <a:noFill/>
          </a:ln>
        </p:spPr>
        <p:txBody>
          <a:bodyPr wrap="square" lIns="46012" tIns="46012" rIns="46012" bIns="46012" rtlCol="0">
            <a:noAutofit/>
          </a:bodyPr>
          <a:lstStyle/>
          <a:p>
            <a:pPr marL="30676" marR="0" lvl="0" indent="-389586" algn="l" defTabSz="389586"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srgbClr val="000000"/>
                </a:solidFill>
                <a:effectLst/>
                <a:uLnTx/>
                <a:uFillTx/>
                <a:latin typeface="ＭＳ Ｐゴシック"/>
                <a:ea typeface="ＭＳ Ｐゴシック"/>
                <a:cs typeface="+mn-cs"/>
              </a:rPr>
              <a:t>農の風景育成地区観光ツアー</a:t>
            </a:r>
            <a:endParaRPr kumimoji="1" lang="en-US" altLang="ja-JP" sz="1015"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pic>
        <p:nvPicPr>
          <p:cNvPr id="14" name="図 13">
            <a:extLst>
              <a:ext uri="{FF2B5EF4-FFF2-40B4-BE49-F238E27FC236}">
                <a16:creationId xmlns:a16="http://schemas.microsoft.com/office/drawing/2014/main" id="{38A42A3D-D2FA-B566-2753-86F48710195E}"/>
              </a:ext>
            </a:extLst>
          </p:cNvPr>
          <p:cNvPicPr>
            <a:picLocks noChangeAspect="1"/>
          </p:cNvPicPr>
          <p:nvPr/>
        </p:nvPicPr>
        <p:blipFill rotWithShape="1">
          <a:blip r:embed="rId7"/>
          <a:srcRect l="14872" t="14607" r="14981" b="516"/>
          <a:stretch/>
        </p:blipFill>
        <p:spPr>
          <a:xfrm>
            <a:off x="6364246" y="2177837"/>
            <a:ext cx="2997833" cy="1964795"/>
          </a:xfrm>
          <a:prstGeom prst="rect">
            <a:avLst/>
          </a:prstGeom>
        </p:spPr>
      </p:pic>
      <p:sp>
        <p:nvSpPr>
          <p:cNvPr id="15" name="正方形/長方形 14">
            <a:extLst>
              <a:ext uri="{FF2B5EF4-FFF2-40B4-BE49-F238E27FC236}">
                <a16:creationId xmlns:a16="http://schemas.microsoft.com/office/drawing/2014/main" id="{2514B8C4-AA44-0333-0667-3C3A60823B08}"/>
              </a:ext>
            </a:extLst>
          </p:cNvPr>
          <p:cNvSpPr/>
          <p:nvPr/>
        </p:nvSpPr>
        <p:spPr>
          <a:xfrm>
            <a:off x="6364246" y="1910650"/>
            <a:ext cx="2997833" cy="219258"/>
          </a:xfrm>
          <a:prstGeom prst="rect">
            <a:avLst/>
          </a:prstGeom>
          <a:solidFill>
            <a:srgbClr val="8A332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89586"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prstClr val="white"/>
                </a:solidFill>
                <a:effectLst/>
                <a:uLnTx/>
                <a:uFillTx/>
                <a:latin typeface="ＭＳ Ｐゴシック"/>
                <a:ea typeface="ＭＳ Ｐゴシック"/>
                <a:cs typeface="+mn-cs"/>
              </a:rPr>
              <a:t>■ 農の風景育成地区構想図</a:t>
            </a:r>
            <a:endParaRPr kumimoji="1" lang="en-US" altLang="ja-JP" sz="1015" b="0" i="0" u="none" strike="noStrike" kern="1200" cap="none" spc="0" normalizeH="0" baseline="0" noProof="0">
              <a:ln>
                <a:noFill/>
              </a:ln>
              <a:solidFill>
                <a:prstClr val="white"/>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1863593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43">
            <a:extLst>
              <a:ext uri="{FF2B5EF4-FFF2-40B4-BE49-F238E27FC236}">
                <a16:creationId xmlns:a16="http://schemas.microsoft.com/office/drawing/2014/main" id="{052FB561-31C5-1D9B-08A8-E3171A8A132B}"/>
              </a:ext>
            </a:extLst>
          </p:cNvPr>
          <p:cNvSpPr txBox="1"/>
          <p:nvPr/>
        </p:nvSpPr>
        <p:spPr>
          <a:xfrm>
            <a:off x="418533" y="3069348"/>
            <a:ext cx="9447596" cy="1486098"/>
          </a:xfrm>
          <a:prstGeom prst="rect">
            <a:avLst/>
          </a:prstGeom>
          <a:solidFill>
            <a:srgbClr val="FFCC66"/>
          </a:solidFill>
          <a:ln w="19050">
            <a:solidFill>
              <a:srgbClr val="FFCC66"/>
            </a:solidFill>
            <a:miter lim="800000"/>
          </a:ln>
        </p:spPr>
        <p:style>
          <a:lnRef idx="2">
            <a:schemeClr val="accent2"/>
          </a:lnRef>
          <a:fillRef idx="1">
            <a:schemeClr val="lt1"/>
          </a:fillRef>
          <a:effectRef idx="0">
            <a:schemeClr val="accent2"/>
          </a:effectRef>
          <a:fontRef idx="minor">
            <a:schemeClr val="dk1"/>
          </a:fontRef>
        </p:style>
        <p:txBody>
          <a:bodyPr wrap="square" lIns="36000" tIns="36000" rIns="36000" bIns="36000" rtlCol="0">
            <a:noAutofit/>
          </a:bodyPr>
          <a:lstStyle/>
          <a:p>
            <a:pPr marL="87313" marR="0" lvl="0" indent="-87313" algn="l" defTabSz="914400" rtl="0" eaLnBrk="1" fontAlgn="t" latinLnBrk="0" hangingPunct="1">
              <a:lnSpc>
                <a:spcPct val="100000"/>
              </a:lnSpc>
              <a:spcBef>
                <a:spcPts val="0"/>
              </a:spcBef>
              <a:spcAft>
                <a:spcPts val="0"/>
              </a:spcAft>
              <a:buClrTx/>
              <a:buSzTx/>
              <a:buFontTx/>
              <a:buNone/>
              <a:tabLst/>
              <a:defRPr/>
            </a:pPr>
            <a:endParaRPr kumimoji="1" lang="ja-JP"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mn-cs"/>
            </a:endParaRPr>
          </a:p>
        </p:txBody>
      </p:sp>
      <p:sp>
        <p:nvSpPr>
          <p:cNvPr id="50" name="テキスト ボックス 49">
            <a:extLst>
              <a:ext uri="{FF2B5EF4-FFF2-40B4-BE49-F238E27FC236}">
                <a16:creationId xmlns:a16="http://schemas.microsoft.com/office/drawing/2014/main" id="{22D9F625-F74C-0EB3-C3A1-14E95EBDD717}"/>
              </a:ext>
            </a:extLst>
          </p:cNvPr>
          <p:cNvSpPr txBox="1"/>
          <p:nvPr/>
        </p:nvSpPr>
        <p:spPr>
          <a:xfrm>
            <a:off x="423232" y="5936851"/>
            <a:ext cx="4176000" cy="882000"/>
          </a:xfrm>
          <a:prstGeom prst="rect">
            <a:avLst/>
          </a:prstGeom>
          <a:solidFill>
            <a:srgbClr val="679792"/>
          </a:solidFill>
          <a:ln w="19050">
            <a:solidFill>
              <a:srgbClr val="679792"/>
            </a:solidFill>
            <a:miter lim="800000"/>
          </a:ln>
        </p:spPr>
        <p:style>
          <a:lnRef idx="2">
            <a:schemeClr val="accent2"/>
          </a:lnRef>
          <a:fillRef idx="1">
            <a:schemeClr val="lt1"/>
          </a:fillRef>
          <a:effectRef idx="0">
            <a:schemeClr val="accent2"/>
          </a:effectRef>
          <a:fontRef idx="minor">
            <a:schemeClr val="dk1"/>
          </a:fontRef>
        </p:style>
        <p:txBody>
          <a:bodyPr wrap="square" lIns="36000" tIns="36000" rIns="36000" bIns="36000" rtlCol="0">
            <a:noAutofit/>
          </a:bodyPr>
          <a:lstStyle/>
          <a:p>
            <a:pPr marL="87313" marR="0" lvl="0" indent="-87313" algn="l" defTabSz="914400" rtl="0" eaLnBrk="1" fontAlgn="t" latinLnBrk="0" hangingPunct="1">
              <a:lnSpc>
                <a:spcPct val="100000"/>
              </a:lnSpc>
              <a:spcBef>
                <a:spcPts val="0"/>
              </a:spcBef>
              <a:spcAft>
                <a:spcPts val="0"/>
              </a:spcAft>
              <a:buClrTx/>
              <a:buSzTx/>
              <a:buFontTx/>
              <a:buNone/>
              <a:tabLst/>
              <a:defRPr/>
            </a:pPr>
            <a:endParaRPr kumimoji="1" lang="ja-JP"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mn-cs"/>
            </a:endParaRPr>
          </a:p>
        </p:txBody>
      </p:sp>
      <p:sp>
        <p:nvSpPr>
          <p:cNvPr id="88" name="テキスト ボックス 87">
            <a:extLst>
              <a:ext uri="{FF2B5EF4-FFF2-40B4-BE49-F238E27FC236}">
                <a16:creationId xmlns:a16="http://schemas.microsoft.com/office/drawing/2014/main" id="{94CCCB2A-0B79-4F2A-2748-7E4EBD050413}"/>
              </a:ext>
            </a:extLst>
          </p:cNvPr>
          <p:cNvSpPr txBox="1"/>
          <p:nvPr/>
        </p:nvSpPr>
        <p:spPr>
          <a:xfrm>
            <a:off x="423231" y="1252069"/>
            <a:ext cx="9447597" cy="1673684"/>
          </a:xfrm>
          <a:prstGeom prst="rect">
            <a:avLst/>
          </a:prstGeom>
          <a:solidFill>
            <a:srgbClr val="B7E18F"/>
          </a:solidFill>
          <a:ln w="19050">
            <a:solidFill>
              <a:srgbClr val="B7E18F"/>
            </a:solidFill>
            <a:miter lim="800000"/>
          </a:ln>
        </p:spPr>
        <p:style>
          <a:lnRef idx="2">
            <a:schemeClr val="accent2"/>
          </a:lnRef>
          <a:fillRef idx="1">
            <a:schemeClr val="lt1"/>
          </a:fillRef>
          <a:effectRef idx="0">
            <a:schemeClr val="accent2"/>
          </a:effectRef>
          <a:fontRef idx="minor">
            <a:schemeClr val="dk1"/>
          </a:fontRef>
        </p:style>
        <p:txBody>
          <a:bodyPr wrap="square" lIns="36000" tIns="36000" rIns="36000" bIns="36000" rtlCol="0">
            <a:noAutofit/>
          </a:bodyPr>
          <a:lstStyle/>
          <a:p>
            <a:pPr marL="87313" marR="0" lvl="0" indent="-87313" algn="l" defTabSz="914400" rtl="0" eaLnBrk="1" fontAlgn="t" latinLnBrk="0" hangingPunct="1">
              <a:lnSpc>
                <a:spcPct val="100000"/>
              </a:lnSpc>
              <a:spcBef>
                <a:spcPts val="0"/>
              </a:spcBef>
              <a:spcAft>
                <a:spcPts val="0"/>
              </a:spcAft>
              <a:buClrTx/>
              <a:buSzTx/>
              <a:buFontTx/>
              <a:buNone/>
              <a:tabLst/>
              <a:defRPr/>
            </a:pPr>
            <a:endParaRPr kumimoji="1" lang="ja-JP"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mn-cs"/>
            </a:endParaRPr>
          </a:p>
        </p:txBody>
      </p:sp>
      <p:sp>
        <p:nvSpPr>
          <p:cNvPr id="20" name="テキスト ボックス 19">
            <a:extLst>
              <a:ext uri="{FF2B5EF4-FFF2-40B4-BE49-F238E27FC236}">
                <a16:creationId xmlns:a16="http://schemas.microsoft.com/office/drawing/2014/main" id="{2901366C-D308-CA7B-E976-4B5F086955CC}"/>
              </a:ext>
            </a:extLst>
          </p:cNvPr>
          <p:cNvSpPr txBox="1"/>
          <p:nvPr/>
        </p:nvSpPr>
        <p:spPr>
          <a:xfrm>
            <a:off x="418533" y="4599779"/>
            <a:ext cx="8458637" cy="1304248"/>
          </a:xfrm>
          <a:prstGeom prst="rect">
            <a:avLst/>
          </a:prstGeom>
          <a:solidFill>
            <a:srgbClr val="679792"/>
          </a:solidFill>
          <a:ln w="19050">
            <a:solidFill>
              <a:srgbClr val="679792"/>
            </a:solidFill>
            <a:miter lim="800000"/>
          </a:ln>
        </p:spPr>
        <p:style>
          <a:lnRef idx="2">
            <a:schemeClr val="accent2"/>
          </a:lnRef>
          <a:fillRef idx="1">
            <a:schemeClr val="lt1"/>
          </a:fillRef>
          <a:effectRef idx="0">
            <a:schemeClr val="accent2"/>
          </a:effectRef>
          <a:fontRef idx="minor">
            <a:schemeClr val="dk1"/>
          </a:fontRef>
        </p:style>
        <p:txBody>
          <a:bodyPr wrap="square" lIns="36000" tIns="36000" rIns="36000" bIns="36000" rtlCol="0">
            <a:noAutofit/>
          </a:bodyPr>
          <a:lstStyle/>
          <a:p>
            <a:pPr marL="87313" marR="0" lvl="0" indent="-87313" algn="l" defTabSz="914400" rtl="0" eaLnBrk="1" fontAlgn="t" latinLnBrk="0" hangingPunct="1">
              <a:lnSpc>
                <a:spcPct val="100000"/>
              </a:lnSpc>
              <a:spcBef>
                <a:spcPts val="0"/>
              </a:spcBef>
              <a:spcAft>
                <a:spcPts val="0"/>
              </a:spcAft>
              <a:buClrTx/>
              <a:buSzTx/>
              <a:buFontTx/>
              <a:buNone/>
              <a:tabLst/>
              <a:defRPr/>
            </a:pPr>
            <a:endParaRPr kumimoji="1" lang="ja-JP"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mn-cs"/>
            </a:endParaRPr>
          </a:p>
        </p:txBody>
      </p:sp>
      <p:sp>
        <p:nvSpPr>
          <p:cNvPr id="7" name="四角形: 角を丸くする 6">
            <a:extLst>
              <a:ext uri="{FF2B5EF4-FFF2-40B4-BE49-F238E27FC236}">
                <a16:creationId xmlns:a16="http://schemas.microsoft.com/office/drawing/2014/main" id="{2003879C-3584-F96F-DEC8-51E724919FB5}"/>
              </a:ext>
            </a:extLst>
          </p:cNvPr>
          <p:cNvSpPr/>
          <p:nvPr/>
        </p:nvSpPr>
        <p:spPr>
          <a:xfrm>
            <a:off x="432565" y="1492165"/>
            <a:ext cx="9417287" cy="431776"/>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wrap="square" lIns="36000" tIns="36000" rIns="36000" bIns="36000" rtlCol="0" anchor="ctr">
            <a:spAutoFit/>
          </a:bodyPr>
          <a:lstStyle/>
          <a:p>
            <a:pPr marL="266700" marR="0" lvl="0" indent="-90488" algn="ctr" defTabSz="914400" rtl="0" eaLnBrk="1" fontAlgn="t" latinLnBrk="0" hangingPunct="1">
              <a:lnSpc>
                <a:spcPts val="1400"/>
              </a:lnSpc>
              <a:spcBef>
                <a:spcPts val="0"/>
              </a:spcBef>
              <a:spcAft>
                <a:spcPts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国全体として</a:t>
            </a:r>
            <a:r>
              <a:rPr kumimoji="1" lang="ja-JP" altLang="ja-JP"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都市計画区域を有する都市の緑地を郊外部も含め保全・</a:t>
            </a:r>
            <a:r>
              <a:rPr kumimoji="1" lang="ja-JP" altLang="en-US"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創出</a:t>
            </a:r>
            <a:r>
              <a:rPr lang="ja-JP" altLang="en-US" sz="1000">
                <a:solidFill>
                  <a:srgbClr val="000000"/>
                </a:solidFill>
                <a:latin typeface="Meiryo UI" panose="020B0604030504040204" pitchFamily="50" charset="-128"/>
                <a:ea typeface="Meiryo UI" panose="020B0604030504040204" pitchFamily="50" charset="-128"/>
              </a:rPr>
              <a:t>し</a:t>
            </a:r>
            <a:r>
              <a:rPr kumimoji="1" lang="ja-JP"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、そのうち</a:t>
            </a:r>
            <a:r>
              <a:rPr kumimoji="1" lang="ja-JP" altLang="ja-JP"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市街地については</a:t>
            </a:r>
            <a:r>
              <a:rPr kumimoji="1" lang="ja-JP" altLang="en-US"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緑被率</a:t>
            </a:r>
            <a:r>
              <a:rPr kumimoji="1" lang="ja-JP" altLang="ja-JP"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が３割以上</a:t>
            </a:r>
            <a:r>
              <a:rPr kumimoji="1" lang="ja-JP"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となることを目指す</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とともに、</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t" latinLnBrk="0" hangingPunct="1">
              <a:lnSpc>
                <a:spcPts val="1400"/>
              </a:lnSpc>
              <a:spcBef>
                <a:spcPts val="0"/>
              </a:spcBef>
              <a:spcAft>
                <a:spcPts val="0"/>
              </a:spcAft>
              <a:buClrTx/>
              <a:buSzTx/>
              <a:buFontTx/>
              <a:buNone/>
              <a:tabLst/>
              <a:defRPr/>
            </a:pPr>
            <a:r>
              <a:rPr kumimoji="1" lang="ja-JP"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都道府県が定める</a:t>
            </a:r>
            <a:r>
              <a:rPr kumimoji="1" lang="ja-JP" altLang="ja-JP"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全ての</a:t>
            </a:r>
            <a:r>
              <a:rPr kumimoji="1" lang="ja-JP" altLang="en-US"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「緑の</a:t>
            </a:r>
            <a:r>
              <a:rPr kumimoji="1" lang="ja-JP" altLang="ja-JP"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広域計画</a:t>
            </a:r>
            <a:r>
              <a:rPr kumimoji="1" lang="ja-JP" altLang="en-US"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及び市町村が定める</a:t>
            </a:r>
            <a:r>
              <a:rPr kumimoji="1" lang="ja-JP" altLang="ja-JP"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全ての</a:t>
            </a:r>
            <a:r>
              <a:rPr kumimoji="1" lang="ja-JP" altLang="en-US"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「緑の</a:t>
            </a:r>
            <a:r>
              <a:rPr kumimoji="1" lang="ja-JP" altLang="ja-JP"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基本計画</a:t>
            </a:r>
            <a:r>
              <a:rPr kumimoji="1" lang="ja-JP" altLang="en-US"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ja-JP"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において</a:t>
            </a:r>
            <a:r>
              <a:rPr kumimoji="1" lang="ja-JP"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ja-JP"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以下の３つの都市の実現に向けた取組及び関連する指標等を位置づける</a:t>
            </a:r>
            <a:r>
              <a:rPr kumimoji="1" lang="ja-JP" altLang="en-US"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ことを促す</a:t>
            </a:r>
            <a:endParaRPr kumimoji="1" lang="ja-JP"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1" name="四角形: 角を丸くする 10">
            <a:extLst>
              <a:ext uri="{FF2B5EF4-FFF2-40B4-BE49-F238E27FC236}">
                <a16:creationId xmlns:a16="http://schemas.microsoft.com/office/drawing/2014/main" id="{361DEDFF-CBEE-D281-5FB9-5A56DB8F18E1}"/>
              </a:ext>
            </a:extLst>
          </p:cNvPr>
          <p:cNvSpPr/>
          <p:nvPr/>
        </p:nvSpPr>
        <p:spPr>
          <a:xfrm>
            <a:off x="3603015" y="1954115"/>
            <a:ext cx="3096000" cy="945997"/>
          </a:xfrm>
          <a:prstGeom prst="roundRect">
            <a:avLst>
              <a:gd name="adj" fmla="val 0"/>
            </a:avLst>
          </a:prstGeom>
          <a:solidFill>
            <a:srgbClr val="F2F9EB"/>
          </a:solidFill>
          <a:ln w="19050">
            <a:solidFill>
              <a:srgbClr val="00B050"/>
            </a:solidFill>
          </a:ln>
        </p:spPr>
        <p:style>
          <a:lnRef idx="2">
            <a:schemeClr val="dk1"/>
          </a:lnRef>
          <a:fillRef idx="1">
            <a:schemeClr val="lt1"/>
          </a:fillRef>
          <a:effectRef idx="0">
            <a:schemeClr val="dk1"/>
          </a:effectRef>
          <a:fontRef idx="minor">
            <a:schemeClr val="dk1"/>
          </a:fontRef>
        </p:style>
        <p:txBody>
          <a:bodyPr wrap="square" lIns="36000" tIns="36000" rIns="36000" bIns="36000" rtlCol="0" anchor="t">
            <a:noAutofit/>
          </a:bodyPr>
          <a:lstStyle/>
          <a:p>
            <a:pPr marL="87313" marR="0" lvl="0" indent="-87313" algn="l" defTabSz="914400" rtl="0" eaLnBrk="1" fontAlgn="t"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833F2E76-C1A3-FD59-0567-1DCB9D322356}"/>
              </a:ext>
            </a:extLst>
          </p:cNvPr>
          <p:cNvSpPr txBox="1"/>
          <p:nvPr/>
        </p:nvSpPr>
        <p:spPr>
          <a:xfrm>
            <a:off x="3534121" y="1955901"/>
            <a:ext cx="3223749" cy="25391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人と自然が共生するネイチャーポジティブを実現した都市</a:t>
            </a:r>
          </a:p>
        </p:txBody>
      </p:sp>
      <p:sp>
        <p:nvSpPr>
          <p:cNvPr id="13" name="四角形: 角を丸くする 12">
            <a:extLst>
              <a:ext uri="{FF2B5EF4-FFF2-40B4-BE49-F238E27FC236}">
                <a16:creationId xmlns:a16="http://schemas.microsoft.com/office/drawing/2014/main" id="{1C215C47-5AC3-4B0A-4D18-66FA3A68864F}"/>
              </a:ext>
            </a:extLst>
          </p:cNvPr>
          <p:cNvSpPr/>
          <p:nvPr/>
        </p:nvSpPr>
        <p:spPr>
          <a:xfrm>
            <a:off x="453704" y="1954117"/>
            <a:ext cx="3096000" cy="945996"/>
          </a:xfrm>
          <a:prstGeom prst="roundRect">
            <a:avLst>
              <a:gd name="adj" fmla="val 0"/>
            </a:avLst>
          </a:prstGeom>
          <a:solidFill>
            <a:srgbClr val="F2F9EB"/>
          </a:solidFill>
          <a:ln w="19050">
            <a:solidFill>
              <a:srgbClr val="00B050"/>
            </a:solidFill>
          </a:ln>
        </p:spPr>
        <p:style>
          <a:lnRef idx="2">
            <a:schemeClr val="dk1"/>
          </a:lnRef>
          <a:fillRef idx="1">
            <a:schemeClr val="lt1"/>
          </a:fillRef>
          <a:effectRef idx="0">
            <a:schemeClr val="dk1"/>
          </a:effectRef>
          <a:fontRef idx="minor">
            <a:schemeClr val="dk1"/>
          </a:fontRef>
        </p:style>
        <p:txBody>
          <a:bodyPr wrap="square" lIns="36000" tIns="36000" rIns="36000" bIns="36000" rtlCol="0" anchor="t">
            <a:noAutofit/>
          </a:bodyPr>
          <a:lstStyle/>
          <a:p>
            <a:pPr marL="87313" marR="0" lvl="0" indent="-87313" algn="l" defTabSz="914400" rtl="0" eaLnBrk="1" fontAlgn="t"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a:p>
            <a:pPr marL="177800" marR="0" lvl="0" indent="-90488" algn="l" defTabSz="914400" rtl="0" eaLnBrk="1" fontAlgn="t"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a:extLst>
              <a:ext uri="{FF2B5EF4-FFF2-40B4-BE49-F238E27FC236}">
                <a16:creationId xmlns:a16="http://schemas.microsoft.com/office/drawing/2014/main" id="{B9422E3C-1F2A-DFD3-AAAD-06E94A8934A2}"/>
              </a:ext>
            </a:extLst>
          </p:cNvPr>
          <p:cNvSpPr txBox="1"/>
          <p:nvPr/>
        </p:nvSpPr>
        <p:spPr>
          <a:xfrm>
            <a:off x="460849" y="1955901"/>
            <a:ext cx="3074313" cy="234286"/>
          </a:xfrm>
          <a:prstGeom prst="rect">
            <a:avLst/>
          </a:prstGeom>
          <a:noFill/>
          <a:ln w="19050">
            <a:noFill/>
          </a:ln>
        </p:spPr>
        <p:txBody>
          <a:bodyPr wrap="square" lIns="36000" tIns="36000" rIns="36000" bIns="36000">
            <a:spAutoFit/>
          </a:bodyPr>
          <a:lstStyle/>
          <a:p>
            <a:pPr marL="273050" marR="0" lvl="0" indent="-273050" algn="ctr" defTabSz="914400" rtl="0" eaLnBrk="1" fontAlgn="base" latinLnBrk="0" hangingPunct="1">
              <a:lnSpc>
                <a:spcPct val="100000"/>
              </a:lnSpc>
              <a:spcBef>
                <a:spcPct val="0"/>
              </a:spcBef>
              <a:spcAft>
                <a:spcPct val="0"/>
              </a:spcAft>
              <a:buClrTx/>
              <a:buSzTx/>
              <a:buFontTx/>
              <a:buNone/>
              <a:tabLst/>
              <a:defRPr/>
            </a:pPr>
            <a:r>
              <a:rPr kumimoji="1" lang="ja-JP" altLang="en-US" sz="105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環境への負荷が小さいカーボンニュートラル都市</a:t>
            </a:r>
          </a:p>
        </p:txBody>
      </p:sp>
      <p:sp>
        <p:nvSpPr>
          <p:cNvPr id="15" name="四角形: 角を丸くする 14">
            <a:extLst>
              <a:ext uri="{FF2B5EF4-FFF2-40B4-BE49-F238E27FC236}">
                <a16:creationId xmlns:a16="http://schemas.microsoft.com/office/drawing/2014/main" id="{835CBD00-6054-98C6-7C45-8BFB1181DBA6}"/>
              </a:ext>
            </a:extLst>
          </p:cNvPr>
          <p:cNvSpPr/>
          <p:nvPr/>
        </p:nvSpPr>
        <p:spPr>
          <a:xfrm>
            <a:off x="6752325" y="1954116"/>
            <a:ext cx="3096000" cy="945997"/>
          </a:xfrm>
          <a:prstGeom prst="roundRect">
            <a:avLst>
              <a:gd name="adj" fmla="val 0"/>
            </a:avLst>
          </a:prstGeom>
          <a:solidFill>
            <a:srgbClr val="F2F9EB"/>
          </a:solidFill>
          <a:ln w="19050">
            <a:solidFill>
              <a:srgbClr val="00B050"/>
            </a:solidFill>
          </a:ln>
        </p:spPr>
        <p:style>
          <a:lnRef idx="2">
            <a:schemeClr val="dk1"/>
          </a:lnRef>
          <a:fillRef idx="1">
            <a:schemeClr val="lt1"/>
          </a:fillRef>
          <a:effectRef idx="0">
            <a:schemeClr val="dk1"/>
          </a:effectRef>
          <a:fontRef idx="minor">
            <a:schemeClr val="dk1"/>
          </a:fontRef>
        </p:style>
        <p:txBody>
          <a:bodyPr wrap="square" lIns="36000" tIns="36000" rIns="36000" bIns="36000" rtlCol="0" anchor="t">
            <a:noAutofit/>
          </a:bodyPr>
          <a:lstStyle/>
          <a:p>
            <a:pPr marL="87313" marR="0" lvl="0" indent="-87313" algn="l" defTabSz="914400" rtl="0" eaLnBrk="1" fontAlgn="t"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E2BAAC97-3353-1831-00AA-84CC42BD5AE9}"/>
              </a:ext>
            </a:extLst>
          </p:cNvPr>
          <p:cNvSpPr txBox="1"/>
          <p:nvPr/>
        </p:nvSpPr>
        <p:spPr>
          <a:xfrm>
            <a:off x="6748150" y="1955901"/>
            <a:ext cx="3096001" cy="261610"/>
          </a:xfrm>
          <a:prstGeom prst="rect">
            <a:avLst/>
          </a:prstGeom>
          <a:noFill/>
        </p:spPr>
        <p:txBody>
          <a:bodyPr wrap="square">
            <a:spAutoFit/>
          </a:bodyPr>
          <a:lstStyle/>
          <a:p>
            <a:pPr marL="273050" marR="0" lvl="0" indent="-273050" algn="ctr" defTabSz="914400" rtl="0" eaLnBrk="1" fontAlgn="base" latinLnBrk="0" hangingPunct="1">
              <a:lnSpc>
                <a:spcPct val="100000"/>
              </a:lnSpc>
              <a:spcBef>
                <a:spcPct val="0"/>
              </a:spcBef>
              <a:spcAft>
                <a:spcPct val="0"/>
              </a:spcAft>
              <a:buClrTx/>
              <a:buSzTx/>
              <a:buFontTx/>
              <a:buNone/>
              <a:tabLst/>
              <a:defRPr/>
            </a:pPr>
            <a:r>
              <a:rPr kumimoji="1" lang="en-US" altLang="ja-JP" sz="105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Well-being</a:t>
            </a:r>
            <a:r>
              <a:rPr kumimoji="1" lang="ja-JP" altLang="en-US" sz="105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が実感できる水と緑豊かな都市</a:t>
            </a:r>
          </a:p>
        </p:txBody>
      </p:sp>
      <p:sp>
        <p:nvSpPr>
          <p:cNvPr id="18" name="二等辺三角形 17">
            <a:extLst>
              <a:ext uri="{FF2B5EF4-FFF2-40B4-BE49-F238E27FC236}">
                <a16:creationId xmlns:a16="http://schemas.microsoft.com/office/drawing/2014/main" id="{81C06950-51D5-D48A-B9A2-A6D1CC8E70BE}"/>
              </a:ext>
            </a:extLst>
          </p:cNvPr>
          <p:cNvSpPr/>
          <p:nvPr/>
        </p:nvSpPr>
        <p:spPr>
          <a:xfrm flipV="1">
            <a:off x="2581549" y="2947005"/>
            <a:ext cx="5253135" cy="108000"/>
          </a:xfrm>
          <a:prstGeom prst="triangle">
            <a:avLst>
              <a:gd name="adj" fmla="val 49971"/>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テキスト ボックス 3">
            <a:extLst>
              <a:ext uri="{FF2B5EF4-FFF2-40B4-BE49-F238E27FC236}">
                <a16:creationId xmlns:a16="http://schemas.microsoft.com/office/drawing/2014/main" id="{21BFF842-9F71-F278-7976-6EFADF245CAC}"/>
              </a:ext>
            </a:extLst>
          </p:cNvPr>
          <p:cNvSpPr txBox="1"/>
          <p:nvPr/>
        </p:nvSpPr>
        <p:spPr>
          <a:xfrm>
            <a:off x="432566" y="565941"/>
            <a:ext cx="1260000" cy="531233"/>
          </a:xfrm>
          <a:prstGeom prst="rect">
            <a:avLst/>
          </a:prstGeom>
          <a:solidFill>
            <a:schemeClr val="bg1">
              <a:lumMod val="65000"/>
            </a:schemeClr>
          </a:solidFill>
          <a:ln w="19050">
            <a:solidFill>
              <a:schemeClr val="bg1">
                <a:lumMod val="65000"/>
              </a:schemeClr>
            </a:solidFill>
            <a:miter lim="800000"/>
          </a:ln>
        </p:spPr>
        <p:style>
          <a:lnRef idx="2">
            <a:schemeClr val="accent2"/>
          </a:lnRef>
          <a:fillRef idx="1">
            <a:schemeClr val="lt1"/>
          </a:fillRef>
          <a:effectRef idx="0">
            <a:schemeClr val="accent2"/>
          </a:effectRef>
          <a:fontRef idx="minor">
            <a:schemeClr val="dk1"/>
          </a:fontRef>
        </p:style>
        <p:txBody>
          <a:bodyPr vertOverflow="overflow" horzOverflow="overflow" wrap="square" lIns="90000" tIns="36000" rIns="36000" bIns="36000" rtlCol="0" anchor="ctr" anchorCtr="0">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1000" b="1" i="0" u="none" strike="noStrike" kern="1200" cap="none" spc="0" normalizeH="0" baseline="0" noProof="0">
                <a:ln w="0">
                  <a:noFill/>
                </a:ln>
                <a:solidFill>
                  <a:srgbClr val="FFFFFF"/>
                </a:solidFill>
                <a:effectLst/>
                <a:uLnTx/>
                <a:uFillTx/>
                <a:latin typeface="Meiryo UI" panose="020B0604030504040204" pitchFamily="50" charset="-128"/>
                <a:ea typeface="Meiryo UI" panose="020B0604030504040204" pitchFamily="50" charset="-128"/>
                <a:cs typeface="+mn-cs"/>
              </a:rPr>
              <a:t>気候変動対策</a:t>
            </a:r>
          </a:p>
        </p:txBody>
      </p:sp>
      <p:sp>
        <p:nvSpPr>
          <p:cNvPr id="25" name="テキスト ボックス 24">
            <a:extLst>
              <a:ext uri="{FF2B5EF4-FFF2-40B4-BE49-F238E27FC236}">
                <a16:creationId xmlns:a16="http://schemas.microsoft.com/office/drawing/2014/main" id="{1DC06FDD-69F1-5851-5BEB-74BCEA0491D8}"/>
              </a:ext>
            </a:extLst>
          </p:cNvPr>
          <p:cNvSpPr txBox="1"/>
          <p:nvPr/>
        </p:nvSpPr>
        <p:spPr>
          <a:xfrm>
            <a:off x="7247786" y="565941"/>
            <a:ext cx="1260000" cy="531233"/>
          </a:xfrm>
          <a:prstGeom prst="rect">
            <a:avLst/>
          </a:prstGeom>
          <a:solidFill>
            <a:schemeClr val="bg1">
              <a:lumMod val="65000"/>
            </a:schemeClr>
          </a:solidFill>
          <a:ln w="19050">
            <a:solidFill>
              <a:schemeClr val="bg1">
                <a:lumMod val="65000"/>
              </a:schemeClr>
            </a:solidFill>
            <a:miter lim="800000"/>
          </a:ln>
        </p:spPr>
        <p:style>
          <a:lnRef idx="2">
            <a:schemeClr val="accent2"/>
          </a:lnRef>
          <a:fillRef idx="1">
            <a:schemeClr val="lt1"/>
          </a:fillRef>
          <a:effectRef idx="0">
            <a:schemeClr val="accent2"/>
          </a:effectRef>
          <a:fontRef idx="minor">
            <a:schemeClr val="dk1"/>
          </a:fontRef>
        </p:style>
        <p:txBody>
          <a:bodyPr vertOverflow="overflow" horzOverflow="overflow" wrap="square" lIns="90000" tIns="36000" rIns="36000" bIns="36000" rtlCol="0" anchor="ctr" anchorCtr="0">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1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都市における</a:t>
            </a:r>
            <a:br>
              <a:rPr kumimoji="1" lang="en-US" altLang="ja-JP" sz="1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br>
            <a:r>
              <a:rPr kumimoji="1" lang="ja-JP" altLang="en-US" sz="1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生産機能、</a:t>
            </a:r>
            <a:br>
              <a:rPr kumimoji="1" lang="en-US" altLang="ja-JP" sz="1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br>
            <a:r>
              <a:rPr kumimoji="1" lang="ja-JP" altLang="en-US" sz="1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循環型社会への寄与</a:t>
            </a:r>
          </a:p>
        </p:txBody>
      </p:sp>
      <p:sp>
        <p:nvSpPr>
          <p:cNvPr id="26" name="テキスト ボックス 25">
            <a:extLst>
              <a:ext uri="{FF2B5EF4-FFF2-40B4-BE49-F238E27FC236}">
                <a16:creationId xmlns:a16="http://schemas.microsoft.com/office/drawing/2014/main" id="{CD5D3BD3-D2DA-F38F-4FD8-A45122526DD8}"/>
              </a:ext>
            </a:extLst>
          </p:cNvPr>
          <p:cNvSpPr txBox="1"/>
          <p:nvPr/>
        </p:nvSpPr>
        <p:spPr>
          <a:xfrm>
            <a:off x="3158654" y="565941"/>
            <a:ext cx="1260000" cy="531233"/>
          </a:xfrm>
          <a:prstGeom prst="rect">
            <a:avLst/>
          </a:prstGeom>
          <a:solidFill>
            <a:schemeClr val="bg1">
              <a:lumMod val="65000"/>
            </a:schemeClr>
          </a:solidFill>
          <a:ln w="19050">
            <a:solidFill>
              <a:schemeClr val="bg1">
                <a:lumMod val="65000"/>
              </a:schemeClr>
            </a:solidFill>
            <a:miter lim="800000"/>
          </a:ln>
        </p:spPr>
        <p:style>
          <a:lnRef idx="2">
            <a:schemeClr val="accent2"/>
          </a:lnRef>
          <a:fillRef idx="1">
            <a:schemeClr val="lt1"/>
          </a:fillRef>
          <a:effectRef idx="0">
            <a:schemeClr val="accent2"/>
          </a:effectRef>
          <a:fontRef idx="minor">
            <a:schemeClr val="dk1"/>
          </a:fontRef>
        </p:style>
        <p:txBody>
          <a:bodyPr vertOverflow="overflow" horzOverflow="overflow" wrap="square" lIns="90000" tIns="36000" rIns="36000" bIns="36000" rtlCol="0" anchor="ctr" anchorCtr="0">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altLang="ja-JP" sz="1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Well-being</a:t>
            </a:r>
            <a:r>
              <a:rPr kumimoji="1" lang="ja-JP" altLang="en-US" sz="1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の向上</a:t>
            </a:r>
          </a:p>
        </p:txBody>
      </p:sp>
      <p:sp>
        <p:nvSpPr>
          <p:cNvPr id="27" name="テキスト ボックス 26">
            <a:extLst>
              <a:ext uri="{FF2B5EF4-FFF2-40B4-BE49-F238E27FC236}">
                <a16:creationId xmlns:a16="http://schemas.microsoft.com/office/drawing/2014/main" id="{1BB88C6E-79D0-695F-280C-8C27A5828BF0}"/>
              </a:ext>
            </a:extLst>
          </p:cNvPr>
          <p:cNvSpPr txBox="1"/>
          <p:nvPr/>
        </p:nvSpPr>
        <p:spPr>
          <a:xfrm>
            <a:off x="4521698" y="565941"/>
            <a:ext cx="1260000" cy="531233"/>
          </a:xfrm>
          <a:prstGeom prst="rect">
            <a:avLst/>
          </a:prstGeom>
          <a:solidFill>
            <a:schemeClr val="bg1">
              <a:lumMod val="65000"/>
            </a:schemeClr>
          </a:solidFill>
          <a:ln w="19050">
            <a:solidFill>
              <a:schemeClr val="bg1">
                <a:lumMod val="65000"/>
              </a:schemeClr>
            </a:solidFill>
            <a:miter lim="800000"/>
          </a:ln>
        </p:spPr>
        <p:style>
          <a:lnRef idx="2">
            <a:schemeClr val="accent2"/>
          </a:lnRef>
          <a:fillRef idx="1">
            <a:schemeClr val="lt1"/>
          </a:fillRef>
          <a:effectRef idx="0">
            <a:schemeClr val="accent2"/>
          </a:effectRef>
          <a:fontRef idx="minor">
            <a:schemeClr val="dk1"/>
          </a:fontRef>
        </p:style>
        <p:txBody>
          <a:bodyPr vertOverflow="overflow" horzOverflow="overflow" wrap="square" lIns="90000" tIns="36000" rIns="36000" bIns="36000" rtlCol="0" anchor="ctr" anchorCtr="0">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1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都市のレジリエンス</a:t>
            </a:r>
            <a:br>
              <a:rPr kumimoji="1" lang="en-US" altLang="ja-JP" sz="1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br>
            <a:r>
              <a:rPr kumimoji="1" lang="ja-JP" altLang="en-US" sz="1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の向上</a:t>
            </a:r>
          </a:p>
        </p:txBody>
      </p:sp>
      <p:sp>
        <p:nvSpPr>
          <p:cNvPr id="28" name="テキスト ボックス 27">
            <a:extLst>
              <a:ext uri="{FF2B5EF4-FFF2-40B4-BE49-F238E27FC236}">
                <a16:creationId xmlns:a16="http://schemas.microsoft.com/office/drawing/2014/main" id="{351A97B7-123E-17D9-BB16-FAC86D890054}"/>
              </a:ext>
            </a:extLst>
          </p:cNvPr>
          <p:cNvSpPr txBox="1"/>
          <p:nvPr/>
        </p:nvSpPr>
        <p:spPr>
          <a:xfrm>
            <a:off x="5884742" y="565941"/>
            <a:ext cx="1260000" cy="531233"/>
          </a:xfrm>
          <a:prstGeom prst="rect">
            <a:avLst/>
          </a:prstGeom>
          <a:solidFill>
            <a:schemeClr val="bg1">
              <a:lumMod val="65000"/>
            </a:schemeClr>
          </a:solidFill>
          <a:ln w="19050">
            <a:solidFill>
              <a:schemeClr val="bg1">
                <a:lumMod val="65000"/>
              </a:schemeClr>
            </a:solidFill>
            <a:miter lim="800000"/>
          </a:ln>
        </p:spPr>
        <p:style>
          <a:lnRef idx="2">
            <a:schemeClr val="accent2"/>
          </a:lnRef>
          <a:fillRef idx="1">
            <a:schemeClr val="lt1"/>
          </a:fillRef>
          <a:effectRef idx="0">
            <a:schemeClr val="accent2"/>
          </a:effectRef>
          <a:fontRef idx="minor">
            <a:schemeClr val="dk1"/>
          </a:fontRef>
        </p:style>
        <p:txBody>
          <a:bodyPr vertOverflow="overflow" horzOverflow="overflow" wrap="square" lIns="90000" tIns="36000" rIns="36000" bIns="36000" rtlCol="0" anchor="ctr" anchorCtr="0">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歴史や文化の形成、</a:t>
            </a:r>
            <a:br>
              <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b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美しい景観の創出、</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環境教育・生涯学習の場としての活用</a:t>
            </a:r>
          </a:p>
        </p:txBody>
      </p:sp>
      <p:sp>
        <p:nvSpPr>
          <p:cNvPr id="29" name="テキスト ボックス 28">
            <a:extLst>
              <a:ext uri="{FF2B5EF4-FFF2-40B4-BE49-F238E27FC236}">
                <a16:creationId xmlns:a16="http://schemas.microsoft.com/office/drawing/2014/main" id="{7C910007-24E3-88E9-533A-16CE98548261}"/>
              </a:ext>
            </a:extLst>
          </p:cNvPr>
          <p:cNvSpPr txBox="1"/>
          <p:nvPr/>
        </p:nvSpPr>
        <p:spPr>
          <a:xfrm>
            <a:off x="1795610" y="565941"/>
            <a:ext cx="1260000" cy="531233"/>
          </a:xfrm>
          <a:prstGeom prst="rect">
            <a:avLst/>
          </a:prstGeom>
          <a:solidFill>
            <a:schemeClr val="bg1">
              <a:lumMod val="65000"/>
            </a:schemeClr>
          </a:solidFill>
          <a:ln w="19050">
            <a:solidFill>
              <a:schemeClr val="bg1">
                <a:lumMod val="65000"/>
              </a:schemeClr>
            </a:solidFill>
            <a:miter lim="800000"/>
          </a:ln>
        </p:spPr>
        <p:style>
          <a:lnRef idx="2">
            <a:schemeClr val="accent2"/>
          </a:lnRef>
          <a:fillRef idx="1">
            <a:schemeClr val="lt1"/>
          </a:fillRef>
          <a:effectRef idx="0">
            <a:schemeClr val="accent2"/>
          </a:effectRef>
          <a:fontRef idx="minor">
            <a:schemeClr val="dk1"/>
          </a:fontRef>
        </p:style>
        <p:txBody>
          <a:bodyPr vertOverflow="overflow" horzOverflow="overflow" wrap="square" lIns="90000" tIns="36000" rIns="36000" bIns="36000" rtlCol="0" anchor="ctr" anchorCtr="0">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1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生物多様性の確保</a:t>
            </a:r>
          </a:p>
        </p:txBody>
      </p:sp>
      <p:sp>
        <p:nvSpPr>
          <p:cNvPr id="30" name="テキスト ボックス 29">
            <a:extLst>
              <a:ext uri="{FF2B5EF4-FFF2-40B4-BE49-F238E27FC236}">
                <a16:creationId xmlns:a16="http://schemas.microsoft.com/office/drawing/2014/main" id="{8950D437-C643-CB1D-A27F-2331709A13A5}"/>
              </a:ext>
            </a:extLst>
          </p:cNvPr>
          <p:cNvSpPr txBox="1"/>
          <p:nvPr/>
        </p:nvSpPr>
        <p:spPr>
          <a:xfrm>
            <a:off x="8610829" y="565941"/>
            <a:ext cx="1260000" cy="531233"/>
          </a:xfrm>
          <a:prstGeom prst="rect">
            <a:avLst/>
          </a:prstGeom>
          <a:solidFill>
            <a:schemeClr val="bg1">
              <a:lumMod val="65000"/>
            </a:schemeClr>
          </a:solidFill>
          <a:ln w="19050">
            <a:solidFill>
              <a:schemeClr val="bg1">
                <a:lumMod val="65000"/>
              </a:schemeClr>
            </a:solidFill>
            <a:miter lim="800000"/>
          </a:ln>
        </p:spPr>
        <p:style>
          <a:lnRef idx="2">
            <a:schemeClr val="accent2"/>
          </a:lnRef>
          <a:fillRef idx="1">
            <a:schemeClr val="lt1"/>
          </a:fillRef>
          <a:effectRef idx="0">
            <a:schemeClr val="accent2"/>
          </a:effectRef>
          <a:fontRef idx="minor">
            <a:schemeClr val="dk1"/>
          </a:fontRef>
        </p:style>
        <p:txBody>
          <a:bodyPr vertOverflow="overflow" horzOverflow="overflow" wrap="square" lIns="90000" tIns="36000" rIns="36000" bIns="36000" rtlCol="0" anchor="ctr" anchorCtr="0">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altLang="ja-JP" sz="1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ESG</a:t>
            </a:r>
            <a:r>
              <a:rPr kumimoji="1" lang="ja-JP" altLang="en-US" sz="1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投資の拡大、</a:t>
            </a:r>
            <a:endParaRPr kumimoji="1" lang="en-US" altLang="ja-JP" sz="1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1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気候関連・自然関連情報開示への対応</a:t>
            </a:r>
          </a:p>
        </p:txBody>
      </p:sp>
      <p:sp>
        <p:nvSpPr>
          <p:cNvPr id="33" name="正方形/長方形 32">
            <a:extLst>
              <a:ext uri="{FF2B5EF4-FFF2-40B4-BE49-F238E27FC236}">
                <a16:creationId xmlns:a16="http://schemas.microsoft.com/office/drawing/2014/main" id="{99E4E49B-3E8A-D172-3C34-E31856F2F60C}"/>
              </a:ext>
            </a:extLst>
          </p:cNvPr>
          <p:cNvSpPr/>
          <p:nvPr/>
        </p:nvSpPr>
        <p:spPr>
          <a:xfrm>
            <a:off x="52387" y="590758"/>
            <a:ext cx="9801225" cy="899675"/>
          </a:xfrm>
          <a:prstGeom prst="rect">
            <a:avLst/>
          </a:prstGeom>
          <a:noFill/>
        </p:spPr>
        <p:txBody>
          <a:bodyPr wrap="square">
            <a:spAutoFit/>
          </a:bodyPr>
          <a:lstStyle/>
          <a:p>
            <a:pPr marL="273050" marR="0" lvl="0" indent="-27305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36" name="テキスト ボックス 35">
            <a:extLst>
              <a:ext uri="{FF2B5EF4-FFF2-40B4-BE49-F238E27FC236}">
                <a16:creationId xmlns:a16="http://schemas.microsoft.com/office/drawing/2014/main" id="{D5BA6F26-A431-0735-6F6F-4B5BD4B6B5B5}"/>
              </a:ext>
            </a:extLst>
          </p:cNvPr>
          <p:cNvSpPr txBox="1"/>
          <p:nvPr/>
        </p:nvSpPr>
        <p:spPr>
          <a:xfrm>
            <a:off x="377582" y="1256606"/>
            <a:ext cx="9323330" cy="307777"/>
          </a:xfrm>
          <a:prstGeom prst="rect">
            <a:avLst/>
          </a:prstGeom>
          <a:noFill/>
        </p:spPr>
        <p:txBody>
          <a:bodyPr wrap="square">
            <a:spAutoFit/>
          </a:bodyPr>
          <a:lstStyle>
            <a:defPPr>
              <a:defRPr lang="ja-JP"/>
            </a:defPPr>
            <a:lvl1pPr marL="273050" indent="-273050">
              <a:defRPr sz="1400">
                <a:solidFill>
                  <a:srgbClr val="000000"/>
                </a:solidFill>
                <a:latin typeface="HGP創英角ｺﾞｼｯｸUB"/>
                <a:ea typeface="HGP創英角ｺﾞｼｯｸUB"/>
              </a:defRPr>
            </a:lvl1pPr>
            <a:lvl2pPr>
              <a:defRPr>
                <a:solidFill>
                  <a:schemeClr val="tx1"/>
                </a:solidFill>
                <a:latin typeface="Arial" charset="0"/>
                <a:ea typeface="ＭＳ Ｐゴシック" charset="-128"/>
              </a:defRPr>
            </a:lvl2pPr>
            <a:lvl3pPr>
              <a:defRPr>
                <a:solidFill>
                  <a:schemeClr val="tx1"/>
                </a:solidFill>
                <a:latin typeface="Arial" charset="0"/>
                <a:ea typeface="ＭＳ Ｐゴシック" charset="-128"/>
              </a:defRPr>
            </a:lvl3pPr>
            <a:lvl4pPr>
              <a:defRPr>
                <a:solidFill>
                  <a:schemeClr val="tx1"/>
                </a:solidFill>
                <a:latin typeface="Arial" charset="0"/>
                <a:ea typeface="ＭＳ Ｐゴシック" charset="-128"/>
              </a:defRPr>
            </a:lvl4pPr>
            <a:lvl5pPr>
              <a:defRPr>
                <a:solidFill>
                  <a:schemeClr val="tx1"/>
                </a:solidFill>
                <a:latin typeface="Arial" charset="0"/>
                <a:ea typeface="ＭＳ Ｐゴシック" charset="-128"/>
              </a:defRPr>
            </a:lvl5pPr>
            <a:lvl6pPr>
              <a:defRPr>
                <a:solidFill>
                  <a:schemeClr val="tx1"/>
                </a:solidFill>
                <a:latin typeface="Arial" charset="0"/>
                <a:ea typeface="ＭＳ Ｐゴシック" charset="-128"/>
              </a:defRPr>
            </a:lvl6pPr>
            <a:lvl7pPr>
              <a:defRPr>
                <a:solidFill>
                  <a:schemeClr val="tx1"/>
                </a:solidFill>
                <a:latin typeface="Arial" charset="0"/>
                <a:ea typeface="ＭＳ Ｐゴシック" charset="-128"/>
              </a:defRPr>
            </a:lvl7pPr>
            <a:lvl8pPr>
              <a:defRPr>
                <a:solidFill>
                  <a:schemeClr val="tx1"/>
                </a:solidFill>
                <a:latin typeface="Arial" charset="0"/>
                <a:ea typeface="ＭＳ Ｐゴシック" charset="-128"/>
              </a:defRPr>
            </a:lvl8pPr>
            <a:lvl9pPr>
              <a:defRPr>
                <a:solidFill>
                  <a:schemeClr val="tx1"/>
                </a:solidFill>
                <a:latin typeface="Arial" charset="0"/>
                <a:ea typeface="ＭＳ Ｐゴシック" charset="-128"/>
              </a:defRPr>
            </a:lvl9pPr>
          </a:lstStyle>
          <a:p>
            <a:pPr marL="273050" marR="0" lvl="0" indent="-27305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将来的な都市のあるべき姿　「人と自然が共生し、環境への負荷が小さく、</a:t>
            </a:r>
            <a:r>
              <a:rPr kumimoji="1" lang="en-US" altLang="ja-JP" sz="14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Well-being</a:t>
            </a:r>
            <a:r>
              <a:rPr kumimoji="1" lang="ja-JP" altLang="en-US" sz="14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が実感できる緑豊かな都市」</a:t>
            </a:r>
          </a:p>
        </p:txBody>
      </p:sp>
      <p:sp>
        <p:nvSpPr>
          <p:cNvPr id="38" name="テキスト ボックス 37">
            <a:extLst>
              <a:ext uri="{FF2B5EF4-FFF2-40B4-BE49-F238E27FC236}">
                <a16:creationId xmlns:a16="http://schemas.microsoft.com/office/drawing/2014/main" id="{F998C172-CE73-8F6F-E001-4A68396F3FD4}"/>
              </a:ext>
            </a:extLst>
          </p:cNvPr>
          <p:cNvSpPr txBox="1"/>
          <p:nvPr/>
        </p:nvSpPr>
        <p:spPr>
          <a:xfrm>
            <a:off x="5307890" y="3077285"/>
            <a:ext cx="4428000" cy="493514"/>
          </a:xfrm>
          <a:prstGeom prst="rect">
            <a:avLst/>
          </a:prstGeom>
          <a:solidFill>
            <a:srgbClr val="FFF4DD"/>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defPPr>
              <a:defRPr lang="ja-JP"/>
            </a:defPPr>
            <a:lvl1pPr algn="ctr">
              <a:defRPr sz="1200" b="1">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0" eaLnBrk="1" fontAlgn="base" latinLnBrk="0" hangingPunct="1">
              <a:lnSpc>
                <a:spcPct val="100000"/>
              </a:lnSpc>
              <a:spcBef>
                <a:spcPts val="0"/>
              </a:spcBef>
              <a:spcAft>
                <a:spcPts val="300"/>
              </a:spcAft>
              <a:buClrTx/>
              <a:buSzTx/>
              <a:buFontTx/>
              <a:buNone/>
              <a:tabLst/>
              <a:defRPr/>
            </a:pPr>
            <a:r>
              <a:rPr kumimoji="1" lang="ja-JP" altLang="en-US" sz="100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多様な資金、体制等の確保</a:t>
            </a:r>
            <a:endParaRPr kumimoji="1" lang="en-US" altLang="ja-JP" sz="100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R="0" lvl="0"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民間からの投資、寄附金の受入れなど</a:t>
            </a:r>
            <a:r>
              <a:rPr kumimoji="1" lang="ja-JP" altLang="en-US" sz="10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多様な資金の確保</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3663" marR="0" lvl="0"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官民連携などによる</a:t>
            </a:r>
            <a:r>
              <a:rPr kumimoji="1" lang="ja-JP" altLang="en-US" sz="10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体制の確保等</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や、これらを</a:t>
            </a:r>
            <a:r>
              <a:rPr kumimoji="1" lang="ja-JP" altLang="en-US" sz="10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支える仕組み</a:t>
            </a:r>
            <a:r>
              <a:rPr lang="ja-JP" altLang="en-US" sz="1000">
                <a:solidFill>
                  <a:srgbClr val="000000"/>
                </a:solidFill>
              </a:rPr>
              <a:t>が必要</a:t>
            </a:r>
            <a:endParaRPr kumimoji="1" lang="ja-JP" altLang="en-US" sz="10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9" name="テキスト ボックス 38">
            <a:extLst>
              <a:ext uri="{FF2B5EF4-FFF2-40B4-BE49-F238E27FC236}">
                <a16:creationId xmlns:a16="http://schemas.microsoft.com/office/drawing/2014/main" id="{CEA6306A-FA2F-034E-9CE5-3F889B0A27E5}"/>
              </a:ext>
            </a:extLst>
          </p:cNvPr>
          <p:cNvSpPr txBox="1"/>
          <p:nvPr/>
        </p:nvSpPr>
        <p:spPr>
          <a:xfrm>
            <a:off x="565685" y="4178131"/>
            <a:ext cx="9170205" cy="360000"/>
          </a:xfrm>
          <a:prstGeom prst="rect">
            <a:avLst/>
          </a:prstGeom>
          <a:solidFill>
            <a:srgbClr val="FFF4DD"/>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defPPr>
              <a:defRPr lang="ja-JP"/>
            </a:defPPr>
            <a:lvl1pPr algn="ctr">
              <a:defRPr sz="1400" b="1">
                <a:solidFill>
                  <a:schemeClr val="lt1"/>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0" eaLnBrk="1" fontAlgn="base" latinLnBrk="0" hangingPunct="1">
              <a:lnSpc>
                <a:spcPct val="100000"/>
              </a:lnSpc>
              <a:spcBef>
                <a:spcPct val="0"/>
              </a:spcBef>
              <a:spcAft>
                <a:spcPts val="300"/>
              </a:spcAft>
              <a:buClrTx/>
              <a:buSzTx/>
              <a:buFontTx/>
              <a:buNone/>
              <a:tabLst/>
              <a:defRPr/>
            </a:pPr>
            <a:r>
              <a:rPr kumimoji="1" lang="ja-JP" altLang="en-US" sz="100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緑地の広域的・有機的なネットワーク形成</a:t>
            </a:r>
            <a:endParaRPr kumimoji="1" lang="en-US" altLang="ja-JP" sz="100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3600" marR="0" lvl="0" algn="just"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気候変動対策、生物多様性の確保、</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Well-being</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の向上に向け、</a:t>
            </a:r>
            <a:r>
              <a:rPr kumimoji="1" lang="ja-JP" altLang="en-US" sz="10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グリーンインフラとしての多様な機能を一層発揮</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するため、各主体が連携し</a:t>
            </a:r>
            <a:r>
              <a:rPr kumimoji="1" lang="ja-JP" altLang="en-US" sz="10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広域的な緑地のネットワークを形成</a:t>
            </a:r>
            <a:endParaRPr kumimoji="1" lang="ja-JP" altLang="en-US" sz="11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0" name="テキスト ボックス 39">
            <a:extLst>
              <a:ext uri="{FF2B5EF4-FFF2-40B4-BE49-F238E27FC236}">
                <a16:creationId xmlns:a16="http://schemas.microsoft.com/office/drawing/2014/main" id="{D8A7BC28-3B13-2C3F-9155-EE6C1785B5DE}"/>
              </a:ext>
            </a:extLst>
          </p:cNvPr>
          <p:cNvSpPr txBox="1"/>
          <p:nvPr/>
        </p:nvSpPr>
        <p:spPr>
          <a:xfrm>
            <a:off x="565685" y="3077442"/>
            <a:ext cx="4428000" cy="493200"/>
          </a:xfrm>
          <a:prstGeom prst="rect">
            <a:avLst/>
          </a:prstGeom>
          <a:solidFill>
            <a:srgbClr val="FFF4DD"/>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defPPr>
              <a:defRPr lang="ja-JP"/>
            </a:defPPr>
            <a:lvl1pPr algn="ctr">
              <a:defRPr sz="1200" b="1">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0" eaLnBrk="1" fontAlgn="base" latinLnBrk="0" hangingPunct="1">
              <a:lnSpc>
                <a:spcPct val="100000"/>
              </a:lnSpc>
              <a:spcBef>
                <a:spcPct val="0"/>
              </a:spcBef>
              <a:spcAft>
                <a:spcPts val="300"/>
              </a:spcAft>
              <a:buClrTx/>
              <a:buSzTx/>
              <a:buFontTx/>
              <a:buNone/>
              <a:tabLst/>
              <a:defRPr/>
            </a:pPr>
            <a:r>
              <a:rPr kumimoji="1" lang="ja-JP" altLang="en-US" sz="100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多様な主体の連携、各主体の役割分担</a:t>
            </a:r>
            <a:endParaRPr kumimoji="1" lang="en-US" altLang="ja-JP" sz="100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R="0" lvl="0"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国、都道府県、市町村、都市緑化支援機構、教育・研究機関、</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R="0" lvl="0"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民間企業・事業者等、</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NPO</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法人等、都市の住民の</a:t>
            </a:r>
            <a:r>
              <a:rPr kumimoji="1" lang="ja-JP" altLang="en-US" sz="10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各役割に応じた</a:t>
            </a:r>
            <a:r>
              <a:rPr lang="ja-JP" altLang="en-US" sz="1000">
                <a:solidFill>
                  <a:srgbClr val="000000"/>
                </a:solidFill>
              </a:rPr>
              <a:t>連携、分担</a:t>
            </a:r>
            <a:r>
              <a:rPr kumimoji="1" lang="ja-JP" altLang="en-US" sz="10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等</a:t>
            </a:r>
            <a:endParaRPr kumimoji="1" lang="ja-JP" altLang="en-US" sz="12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89" name="二等辺三角形 88">
            <a:extLst>
              <a:ext uri="{FF2B5EF4-FFF2-40B4-BE49-F238E27FC236}">
                <a16:creationId xmlns:a16="http://schemas.microsoft.com/office/drawing/2014/main" id="{C64F12C0-90C0-5D30-D041-D83BFBDEB025}"/>
              </a:ext>
            </a:extLst>
          </p:cNvPr>
          <p:cNvSpPr/>
          <p:nvPr/>
        </p:nvSpPr>
        <p:spPr>
          <a:xfrm flipV="1">
            <a:off x="2581549" y="1120537"/>
            <a:ext cx="5253135" cy="108000"/>
          </a:xfrm>
          <a:prstGeom prst="triangle">
            <a:avLst>
              <a:gd name="adj" fmla="val 49971"/>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テキスト ボックス 7">
            <a:extLst>
              <a:ext uri="{FF2B5EF4-FFF2-40B4-BE49-F238E27FC236}">
                <a16:creationId xmlns:a16="http://schemas.microsoft.com/office/drawing/2014/main" id="{15597088-6333-B673-47B8-F6B5B834EA06}"/>
              </a:ext>
            </a:extLst>
          </p:cNvPr>
          <p:cNvSpPr txBox="1"/>
          <p:nvPr/>
        </p:nvSpPr>
        <p:spPr>
          <a:xfrm>
            <a:off x="39109" y="1251244"/>
            <a:ext cx="323165" cy="672697"/>
          </a:xfrm>
          <a:prstGeom prst="rect">
            <a:avLst/>
          </a:prstGeom>
          <a:solidFill>
            <a:schemeClr val="bg1"/>
          </a:solidFill>
          <a:ln w="19050">
            <a:solidFill>
              <a:srgbClr val="B7E18F"/>
            </a:solidFill>
            <a:miter lim="800000"/>
          </a:ln>
        </p:spPr>
        <p:txBody>
          <a:bodyPr vert="eaVert" wrap="square" rtlCol="0" anchor="ctr" anchorCtr="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全体目標</a:t>
            </a:r>
          </a:p>
        </p:txBody>
      </p:sp>
      <p:sp>
        <p:nvSpPr>
          <p:cNvPr id="42" name="テキスト ボックス 41">
            <a:extLst>
              <a:ext uri="{FF2B5EF4-FFF2-40B4-BE49-F238E27FC236}">
                <a16:creationId xmlns:a16="http://schemas.microsoft.com/office/drawing/2014/main" id="{3DC5B9DE-50F9-2B3E-153A-D7AD3EDA50A7}"/>
              </a:ext>
            </a:extLst>
          </p:cNvPr>
          <p:cNvSpPr txBox="1"/>
          <p:nvPr/>
        </p:nvSpPr>
        <p:spPr>
          <a:xfrm>
            <a:off x="38692" y="3055005"/>
            <a:ext cx="324000" cy="1500441"/>
          </a:xfrm>
          <a:prstGeom prst="rect">
            <a:avLst/>
          </a:prstGeom>
          <a:solidFill>
            <a:schemeClr val="bg1"/>
          </a:solidFill>
          <a:ln w="19050">
            <a:solidFill>
              <a:srgbClr val="FFCC66"/>
            </a:solidFill>
            <a:miter lim="800000"/>
          </a:ln>
        </p:spPr>
        <p:txBody>
          <a:bodyPr vert="eaVert" wrap="none" lIns="36000" tIns="36000" rIns="36000" bIns="36000" rtlCol="0" anchor="ctr" anchorCtr="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推進の視点</a:t>
            </a:r>
          </a:p>
        </p:txBody>
      </p:sp>
      <p:sp>
        <p:nvSpPr>
          <p:cNvPr id="10" name="テキスト ボックス 9">
            <a:extLst>
              <a:ext uri="{FF2B5EF4-FFF2-40B4-BE49-F238E27FC236}">
                <a16:creationId xmlns:a16="http://schemas.microsoft.com/office/drawing/2014/main" id="{75D866BF-CBF9-0D1A-60DE-51CFFD54E15E}"/>
              </a:ext>
            </a:extLst>
          </p:cNvPr>
          <p:cNvSpPr txBox="1"/>
          <p:nvPr/>
        </p:nvSpPr>
        <p:spPr>
          <a:xfrm>
            <a:off x="38692" y="4599779"/>
            <a:ext cx="324000" cy="2217202"/>
          </a:xfrm>
          <a:prstGeom prst="rect">
            <a:avLst/>
          </a:prstGeom>
          <a:solidFill>
            <a:schemeClr val="bg1"/>
          </a:solidFill>
          <a:ln w="19050">
            <a:solidFill>
              <a:srgbClr val="679792"/>
            </a:solidFill>
            <a:miter lim="800000"/>
          </a:ln>
        </p:spPr>
        <p:txBody>
          <a:bodyPr vert="eaVert" wrap="square" rtlCol="0" anchor="ctr" anchorCtr="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実現のための施策</a:t>
            </a:r>
          </a:p>
        </p:txBody>
      </p:sp>
      <p:sp>
        <p:nvSpPr>
          <p:cNvPr id="9" name="テキスト ボックス 8">
            <a:extLst>
              <a:ext uri="{FF2B5EF4-FFF2-40B4-BE49-F238E27FC236}">
                <a16:creationId xmlns:a16="http://schemas.microsoft.com/office/drawing/2014/main" id="{82034CD4-6B31-8B9C-1608-EC3CEA7C016B}"/>
              </a:ext>
            </a:extLst>
          </p:cNvPr>
          <p:cNvSpPr txBox="1"/>
          <p:nvPr/>
        </p:nvSpPr>
        <p:spPr>
          <a:xfrm>
            <a:off x="39109" y="1929967"/>
            <a:ext cx="324000" cy="995786"/>
          </a:xfrm>
          <a:prstGeom prst="rect">
            <a:avLst/>
          </a:prstGeom>
          <a:solidFill>
            <a:schemeClr val="bg1"/>
          </a:solidFill>
          <a:ln w="19050">
            <a:solidFill>
              <a:srgbClr val="B7E18F"/>
            </a:solidFill>
            <a:miter lim="800000"/>
          </a:ln>
        </p:spPr>
        <p:txBody>
          <a:bodyPr vert="eaVert" wrap="square" lIns="36000" tIns="36000" rIns="36000" bIns="36000" rtlCol="0" anchor="ctr" anchorCtr="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個別目標</a:t>
            </a:r>
          </a:p>
        </p:txBody>
      </p:sp>
      <p:sp>
        <p:nvSpPr>
          <p:cNvPr id="6" name="テキスト ボックス 5">
            <a:extLst>
              <a:ext uri="{FF2B5EF4-FFF2-40B4-BE49-F238E27FC236}">
                <a16:creationId xmlns:a16="http://schemas.microsoft.com/office/drawing/2014/main" id="{1A4E077B-D577-7525-E301-E6B734987656}"/>
              </a:ext>
            </a:extLst>
          </p:cNvPr>
          <p:cNvSpPr txBox="1"/>
          <p:nvPr/>
        </p:nvSpPr>
        <p:spPr>
          <a:xfrm>
            <a:off x="31415" y="565941"/>
            <a:ext cx="338554" cy="531233"/>
          </a:xfrm>
          <a:prstGeom prst="rect">
            <a:avLst/>
          </a:prstGeom>
          <a:solidFill>
            <a:schemeClr val="bg1"/>
          </a:solidFill>
          <a:ln w="19050">
            <a:solidFill>
              <a:schemeClr val="bg1">
                <a:lumMod val="65000"/>
              </a:schemeClr>
            </a:solidFill>
            <a:miter lim="800000"/>
          </a:ln>
        </p:spPr>
        <p:txBody>
          <a:bodyPr vert="eaVert" wrap="square" rtlCol="0" anchor="ctr" anchorCtr="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意義</a:t>
            </a:r>
          </a:p>
        </p:txBody>
      </p:sp>
      <p:sp>
        <p:nvSpPr>
          <p:cNvPr id="2" name="テキスト ボックス 1">
            <a:extLst>
              <a:ext uri="{FF2B5EF4-FFF2-40B4-BE49-F238E27FC236}">
                <a16:creationId xmlns:a16="http://schemas.microsoft.com/office/drawing/2014/main" id="{AF87F320-7C25-5621-02FB-72DC24A331A1}"/>
              </a:ext>
            </a:extLst>
          </p:cNvPr>
          <p:cNvSpPr txBox="1"/>
          <p:nvPr/>
        </p:nvSpPr>
        <p:spPr>
          <a:xfrm>
            <a:off x="713371" y="5658008"/>
            <a:ext cx="8003347" cy="226591"/>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lIns="36000" tIns="36000" rIns="36000" bIns="36000" rtlCol="0">
            <a:spAutoFit/>
          </a:bodyPr>
          <a:lstStyle/>
          <a:p>
            <a:pPr marL="87313" indent="-87313" algn="ctr" fontAlgn="t">
              <a:spcBef>
                <a:spcPts val="0"/>
              </a:spcBef>
              <a:spcAft>
                <a:spcPts val="0"/>
              </a:spcAft>
              <a:defRPr/>
            </a:pP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価値観の醸成、多様な主体の参画・協働の促進に向けた普及啓発、環境教育の推進</a:t>
            </a:r>
            <a:endPar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1" name="テキスト ボックス 30">
            <a:extLst>
              <a:ext uri="{FF2B5EF4-FFF2-40B4-BE49-F238E27FC236}">
                <a16:creationId xmlns:a16="http://schemas.microsoft.com/office/drawing/2014/main" id="{9FAF8929-1474-F0FC-E2E5-28B1718424C3}"/>
              </a:ext>
            </a:extLst>
          </p:cNvPr>
          <p:cNvSpPr txBox="1"/>
          <p:nvPr/>
        </p:nvSpPr>
        <p:spPr>
          <a:xfrm>
            <a:off x="4829935" y="4893671"/>
            <a:ext cx="3886783" cy="71871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lIns="36000" tIns="36000" rIns="36000" bIns="36000" rtlCol="0">
            <a:noAutofit/>
          </a:bodyPr>
          <a:lstStyle/>
          <a:p>
            <a:pPr marL="87313" marR="0" lvl="0" indent="-87313" algn="l" defTabSz="914400" rtl="0" eaLnBrk="1" fontAlgn="t" latinLnBrk="0" hangingPunct="1">
              <a:lnSpc>
                <a:spcPct val="100000"/>
              </a:lnSpc>
              <a:spcBef>
                <a:spcPts val="0"/>
              </a:spcBef>
              <a:spcAft>
                <a:spcPts val="300"/>
              </a:spcAft>
              <a:buClrTx/>
              <a:buSzTx/>
              <a:buFontTx/>
              <a:buNone/>
              <a:tabLst/>
              <a:defRPr/>
            </a:pP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民間による緑地の保全・創出の促進</a:t>
            </a:r>
            <a:endParaRPr kumimoji="1" lang="en-US" altLang="ja-JP"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87313" marR="0" lvl="0" indent="-87313" algn="l" defTabSz="914400" rtl="0" eaLnBrk="1" fontAlgn="t"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 良質な緑地への民間投資を促進する環境整備</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87313" marR="0" lvl="0" indent="-87313" algn="l" defTabSz="914400" rtl="0" eaLnBrk="1" fontAlgn="t"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 民有地における更なる緑地の創出</a:t>
            </a:r>
            <a:r>
              <a:rPr lang="ja-JP" altLang="en-US" sz="1000">
                <a:solidFill>
                  <a:srgbClr val="000000"/>
                </a:solidFill>
                <a:latin typeface="Meiryo UI" panose="020B0604030504040204" pitchFamily="50" charset="-128"/>
                <a:ea typeface="Meiryo UI" panose="020B0604030504040204" pitchFamily="50" charset="-128"/>
              </a:rPr>
              <a:t>に向けた</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各</a:t>
            </a:r>
            <a:r>
              <a:rPr lang="ja-JP" altLang="en-US" sz="1000">
                <a:solidFill>
                  <a:srgbClr val="000000"/>
                </a:solidFill>
                <a:latin typeface="Meiryo UI" panose="020B0604030504040204" pitchFamily="50" charset="-128"/>
                <a:ea typeface="Meiryo UI" panose="020B0604030504040204" pitchFamily="50" charset="-128"/>
              </a:rPr>
              <a:t>制度の活用等の促進</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87313" marR="0" lvl="0" indent="-87313" algn="l" defTabSz="914400" rtl="0" eaLnBrk="1" fontAlgn="t"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 都市農地の保全に向けた各制度の活用等の促進</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2" name="テキスト ボックス 31">
            <a:extLst>
              <a:ext uri="{FF2B5EF4-FFF2-40B4-BE49-F238E27FC236}">
                <a16:creationId xmlns:a16="http://schemas.microsoft.com/office/drawing/2014/main" id="{13268C46-2C38-06CD-4AD7-A2989B835AF8}"/>
              </a:ext>
            </a:extLst>
          </p:cNvPr>
          <p:cNvSpPr txBox="1"/>
          <p:nvPr/>
        </p:nvSpPr>
        <p:spPr>
          <a:xfrm>
            <a:off x="713371" y="4624383"/>
            <a:ext cx="8003345" cy="226591"/>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lIns="36000" tIns="36000" rIns="36000" bIns="36000" rtlCol="0">
            <a:spAutoFit/>
          </a:bodyPr>
          <a:lstStyle/>
          <a:p>
            <a:pPr marL="87313" indent="-87313" algn="ctr" fontAlgn="t">
              <a:spcBef>
                <a:spcPts val="0"/>
              </a:spcBef>
              <a:spcAft>
                <a:spcPts val="600"/>
              </a:spcAft>
              <a:defRPr/>
            </a:pP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都道府県の</a:t>
            </a:r>
            <a:r>
              <a:rPr kumimoji="1" lang="ja-JP" altLang="en-US" sz="1000" b="1" i="0"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「緑の広域計画」</a:t>
            </a: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、市町村の</a:t>
            </a:r>
            <a:r>
              <a:rPr kumimoji="1" lang="ja-JP" altLang="en-US" sz="1000" b="1" i="0"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「緑の基本計画」</a:t>
            </a: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の策定促進</a:t>
            </a:r>
            <a:endParaRPr kumimoji="1" lang="en-US" altLang="ja-JP"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a:extLst>
              <a:ext uri="{FF2B5EF4-FFF2-40B4-BE49-F238E27FC236}">
                <a16:creationId xmlns:a16="http://schemas.microsoft.com/office/drawing/2014/main" id="{A0121CA8-8290-71DE-B305-EFB913C244C5}"/>
              </a:ext>
            </a:extLst>
          </p:cNvPr>
          <p:cNvSpPr txBox="1"/>
          <p:nvPr/>
        </p:nvSpPr>
        <p:spPr>
          <a:xfrm>
            <a:off x="713371" y="4888584"/>
            <a:ext cx="4068000" cy="726728"/>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lIns="36000" tIns="36000" rIns="36000" bIns="36000" rtlCol="0">
            <a:noAutofit/>
          </a:bodyPr>
          <a:lstStyle/>
          <a:p>
            <a:pPr marL="234000" marR="0" lvl="0" indent="-234000" algn="l" defTabSz="914400" rtl="0" eaLnBrk="1" fontAlgn="t" latinLnBrk="0" hangingPunct="1">
              <a:spcBef>
                <a:spcPts val="0"/>
              </a:spcBef>
              <a:spcAft>
                <a:spcPts val="300"/>
              </a:spcAft>
              <a:buClrTx/>
              <a:buSzTx/>
              <a:buFontTx/>
              <a:buNone/>
              <a:tabLst/>
              <a:defRPr/>
            </a:pP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行政による永続性の担保された公的な緑地の確保の推進</a:t>
            </a:r>
            <a:endParaRPr kumimoji="1" lang="en-US" altLang="ja-JP"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34000" marR="0" lvl="0" indent="-234000" algn="l" defTabSz="914400" rtl="0" eaLnBrk="1" fontAlgn="t" latinLnBrk="0" hangingPunct="1">
              <a:lnSpc>
                <a:spcPct val="100000"/>
              </a:lnSpc>
              <a:spcBef>
                <a:spcPts val="0"/>
              </a:spcBef>
              <a:spcAft>
                <a:spcPts val="0"/>
              </a:spcAft>
              <a:buClrTx/>
              <a:buSzTx/>
              <a:buFontTx/>
              <a:buNone/>
              <a:tabLst/>
              <a:defRPr/>
            </a:pPr>
            <a:r>
              <a:rPr lang="ja-JP" altLang="en-US" sz="1000">
                <a:solidFill>
                  <a:srgbClr val="000000"/>
                </a:solidFill>
                <a:latin typeface="Meiryo UI" panose="020B0604030504040204" pitchFamily="50" charset="-128"/>
                <a:ea typeface="Meiryo UI" panose="020B0604030504040204" pitchFamily="50" charset="-128"/>
              </a:rPr>
              <a:t>　</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特別緑地保全地区の</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拡大・質の向上（機能維持増進事業等）への支援</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t"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 都市公園等の公的空間における緑地の確保・緑化の推進</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34000" marR="0" lvl="0" indent="-234000" algn="l" defTabSz="914400" rtl="0" eaLnBrk="1" fontAlgn="t"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 地方公共団体に対する技術的支援</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1" name="テキスト ボックス 50">
            <a:extLst>
              <a:ext uri="{FF2B5EF4-FFF2-40B4-BE49-F238E27FC236}">
                <a16:creationId xmlns:a16="http://schemas.microsoft.com/office/drawing/2014/main" id="{807E71A0-7F42-0AED-24B5-433008D2304F}"/>
              </a:ext>
            </a:extLst>
          </p:cNvPr>
          <p:cNvSpPr txBox="1"/>
          <p:nvPr/>
        </p:nvSpPr>
        <p:spPr>
          <a:xfrm>
            <a:off x="646323" y="5956508"/>
            <a:ext cx="3780000" cy="839096"/>
          </a:xfrm>
          <a:prstGeom prst="rect">
            <a:avLst/>
          </a:prstGeom>
          <a:solidFill>
            <a:schemeClr val="bg1"/>
          </a:solidFill>
          <a:ln w="9525">
            <a:noFill/>
          </a:ln>
        </p:spPr>
        <p:style>
          <a:lnRef idx="2">
            <a:schemeClr val="accent2"/>
          </a:lnRef>
          <a:fillRef idx="1">
            <a:schemeClr val="lt1"/>
          </a:fillRef>
          <a:effectRef idx="0">
            <a:schemeClr val="accent2"/>
          </a:effectRef>
          <a:fontRef idx="minor">
            <a:schemeClr val="dk1"/>
          </a:fontRef>
        </p:style>
        <p:txBody>
          <a:bodyPr vertOverflow="overflow" horzOverflow="overflow" wrap="square" lIns="36000" tIns="36000" rIns="36000" bIns="36000" rtlCol="0">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「緑の広域計画」の策定と計画に基づく各取組の実施</a:t>
            </a:r>
            <a:endParaRPr kumimoji="1" lang="en-US" altLang="ja-JP"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6213" marR="0" lvl="0" indent="-176213" algn="l" defTabSz="914400" rtl="0" eaLnBrk="1" fontAlgn="base" latinLnBrk="0" hangingPunct="1">
              <a:lnSpc>
                <a:spcPct val="100000"/>
              </a:lnSpc>
              <a:spcBef>
                <a:spcPts val="0"/>
              </a:spcBef>
              <a:spcAft>
                <a:spcPts val="30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 一つの市町村を超える広域的な見地から、広域計画を策定</a:t>
            </a:r>
            <a:endParaRPr kumimoji="1" lang="en-US" altLang="ja-JP"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6213" marR="0" lvl="0" indent="-176213" algn="l" defTabSz="914400" rtl="0" eaLnBrk="1" fontAlgn="base" latinLnBrk="0" hangingPunct="1">
              <a:lnSpc>
                <a:spcPct val="100000"/>
              </a:lnSpc>
              <a:spcBef>
                <a:spcPts val="0"/>
              </a:spcBef>
              <a:spcAft>
                <a:spcPts val="30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 都道府県における緑地の保全及び緑化の推進に関する措置を総合的に示し、計画的かつ積極的に当該措置を実施（都市公園の整備・管理、特別緑地保全地区や緑地保全地域等の制度の活用等）</a:t>
            </a:r>
            <a:endParaRPr kumimoji="1" lang="en-US" altLang="ja-JP"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 name="テキスト ボックス 2">
            <a:extLst>
              <a:ext uri="{FF2B5EF4-FFF2-40B4-BE49-F238E27FC236}">
                <a16:creationId xmlns:a16="http://schemas.microsoft.com/office/drawing/2014/main" id="{64380840-2B64-AB2E-9FA1-32C9B607457A}"/>
              </a:ext>
            </a:extLst>
          </p:cNvPr>
          <p:cNvSpPr txBox="1"/>
          <p:nvPr/>
        </p:nvSpPr>
        <p:spPr>
          <a:xfrm>
            <a:off x="365630" y="4999364"/>
            <a:ext cx="400110" cy="602270"/>
          </a:xfrm>
          <a:prstGeom prst="rect">
            <a:avLst/>
          </a:prstGeom>
          <a:noFill/>
        </p:spPr>
        <p:txBody>
          <a:bodyPr vert="eaVert" wrap="square"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国</a:t>
            </a:r>
          </a:p>
        </p:txBody>
      </p:sp>
      <p:sp>
        <p:nvSpPr>
          <p:cNvPr id="23" name="テキスト ボックス 22">
            <a:extLst>
              <a:ext uri="{FF2B5EF4-FFF2-40B4-BE49-F238E27FC236}">
                <a16:creationId xmlns:a16="http://schemas.microsoft.com/office/drawing/2014/main" id="{7E925436-F390-8C06-9262-64CF7ED4CB3A}"/>
              </a:ext>
            </a:extLst>
          </p:cNvPr>
          <p:cNvSpPr txBox="1"/>
          <p:nvPr/>
        </p:nvSpPr>
        <p:spPr>
          <a:xfrm>
            <a:off x="450139" y="5946993"/>
            <a:ext cx="169277" cy="735016"/>
          </a:xfrm>
          <a:prstGeom prst="rect">
            <a:avLst/>
          </a:prstGeom>
          <a:solidFill>
            <a:srgbClr val="679792"/>
          </a:solidFill>
        </p:spPr>
        <p:txBody>
          <a:bodyPr vert="eaVert"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都道府県</a:t>
            </a:r>
          </a:p>
        </p:txBody>
      </p:sp>
      <p:sp>
        <p:nvSpPr>
          <p:cNvPr id="35" name="テキスト ボックス 34">
            <a:extLst>
              <a:ext uri="{FF2B5EF4-FFF2-40B4-BE49-F238E27FC236}">
                <a16:creationId xmlns:a16="http://schemas.microsoft.com/office/drawing/2014/main" id="{241EC2A6-0C52-A7FD-4672-4FCD4EC9422E}"/>
              </a:ext>
            </a:extLst>
          </p:cNvPr>
          <p:cNvSpPr txBox="1"/>
          <p:nvPr/>
        </p:nvSpPr>
        <p:spPr>
          <a:xfrm>
            <a:off x="4701170" y="5936851"/>
            <a:ext cx="4176000" cy="882000"/>
          </a:xfrm>
          <a:prstGeom prst="rect">
            <a:avLst/>
          </a:prstGeom>
          <a:solidFill>
            <a:srgbClr val="679792"/>
          </a:solidFill>
          <a:ln w="19050">
            <a:solidFill>
              <a:srgbClr val="679792"/>
            </a:solidFill>
            <a:miter lim="800000"/>
          </a:ln>
        </p:spPr>
        <p:style>
          <a:lnRef idx="2">
            <a:schemeClr val="accent2"/>
          </a:lnRef>
          <a:fillRef idx="1">
            <a:schemeClr val="lt1"/>
          </a:fillRef>
          <a:effectRef idx="0">
            <a:schemeClr val="accent2"/>
          </a:effectRef>
          <a:fontRef idx="minor">
            <a:schemeClr val="dk1"/>
          </a:fontRef>
        </p:style>
        <p:txBody>
          <a:bodyPr wrap="square" lIns="36000" tIns="36000" rIns="36000" bIns="36000" rtlCol="0">
            <a:noAutofit/>
          </a:bodyPr>
          <a:lstStyle/>
          <a:p>
            <a:pPr marL="87313" marR="0" lvl="0" indent="-87313" algn="l" defTabSz="914400" rtl="0" eaLnBrk="1" fontAlgn="t" latinLnBrk="0" hangingPunct="1">
              <a:lnSpc>
                <a:spcPct val="100000"/>
              </a:lnSpc>
              <a:spcBef>
                <a:spcPts val="0"/>
              </a:spcBef>
              <a:spcAft>
                <a:spcPts val="0"/>
              </a:spcAft>
              <a:buClrTx/>
              <a:buSzTx/>
              <a:buFontTx/>
              <a:buNone/>
              <a:tabLst/>
              <a:defRPr/>
            </a:pPr>
            <a:endParaRPr kumimoji="1" lang="ja-JP"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mn-cs"/>
            </a:endParaRPr>
          </a:p>
        </p:txBody>
      </p:sp>
      <p:sp>
        <p:nvSpPr>
          <p:cNvPr id="41" name="テキスト ボックス 40">
            <a:extLst>
              <a:ext uri="{FF2B5EF4-FFF2-40B4-BE49-F238E27FC236}">
                <a16:creationId xmlns:a16="http://schemas.microsoft.com/office/drawing/2014/main" id="{B85AACC2-78F0-D0C7-6C01-DE1B35200EED}"/>
              </a:ext>
            </a:extLst>
          </p:cNvPr>
          <p:cNvSpPr txBox="1"/>
          <p:nvPr/>
        </p:nvSpPr>
        <p:spPr>
          <a:xfrm>
            <a:off x="4940365" y="5956508"/>
            <a:ext cx="3780000" cy="848589"/>
          </a:xfrm>
          <a:prstGeom prst="rect">
            <a:avLst/>
          </a:prstGeom>
          <a:solidFill>
            <a:schemeClr val="bg1"/>
          </a:solidFill>
          <a:ln w="9525">
            <a:noFill/>
          </a:ln>
        </p:spPr>
        <p:style>
          <a:lnRef idx="2">
            <a:schemeClr val="accent2"/>
          </a:lnRef>
          <a:fillRef idx="1">
            <a:schemeClr val="lt1"/>
          </a:fillRef>
          <a:effectRef idx="0">
            <a:schemeClr val="accent2"/>
          </a:effectRef>
          <a:fontRef idx="minor">
            <a:schemeClr val="dk1"/>
          </a:fontRef>
        </p:style>
        <p:txBody>
          <a:bodyPr vertOverflow="overflow" horzOverflow="overflow" wrap="square" lIns="36000" tIns="36000" rIns="36000" bIns="36000" rtlCol="0">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「緑の基本計画」の策定と計画に基づく各取組の実施</a:t>
            </a:r>
            <a:endParaRPr kumimoji="1" lang="en-US" altLang="ja-JP"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6213" marR="0" lvl="0" indent="-176213" algn="l" defTabSz="914400" rtl="0" eaLnBrk="1" fontAlgn="base" latinLnBrk="0" hangingPunct="1">
              <a:lnSpc>
                <a:spcPct val="100000"/>
              </a:lnSpc>
              <a:spcBef>
                <a:spcPts val="0"/>
              </a:spcBef>
              <a:spcAft>
                <a:spcPts val="30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 地域の実情をよく把握している基礎自治体として、基本計画を策定</a:t>
            </a:r>
            <a:endParaRPr kumimoji="1" lang="en-US" altLang="ja-JP"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6213" marR="0" lvl="0" indent="-176213" algn="l" defTabSz="914400" rtl="0" eaLnBrk="1" fontAlgn="base" latinLnBrk="0" hangingPunct="1">
              <a:lnSpc>
                <a:spcPct val="100000"/>
              </a:lnSpc>
              <a:spcBef>
                <a:spcPts val="0"/>
              </a:spcBef>
              <a:spcAft>
                <a:spcPts val="30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 市町村における緑地の保全及び緑化の推進に関する措置を総合的に示し、計画的かつ積極的に当該措置を実施（都市公園の整備・管理、特別緑地保全地区や緑地保全地域、生産緑地地区、緑化地域等の制度の活用等）</a:t>
            </a:r>
          </a:p>
        </p:txBody>
      </p:sp>
      <p:sp>
        <p:nvSpPr>
          <p:cNvPr id="43" name="テキスト ボックス 42">
            <a:extLst>
              <a:ext uri="{FF2B5EF4-FFF2-40B4-BE49-F238E27FC236}">
                <a16:creationId xmlns:a16="http://schemas.microsoft.com/office/drawing/2014/main" id="{3FA6FCB8-441E-3187-83ED-378C9A664F53}"/>
              </a:ext>
            </a:extLst>
          </p:cNvPr>
          <p:cNvSpPr txBox="1"/>
          <p:nvPr/>
        </p:nvSpPr>
        <p:spPr>
          <a:xfrm>
            <a:off x="4735752" y="6036102"/>
            <a:ext cx="169277" cy="551263"/>
          </a:xfrm>
          <a:prstGeom prst="rect">
            <a:avLst/>
          </a:prstGeom>
          <a:solidFill>
            <a:srgbClr val="679792"/>
          </a:solidFill>
        </p:spPr>
        <p:txBody>
          <a:bodyPr vert="eaVert"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市町村</a:t>
            </a:r>
          </a:p>
        </p:txBody>
      </p:sp>
      <p:sp>
        <p:nvSpPr>
          <p:cNvPr id="22" name="テキスト ボックス 21">
            <a:extLst>
              <a:ext uri="{FF2B5EF4-FFF2-40B4-BE49-F238E27FC236}">
                <a16:creationId xmlns:a16="http://schemas.microsoft.com/office/drawing/2014/main" id="{BAD5DCEE-F7F6-E0A2-8AAB-1E711FF21EEE}"/>
              </a:ext>
            </a:extLst>
          </p:cNvPr>
          <p:cNvSpPr txBox="1"/>
          <p:nvPr/>
        </p:nvSpPr>
        <p:spPr>
          <a:xfrm>
            <a:off x="525329" y="2183282"/>
            <a:ext cx="2974193" cy="534368"/>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vertOverflow="overflow" horzOverflow="overflow" wrap="square" lIns="90000" tIns="36000" rIns="36000" bIns="36000" rtlCol="0">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CO</a:t>
            </a:r>
            <a:r>
              <a:rPr kumimoji="1" lang="en-US" altLang="ja-JP" sz="1000" b="1" i="0" u="none" strike="noStrike" kern="1200" cap="none" spc="0" normalizeH="0" baseline="-25000" noProof="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の吸収源としての役割を担う緑地の保全・整備・管理</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及び</a:t>
            </a: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緑化</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の総合的な取組を推進することにより、</a:t>
            </a: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カーボンニュートラルの実現に貢献</a:t>
            </a:r>
            <a:endPar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4" name="テキスト ボックス 33">
            <a:extLst>
              <a:ext uri="{FF2B5EF4-FFF2-40B4-BE49-F238E27FC236}">
                <a16:creationId xmlns:a16="http://schemas.microsoft.com/office/drawing/2014/main" id="{FC48F01E-D179-E154-0F51-331C1B2E3AAF}"/>
              </a:ext>
            </a:extLst>
          </p:cNvPr>
          <p:cNvSpPr txBox="1"/>
          <p:nvPr/>
        </p:nvSpPr>
        <p:spPr>
          <a:xfrm>
            <a:off x="3676224" y="2183282"/>
            <a:ext cx="2973600" cy="688256"/>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vertOverflow="overflow" horzOverflow="overflow" wrap="square" lIns="90000" tIns="36000" rIns="36000" bIns="36000" rtlCol="0">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緑地の確保</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を進めるとともに、</a:t>
            </a: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適切な樹林更新等による緑地の質の向上</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を図り、緑地を生態系ネットワークとして有機的に結びつけることで、</a:t>
            </a: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広域レベルでの緑地の量的拡大・質的向上を推進</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する</a:t>
            </a:r>
          </a:p>
        </p:txBody>
      </p:sp>
      <p:sp>
        <p:nvSpPr>
          <p:cNvPr id="45" name="テキスト ボックス 44">
            <a:extLst>
              <a:ext uri="{FF2B5EF4-FFF2-40B4-BE49-F238E27FC236}">
                <a16:creationId xmlns:a16="http://schemas.microsoft.com/office/drawing/2014/main" id="{A755260D-8FCA-802B-AABB-CA9A6FAAEC55}"/>
              </a:ext>
            </a:extLst>
          </p:cNvPr>
          <p:cNvSpPr txBox="1"/>
          <p:nvPr/>
        </p:nvSpPr>
        <p:spPr>
          <a:xfrm>
            <a:off x="6802508" y="2183282"/>
            <a:ext cx="2973600" cy="688256"/>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vertOverflow="overflow" horzOverflow="overflow" wrap="square" lIns="90000" tIns="36000" rIns="36000" bIns="36000" rtlCol="0">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地域の実情に応じた</a:t>
            </a: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緑地の質・量の確保</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を図り、精神的・身体的な健康の増進、コミュニティの醸成、都市のレジリエンスの向上等の</a:t>
            </a: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グリーンインフラとしての多様な機能を発揮</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させていく</a:t>
            </a:r>
          </a:p>
        </p:txBody>
      </p:sp>
      <p:sp>
        <p:nvSpPr>
          <p:cNvPr id="53" name="二等辺三角形 52">
            <a:extLst>
              <a:ext uri="{FF2B5EF4-FFF2-40B4-BE49-F238E27FC236}">
                <a16:creationId xmlns:a16="http://schemas.microsoft.com/office/drawing/2014/main" id="{D274B440-E6B3-12C7-B570-911CDAE44C80}"/>
              </a:ext>
            </a:extLst>
          </p:cNvPr>
          <p:cNvSpPr/>
          <p:nvPr/>
        </p:nvSpPr>
        <p:spPr>
          <a:xfrm rot="5400000" flipV="1">
            <a:off x="7930225" y="5648663"/>
            <a:ext cx="2218920" cy="121151"/>
          </a:xfrm>
          <a:prstGeom prst="triangle">
            <a:avLst>
              <a:gd name="adj" fmla="val 49971"/>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7" name="テキスト ボックス 56">
            <a:extLst>
              <a:ext uri="{FF2B5EF4-FFF2-40B4-BE49-F238E27FC236}">
                <a16:creationId xmlns:a16="http://schemas.microsoft.com/office/drawing/2014/main" id="{FF038A7A-3396-B083-BE08-AF4DD408E9C6}"/>
              </a:ext>
            </a:extLst>
          </p:cNvPr>
          <p:cNvSpPr txBox="1"/>
          <p:nvPr/>
        </p:nvSpPr>
        <p:spPr>
          <a:xfrm>
            <a:off x="9117292" y="4599778"/>
            <a:ext cx="750018" cy="1088247"/>
          </a:xfrm>
          <a:prstGeom prst="rect">
            <a:avLst/>
          </a:prstGeom>
          <a:solidFill>
            <a:srgbClr val="C5E0B4"/>
          </a:solidFill>
          <a:ln w="19050">
            <a:solidFill>
              <a:srgbClr val="679792"/>
            </a:solidFill>
            <a:miter lim="800000"/>
          </a:ln>
        </p:spPr>
        <p:txBody>
          <a:bodyPr vert="horz" wrap="square" lIns="72000" rIns="36000" rtlCol="0" anchor="ctr" anchorCtr="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コンパクト・プラス・ネットワーク</a:t>
            </a:r>
            <a:r>
              <a:rPr kumimoji="1" lang="ja-JP" altLang="en-US" sz="10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等のまちづくり</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の取組との</a:t>
            </a: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連携</a:t>
            </a:r>
            <a:endParaRPr kumimoji="1" lang="en-US" altLang="ja-JP"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6" name="テキスト ボックス 45">
            <a:extLst>
              <a:ext uri="{FF2B5EF4-FFF2-40B4-BE49-F238E27FC236}">
                <a16:creationId xmlns:a16="http://schemas.microsoft.com/office/drawing/2014/main" id="{71F99D02-EA87-307D-CFE3-B8F69BD16714}"/>
              </a:ext>
            </a:extLst>
          </p:cNvPr>
          <p:cNvSpPr txBox="1"/>
          <p:nvPr/>
        </p:nvSpPr>
        <p:spPr>
          <a:xfrm>
            <a:off x="9116366" y="5733651"/>
            <a:ext cx="750944" cy="1085048"/>
          </a:xfrm>
          <a:prstGeom prst="rect">
            <a:avLst/>
          </a:prstGeom>
          <a:solidFill>
            <a:srgbClr val="C5E0B4"/>
          </a:solidFill>
          <a:ln w="19050">
            <a:solidFill>
              <a:srgbClr val="679792"/>
            </a:solidFill>
            <a:miter lim="800000"/>
          </a:ln>
        </p:spPr>
        <p:txBody>
          <a:bodyPr vert="horz" wrap="square" rtlCol="0" anchor="ctr" anchorCtr="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まちづくり</a:t>
            </a:r>
            <a:endParaRPr kumimoji="1" lang="en-US" altLang="ja-JP"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DX</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との</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連携</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等</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4" name="二等辺三角形 23">
            <a:extLst>
              <a:ext uri="{FF2B5EF4-FFF2-40B4-BE49-F238E27FC236}">
                <a16:creationId xmlns:a16="http://schemas.microsoft.com/office/drawing/2014/main" id="{05B03355-208D-B766-6CFE-AB0D8CCB1E6E}"/>
              </a:ext>
            </a:extLst>
          </p:cNvPr>
          <p:cNvSpPr/>
          <p:nvPr/>
        </p:nvSpPr>
        <p:spPr>
          <a:xfrm flipV="1">
            <a:off x="4879852" y="3588906"/>
            <a:ext cx="541946" cy="97746"/>
          </a:xfrm>
          <a:prstGeom prst="triangle">
            <a:avLst/>
          </a:prstGeom>
          <a:solidFill>
            <a:srgbClr val="FF990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400">
              <a:solidFill>
                <a:srgbClr val="FF0000"/>
              </a:solidFill>
            </a:endParaRPr>
          </a:p>
        </p:txBody>
      </p:sp>
      <p:sp>
        <p:nvSpPr>
          <p:cNvPr id="47" name="加算記号 46">
            <a:extLst>
              <a:ext uri="{FF2B5EF4-FFF2-40B4-BE49-F238E27FC236}">
                <a16:creationId xmlns:a16="http://schemas.microsoft.com/office/drawing/2014/main" id="{36A52F4D-AF48-ED42-6A16-34A75B711FC9}"/>
              </a:ext>
            </a:extLst>
          </p:cNvPr>
          <p:cNvSpPr/>
          <p:nvPr/>
        </p:nvSpPr>
        <p:spPr>
          <a:xfrm>
            <a:off x="4983761" y="3152273"/>
            <a:ext cx="334129" cy="334129"/>
          </a:xfrm>
          <a:prstGeom prst="mathPlus">
            <a:avLst/>
          </a:prstGeom>
          <a:solidFill>
            <a:srgbClr val="FF990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400">
              <a:solidFill>
                <a:srgbClr val="FF0000"/>
              </a:solidFill>
            </a:endParaRPr>
          </a:p>
        </p:txBody>
      </p:sp>
      <p:sp>
        <p:nvSpPr>
          <p:cNvPr id="17" name="テキスト ボックス 16">
            <a:extLst>
              <a:ext uri="{FF2B5EF4-FFF2-40B4-BE49-F238E27FC236}">
                <a16:creationId xmlns:a16="http://schemas.microsoft.com/office/drawing/2014/main" id="{8465BA33-A214-83AD-11B8-009C28D18D8B}"/>
              </a:ext>
            </a:extLst>
          </p:cNvPr>
          <p:cNvSpPr txBox="1"/>
          <p:nvPr/>
        </p:nvSpPr>
        <p:spPr>
          <a:xfrm>
            <a:off x="565685" y="3695311"/>
            <a:ext cx="9170205" cy="360000"/>
          </a:xfrm>
          <a:prstGeom prst="rect">
            <a:avLst/>
          </a:prstGeom>
          <a:solidFill>
            <a:srgbClr val="FFF4DD"/>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36000" rIns="0" bIns="36000" rtlCol="0" anchor="ctr">
            <a:noAutofit/>
          </a:bodyPr>
          <a:lstStyle>
            <a:defPPr>
              <a:defRPr lang="ja-JP"/>
            </a:defPPr>
            <a:lvl1pPr algn="ctr">
              <a:defRPr sz="1200" b="1">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0" eaLnBrk="1" fontAlgn="base" latinLnBrk="0" hangingPunct="1">
              <a:lnSpc>
                <a:spcPct val="100000"/>
              </a:lnSpc>
              <a:spcBef>
                <a:spcPts val="0"/>
              </a:spcBef>
              <a:spcAft>
                <a:spcPts val="300"/>
              </a:spcAft>
              <a:buClrTx/>
              <a:buSzTx/>
              <a:buFontTx/>
              <a:buNone/>
              <a:tabLst/>
              <a:defRPr/>
            </a:pPr>
            <a:r>
              <a:rPr kumimoji="1" lang="ja-JP" altLang="en-US" sz="100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緑地の更なる充実</a:t>
            </a:r>
            <a:endParaRPr kumimoji="1" lang="en-US" altLang="ja-JP" sz="100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3663" marR="0" lvl="0"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より</a:t>
            </a:r>
            <a:r>
              <a:rPr kumimoji="1" lang="ja-JP" altLang="en-US" sz="10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質を重視した保全・活用を実施</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するとともに、生物多様性の確保、景観・歴史文化の形成等にも考慮し、</a:t>
            </a:r>
            <a:r>
              <a:rPr kumimoji="1" lang="ja-JP" altLang="en-US" sz="10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樹木の更新等を計画的に実施</a:t>
            </a:r>
            <a:endParaRPr kumimoji="1" lang="ja-JP" altLang="en-US" sz="11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2" name="二等辺三角形 51">
            <a:extLst>
              <a:ext uri="{FF2B5EF4-FFF2-40B4-BE49-F238E27FC236}">
                <a16:creationId xmlns:a16="http://schemas.microsoft.com/office/drawing/2014/main" id="{BFDD5A12-E71D-5797-A98D-58FC6296DE16}"/>
              </a:ext>
            </a:extLst>
          </p:cNvPr>
          <p:cNvSpPr/>
          <p:nvPr/>
        </p:nvSpPr>
        <p:spPr>
          <a:xfrm flipV="1">
            <a:off x="4879852" y="4072395"/>
            <a:ext cx="541946" cy="97746"/>
          </a:xfrm>
          <a:prstGeom prst="triangle">
            <a:avLst/>
          </a:prstGeom>
          <a:solidFill>
            <a:srgbClr val="FF990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400">
              <a:solidFill>
                <a:srgbClr val="FF0000"/>
              </a:solidFill>
            </a:endParaRPr>
          </a:p>
        </p:txBody>
      </p:sp>
      <p:sp>
        <p:nvSpPr>
          <p:cNvPr id="49" name="テキスト ボックス 1">
            <a:extLst>
              <a:ext uri="{FF2B5EF4-FFF2-40B4-BE49-F238E27FC236}">
                <a16:creationId xmlns:a16="http://schemas.microsoft.com/office/drawing/2014/main" id="{10077DCF-0C71-0B39-D01E-C770CBEAD565}"/>
              </a:ext>
            </a:extLst>
          </p:cNvPr>
          <p:cNvSpPr txBox="1"/>
          <p:nvPr/>
        </p:nvSpPr>
        <p:spPr>
          <a:xfrm>
            <a:off x="0" y="-12082"/>
            <a:ext cx="9144000" cy="400110"/>
          </a:xfrm>
          <a:prstGeom prst="rect">
            <a:avLst/>
          </a:prstGeom>
          <a:solidFill>
            <a:schemeClr val="bg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8064A2"/>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　緑の基本方針の概要　</a:t>
            </a: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（令和</a:t>
            </a:r>
            <a:r>
              <a:rPr kumimoji="1" lang="en-US" altLang="ja-JP"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6</a:t>
            </a: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年</a:t>
            </a:r>
            <a:r>
              <a:rPr kumimoji="1" lang="en-US" altLang="ja-JP"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12</a:t>
            </a:r>
            <a:r>
              <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月国土交通大臣策定）</a:t>
            </a: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4" name="テキスト ボックス 8">
            <a:extLst>
              <a:ext uri="{FF2B5EF4-FFF2-40B4-BE49-F238E27FC236}">
                <a16:creationId xmlns:a16="http://schemas.microsoft.com/office/drawing/2014/main" id="{0EC8251D-7672-92ED-C5D7-47910576B108}"/>
              </a:ext>
            </a:extLst>
          </p:cNvPr>
          <p:cNvSpPr txBox="1"/>
          <p:nvPr/>
        </p:nvSpPr>
        <p:spPr>
          <a:xfrm>
            <a:off x="0" y="360000"/>
            <a:ext cx="9904413" cy="2880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5" name="テキスト ボックス 9">
            <a:extLst>
              <a:ext uri="{FF2B5EF4-FFF2-40B4-BE49-F238E27FC236}">
                <a16:creationId xmlns:a16="http://schemas.microsoft.com/office/drawing/2014/main" id="{1712E535-BB44-92C3-124A-FDA603291721}"/>
              </a:ext>
            </a:extLst>
          </p:cNvPr>
          <p:cNvSpPr txBox="1"/>
          <p:nvPr/>
        </p:nvSpPr>
        <p:spPr>
          <a:xfrm>
            <a:off x="0" y="412284"/>
            <a:ext cx="9904413" cy="28800"/>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スライド番号プレースホルダー 2">
            <a:extLst>
              <a:ext uri="{FF2B5EF4-FFF2-40B4-BE49-F238E27FC236}">
                <a16:creationId xmlns:a16="http://schemas.microsoft.com/office/drawing/2014/main" id="{69DF5D30-AE45-D2BD-C924-201918E3FA18}"/>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433007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角丸四角形 108"/>
          <p:cNvSpPr/>
          <p:nvPr/>
        </p:nvSpPr>
        <p:spPr>
          <a:xfrm>
            <a:off x="7075807" y="3381375"/>
            <a:ext cx="2744467" cy="3412633"/>
          </a:xfrm>
          <a:prstGeom prst="roundRect">
            <a:avLst>
              <a:gd name="adj" fmla="val 740"/>
            </a:avLst>
          </a:prstGeom>
          <a:solidFill>
            <a:srgbClr val="DEFF9B"/>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8" name="角丸四角形 107"/>
          <p:cNvSpPr/>
          <p:nvPr/>
        </p:nvSpPr>
        <p:spPr>
          <a:xfrm>
            <a:off x="4116522" y="3390900"/>
            <a:ext cx="2367383" cy="3422475"/>
          </a:xfrm>
          <a:prstGeom prst="roundRect">
            <a:avLst>
              <a:gd name="adj" fmla="val 244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テキスト ボックス 1"/>
          <p:cNvSpPr txBox="1"/>
          <p:nvPr/>
        </p:nvSpPr>
        <p:spPr>
          <a:xfrm>
            <a:off x="64778" y="616528"/>
            <a:ext cx="9771089" cy="2396416"/>
          </a:xfrm>
          <a:prstGeom prst="rect">
            <a:avLst/>
          </a:prstGeom>
          <a:solidFill>
            <a:schemeClr val="bg1"/>
          </a:solidFill>
          <a:ln w="9525" algn="ctr">
            <a:solidFill>
              <a:schemeClr val="tx1"/>
            </a:solidFill>
            <a:miter lim="800000"/>
            <a:headEnd/>
            <a:tailEnd/>
          </a:ln>
          <a:effectLst/>
        </p:spPr>
        <p:txBody>
          <a:bodyPr wrap="square" tIns="36000" bIns="36000" anchor="ctr">
            <a:spAutoFit/>
          </a:bodyPr>
          <a:lstStyle>
            <a:defPPr>
              <a:defRPr lang="ja-JP"/>
            </a:defPPr>
            <a:lvl1pPr>
              <a:spcBef>
                <a:spcPts val="1200"/>
              </a:spcBef>
              <a:defRPr sz="1400">
                <a:solidFill>
                  <a:schemeClr val="tx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○人口減少・高齢化の進行に起因する様々な課題が顕在化しつつある中、都市政策は、郊外部の開発圧力の規制的手法による</a:t>
            </a:r>
            <a:endPar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コントロールから、拡散した市街地をコンパクト化して都市の持続性を確保する</a:t>
            </a:r>
            <a:r>
              <a:rPr kumimoji="1" lang="ja-JP" altLang="en-US" sz="1800" b="1" i="0" u="sng" strike="noStrike" kern="1200" cap="none" spc="0" normalizeH="0" baseline="0" noProof="0">
                <a:ln>
                  <a:noFill/>
                </a:ln>
                <a:solidFill>
                  <a:srgbClr val="000000"/>
                </a:solidFill>
                <a:effectLst/>
                <a:uLnTx/>
                <a:uFillTx/>
                <a:latin typeface="Arial"/>
                <a:ea typeface="ＭＳ Ｐゴシック" panose="020B0600070205080204" pitchFamily="50" charset="-128"/>
                <a:cs typeface="+mn-cs"/>
              </a:rPr>
              <a:t>集約型都市構造化に大きく転換</a:t>
            </a:r>
            <a:r>
              <a:rPr kumimoji="1" lang="ja-JP" altLang="en-US" sz="18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26</a:t>
            </a: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年の都市再生特別措置法の改正により、</a:t>
            </a:r>
            <a:r>
              <a:rPr kumimoji="1" lang="ja-JP" altLang="en-US" sz="1800" b="1" i="0" u="sng" strike="noStrike" kern="1200" cap="none" spc="0" normalizeH="0" baseline="0" noProof="0">
                <a:ln>
                  <a:noFill/>
                </a:ln>
                <a:solidFill>
                  <a:srgbClr val="000000"/>
                </a:solidFill>
                <a:effectLst/>
                <a:uLnTx/>
                <a:uFillTx/>
                <a:latin typeface="Arial"/>
                <a:ea typeface="ＭＳ Ｐゴシック" panose="020B0600070205080204" pitchFamily="50" charset="-128"/>
                <a:cs typeface="+mn-cs"/>
              </a:rPr>
              <a:t>立地適正化計画制度を創設</a:t>
            </a: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し、居住・都市機能の誘導により、</a:t>
            </a:r>
            <a:r>
              <a:rPr kumimoji="1" lang="ja-JP" altLang="en-US" sz="1800" b="1" i="0" u="sng" strike="noStrike" kern="1200" cap="none" spc="0" normalizeH="0" baseline="0" noProof="0">
                <a:ln>
                  <a:noFill/>
                </a:ln>
                <a:solidFill>
                  <a:srgbClr val="000000"/>
                </a:solidFill>
                <a:effectLst/>
                <a:uLnTx/>
                <a:uFillTx/>
                <a:latin typeface="Arial"/>
                <a:ea typeface="ＭＳ Ｐゴシック" panose="020B0600070205080204" pitchFamily="50" charset="-128"/>
                <a:cs typeface="+mn-cs"/>
              </a:rPr>
              <a:t>コン</a:t>
            </a:r>
            <a:endParaRPr kumimoji="1" lang="en-US" altLang="ja-JP" sz="1800" b="1" i="0" u="sng"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rPr>
              <a:t>　</a:t>
            </a:r>
            <a:r>
              <a:rPr kumimoji="1" lang="ja-JP" altLang="en-US" sz="1800" b="1" i="0" u="sng" strike="noStrike" kern="1200" cap="none" spc="0" normalizeH="0" baseline="0" noProof="0">
                <a:ln>
                  <a:noFill/>
                </a:ln>
                <a:solidFill>
                  <a:srgbClr val="000000"/>
                </a:solidFill>
                <a:effectLst/>
                <a:uLnTx/>
                <a:uFillTx/>
                <a:latin typeface="Arial"/>
                <a:ea typeface="ＭＳ Ｐゴシック" panose="020B0600070205080204" pitchFamily="50" charset="-128"/>
                <a:cs typeface="+mn-cs"/>
              </a:rPr>
              <a:t>パクトシティ</a:t>
            </a:r>
            <a:r>
              <a:rPr kumimoji="1" lang="en-US" altLang="ja-JP" sz="1800" b="1" i="0" u="sng" strike="noStrike" kern="1200" cap="none" spc="0" normalizeH="0" baseline="0" noProof="0">
                <a:ln>
                  <a:noFill/>
                </a:ln>
                <a:solidFill>
                  <a:srgbClr val="000000"/>
                </a:solidFill>
                <a:effectLst/>
                <a:uLnTx/>
                <a:uFillTx/>
                <a:latin typeface="Arial"/>
                <a:ea typeface="ＭＳ Ｐゴシック" panose="020B0600070205080204" pitchFamily="50" charset="-128"/>
                <a:cs typeface="+mn-cs"/>
              </a:rPr>
              <a:t> </a:t>
            </a:r>
            <a:r>
              <a:rPr kumimoji="1" lang="ja-JP" altLang="en-US" sz="1800" b="1" i="0" u="sng" strike="noStrike" kern="1200" cap="none" spc="0" normalizeH="0" baseline="0" noProof="0">
                <a:ln>
                  <a:noFill/>
                </a:ln>
                <a:solidFill>
                  <a:srgbClr val="000000"/>
                </a:solidFill>
                <a:effectLst/>
                <a:uLnTx/>
                <a:uFillTx/>
                <a:latin typeface="Arial"/>
                <a:ea typeface="ＭＳ Ｐゴシック" panose="020B0600070205080204" pitchFamily="50" charset="-128"/>
                <a:cs typeface="+mn-cs"/>
              </a:rPr>
              <a:t>の形成に向けた取組を推進</a:t>
            </a:r>
            <a:r>
              <a:rPr kumimoji="1" lang="ja-JP" altLang="en-US" sz="1400" b="0" i="0" u="sng"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しているところ</a:t>
            </a:r>
            <a:r>
              <a:rPr kumimoji="1" lang="ja-JP" altLang="en-US" sz="18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rPr>
              <a:t>。</a:t>
            </a:r>
            <a:endParaRPr kumimoji="1" lang="en-US" altLang="ja-JP" sz="18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○郊外部の住宅市街地では、今後、</a:t>
            </a:r>
            <a:r>
              <a:rPr kumimoji="1" lang="ja-JP" altLang="en-US" sz="1800" b="1" i="0" u="sng"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居住者の高齢化や新規入居者の抑制に伴い、居住人口が減少</a:t>
            </a: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すること</a:t>
            </a:r>
            <a:endPar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が予測される。</a:t>
            </a:r>
            <a:endPar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○これらの住宅市街地においては、将来的に</a:t>
            </a:r>
            <a:r>
              <a:rPr kumimoji="1" lang="ja-JP" altLang="en-US" sz="1800" b="1" i="0" u="sng"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空き地・空き家問題が顕在化する可能性</a:t>
            </a:r>
            <a:r>
              <a:rPr kumimoji="1" lang="ja-JP" altLang="en-US" sz="1400" b="0" i="0" u="sng"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があることから、</a:t>
            </a: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市街化のスプ</a:t>
            </a:r>
            <a:endPar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ロール化を抑制し、</a:t>
            </a:r>
            <a:r>
              <a:rPr kumimoji="1" lang="ja-JP" altLang="en-US" sz="1800" b="1" i="0" u="sng"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都市農地を保全</a:t>
            </a:r>
            <a:r>
              <a:rPr kumimoji="1" lang="ja-JP" altLang="en-US" sz="1400" b="0" i="0" u="sng"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することにより、</a:t>
            </a:r>
            <a:r>
              <a:rPr kumimoji="1" lang="ja-JP" altLang="en-US" sz="1800" b="1" i="0" u="sng"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土地利用の適正化を図る</a:t>
            </a:r>
            <a:r>
              <a:rPr kumimoji="1" lang="ja-JP" altLang="en-US" sz="1400" b="0" i="0" u="sng"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ことが重要</a:t>
            </a: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79" name="図 7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3676" y="3380287"/>
            <a:ext cx="2420487" cy="1526642"/>
          </a:xfrm>
          <a:prstGeom prst="rect">
            <a:avLst/>
          </a:prstGeom>
          <a:ln>
            <a:noFill/>
          </a:ln>
          <a:effectLst>
            <a:softEdge rad="112500"/>
          </a:effectLst>
        </p:spPr>
      </p:pic>
      <p:pic>
        <p:nvPicPr>
          <p:cNvPr id="80" name="図 7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7256" y="5078687"/>
            <a:ext cx="2420487" cy="1647655"/>
          </a:xfrm>
          <a:prstGeom prst="rect">
            <a:avLst/>
          </a:prstGeom>
          <a:ln>
            <a:noFill/>
          </a:ln>
          <a:effectLst>
            <a:softEdge rad="112500"/>
          </a:effectLst>
        </p:spPr>
      </p:pic>
      <p:pic>
        <p:nvPicPr>
          <p:cNvPr id="83" name="図 8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17464" y="3885641"/>
            <a:ext cx="1445011" cy="1067546"/>
          </a:xfrm>
          <a:prstGeom prst="rect">
            <a:avLst/>
          </a:prstGeom>
          <a:ln>
            <a:noFill/>
          </a:ln>
          <a:effectLst>
            <a:softEdge rad="112500"/>
          </a:effectLst>
        </p:spPr>
      </p:pic>
      <p:sp>
        <p:nvSpPr>
          <p:cNvPr id="86" name="角丸四角形 85"/>
          <p:cNvSpPr/>
          <p:nvPr/>
        </p:nvSpPr>
        <p:spPr>
          <a:xfrm>
            <a:off x="7086600" y="3090464"/>
            <a:ext cx="2752725" cy="265778"/>
          </a:xfrm>
          <a:prstGeom prst="round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都市と緑・農が共生するまちへ</a:t>
            </a:r>
          </a:p>
        </p:txBody>
      </p:sp>
      <p:sp>
        <p:nvSpPr>
          <p:cNvPr id="87" name="角丸四角形 86"/>
          <p:cNvSpPr/>
          <p:nvPr/>
        </p:nvSpPr>
        <p:spPr>
          <a:xfrm>
            <a:off x="4105275" y="3103271"/>
            <a:ext cx="2371725" cy="25902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空地や耕作放棄地が点在</a:t>
            </a:r>
          </a:p>
        </p:txBody>
      </p:sp>
      <p:pic>
        <p:nvPicPr>
          <p:cNvPr id="82" name="図 8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76627" y="3386313"/>
            <a:ext cx="1366310" cy="1064428"/>
          </a:xfrm>
          <a:prstGeom prst="rect">
            <a:avLst/>
          </a:prstGeom>
          <a:ln>
            <a:noFill/>
          </a:ln>
          <a:effectLst>
            <a:softEdge rad="112500"/>
          </a:effectLst>
        </p:spPr>
      </p:pic>
      <p:grpSp>
        <p:nvGrpSpPr>
          <p:cNvPr id="110" name="グループ化 109"/>
          <p:cNvGrpSpPr/>
          <p:nvPr/>
        </p:nvGrpSpPr>
        <p:grpSpPr>
          <a:xfrm>
            <a:off x="165786" y="3244275"/>
            <a:ext cx="3817389" cy="3265994"/>
            <a:chOff x="309802" y="2923331"/>
            <a:chExt cx="4139142" cy="3517262"/>
          </a:xfrm>
        </p:grpSpPr>
        <p:grpSp>
          <p:nvGrpSpPr>
            <p:cNvPr id="84" name="グループ化 83"/>
            <p:cNvGrpSpPr/>
            <p:nvPr/>
          </p:nvGrpSpPr>
          <p:grpSpPr>
            <a:xfrm>
              <a:off x="309802" y="2923331"/>
              <a:ext cx="4139142" cy="3517262"/>
              <a:chOff x="161874" y="2774825"/>
              <a:chExt cx="4575102" cy="3822527"/>
            </a:xfrm>
          </p:grpSpPr>
          <p:sp>
            <p:nvSpPr>
              <p:cNvPr id="64" name="フリーフォーム 63"/>
              <p:cNvSpPr/>
              <p:nvPr/>
            </p:nvSpPr>
            <p:spPr bwMode="auto">
              <a:xfrm>
                <a:off x="161874" y="2821528"/>
                <a:ext cx="4575102" cy="3672512"/>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18930" h="4279120">
                    <a:moveTo>
                      <a:pt x="2813352" y="3913844"/>
                    </a:moveTo>
                    <a:cubicBezTo>
                      <a:pt x="3116754" y="3893542"/>
                      <a:pt x="3991694" y="3739763"/>
                      <a:pt x="4227362" y="3704947"/>
                    </a:cubicBezTo>
                    <a:lnTo>
                      <a:pt x="4227362" y="3704947"/>
                    </a:lnTo>
                    <a:cubicBezTo>
                      <a:pt x="4264815" y="3646750"/>
                      <a:pt x="4417258" y="3530355"/>
                      <a:pt x="4452080" y="3355764"/>
                    </a:cubicBezTo>
                    <a:cubicBezTo>
                      <a:pt x="4486902" y="3181173"/>
                      <a:pt x="4402823" y="2890188"/>
                      <a:pt x="4436294" y="2657400"/>
                    </a:cubicBezTo>
                    <a:cubicBezTo>
                      <a:pt x="4469765" y="2424612"/>
                      <a:pt x="4631354" y="2250020"/>
                      <a:pt x="4652907" y="1959035"/>
                    </a:cubicBezTo>
                    <a:cubicBezTo>
                      <a:pt x="4674460" y="1668050"/>
                      <a:pt x="4718930" y="1670590"/>
                      <a:pt x="4565611" y="911487"/>
                    </a:cubicBezTo>
                    <a:cubicBezTo>
                      <a:pt x="4482688" y="635051"/>
                      <a:pt x="4430852" y="620501"/>
                      <a:pt x="4129133" y="475008"/>
                    </a:cubicBezTo>
                    <a:cubicBezTo>
                      <a:pt x="3827414" y="329515"/>
                      <a:pt x="3313258" y="0"/>
                      <a:pt x="2755295" y="38530"/>
                    </a:cubicBezTo>
                    <a:cubicBezTo>
                      <a:pt x="2197332" y="77060"/>
                      <a:pt x="1221619" y="469120"/>
                      <a:pt x="781352" y="706187"/>
                    </a:cubicBezTo>
                    <a:cubicBezTo>
                      <a:pt x="341085" y="943254"/>
                      <a:pt x="188685" y="1153711"/>
                      <a:pt x="113695" y="1460930"/>
                    </a:cubicBezTo>
                    <a:cubicBezTo>
                      <a:pt x="38705" y="1768149"/>
                      <a:pt x="328991" y="2319692"/>
                      <a:pt x="331410" y="2549501"/>
                    </a:cubicBezTo>
                    <a:cubicBezTo>
                      <a:pt x="333829" y="2779310"/>
                      <a:pt x="154820" y="2769635"/>
                      <a:pt x="128210" y="2839787"/>
                    </a:cubicBezTo>
                    <a:cubicBezTo>
                      <a:pt x="101600" y="2909940"/>
                      <a:pt x="0" y="2759959"/>
                      <a:pt x="171752" y="2970416"/>
                    </a:cubicBezTo>
                    <a:cubicBezTo>
                      <a:pt x="343504" y="3180873"/>
                      <a:pt x="824895" y="3925940"/>
                      <a:pt x="1158724" y="4102530"/>
                    </a:cubicBezTo>
                    <a:cubicBezTo>
                      <a:pt x="1492553" y="4279120"/>
                      <a:pt x="1966686" y="4075921"/>
                      <a:pt x="2174724" y="4029959"/>
                    </a:cubicBezTo>
                    <a:cubicBezTo>
                      <a:pt x="2382762" y="3983997"/>
                      <a:pt x="2298095" y="3848530"/>
                      <a:pt x="2406952" y="3826759"/>
                    </a:cubicBezTo>
                    <a:cubicBezTo>
                      <a:pt x="2515809" y="3804988"/>
                      <a:pt x="2509950" y="3934146"/>
                      <a:pt x="2813352" y="3913844"/>
                    </a:cubicBezTo>
                    <a:close/>
                  </a:path>
                </a:pathLst>
              </a:custGeom>
              <a:solidFill>
                <a:srgbClr val="F7FFF7"/>
              </a:solidFill>
              <a:ln w="12700" cap="flat" cmpd="sng" algn="ctr">
                <a:solidFill>
                  <a:srgbClr val="9BBB59"/>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63" name="フリーフォーム 62"/>
              <p:cNvSpPr/>
              <p:nvPr/>
            </p:nvSpPr>
            <p:spPr bwMode="auto">
              <a:xfrm>
                <a:off x="727539" y="3464041"/>
                <a:ext cx="3559921" cy="2479477"/>
              </a:xfrm>
              <a:custGeom>
                <a:avLst/>
                <a:gdLst>
                  <a:gd name="connsiteX0" fmla="*/ 3002038 w 5307390"/>
                  <a:gd name="connsiteY0" fmla="*/ 147562 h 3906763"/>
                  <a:gd name="connsiteX1" fmla="*/ 2682724 w 5307390"/>
                  <a:gd name="connsiteY1" fmla="*/ 423333 h 3906763"/>
                  <a:gd name="connsiteX2" fmla="*/ 2537581 w 5307390"/>
                  <a:gd name="connsiteY2" fmla="*/ 858762 h 3906763"/>
                  <a:gd name="connsiteX3" fmla="*/ 2160209 w 5307390"/>
                  <a:gd name="connsiteY3" fmla="*/ 1178076 h 3906763"/>
                  <a:gd name="connsiteX4" fmla="*/ 1753809 w 5307390"/>
                  <a:gd name="connsiteY4" fmla="*/ 1221619 h 3906763"/>
                  <a:gd name="connsiteX5" fmla="*/ 839409 w 5307390"/>
                  <a:gd name="connsiteY5" fmla="*/ 1265162 h 3906763"/>
                  <a:gd name="connsiteX6" fmla="*/ 345924 w 5307390"/>
                  <a:gd name="connsiteY6" fmla="*/ 1889276 h 3906763"/>
                  <a:gd name="connsiteX7" fmla="*/ 41124 w 5307390"/>
                  <a:gd name="connsiteY7" fmla="*/ 2498876 h 3906763"/>
                  <a:gd name="connsiteX8" fmla="*/ 99181 w 5307390"/>
                  <a:gd name="connsiteY8" fmla="*/ 3369733 h 3906763"/>
                  <a:gd name="connsiteX9" fmla="*/ 607181 w 5307390"/>
                  <a:gd name="connsiteY9" fmla="*/ 3834191 h 3906763"/>
                  <a:gd name="connsiteX10" fmla="*/ 1173238 w 5307390"/>
                  <a:gd name="connsiteY10" fmla="*/ 3805162 h 3906763"/>
                  <a:gd name="connsiteX11" fmla="*/ 1550609 w 5307390"/>
                  <a:gd name="connsiteY11" fmla="*/ 3224591 h 3906763"/>
                  <a:gd name="connsiteX12" fmla="*/ 2015066 w 5307390"/>
                  <a:gd name="connsiteY12" fmla="*/ 3006876 h 3906763"/>
                  <a:gd name="connsiteX13" fmla="*/ 2624666 w 5307390"/>
                  <a:gd name="connsiteY13" fmla="*/ 2324705 h 3906763"/>
                  <a:gd name="connsiteX14" fmla="*/ 3481009 w 5307390"/>
                  <a:gd name="connsiteY14" fmla="*/ 2469848 h 3906763"/>
                  <a:gd name="connsiteX15" fmla="*/ 4003524 w 5307390"/>
                  <a:gd name="connsiteY15" fmla="*/ 2977848 h 3906763"/>
                  <a:gd name="connsiteX16" fmla="*/ 4613124 w 5307390"/>
                  <a:gd name="connsiteY16" fmla="*/ 3152019 h 3906763"/>
                  <a:gd name="connsiteX17" fmla="*/ 5193695 w 5307390"/>
                  <a:gd name="connsiteY17" fmla="*/ 2861733 h 3906763"/>
                  <a:gd name="connsiteX18" fmla="*/ 5295295 w 5307390"/>
                  <a:gd name="connsiteY18" fmla="*/ 2005391 h 3906763"/>
                  <a:gd name="connsiteX19" fmla="*/ 5121124 w 5307390"/>
                  <a:gd name="connsiteY19" fmla="*/ 1497391 h 3906763"/>
                  <a:gd name="connsiteX20" fmla="*/ 4467981 w 5307390"/>
                  <a:gd name="connsiteY20" fmla="*/ 1134533 h 3906763"/>
                  <a:gd name="connsiteX21" fmla="*/ 4250266 w 5307390"/>
                  <a:gd name="connsiteY21" fmla="*/ 379791 h 3906763"/>
                  <a:gd name="connsiteX22" fmla="*/ 3727752 w 5307390"/>
                  <a:gd name="connsiteY22" fmla="*/ 45962 h 3906763"/>
                  <a:gd name="connsiteX23" fmla="*/ 3002038 w 5307390"/>
                  <a:gd name="connsiteY23" fmla="*/ 147562 h 390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7390" h="3906763">
                    <a:moveTo>
                      <a:pt x="3002038" y="147562"/>
                    </a:moveTo>
                    <a:cubicBezTo>
                      <a:pt x="2827867" y="210457"/>
                      <a:pt x="2760133" y="304800"/>
                      <a:pt x="2682724" y="423333"/>
                    </a:cubicBezTo>
                    <a:cubicBezTo>
                      <a:pt x="2605315" y="541866"/>
                      <a:pt x="2624667" y="732972"/>
                      <a:pt x="2537581" y="858762"/>
                    </a:cubicBezTo>
                    <a:cubicBezTo>
                      <a:pt x="2450495" y="984552"/>
                      <a:pt x="2290838" y="1117600"/>
                      <a:pt x="2160209" y="1178076"/>
                    </a:cubicBezTo>
                    <a:cubicBezTo>
                      <a:pt x="2029580" y="1238552"/>
                      <a:pt x="1973942" y="1207105"/>
                      <a:pt x="1753809" y="1221619"/>
                    </a:cubicBezTo>
                    <a:cubicBezTo>
                      <a:pt x="1533676" y="1236133"/>
                      <a:pt x="1074057" y="1153886"/>
                      <a:pt x="839409" y="1265162"/>
                    </a:cubicBezTo>
                    <a:cubicBezTo>
                      <a:pt x="604762" y="1376438"/>
                      <a:pt x="478971" y="1683657"/>
                      <a:pt x="345924" y="1889276"/>
                    </a:cubicBezTo>
                    <a:cubicBezTo>
                      <a:pt x="212877" y="2094895"/>
                      <a:pt x="82248" y="2252133"/>
                      <a:pt x="41124" y="2498876"/>
                    </a:cubicBezTo>
                    <a:cubicBezTo>
                      <a:pt x="0" y="2745619"/>
                      <a:pt x="4838" y="3147181"/>
                      <a:pt x="99181" y="3369733"/>
                    </a:cubicBezTo>
                    <a:cubicBezTo>
                      <a:pt x="193524" y="3592286"/>
                      <a:pt x="428172" y="3761620"/>
                      <a:pt x="607181" y="3834191"/>
                    </a:cubicBezTo>
                    <a:cubicBezTo>
                      <a:pt x="786191" y="3906763"/>
                      <a:pt x="1016000" y="3906762"/>
                      <a:pt x="1173238" y="3805162"/>
                    </a:cubicBezTo>
                    <a:cubicBezTo>
                      <a:pt x="1330476" y="3703562"/>
                      <a:pt x="1410304" y="3357639"/>
                      <a:pt x="1550609" y="3224591"/>
                    </a:cubicBezTo>
                    <a:cubicBezTo>
                      <a:pt x="1690914" y="3091543"/>
                      <a:pt x="1836057" y="3156857"/>
                      <a:pt x="2015066" y="3006876"/>
                    </a:cubicBezTo>
                    <a:cubicBezTo>
                      <a:pt x="2194075" y="2856895"/>
                      <a:pt x="2380342" y="2414210"/>
                      <a:pt x="2624666" y="2324705"/>
                    </a:cubicBezTo>
                    <a:cubicBezTo>
                      <a:pt x="2868990" y="2235200"/>
                      <a:pt x="3251199" y="2360991"/>
                      <a:pt x="3481009" y="2469848"/>
                    </a:cubicBezTo>
                    <a:cubicBezTo>
                      <a:pt x="3710819" y="2578705"/>
                      <a:pt x="3814838" y="2864153"/>
                      <a:pt x="4003524" y="2977848"/>
                    </a:cubicBezTo>
                    <a:cubicBezTo>
                      <a:pt x="4192210" y="3091543"/>
                      <a:pt x="4414762" y="3171371"/>
                      <a:pt x="4613124" y="3152019"/>
                    </a:cubicBezTo>
                    <a:cubicBezTo>
                      <a:pt x="4811486" y="3132667"/>
                      <a:pt x="5080000" y="3052838"/>
                      <a:pt x="5193695" y="2861733"/>
                    </a:cubicBezTo>
                    <a:cubicBezTo>
                      <a:pt x="5307390" y="2670628"/>
                      <a:pt x="5307390" y="2232781"/>
                      <a:pt x="5295295" y="2005391"/>
                    </a:cubicBezTo>
                    <a:cubicBezTo>
                      <a:pt x="5283200" y="1778001"/>
                      <a:pt x="5259010" y="1642534"/>
                      <a:pt x="5121124" y="1497391"/>
                    </a:cubicBezTo>
                    <a:cubicBezTo>
                      <a:pt x="4983238" y="1352248"/>
                      <a:pt x="4613124" y="1320800"/>
                      <a:pt x="4467981" y="1134533"/>
                    </a:cubicBezTo>
                    <a:cubicBezTo>
                      <a:pt x="4322838" y="948266"/>
                      <a:pt x="4373638" y="561220"/>
                      <a:pt x="4250266" y="379791"/>
                    </a:cubicBezTo>
                    <a:cubicBezTo>
                      <a:pt x="4126895" y="198363"/>
                      <a:pt x="3933371" y="91924"/>
                      <a:pt x="3727752" y="45962"/>
                    </a:cubicBezTo>
                    <a:cubicBezTo>
                      <a:pt x="3522133" y="0"/>
                      <a:pt x="3176209" y="84667"/>
                      <a:pt x="3002038" y="147562"/>
                    </a:cubicBezTo>
                    <a:close/>
                  </a:path>
                </a:pathLst>
              </a:custGeom>
              <a:solidFill>
                <a:srgbClr val="CCFF66"/>
              </a:solidFill>
              <a:ln w="25400" cap="flat" cmpd="sng" algn="ctr">
                <a:solidFill>
                  <a:schemeClr val="tx2">
                    <a:lumMod val="50000"/>
                  </a:schemeClr>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0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65" name="フリーフォーム 64"/>
              <p:cNvSpPr/>
              <p:nvPr/>
            </p:nvSpPr>
            <p:spPr bwMode="auto">
              <a:xfrm>
                <a:off x="805978" y="3614055"/>
                <a:ext cx="3341198" cy="2168127"/>
              </a:xfrm>
              <a:custGeom>
                <a:avLst/>
                <a:gdLst>
                  <a:gd name="connsiteX0" fmla="*/ 33867 w 3292475"/>
                  <a:gd name="connsiteY0" fmla="*/ 1891242 h 2120900"/>
                  <a:gd name="connsiteX1" fmla="*/ 275167 w 3292475"/>
                  <a:gd name="connsiteY1" fmla="*/ 2030942 h 2120900"/>
                  <a:gd name="connsiteX2" fmla="*/ 503767 w 3292475"/>
                  <a:gd name="connsiteY2" fmla="*/ 2094442 h 2120900"/>
                  <a:gd name="connsiteX3" fmla="*/ 637117 w 3292475"/>
                  <a:gd name="connsiteY3" fmla="*/ 1872192 h 2120900"/>
                  <a:gd name="connsiteX4" fmla="*/ 814917 w 3292475"/>
                  <a:gd name="connsiteY4" fmla="*/ 1668992 h 2120900"/>
                  <a:gd name="connsiteX5" fmla="*/ 929217 w 3292475"/>
                  <a:gd name="connsiteY5" fmla="*/ 1688042 h 2120900"/>
                  <a:gd name="connsiteX6" fmla="*/ 1049867 w 3292475"/>
                  <a:gd name="connsiteY6" fmla="*/ 1624542 h 2120900"/>
                  <a:gd name="connsiteX7" fmla="*/ 1538817 w 3292475"/>
                  <a:gd name="connsiteY7" fmla="*/ 1421342 h 2120900"/>
                  <a:gd name="connsiteX8" fmla="*/ 2262717 w 3292475"/>
                  <a:gd name="connsiteY8" fmla="*/ 1453092 h 2120900"/>
                  <a:gd name="connsiteX9" fmla="*/ 2548467 w 3292475"/>
                  <a:gd name="connsiteY9" fmla="*/ 1732492 h 2120900"/>
                  <a:gd name="connsiteX10" fmla="*/ 3031067 w 3292475"/>
                  <a:gd name="connsiteY10" fmla="*/ 1948392 h 2120900"/>
                  <a:gd name="connsiteX11" fmla="*/ 3278717 w 3292475"/>
                  <a:gd name="connsiteY11" fmla="*/ 1535642 h 2120900"/>
                  <a:gd name="connsiteX12" fmla="*/ 3113617 w 3292475"/>
                  <a:gd name="connsiteY12" fmla="*/ 1002242 h 2120900"/>
                  <a:gd name="connsiteX13" fmla="*/ 2688167 w 3292475"/>
                  <a:gd name="connsiteY13" fmla="*/ 652992 h 2120900"/>
                  <a:gd name="connsiteX14" fmla="*/ 2434167 w 3292475"/>
                  <a:gd name="connsiteY14" fmla="*/ 487892 h 2120900"/>
                  <a:gd name="connsiteX15" fmla="*/ 2383367 w 3292475"/>
                  <a:gd name="connsiteY15" fmla="*/ 125942 h 2120900"/>
                  <a:gd name="connsiteX16" fmla="*/ 2142067 w 3292475"/>
                  <a:gd name="connsiteY16" fmla="*/ 5292 h 2120900"/>
                  <a:gd name="connsiteX17" fmla="*/ 1945217 w 3292475"/>
                  <a:gd name="connsiteY17" fmla="*/ 94192 h 2120900"/>
                  <a:gd name="connsiteX18" fmla="*/ 1900767 w 3292475"/>
                  <a:gd name="connsiteY18" fmla="*/ 564092 h 2120900"/>
                  <a:gd name="connsiteX19" fmla="*/ 1888067 w 3292475"/>
                  <a:gd name="connsiteY19" fmla="*/ 830792 h 2120900"/>
                  <a:gd name="connsiteX20" fmla="*/ 1462617 w 3292475"/>
                  <a:gd name="connsiteY20" fmla="*/ 1002242 h 2120900"/>
                  <a:gd name="connsiteX21" fmla="*/ 999067 w 3292475"/>
                  <a:gd name="connsiteY21" fmla="*/ 1059392 h 2120900"/>
                  <a:gd name="connsiteX22" fmla="*/ 554567 w 3292475"/>
                  <a:gd name="connsiteY22" fmla="*/ 1091142 h 2120900"/>
                  <a:gd name="connsiteX23" fmla="*/ 370417 w 3292475"/>
                  <a:gd name="connsiteY23" fmla="*/ 1199092 h 2120900"/>
                  <a:gd name="connsiteX24" fmla="*/ 218017 w 3292475"/>
                  <a:gd name="connsiteY24" fmla="*/ 1427692 h 2120900"/>
                  <a:gd name="connsiteX25" fmla="*/ 71967 w 3292475"/>
                  <a:gd name="connsiteY25" fmla="*/ 1783292 h 2120900"/>
                  <a:gd name="connsiteX26" fmla="*/ 33867 w 3292475"/>
                  <a:gd name="connsiteY26" fmla="*/ 1891242 h 2120900"/>
                  <a:gd name="connsiteX0" fmla="*/ 33867 w 3467009"/>
                  <a:gd name="connsiteY0" fmla="*/ 2093565 h 2134840"/>
                  <a:gd name="connsiteX1" fmla="*/ 449701 w 3467009"/>
                  <a:gd name="connsiteY1" fmla="*/ 2030942 h 2134840"/>
                  <a:gd name="connsiteX2" fmla="*/ 678301 w 3467009"/>
                  <a:gd name="connsiteY2" fmla="*/ 2094442 h 2134840"/>
                  <a:gd name="connsiteX3" fmla="*/ 811651 w 3467009"/>
                  <a:gd name="connsiteY3" fmla="*/ 1872192 h 2134840"/>
                  <a:gd name="connsiteX4" fmla="*/ 989451 w 3467009"/>
                  <a:gd name="connsiteY4" fmla="*/ 1668992 h 2134840"/>
                  <a:gd name="connsiteX5" fmla="*/ 1103751 w 3467009"/>
                  <a:gd name="connsiteY5" fmla="*/ 1688042 h 2134840"/>
                  <a:gd name="connsiteX6" fmla="*/ 1224401 w 3467009"/>
                  <a:gd name="connsiteY6" fmla="*/ 1624542 h 2134840"/>
                  <a:gd name="connsiteX7" fmla="*/ 1713351 w 3467009"/>
                  <a:gd name="connsiteY7" fmla="*/ 1421342 h 2134840"/>
                  <a:gd name="connsiteX8" fmla="*/ 2437251 w 3467009"/>
                  <a:gd name="connsiteY8" fmla="*/ 1453092 h 2134840"/>
                  <a:gd name="connsiteX9" fmla="*/ 2723001 w 3467009"/>
                  <a:gd name="connsiteY9" fmla="*/ 1732492 h 2134840"/>
                  <a:gd name="connsiteX10" fmla="*/ 3205601 w 3467009"/>
                  <a:gd name="connsiteY10" fmla="*/ 1948392 h 2134840"/>
                  <a:gd name="connsiteX11" fmla="*/ 3453251 w 3467009"/>
                  <a:gd name="connsiteY11" fmla="*/ 1535642 h 2134840"/>
                  <a:gd name="connsiteX12" fmla="*/ 3288151 w 3467009"/>
                  <a:gd name="connsiteY12" fmla="*/ 1002242 h 2134840"/>
                  <a:gd name="connsiteX13" fmla="*/ 2862701 w 3467009"/>
                  <a:gd name="connsiteY13" fmla="*/ 652992 h 2134840"/>
                  <a:gd name="connsiteX14" fmla="*/ 2608701 w 3467009"/>
                  <a:gd name="connsiteY14" fmla="*/ 487892 h 2134840"/>
                  <a:gd name="connsiteX15" fmla="*/ 2557901 w 3467009"/>
                  <a:gd name="connsiteY15" fmla="*/ 125942 h 2134840"/>
                  <a:gd name="connsiteX16" fmla="*/ 2316601 w 3467009"/>
                  <a:gd name="connsiteY16" fmla="*/ 5292 h 2134840"/>
                  <a:gd name="connsiteX17" fmla="*/ 2119751 w 3467009"/>
                  <a:gd name="connsiteY17" fmla="*/ 94192 h 2134840"/>
                  <a:gd name="connsiteX18" fmla="*/ 2075301 w 3467009"/>
                  <a:gd name="connsiteY18" fmla="*/ 564092 h 2134840"/>
                  <a:gd name="connsiteX19" fmla="*/ 2062601 w 3467009"/>
                  <a:gd name="connsiteY19" fmla="*/ 830792 h 2134840"/>
                  <a:gd name="connsiteX20" fmla="*/ 1637151 w 3467009"/>
                  <a:gd name="connsiteY20" fmla="*/ 1002242 h 2134840"/>
                  <a:gd name="connsiteX21" fmla="*/ 1173601 w 3467009"/>
                  <a:gd name="connsiteY21" fmla="*/ 1059392 h 2134840"/>
                  <a:gd name="connsiteX22" fmla="*/ 729101 w 3467009"/>
                  <a:gd name="connsiteY22" fmla="*/ 1091142 h 2134840"/>
                  <a:gd name="connsiteX23" fmla="*/ 544951 w 3467009"/>
                  <a:gd name="connsiteY23" fmla="*/ 1199092 h 2134840"/>
                  <a:gd name="connsiteX24" fmla="*/ 392551 w 3467009"/>
                  <a:gd name="connsiteY24" fmla="*/ 1427692 h 2134840"/>
                  <a:gd name="connsiteX25" fmla="*/ 246501 w 3467009"/>
                  <a:gd name="connsiteY25" fmla="*/ 1783292 h 2134840"/>
                  <a:gd name="connsiteX26" fmla="*/ 33867 w 3467009"/>
                  <a:gd name="connsiteY26" fmla="*/ 2093565 h 2134840"/>
                  <a:gd name="connsiteX0" fmla="*/ 12566 w 3445708"/>
                  <a:gd name="connsiteY0" fmla="*/ 2093565 h 2525759"/>
                  <a:gd name="connsiteX1" fmla="*/ 300598 w 3445708"/>
                  <a:gd name="connsiteY1" fmla="*/ 2525613 h 2525759"/>
                  <a:gd name="connsiteX2" fmla="*/ 657000 w 3445708"/>
                  <a:gd name="connsiteY2" fmla="*/ 2094442 h 2525759"/>
                  <a:gd name="connsiteX3" fmla="*/ 790350 w 3445708"/>
                  <a:gd name="connsiteY3" fmla="*/ 1872192 h 2525759"/>
                  <a:gd name="connsiteX4" fmla="*/ 968150 w 3445708"/>
                  <a:gd name="connsiteY4" fmla="*/ 1668992 h 2525759"/>
                  <a:gd name="connsiteX5" fmla="*/ 1082450 w 3445708"/>
                  <a:gd name="connsiteY5" fmla="*/ 1688042 h 2525759"/>
                  <a:gd name="connsiteX6" fmla="*/ 1203100 w 3445708"/>
                  <a:gd name="connsiteY6" fmla="*/ 1624542 h 2525759"/>
                  <a:gd name="connsiteX7" fmla="*/ 1692050 w 3445708"/>
                  <a:gd name="connsiteY7" fmla="*/ 1421342 h 2525759"/>
                  <a:gd name="connsiteX8" fmla="*/ 2415950 w 3445708"/>
                  <a:gd name="connsiteY8" fmla="*/ 1453092 h 2525759"/>
                  <a:gd name="connsiteX9" fmla="*/ 2701700 w 3445708"/>
                  <a:gd name="connsiteY9" fmla="*/ 1732492 h 2525759"/>
                  <a:gd name="connsiteX10" fmla="*/ 3184300 w 3445708"/>
                  <a:gd name="connsiteY10" fmla="*/ 1948392 h 2525759"/>
                  <a:gd name="connsiteX11" fmla="*/ 3431950 w 3445708"/>
                  <a:gd name="connsiteY11" fmla="*/ 1535642 h 2525759"/>
                  <a:gd name="connsiteX12" fmla="*/ 3266850 w 3445708"/>
                  <a:gd name="connsiteY12" fmla="*/ 1002242 h 2525759"/>
                  <a:gd name="connsiteX13" fmla="*/ 2841400 w 3445708"/>
                  <a:gd name="connsiteY13" fmla="*/ 652992 h 2525759"/>
                  <a:gd name="connsiteX14" fmla="*/ 2587400 w 3445708"/>
                  <a:gd name="connsiteY14" fmla="*/ 487892 h 2525759"/>
                  <a:gd name="connsiteX15" fmla="*/ 2536600 w 3445708"/>
                  <a:gd name="connsiteY15" fmla="*/ 125942 h 2525759"/>
                  <a:gd name="connsiteX16" fmla="*/ 2295300 w 3445708"/>
                  <a:gd name="connsiteY16" fmla="*/ 5292 h 2525759"/>
                  <a:gd name="connsiteX17" fmla="*/ 2098450 w 3445708"/>
                  <a:gd name="connsiteY17" fmla="*/ 94192 h 2525759"/>
                  <a:gd name="connsiteX18" fmla="*/ 2054000 w 3445708"/>
                  <a:gd name="connsiteY18" fmla="*/ 564092 h 2525759"/>
                  <a:gd name="connsiteX19" fmla="*/ 2041300 w 3445708"/>
                  <a:gd name="connsiteY19" fmla="*/ 830792 h 2525759"/>
                  <a:gd name="connsiteX20" fmla="*/ 1615850 w 3445708"/>
                  <a:gd name="connsiteY20" fmla="*/ 1002242 h 2525759"/>
                  <a:gd name="connsiteX21" fmla="*/ 1152300 w 3445708"/>
                  <a:gd name="connsiteY21" fmla="*/ 1059392 h 2525759"/>
                  <a:gd name="connsiteX22" fmla="*/ 707800 w 3445708"/>
                  <a:gd name="connsiteY22" fmla="*/ 1091142 h 2525759"/>
                  <a:gd name="connsiteX23" fmla="*/ 523650 w 3445708"/>
                  <a:gd name="connsiteY23" fmla="*/ 1199092 h 2525759"/>
                  <a:gd name="connsiteX24" fmla="*/ 371250 w 3445708"/>
                  <a:gd name="connsiteY24" fmla="*/ 1427692 h 2525759"/>
                  <a:gd name="connsiteX25" fmla="*/ 225200 w 3445708"/>
                  <a:gd name="connsiteY25" fmla="*/ 1783292 h 2525759"/>
                  <a:gd name="connsiteX26" fmla="*/ 12566 w 3445708"/>
                  <a:gd name="connsiteY26" fmla="*/ 2093565 h 252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45708" h="2525759">
                    <a:moveTo>
                      <a:pt x="12566" y="2093565"/>
                    </a:moveTo>
                    <a:cubicBezTo>
                      <a:pt x="25132" y="2217285"/>
                      <a:pt x="193192" y="2525467"/>
                      <a:pt x="300598" y="2525613"/>
                    </a:cubicBezTo>
                    <a:cubicBezTo>
                      <a:pt x="408004" y="2525759"/>
                      <a:pt x="575375" y="2203345"/>
                      <a:pt x="657000" y="2094442"/>
                    </a:cubicBezTo>
                    <a:cubicBezTo>
                      <a:pt x="738625" y="1985539"/>
                      <a:pt x="738492" y="1943100"/>
                      <a:pt x="790350" y="1872192"/>
                    </a:cubicBezTo>
                    <a:cubicBezTo>
                      <a:pt x="842208" y="1801284"/>
                      <a:pt x="919467" y="1699684"/>
                      <a:pt x="968150" y="1668992"/>
                    </a:cubicBezTo>
                    <a:cubicBezTo>
                      <a:pt x="1016833" y="1638300"/>
                      <a:pt x="1043292" y="1695450"/>
                      <a:pt x="1082450" y="1688042"/>
                    </a:cubicBezTo>
                    <a:cubicBezTo>
                      <a:pt x="1121608" y="1680634"/>
                      <a:pt x="1101500" y="1668992"/>
                      <a:pt x="1203100" y="1624542"/>
                    </a:cubicBezTo>
                    <a:cubicBezTo>
                      <a:pt x="1304700" y="1580092"/>
                      <a:pt x="1489908" y="1449917"/>
                      <a:pt x="1692050" y="1421342"/>
                    </a:cubicBezTo>
                    <a:cubicBezTo>
                      <a:pt x="1894192" y="1392767"/>
                      <a:pt x="2247675" y="1401234"/>
                      <a:pt x="2415950" y="1453092"/>
                    </a:cubicBezTo>
                    <a:cubicBezTo>
                      <a:pt x="2584225" y="1504950"/>
                      <a:pt x="2573642" y="1649942"/>
                      <a:pt x="2701700" y="1732492"/>
                    </a:cubicBezTo>
                    <a:cubicBezTo>
                      <a:pt x="2829758" y="1815042"/>
                      <a:pt x="3062592" y="1981200"/>
                      <a:pt x="3184300" y="1948392"/>
                    </a:cubicBezTo>
                    <a:cubicBezTo>
                      <a:pt x="3306008" y="1915584"/>
                      <a:pt x="3418192" y="1693334"/>
                      <a:pt x="3431950" y="1535642"/>
                    </a:cubicBezTo>
                    <a:cubicBezTo>
                      <a:pt x="3445708" y="1377950"/>
                      <a:pt x="3365275" y="1149350"/>
                      <a:pt x="3266850" y="1002242"/>
                    </a:cubicBezTo>
                    <a:cubicBezTo>
                      <a:pt x="3168425" y="855134"/>
                      <a:pt x="2954642" y="738717"/>
                      <a:pt x="2841400" y="652992"/>
                    </a:cubicBezTo>
                    <a:cubicBezTo>
                      <a:pt x="2728158" y="567267"/>
                      <a:pt x="2638200" y="575734"/>
                      <a:pt x="2587400" y="487892"/>
                    </a:cubicBezTo>
                    <a:cubicBezTo>
                      <a:pt x="2536600" y="400050"/>
                      <a:pt x="2585283" y="206375"/>
                      <a:pt x="2536600" y="125942"/>
                    </a:cubicBezTo>
                    <a:cubicBezTo>
                      <a:pt x="2487917" y="45509"/>
                      <a:pt x="2368325" y="10584"/>
                      <a:pt x="2295300" y="5292"/>
                    </a:cubicBezTo>
                    <a:cubicBezTo>
                      <a:pt x="2222275" y="0"/>
                      <a:pt x="2138667" y="1059"/>
                      <a:pt x="2098450" y="94192"/>
                    </a:cubicBezTo>
                    <a:cubicBezTo>
                      <a:pt x="2058233" y="187325"/>
                      <a:pt x="2063525" y="441325"/>
                      <a:pt x="2054000" y="564092"/>
                    </a:cubicBezTo>
                    <a:cubicBezTo>
                      <a:pt x="2044475" y="686859"/>
                      <a:pt x="2114325" y="757767"/>
                      <a:pt x="2041300" y="830792"/>
                    </a:cubicBezTo>
                    <a:cubicBezTo>
                      <a:pt x="1968275" y="903817"/>
                      <a:pt x="1764017" y="964142"/>
                      <a:pt x="1615850" y="1002242"/>
                    </a:cubicBezTo>
                    <a:cubicBezTo>
                      <a:pt x="1467683" y="1040342"/>
                      <a:pt x="1303642" y="1044575"/>
                      <a:pt x="1152300" y="1059392"/>
                    </a:cubicBezTo>
                    <a:cubicBezTo>
                      <a:pt x="1000958" y="1074209"/>
                      <a:pt x="812575" y="1067859"/>
                      <a:pt x="707800" y="1091142"/>
                    </a:cubicBezTo>
                    <a:cubicBezTo>
                      <a:pt x="603025" y="1114425"/>
                      <a:pt x="579742" y="1143000"/>
                      <a:pt x="523650" y="1199092"/>
                    </a:cubicBezTo>
                    <a:cubicBezTo>
                      <a:pt x="467558" y="1255184"/>
                      <a:pt x="420992" y="1330325"/>
                      <a:pt x="371250" y="1427692"/>
                    </a:cubicBezTo>
                    <a:cubicBezTo>
                      <a:pt x="321508" y="1525059"/>
                      <a:pt x="284981" y="1672313"/>
                      <a:pt x="225200" y="1783292"/>
                    </a:cubicBezTo>
                    <a:cubicBezTo>
                      <a:pt x="165419" y="1894271"/>
                      <a:pt x="0" y="1969845"/>
                      <a:pt x="12566" y="2093565"/>
                    </a:cubicBezTo>
                    <a:close/>
                  </a:path>
                </a:pathLst>
              </a:custGeom>
              <a:solidFill>
                <a:schemeClr val="accent1">
                  <a:lumMod val="20000"/>
                  <a:lumOff val="80000"/>
                </a:schemeClr>
              </a:solidFill>
              <a:ln w="38100" cap="flat" cmpd="sng" algn="ctr">
                <a:solidFill>
                  <a:srgbClr val="1059FC"/>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grpSp>
            <p:nvGrpSpPr>
              <p:cNvPr id="17" name="グループ化 16"/>
              <p:cNvGrpSpPr/>
              <p:nvPr/>
            </p:nvGrpSpPr>
            <p:grpSpPr>
              <a:xfrm>
                <a:off x="918785" y="2774825"/>
                <a:ext cx="3596943" cy="3822527"/>
                <a:chOff x="947394" y="2619375"/>
                <a:chExt cx="3785462" cy="4287838"/>
              </a:xfrm>
            </p:grpSpPr>
            <p:sp>
              <p:nvSpPr>
                <p:cNvPr id="21" name="円/楕円 20"/>
                <p:cNvSpPr>
                  <a:spLocks noChangeAspect="1"/>
                </p:cNvSpPr>
                <p:nvPr/>
              </p:nvSpPr>
              <p:spPr bwMode="auto">
                <a:xfrm>
                  <a:off x="3652838" y="4964113"/>
                  <a:ext cx="368300" cy="346075"/>
                </a:xfrm>
                <a:prstGeom prst="ellipse">
                  <a:avLst/>
                </a:prstGeom>
                <a:solidFill>
                  <a:srgbClr val="FF7C80"/>
                </a:solidFill>
                <a:ln w="12700" cap="flat" cmpd="sng" algn="ctr">
                  <a:solidFill>
                    <a:srgbClr val="FF00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pic>
              <p:nvPicPr>
                <p:cNvPr id="22" name="Picture 23" descr="電車のイラスト「赤ライン」">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3549255">
                  <a:off x="2156619" y="2867819"/>
                  <a:ext cx="7508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フリーフォーム 22"/>
                <p:cNvSpPr/>
                <p:nvPr/>
              </p:nvSpPr>
              <p:spPr bwMode="auto">
                <a:xfrm>
                  <a:off x="1914525" y="2727325"/>
                  <a:ext cx="2268538" cy="4179888"/>
                </a:xfrm>
                <a:custGeom>
                  <a:avLst/>
                  <a:gdLst>
                    <a:gd name="connsiteX0" fmla="*/ 0 w 2224088"/>
                    <a:gd name="connsiteY0" fmla="*/ 0 h 4343400"/>
                    <a:gd name="connsiteX1" fmla="*/ 1114425 w 2224088"/>
                    <a:gd name="connsiteY1" fmla="*/ 1695450 h 4343400"/>
                    <a:gd name="connsiteX2" fmla="*/ 1752600 w 2224088"/>
                    <a:gd name="connsiteY2" fmla="*/ 2438400 h 4343400"/>
                    <a:gd name="connsiteX3" fmla="*/ 2152650 w 2224088"/>
                    <a:gd name="connsiteY3" fmla="*/ 3000375 h 4343400"/>
                    <a:gd name="connsiteX4" fmla="*/ 2181225 w 2224088"/>
                    <a:gd name="connsiteY4" fmla="*/ 434340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088" h="4343400">
                      <a:moveTo>
                        <a:pt x="0" y="0"/>
                      </a:moveTo>
                      <a:cubicBezTo>
                        <a:pt x="411162" y="644525"/>
                        <a:pt x="822325" y="1289050"/>
                        <a:pt x="1114425" y="1695450"/>
                      </a:cubicBezTo>
                      <a:cubicBezTo>
                        <a:pt x="1406525" y="2101850"/>
                        <a:pt x="1579562" y="2220912"/>
                        <a:pt x="1752600" y="2438400"/>
                      </a:cubicBezTo>
                      <a:cubicBezTo>
                        <a:pt x="1925638" y="2655888"/>
                        <a:pt x="2081213" y="2682875"/>
                        <a:pt x="2152650" y="3000375"/>
                      </a:cubicBezTo>
                      <a:cubicBezTo>
                        <a:pt x="2224088" y="3317875"/>
                        <a:pt x="2202656" y="3830637"/>
                        <a:pt x="2181225" y="4343400"/>
                      </a:cubicBezTo>
                    </a:path>
                  </a:pathLst>
                </a:custGeom>
                <a:noFill/>
                <a:ln w="88900" cap="flat" cmpd="sng" algn="ctr">
                  <a:solidFill>
                    <a:sysClr val="windowText" lastClr="00000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25" name="フリーフォーム 24"/>
                <p:cNvSpPr/>
                <p:nvPr/>
              </p:nvSpPr>
              <p:spPr bwMode="auto">
                <a:xfrm>
                  <a:off x="1914525" y="2727325"/>
                  <a:ext cx="2268538" cy="4179888"/>
                </a:xfrm>
                <a:custGeom>
                  <a:avLst/>
                  <a:gdLst>
                    <a:gd name="connsiteX0" fmla="*/ 0 w 2224088"/>
                    <a:gd name="connsiteY0" fmla="*/ 0 h 4343400"/>
                    <a:gd name="connsiteX1" fmla="*/ 1114425 w 2224088"/>
                    <a:gd name="connsiteY1" fmla="*/ 1695450 h 4343400"/>
                    <a:gd name="connsiteX2" fmla="*/ 1752600 w 2224088"/>
                    <a:gd name="connsiteY2" fmla="*/ 2438400 h 4343400"/>
                    <a:gd name="connsiteX3" fmla="*/ 2152650 w 2224088"/>
                    <a:gd name="connsiteY3" fmla="*/ 3000375 h 4343400"/>
                    <a:gd name="connsiteX4" fmla="*/ 2181225 w 2224088"/>
                    <a:gd name="connsiteY4" fmla="*/ 434340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088" h="4343400">
                      <a:moveTo>
                        <a:pt x="0" y="0"/>
                      </a:moveTo>
                      <a:cubicBezTo>
                        <a:pt x="411162" y="644525"/>
                        <a:pt x="822325" y="1289050"/>
                        <a:pt x="1114425" y="1695450"/>
                      </a:cubicBezTo>
                      <a:cubicBezTo>
                        <a:pt x="1406525" y="2101850"/>
                        <a:pt x="1579562" y="2220912"/>
                        <a:pt x="1752600" y="2438400"/>
                      </a:cubicBezTo>
                      <a:cubicBezTo>
                        <a:pt x="1925638" y="2655888"/>
                        <a:pt x="2081213" y="2682875"/>
                        <a:pt x="2152650" y="3000375"/>
                      </a:cubicBezTo>
                      <a:cubicBezTo>
                        <a:pt x="2224088" y="3317875"/>
                        <a:pt x="2202656" y="3830637"/>
                        <a:pt x="2181225" y="4343400"/>
                      </a:cubicBezTo>
                    </a:path>
                  </a:pathLst>
                </a:custGeom>
                <a:noFill/>
                <a:ln w="76200" cap="flat" cmpd="sng" algn="ctr">
                  <a:solidFill>
                    <a:sysClr val="window" lastClr="FFFFFF"/>
                  </a:solidFill>
                  <a:prstDash val="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26" name="円/楕円 25"/>
                <p:cNvSpPr>
                  <a:spLocks noChangeAspect="1"/>
                </p:cNvSpPr>
                <p:nvPr/>
              </p:nvSpPr>
              <p:spPr bwMode="auto">
                <a:xfrm>
                  <a:off x="2938463" y="4300538"/>
                  <a:ext cx="612775" cy="544512"/>
                </a:xfrm>
                <a:prstGeom prst="ellipse">
                  <a:avLst/>
                </a:prstGeom>
                <a:solidFill>
                  <a:srgbClr val="FF7C80"/>
                </a:solidFill>
                <a:ln w="12700" cap="flat" cmpd="sng" algn="ctr">
                  <a:solidFill>
                    <a:srgbClr val="FF00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pic>
              <p:nvPicPr>
                <p:cNvPr id="27" name="Picture 21" descr="タクシーのイラスト（車）">
                  <a:hlinkClick r:id="rId9"/>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492250" y="3535363"/>
                  <a:ext cx="45085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円/楕円 30"/>
                <p:cNvSpPr>
                  <a:spLocks noChangeAspect="1"/>
                </p:cNvSpPr>
                <p:nvPr/>
              </p:nvSpPr>
              <p:spPr bwMode="auto">
                <a:xfrm>
                  <a:off x="1268413" y="5049838"/>
                  <a:ext cx="188912" cy="179387"/>
                </a:xfrm>
                <a:prstGeom prst="ellipse">
                  <a:avLst/>
                </a:prstGeom>
                <a:solidFill>
                  <a:srgbClr val="FF7C80"/>
                </a:solidFill>
                <a:ln w="12700" cap="flat" cmpd="sng" algn="ctr">
                  <a:solidFill>
                    <a:srgbClr val="FF00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3" name="円/楕円 32"/>
                <p:cNvSpPr>
                  <a:spLocks noChangeAspect="1"/>
                </p:cNvSpPr>
                <p:nvPr/>
              </p:nvSpPr>
              <p:spPr bwMode="auto">
                <a:xfrm>
                  <a:off x="985838" y="5626100"/>
                  <a:ext cx="293687" cy="276225"/>
                </a:xfrm>
                <a:prstGeom prst="ellipse">
                  <a:avLst/>
                </a:prstGeom>
                <a:solidFill>
                  <a:srgbClr val="FF7C80"/>
                </a:solidFill>
                <a:ln w="12700" cap="flat" cmpd="sng" algn="ctr">
                  <a:solidFill>
                    <a:srgbClr val="FF00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4" name="円/楕円 33"/>
                <p:cNvSpPr>
                  <a:spLocks noChangeAspect="1"/>
                </p:cNvSpPr>
                <p:nvPr/>
              </p:nvSpPr>
              <p:spPr bwMode="auto">
                <a:xfrm>
                  <a:off x="1935163" y="4797425"/>
                  <a:ext cx="238125" cy="223838"/>
                </a:xfrm>
                <a:prstGeom prst="ellipse">
                  <a:avLst/>
                </a:prstGeom>
                <a:solidFill>
                  <a:srgbClr val="FF7C80"/>
                </a:solidFill>
                <a:ln w="12700" cap="flat" cmpd="sng" algn="ctr">
                  <a:solidFill>
                    <a:srgbClr val="FF00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5" name="円/楕円 34"/>
                <p:cNvSpPr>
                  <a:spLocks noChangeAspect="1"/>
                </p:cNvSpPr>
                <p:nvPr/>
              </p:nvSpPr>
              <p:spPr bwMode="auto">
                <a:xfrm>
                  <a:off x="3068638" y="3624263"/>
                  <a:ext cx="293687" cy="277812"/>
                </a:xfrm>
                <a:prstGeom prst="ellipse">
                  <a:avLst/>
                </a:prstGeom>
                <a:solidFill>
                  <a:srgbClr val="FF7C80"/>
                </a:solidFill>
                <a:ln w="12700" cap="flat" cmpd="sng" algn="ctr">
                  <a:solidFill>
                    <a:srgbClr val="FF00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9" name="フリーフォーム 38"/>
                <p:cNvSpPr/>
                <p:nvPr/>
              </p:nvSpPr>
              <p:spPr bwMode="auto">
                <a:xfrm>
                  <a:off x="3344863" y="4381500"/>
                  <a:ext cx="655637" cy="779463"/>
                </a:xfrm>
                <a:custGeom>
                  <a:avLst/>
                  <a:gdLst>
                    <a:gd name="connsiteX0" fmla="*/ 0 w 649288"/>
                    <a:gd name="connsiteY0" fmla="*/ 71437 h 776287"/>
                    <a:gd name="connsiteX1" fmla="*/ 314325 w 649288"/>
                    <a:gd name="connsiteY1" fmla="*/ 80962 h 776287"/>
                    <a:gd name="connsiteX2" fmla="*/ 609600 w 649288"/>
                    <a:gd name="connsiteY2" fmla="*/ 557212 h 776287"/>
                    <a:gd name="connsiteX3" fmla="*/ 552450 w 649288"/>
                    <a:gd name="connsiteY3" fmla="*/ 776287 h 776287"/>
                    <a:gd name="connsiteX0" fmla="*/ 0 w 643318"/>
                    <a:gd name="connsiteY0" fmla="*/ 71437 h 809426"/>
                    <a:gd name="connsiteX1" fmla="*/ 314325 w 643318"/>
                    <a:gd name="connsiteY1" fmla="*/ 80962 h 809426"/>
                    <a:gd name="connsiteX2" fmla="*/ 609600 w 643318"/>
                    <a:gd name="connsiteY2" fmla="*/ 557212 h 809426"/>
                    <a:gd name="connsiteX3" fmla="*/ 516632 w 643318"/>
                    <a:gd name="connsiteY3" fmla="*/ 809426 h 809426"/>
                  </a:gdLst>
                  <a:ahLst/>
                  <a:cxnLst>
                    <a:cxn ang="0">
                      <a:pos x="connsiteX0" y="connsiteY0"/>
                    </a:cxn>
                    <a:cxn ang="0">
                      <a:pos x="connsiteX1" y="connsiteY1"/>
                    </a:cxn>
                    <a:cxn ang="0">
                      <a:pos x="connsiteX2" y="connsiteY2"/>
                    </a:cxn>
                    <a:cxn ang="0">
                      <a:pos x="connsiteX3" y="connsiteY3"/>
                    </a:cxn>
                  </a:cxnLst>
                  <a:rect l="l" t="t" r="r" b="b"/>
                  <a:pathLst>
                    <a:path w="643318" h="809426">
                      <a:moveTo>
                        <a:pt x="0" y="71437"/>
                      </a:moveTo>
                      <a:cubicBezTo>
                        <a:pt x="106362" y="35718"/>
                        <a:pt x="212725" y="0"/>
                        <a:pt x="314325" y="80962"/>
                      </a:cubicBezTo>
                      <a:cubicBezTo>
                        <a:pt x="415925" y="161924"/>
                        <a:pt x="575882" y="435801"/>
                        <a:pt x="609600" y="557212"/>
                      </a:cubicBezTo>
                      <a:cubicBezTo>
                        <a:pt x="643318" y="678623"/>
                        <a:pt x="565051" y="757832"/>
                        <a:pt x="516632" y="809426"/>
                      </a:cubicBezTo>
                    </a:path>
                  </a:pathLst>
                </a:custGeom>
                <a:noFill/>
                <a:ln w="12700" cap="flat" cmpd="sng" algn="ctr">
                  <a:solidFill>
                    <a:sysClr val="windowText" lastClr="00000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40" name="正方形/長方形 39"/>
                <p:cNvSpPr/>
                <p:nvPr/>
              </p:nvSpPr>
              <p:spPr bwMode="auto">
                <a:xfrm rot="2833227">
                  <a:off x="3678238" y="5105400"/>
                  <a:ext cx="252412" cy="141288"/>
                </a:xfrm>
                <a:prstGeom prst="rect">
                  <a:avLst/>
                </a:prstGeom>
                <a:solidFill>
                  <a:srgbClr val="FFC000"/>
                </a:solidFill>
                <a:ln w="25400" cap="flat" cmpd="sng" algn="ctr">
                  <a:solidFill>
                    <a:sysClr val="windowText" lastClr="00000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41" name="フリーフォーム 40"/>
                <p:cNvSpPr/>
                <p:nvPr/>
              </p:nvSpPr>
              <p:spPr bwMode="auto">
                <a:xfrm>
                  <a:off x="3138488" y="2619375"/>
                  <a:ext cx="309562" cy="1876425"/>
                </a:xfrm>
                <a:custGeom>
                  <a:avLst/>
                  <a:gdLst>
                    <a:gd name="connsiteX0" fmla="*/ 104775 w 258762"/>
                    <a:gd name="connsiteY0" fmla="*/ 1476375 h 1476375"/>
                    <a:gd name="connsiteX1" fmla="*/ 257175 w 258762"/>
                    <a:gd name="connsiteY1" fmla="*/ 1219200 h 1476375"/>
                    <a:gd name="connsiteX2" fmla="*/ 95250 w 258762"/>
                    <a:gd name="connsiteY2" fmla="*/ 819150 h 1476375"/>
                    <a:gd name="connsiteX3" fmla="*/ 0 w 258762"/>
                    <a:gd name="connsiteY3" fmla="*/ 0 h 1476375"/>
                    <a:gd name="connsiteX0" fmla="*/ 167953 w 321940"/>
                    <a:gd name="connsiteY0" fmla="*/ 2045940 h 2045940"/>
                    <a:gd name="connsiteX1" fmla="*/ 320353 w 321940"/>
                    <a:gd name="connsiteY1" fmla="*/ 1788765 h 2045940"/>
                    <a:gd name="connsiteX2" fmla="*/ 158428 w 321940"/>
                    <a:gd name="connsiteY2" fmla="*/ 1388715 h 2045940"/>
                    <a:gd name="connsiteX3" fmla="*/ 0 w 321940"/>
                    <a:gd name="connsiteY3" fmla="*/ 0 h 2045940"/>
                    <a:gd name="connsiteX0" fmla="*/ 167953 w 321940"/>
                    <a:gd name="connsiteY0" fmla="*/ 2117948 h 2117948"/>
                    <a:gd name="connsiteX1" fmla="*/ 320353 w 321940"/>
                    <a:gd name="connsiteY1" fmla="*/ 1860773 h 2117948"/>
                    <a:gd name="connsiteX2" fmla="*/ 158428 w 321940"/>
                    <a:gd name="connsiteY2" fmla="*/ 1460723 h 2117948"/>
                    <a:gd name="connsiteX3" fmla="*/ 0 w 321940"/>
                    <a:gd name="connsiteY3" fmla="*/ 0 h 2117948"/>
                    <a:gd name="connsiteX0" fmla="*/ 139958 w 293945"/>
                    <a:gd name="connsiteY0" fmla="*/ 1870524 h 1870524"/>
                    <a:gd name="connsiteX1" fmla="*/ 292358 w 293945"/>
                    <a:gd name="connsiteY1" fmla="*/ 1613349 h 1870524"/>
                    <a:gd name="connsiteX2" fmla="*/ 130433 w 293945"/>
                    <a:gd name="connsiteY2" fmla="*/ 1213299 h 1870524"/>
                    <a:gd name="connsiteX3" fmla="*/ 0 w 293945"/>
                    <a:gd name="connsiteY3" fmla="*/ 0 h 1870524"/>
                    <a:gd name="connsiteX0" fmla="*/ 149290 w 303277"/>
                    <a:gd name="connsiteY0" fmla="*/ 1949700 h 1949700"/>
                    <a:gd name="connsiteX1" fmla="*/ 301690 w 303277"/>
                    <a:gd name="connsiteY1" fmla="*/ 1692525 h 1949700"/>
                    <a:gd name="connsiteX2" fmla="*/ 139765 w 303277"/>
                    <a:gd name="connsiteY2" fmla="*/ 1292475 h 1949700"/>
                    <a:gd name="connsiteX3" fmla="*/ 0 w 303277"/>
                    <a:gd name="connsiteY3" fmla="*/ 0 h 1949700"/>
                  </a:gdLst>
                  <a:ahLst/>
                  <a:cxnLst>
                    <a:cxn ang="0">
                      <a:pos x="connsiteX0" y="connsiteY0"/>
                    </a:cxn>
                    <a:cxn ang="0">
                      <a:pos x="connsiteX1" y="connsiteY1"/>
                    </a:cxn>
                    <a:cxn ang="0">
                      <a:pos x="connsiteX2" y="connsiteY2"/>
                    </a:cxn>
                    <a:cxn ang="0">
                      <a:pos x="connsiteX3" y="connsiteY3"/>
                    </a:cxn>
                  </a:cxnLst>
                  <a:rect l="l" t="t" r="r" b="b"/>
                  <a:pathLst>
                    <a:path w="303277" h="1949700">
                      <a:moveTo>
                        <a:pt x="149290" y="1949700"/>
                      </a:moveTo>
                      <a:cubicBezTo>
                        <a:pt x="226283" y="1875881"/>
                        <a:pt x="303277" y="1802062"/>
                        <a:pt x="301690" y="1692525"/>
                      </a:cubicBezTo>
                      <a:cubicBezTo>
                        <a:pt x="300103" y="1582988"/>
                        <a:pt x="190047" y="1574562"/>
                        <a:pt x="139765" y="1292475"/>
                      </a:cubicBezTo>
                      <a:cubicBezTo>
                        <a:pt x="89483" y="1010388"/>
                        <a:pt x="26194" y="307975"/>
                        <a:pt x="0" y="0"/>
                      </a:cubicBezTo>
                    </a:path>
                  </a:pathLst>
                </a:custGeom>
                <a:noFill/>
                <a:ln w="12700" cap="flat" cmpd="sng" algn="ctr">
                  <a:solidFill>
                    <a:sysClr val="windowText" lastClr="00000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42" name="フリーフォーム 41"/>
                <p:cNvSpPr/>
                <p:nvPr/>
              </p:nvSpPr>
              <p:spPr bwMode="auto">
                <a:xfrm>
                  <a:off x="989013" y="4605338"/>
                  <a:ext cx="2203450" cy="1387475"/>
                </a:xfrm>
                <a:custGeom>
                  <a:avLst/>
                  <a:gdLst>
                    <a:gd name="connsiteX0" fmla="*/ 2091267 w 2091267"/>
                    <a:gd name="connsiteY0" fmla="*/ 0 h 1388533"/>
                    <a:gd name="connsiteX1" fmla="*/ 1735667 w 2091267"/>
                    <a:gd name="connsiteY1" fmla="*/ 190500 h 1388533"/>
                    <a:gd name="connsiteX2" fmla="*/ 922867 w 2091267"/>
                    <a:gd name="connsiteY2" fmla="*/ 342900 h 1388533"/>
                    <a:gd name="connsiteX3" fmla="*/ 148167 w 2091267"/>
                    <a:gd name="connsiteY3" fmla="*/ 1231900 h 1388533"/>
                    <a:gd name="connsiteX4" fmla="*/ 33867 w 2091267"/>
                    <a:gd name="connsiteY4" fmla="*/ 1282700 h 1388533"/>
                    <a:gd name="connsiteX0" fmla="*/ 1943100 w 1943100"/>
                    <a:gd name="connsiteY0" fmla="*/ 0 h 1231900"/>
                    <a:gd name="connsiteX1" fmla="*/ 1587500 w 1943100"/>
                    <a:gd name="connsiteY1" fmla="*/ 190500 h 1231900"/>
                    <a:gd name="connsiteX2" fmla="*/ 774700 w 1943100"/>
                    <a:gd name="connsiteY2" fmla="*/ 342900 h 1231900"/>
                    <a:gd name="connsiteX3" fmla="*/ 0 w 1943100"/>
                    <a:gd name="connsiteY3" fmla="*/ 1231900 h 1231900"/>
                    <a:gd name="connsiteX0" fmla="*/ 2016473 w 2016473"/>
                    <a:gd name="connsiteY0" fmla="*/ 0 h 1342752"/>
                    <a:gd name="connsiteX1" fmla="*/ 1660873 w 2016473"/>
                    <a:gd name="connsiteY1" fmla="*/ 190500 h 1342752"/>
                    <a:gd name="connsiteX2" fmla="*/ 848073 w 2016473"/>
                    <a:gd name="connsiteY2" fmla="*/ 342900 h 1342752"/>
                    <a:gd name="connsiteX3" fmla="*/ 0 w 2016473"/>
                    <a:gd name="connsiteY3" fmla="*/ 1342752 h 1342752"/>
                    <a:gd name="connsiteX0" fmla="*/ 2016472 w 2016472"/>
                    <a:gd name="connsiteY0" fmla="*/ 0 h 1270744"/>
                    <a:gd name="connsiteX1" fmla="*/ 1660872 w 2016472"/>
                    <a:gd name="connsiteY1" fmla="*/ 190500 h 1270744"/>
                    <a:gd name="connsiteX2" fmla="*/ 848072 w 2016472"/>
                    <a:gd name="connsiteY2" fmla="*/ 342900 h 1270744"/>
                    <a:gd name="connsiteX3" fmla="*/ 0 w 2016472"/>
                    <a:gd name="connsiteY3" fmla="*/ 1270744 h 1270744"/>
                    <a:gd name="connsiteX0" fmla="*/ 2088481 w 2088481"/>
                    <a:gd name="connsiteY0" fmla="*/ 0 h 1342752"/>
                    <a:gd name="connsiteX1" fmla="*/ 1732881 w 2088481"/>
                    <a:gd name="connsiteY1" fmla="*/ 190500 h 1342752"/>
                    <a:gd name="connsiteX2" fmla="*/ 920081 w 2088481"/>
                    <a:gd name="connsiteY2" fmla="*/ 342900 h 1342752"/>
                    <a:gd name="connsiteX3" fmla="*/ 0 w 2088481"/>
                    <a:gd name="connsiteY3" fmla="*/ 1342752 h 1342752"/>
                    <a:gd name="connsiteX0" fmla="*/ 2160240 w 2160240"/>
                    <a:gd name="connsiteY0" fmla="*/ 0 h 1440160"/>
                    <a:gd name="connsiteX1" fmla="*/ 1804640 w 2160240"/>
                    <a:gd name="connsiteY1" fmla="*/ 190500 h 1440160"/>
                    <a:gd name="connsiteX2" fmla="*/ 991840 w 2160240"/>
                    <a:gd name="connsiteY2" fmla="*/ 342900 h 1440160"/>
                    <a:gd name="connsiteX3" fmla="*/ 0 w 2160240"/>
                    <a:gd name="connsiteY3" fmla="*/ 1440160 h 1440160"/>
                  </a:gdLst>
                  <a:ahLst/>
                  <a:cxnLst>
                    <a:cxn ang="0">
                      <a:pos x="connsiteX0" y="connsiteY0"/>
                    </a:cxn>
                    <a:cxn ang="0">
                      <a:pos x="connsiteX1" y="connsiteY1"/>
                    </a:cxn>
                    <a:cxn ang="0">
                      <a:pos x="connsiteX2" y="connsiteY2"/>
                    </a:cxn>
                    <a:cxn ang="0">
                      <a:pos x="connsiteX3" y="connsiteY3"/>
                    </a:cxn>
                  </a:cxnLst>
                  <a:rect l="l" t="t" r="r" b="b"/>
                  <a:pathLst>
                    <a:path w="2160240" h="1440160">
                      <a:moveTo>
                        <a:pt x="2160240" y="0"/>
                      </a:moveTo>
                      <a:cubicBezTo>
                        <a:pt x="2079806" y="66675"/>
                        <a:pt x="1999373" y="133350"/>
                        <a:pt x="1804640" y="190500"/>
                      </a:cubicBezTo>
                      <a:cubicBezTo>
                        <a:pt x="1609907" y="247650"/>
                        <a:pt x="1292613" y="134623"/>
                        <a:pt x="991840" y="342900"/>
                      </a:cubicBezTo>
                      <a:cubicBezTo>
                        <a:pt x="691067" y="551177"/>
                        <a:pt x="148167" y="1283527"/>
                        <a:pt x="0" y="1440160"/>
                      </a:cubicBezTo>
                    </a:path>
                  </a:pathLst>
                </a:custGeom>
                <a:noFill/>
                <a:ln w="12700" cap="flat" cmpd="sng" algn="ctr">
                  <a:solidFill>
                    <a:sysClr val="windowText" lastClr="00000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43" name="フリーフォーム 42"/>
                <p:cNvSpPr/>
                <p:nvPr/>
              </p:nvSpPr>
              <p:spPr bwMode="auto">
                <a:xfrm>
                  <a:off x="1165225" y="4781550"/>
                  <a:ext cx="881063" cy="379413"/>
                </a:xfrm>
                <a:custGeom>
                  <a:avLst/>
                  <a:gdLst>
                    <a:gd name="connsiteX0" fmla="*/ 809625 w 809625"/>
                    <a:gd name="connsiteY0" fmla="*/ 108744 h 356393"/>
                    <a:gd name="connsiteX1" fmla="*/ 457200 w 809625"/>
                    <a:gd name="connsiteY1" fmla="*/ 32544 h 356393"/>
                    <a:gd name="connsiteX2" fmla="*/ 190500 w 809625"/>
                    <a:gd name="connsiteY2" fmla="*/ 304006 h 356393"/>
                    <a:gd name="connsiteX3" fmla="*/ 0 w 809625"/>
                    <a:gd name="connsiteY3" fmla="*/ 346869 h 356393"/>
                  </a:gdLst>
                  <a:ahLst/>
                  <a:cxnLst>
                    <a:cxn ang="0">
                      <a:pos x="connsiteX0" y="connsiteY0"/>
                    </a:cxn>
                    <a:cxn ang="0">
                      <a:pos x="connsiteX1" y="connsiteY1"/>
                    </a:cxn>
                    <a:cxn ang="0">
                      <a:pos x="connsiteX2" y="connsiteY2"/>
                    </a:cxn>
                    <a:cxn ang="0">
                      <a:pos x="connsiteX3" y="connsiteY3"/>
                    </a:cxn>
                  </a:cxnLst>
                  <a:rect l="l" t="t" r="r" b="b"/>
                  <a:pathLst>
                    <a:path w="809625" h="356393">
                      <a:moveTo>
                        <a:pt x="809625" y="108744"/>
                      </a:moveTo>
                      <a:cubicBezTo>
                        <a:pt x="685006" y="54372"/>
                        <a:pt x="560387" y="0"/>
                        <a:pt x="457200" y="32544"/>
                      </a:cubicBezTo>
                      <a:cubicBezTo>
                        <a:pt x="354013" y="65088"/>
                        <a:pt x="266700" y="251619"/>
                        <a:pt x="190500" y="304006"/>
                      </a:cubicBezTo>
                      <a:cubicBezTo>
                        <a:pt x="114300" y="356393"/>
                        <a:pt x="57150" y="351631"/>
                        <a:pt x="0" y="346869"/>
                      </a:cubicBezTo>
                    </a:path>
                  </a:pathLst>
                </a:custGeom>
                <a:noFill/>
                <a:ln w="12700" cap="flat" cmpd="sng" algn="ctr">
                  <a:solidFill>
                    <a:sysClr val="windowText" lastClr="00000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44" name="フリーフォーム 43"/>
                <p:cNvSpPr/>
                <p:nvPr/>
              </p:nvSpPr>
              <p:spPr bwMode="auto">
                <a:xfrm>
                  <a:off x="2608263" y="4737100"/>
                  <a:ext cx="827087" cy="1304925"/>
                </a:xfrm>
                <a:custGeom>
                  <a:avLst/>
                  <a:gdLst>
                    <a:gd name="connsiteX0" fmla="*/ 327025 w 774700"/>
                    <a:gd name="connsiteY0" fmla="*/ 0 h 1357313"/>
                    <a:gd name="connsiteX1" fmla="*/ 117475 w 774700"/>
                    <a:gd name="connsiteY1" fmla="*/ 90488 h 1357313"/>
                    <a:gd name="connsiteX2" fmla="*/ 12700 w 774700"/>
                    <a:gd name="connsiteY2" fmla="*/ 342900 h 1357313"/>
                    <a:gd name="connsiteX3" fmla="*/ 41275 w 774700"/>
                    <a:gd name="connsiteY3" fmla="*/ 800100 h 1357313"/>
                    <a:gd name="connsiteX4" fmla="*/ 141288 w 774700"/>
                    <a:gd name="connsiteY4" fmla="*/ 1223963 h 1357313"/>
                    <a:gd name="connsiteX5" fmla="*/ 774700 w 774700"/>
                    <a:gd name="connsiteY5" fmla="*/ 1357313 h 1357313"/>
                    <a:gd name="connsiteX0" fmla="*/ 361950 w 809625"/>
                    <a:gd name="connsiteY0" fmla="*/ 0 h 1357313"/>
                    <a:gd name="connsiteX1" fmla="*/ 47625 w 809625"/>
                    <a:gd name="connsiteY1" fmla="*/ 342900 h 1357313"/>
                    <a:gd name="connsiteX2" fmla="*/ 76200 w 809625"/>
                    <a:gd name="connsiteY2" fmla="*/ 800100 h 1357313"/>
                    <a:gd name="connsiteX3" fmla="*/ 176213 w 809625"/>
                    <a:gd name="connsiteY3" fmla="*/ 1223963 h 1357313"/>
                    <a:gd name="connsiteX4" fmla="*/ 809625 w 809625"/>
                    <a:gd name="connsiteY4" fmla="*/ 1357313 h 1357313"/>
                    <a:gd name="connsiteX0" fmla="*/ 361950 w 809625"/>
                    <a:gd name="connsiteY0" fmla="*/ 0 h 1357313"/>
                    <a:gd name="connsiteX1" fmla="*/ 47625 w 809625"/>
                    <a:gd name="connsiteY1" fmla="*/ 342900 h 1357313"/>
                    <a:gd name="connsiteX2" fmla="*/ 76200 w 809625"/>
                    <a:gd name="connsiteY2" fmla="*/ 800100 h 1357313"/>
                    <a:gd name="connsiteX3" fmla="*/ 176213 w 809625"/>
                    <a:gd name="connsiteY3" fmla="*/ 1223963 h 1357313"/>
                    <a:gd name="connsiteX4" fmla="*/ 809625 w 809625"/>
                    <a:gd name="connsiteY4" fmla="*/ 1357313 h 1357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5" h="1357313">
                      <a:moveTo>
                        <a:pt x="361950" y="0"/>
                      </a:moveTo>
                      <a:cubicBezTo>
                        <a:pt x="213866" y="72207"/>
                        <a:pt x="95250" y="209550"/>
                        <a:pt x="47625" y="342900"/>
                      </a:cubicBezTo>
                      <a:cubicBezTo>
                        <a:pt x="0" y="476250"/>
                        <a:pt x="54769" y="653256"/>
                        <a:pt x="76200" y="800100"/>
                      </a:cubicBezTo>
                      <a:cubicBezTo>
                        <a:pt x="97631" y="946944"/>
                        <a:pt x="53976" y="1131094"/>
                        <a:pt x="176213" y="1223963"/>
                      </a:cubicBezTo>
                      <a:cubicBezTo>
                        <a:pt x="298450" y="1316832"/>
                        <a:pt x="554037" y="1337072"/>
                        <a:pt x="809625" y="1357313"/>
                      </a:cubicBezTo>
                    </a:path>
                  </a:pathLst>
                </a:custGeom>
                <a:noFill/>
                <a:ln w="12700" cap="flat" cmpd="sng" algn="ctr">
                  <a:solidFill>
                    <a:sysClr val="windowText" lastClr="00000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45" name="フリーフォーム 44"/>
                <p:cNvSpPr/>
                <p:nvPr/>
              </p:nvSpPr>
              <p:spPr bwMode="auto">
                <a:xfrm>
                  <a:off x="2019300" y="4883150"/>
                  <a:ext cx="92075" cy="1238250"/>
                </a:xfrm>
                <a:custGeom>
                  <a:avLst/>
                  <a:gdLst>
                    <a:gd name="connsiteX0" fmla="*/ 31750 w 69850"/>
                    <a:gd name="connsiteY0" fmla="*/ 0 h 685800"/>
                    <a:gd name="connsiteX1" fmla="*/ 6350 w 69850"/>
                    <a:gd name="connsiteY1" fmla="*/ 393700 h 685800"/>
                    <a:gd name="connsiteX2" fmla="*/ 69850 w 69850"/>
                    <a:gd name="connsiteY2" fmla="*/ 685800 h 685800"/>
                  </a:gdLst>
                  <a:ahLst/>
                  <a:cxnLst>
                    <a:cxn ang="0">
                      <a:pos x="connsiteX0" y="connsiteY0"/>
                    </a:cxn>
                    <a:cxn ang="0">
                      <a:pos x="connsiteX1" y="connsiteY1"/>
                    </a:cxn>
                    <a:cxn ang="0">
                      <a:pos x="connsiteX2" y="connsiteY2"/>
                    </a:cxn>
                  </a:cxnLst>
                  <a:rect l="l" t="t" r="r" b="b"/>
                  <a:pathLst>
                    <a:path w="69850" h="685800">
                      <a:moveTo>
                        <a:pt x="31750" y="0"/>
                      </a:moveTo>
                      <a:cubicBezTo>
                        <a:pt x="15875" y="139700"/>
                        <a:pt x="0" y="279400"/>
                        <a:pt x="6350" y="393700"/>
                      </a:cubicBezTo>
                      <a:cubicBezTo>
                        <a:pt x="12700" y="508000"/>
                        <a:pt x="41275" y="596900"/>
                        <a:pt x="69850" y="685800"/>
                      </a:cubicBezTo>
                    </a:path>
                  </a:pathLst>
                </a:custGeom>
                <a:noFill/>
                <a:ln w="12700" cap="flat" cmpd="sng" algn="ctr">
                  <a:solidFill>
                    <a:srgbClr val="FF000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46" name="フリーフォーム 45"/>
                <p:cNvSpPr/>
                <p:nvPr/>
              </p:nvSpPr>
              <p:spPr bwMode="auto">
                <a:xfrm>
                  <a:off x="3787775" y="3544888"/>
                  <a:ext cx="693738" cy="1079500"/>
                </a:xfrm>
                <a:custGeom>
                  <a:avLst/>
                  <a:gdLst>
                    <a:gd name="connsiteX0" fmla="*/ 0 w 914400"/>
                    <a:gd name="connsiteY0" fmla="*/ 895350 h 912813"/>
                    <a:gd name="connsiteX1" fmla="*/ 285750 w 914400"/>
                    <a:gd name="connsiteY1" fmla="*/ 876300 h 912813"/>
                    <a:gd name="connsiteX2" fmla="*/ 752475 w 914400"/>
                    <a:gd name="connsiteY2" fmla="*/ 676275 h 912813"/>
                    <a:gd name="connsiteX3" fmla="*/ 914400 w 914400"/>
                    <a:gd name="connsiteY3" fmla="*/ 0 h 912813"/>
                    <a:gd name="connsiteX0" fmla="*/ 35319 w 714931"/>
                    <a:gd name="connsiteY0" fmla="*/ 1113788 h 1122519"/>
                    <a:gd name="connsiteX1" fmla="*/ 86281 w 714931"/>
                    <a:gd name="connsiteY1" fmla="*/ 876300 h 1122519"/>
                    <a:gd name="connsiteX2" fmla="*/ 553006 w 714931"/>
                    <a:gd name="connsiteY2" fmla="*/ 676275 h 1122519"/>
                    <a:gd name="connsiteX3" fmla="*/ 714931 w 714931"/>
                    <a:gd name="connsiteY3" fmla="*/ 0 h 1122519"/>
                    <a:gd name="connsiteX0" fmla="*/ 0 w 679612"/>
                    <a:gd name="connsiteY0" fmla="*/ 1113788 h 1122519"/>
                    <a:gd name="connsiteX1" fmla="*/ 306750 w 679612"/>
                    <a:gd name="connsiteY1" fmla="*/ 1045397 h 1122519"/>
                    <a:gd name="connsiteX2" fmla="*/ 517687 w 679612"/>
                    <a:gd name="connsiteY2" fmla="*/ 676275 h 1122519"/>
                    <a:gd name="connsiteX3" fmla="*/ 679612 w 679612"/>
                    <a:gd name="connsiteY3" fmla="*/ 0 h 1122519"/>
                  </a:gdLst>
                  <a:ahLst/>
                  <a:cxnLst>
                    <a:cxn ang="0">
                      <a:pos x="connsiteX0" y="connsiteY0"/>
                    </a:cxn>
                    <a:cxn ang="0">
                      <a:pos x="connsiteX1" y="connsiteY1"/>
                    </a:cxn>
                    <a:cxn ang="0">
                      <a:pos x="connsiteX2" y="connsiteY2"/>
                    </a:cxn>
                    <a:cxn ang="0">
                      <a:pos x="connsiteX3" y="connsiteY3"/>
                    </a:cxn>
                  </a:cxnLst>
                  <a:rect l="l" t="t" r="r" b="b"/>
                  <a:pathLst>
                    <a:path w="679612" h="1122519">
                      <a:moveTo>
                        <a:pt x="0" y="1113788"/>
                      </a:moveTo>
                      <a:cubicBezTo>
                        <a:pt x="80169" y="1122519"/>
                        <a:pt x="220469" y="1118316"/>
                        <a:pt x="306750" y="1045397"/>
                      </a:cubicBezTo>
                      <a:cubicBezTo>
                        <a:pt x="393031" y="972478"/>
                        <a:pt x="455543" y="850508"/>
                        <a:pt x="517687" y="676275"/>
                      </a:cubicBezTo>
                      <a:cubicBezTo>
                        <a:pt x="579831" y="502042"/>
                        <a:pt x="651037" y="265112"/>
                        <a:pt x="679612" y="0"/>
                      </a:cubicBezTo>
                    </a:path>
                  </a:pathLst>
                </a:custGeom>
                <a:noFill/>
                <a:ln w="12700" cap="flat" cmpd="sng" algn="ctr">
                  <a:solidFill>
                    <a:srgbClr val="FF000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47" name="フリーフォーム 46"/>
                <p:cNvSpPr/>
                <p:nvPr/>
              </p:nvSpPr>
              <p:spPr bwMode="auto">
                <a:xfrm>
                  <a:off x="1181100" y="3775075"/>
                  <a:ext cx="468313" cy="1038225"/>
                </a:xfrm>
                <a:custGeom>
                  <a:avLst/>
                  <a:gdLst>
                    <a:gd name="connsiteX0" fmla="*/ 53975 w 377825"/>
                    <a:gd name="connsiteY0" fmla="*/ 0 h 638175"/>
                    <a:gd name="connsiteX1" fmla="*/ 53975 w 377825"/>
                    <a:gd name="connsiteY1" fmla="*/ 228600 h 638175"/>
                    <a:gd name="connsiteX2" fmla="*/ 377825 w 377825"/>
                    <a:gd name="connsiteY2" fmla="*/ 638175 h 638175"/>
                    <a:gd name="connsiteX0" fmla="*/ 26988 w 404813"/>
                    <a:gd name="connsiteY0" fmla="*/ 0 h 998215"/>
                    <a:gd name="connsiteX1" fmla="*/ 80963 w 404813"/>
                    <a:gd name="connsiteY1" fmla="*/ 588640 h 998215"/>
                    <a:gd name="connsiteX2" fmla="*/ 404813 w 404813"/>
                    <a:gd name="connsiteY2" fmla="*/ 998215 h 998215"/>
                    <a:gd name="connsiteX0" fmla="*/ 26988 w 459036"/>
                    <a:gd name="connsiteY0" fmla="*/ 0 h 1080120"/>
                    <a:gd name="connsiteX1" fmla="*/ 80963 w 459036"/>
                    <a:gd name="connsiteY1" fmla="*/ 588640 h 1080120"/>
                    <a:gd name="connsiteX2" fmla="*/ 459036 w 459036"/>
                    <a:gd name="connsiteY2" fmla="*/ 1080120 h 1080120"/>
                  </a:gdLst>
                  <a:ahLst/>
                  <a:cxnLst>
                    <a:cxn ang="0">
                      <a:pos x="connsiteX0" y="connsiteY0"/>
                    </a:cxn>
                    <a:cxn ang="0">
                      <a:pos x="connsiteX1" y="connsiteY1"/>
                    </a:cxn>
                    <a:cxn ang="0">
                      <a:pos x="connsiteX2" y="connsiteY2"/>
                    </a:cxn>
                  </a:cxnLst>
                  <a:rect l="l" t="t" r="r" b="b"/>
                  <a:pathLst>
                    <a:path w="459036" h="1080120">
                      <a:moveTo>
                        <a:pt x="26988" y="0"/>
                      </a:moveTo>
                      <a:cubicBezTo>
                        <a:pt x="0" y="61119"/>
                        <a:pt x="8955" y="408620"/>
                        <a:pt x="80963" y="588640"/>
                      </a:cubicBezTo>
                      <a:cubicBezTo>
                        <a:pt x="152971" y="768660"/>
                        <a:pt x="324098" y="928513"/>
                        <a:pt x="459036" y="1080120"/>
                      </a:cubicBezTo>
                    </a:path>
                  </a:pathLst>
                </a:custGeom>
                <a:noFill/>
                <a:ln w="12700" cap="flat" cmpd="sng" algn="ctr">
                  <a:solidFill>
                    <a:srgbClr val="FF000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48" name="正方形/長方形 47"/>
                <p:cNvSpPr/>
                <p:nvPr/>
              </p:nvSpPr>
              <p:spPr bwMode="auto">
                <a:xfrm rot="3177048">
                  <a:off x="3098800" y="4505325"/>
                  <a:ext cx="304800" cy="171450"/>
                </a:xfrm>
                <a:prstGeom prst="rect">
                  <a:avLst/>
                </a:prstGeom>
                <a:solidFill>
                  <a:srgbClr val="FFC000"/>
                </a:solidFill>
                <a:ln w="25400" cap="flat" cmpd="sng" algn="ctr">
                  <a:solidFill>
                    <a:sysClr val="windowText" lastClr="00000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black"/>
                    </a:solidFill>
                    <a:effectLst/>
                    <a:uLnTx/>
                    <a:uFillTx/>
                    <a:latin typeface="Arial"/>
                    <a:ea typeface="ＭＳ Ｐゴシック"/>
                    <a:cs typeface="+mn-cs"/>
                  </a:endParaRPr>
                </a:p>
              </p:txBody>
            </p:sp>
            <p:pic>
              <p:nvPicPr>
                <p:cNvPr id="49" name="Picture 7" descr="200NOR_00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6072502" flipH="1" flipV="1">
                  <a:off x="4138613" y="3849687"/>
                  <a:ext cx="31908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7" descr="200NOR_00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21332900" flipH="1">
                  <a:off x="2190750" y="4640263"/>
                  <a:ext cx="37465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7" descr="200NOR_00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16463215" flipH="1">
                  <a:off x="1758950" y="5292726"/>
                  <a:ext cx="3206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環状矢印 51"/>
                <p:cNvSpPr/>
                <p:nvPr/>
              </p:nvSpPr>
              <p:spPr bwMode="auto">
                <a:xfrm rot="16200000" flipH="1">
                  <a:off x="3015457" y="4310856"/>
                  <a:ext cx="469900" cy="531813"/>
                </a:xfrm>
                <a:prstGeom prst="circularArrow">
                  <a:avLst>
                    <a:gd name="adj1" fmla="val 2794"/>
                    <a:gd name="adj2" fmla="val 774322"/>
                    <a:gd name="adj3" fmla="val 20152175"/>
                    <a:gd name="adj4" fmla="val 624486"/>
                    <a:gd name="adj5" fmla="val 5982"/>
                  </a:avLst>
                </a:prstGeom>
                <a:solidFill>
                  <a:srgbClr val="FFFF00"/>
                </a:solidFill>
                <a:ln w="12700" cap="flat" cmpd="sng" algn="ctr">
                  <a:solidFill>
                    <a:srgbClr val="FFFF00"/>
                  </a:solidFill>
                  <a:prstDash val="solid"/>
                </a:ln>
                <a:effectLst/>
              </p:spPr>
              <p:txBody>
                <a:bodyPr anchor="ctr"/>
                <a:lstStyle/>
                <a:p>
                  <a:pPr marL="0" marR="0" lvl="0" indent="0" algn="ctr" defTabSz="957341" rtl="0" eaLnBrk="1" fontAlgn="auto" latinLnBrk="0" hangingPunct="1">
                    <a:lnSpc>
                      <a:spcPct val="100000"/>
                    </a:lnSpc>
                    <a:spcBef>
                      <a:spcPts val="0"/>
                    </a:spcBef>
                    <a:spcAft>
                      <a:spcPts val="0"/>
                    </a:spcAft>
                    <a:buClrTx/>
                    <a:buSzTx/>
                    <a:buFontTx/>
                    <a:buNone/>
                    <a:tabLst/>
                    <a:defRPr/>
                  </a:pPr>
                  <a:endParaRPr kumimoji="0" lang="ja-JP" altLang="en-US" sz="1900" b="0" i="0" u="none" strike="noStrike" kern="0" cap="none" spc="0" normalizeH="0" baseline="0" noProof="0">
                    <a:ln>
                      <a:noFill/>
                    </a:ln>
                    <a:solidFill>
                      <a:prstClr val="black"/>
                    </a:solidFill>
                    <a:effectLst/>
                    <a:uLnTx/>
                    <a:uFillTx/>
                    <a:latin typeface="Arial"/>
                    <a:ea typeface="ＭＳ Ｐゴシック" panose="020B0600070205080204" pitchFamily="50" charset="-128"/>
                    <a:cs typeface="+mn-cs"/>
                  </a:endParaRPr>
                </a:p>
              </p:txBody>
            </p:sp>
            <p:pic>
              <p:nvPicPr>
                <p:cNvPr id="53" name="Picture 3" descr="V:\総括班\２５年度\19.自民党・公明党中活等合同委員会等の法改正関連\中活法改正関連ロジ\old\図柄\病院.gif"/>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048000" y="4102100"/>
                  <a:ext cx="38576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 descr="老人ホーム"/>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640013" y="4529138"/>
                  <a:ext cx="382587"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 descr="ビル"/>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408363" y="4583113"/>
                  <a:ext cx="338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円/楕円 55"/>
                <p:cNvSpPr>
                  <a:spLocks noChangeAspect="1"/>
                </p:cNvSpPr>
                <p:nvPr/>
              </p:nvSpPr>
              <p:spPr bwMode="auto">
                <a:xfrm>
                  <a:off x="3764280" y="4564080"/>
                  <a:ext cx="96566" cy="98425"/>
                </a:xfrm>
                <a:prstGeom prst="ellipse">
                  <a:avLst/>
                </a:prstGeom>
                <a:solidFill>
                  <a:srgbClr val="FF0000"/>
                </a:solidFill>
                <a:ln w="19050" cap="flat" cmpd="sng" algn="ctr">
                  <a:no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59" name="フリーフォーム 58"/>
                <p:cNvSpPr/>
                <p:nvPr/>
              </p:nvSpPr>
              <p:spPr bwMode="auto">
                <a:xfrm>
                  <a:off x="947394" y="3355181"/>
                  <a:ext cx="563563" cy="477838"/>
                </a:xfrm>
                <a:custGeom>
                  <a:avLst/>
                  <a:gdLst>
                    <a:gd name="connsiteX0" fmla="*/ 191105 w 762000"/>
                    <a:gd name="connsiteY0" fmla="*/ 67733 h 645886"/>
                    <a:gd name="connsiteX1" fmla="*/ 2419 w 762000"/>
                    <a:gd name="connsiteY1" fmla="*/ 445104 h 645886"/>
                    <a:gd name="connsiteX2" fmla="*/ 176591 w 762000"/>
                    <a:gd name="connsiteY2" fmla="*/ 619276 h 645886"/>
                    <a:gd name="connsiteX3" fmla="*/ 495905 w 762000"/>
                    <a:gd name="connsiteY3" fmla="*/ 604762 h 645886"/>
                    <a:gd name="connsiteX4" fmla="*/ 742648 w 762000"/>
                    <a:gd name="connsiteY4" fmla="*/ 488647 h 645886"/>
                    <a:gd name="connsiteX5" fmla="*/ 612019 w 762000"/>
                    <a:gd name="connsiteY5" fmla="*/ 154819 h 645886"/>
                    <a:gd name="connsiteX6" fmla="*/ 321734 w 762000"/>
                    <a:gd name="connsiteY6" fmla="*/ 38704 h 645886"/>
                    <a:gd name="connsiteX7" fmla="*/ 191105 w 762000"/>
                    <a:gd name="connsiteY7" fmla="*/ 67733 h 64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0" h="645886">
                      <a:moveTo>
                        <a:pt x="191105" y="67733"/>
                      </a:moveTo>
                      <a:cubicBezTo>
                        <a:pt x="137886" y="135466"/>
                        <a:pt x="4838" y="353180"/>
                        <a:pt x="2419" y="445104"/>
                      </a:cubicBezTo>
                      <a:cubicBezTo>
                        <a:pt x="0" y="537028"/>
                        <a:pt x="94344" y="592666"/>
                        <a:pt x="176591" y="619276"/>
                      </a:cubicBezTo>
                      <a:cubicBezTo>
                        <a:pt x="258838" y="645886"/>
                        <a:pt x="401562" y="626533"/>
                        <a:pt x="495905" y="604762"/>
                      </a:cubicBezTo>
                      <a:cubicBezTo>
                        <a:pt x="590248" y="582991"/>
                        <a:pt x="723296" y="563637"/>
                        <a:pt x="742648" y="488647"/>
                      </a:cubicBezTo>
                      <a:cubicBezTo>
                        <a:pt x="762000" y="413657"/>
                        <a:pt x="682171" y="229809"/>
                        <a:pt x="612019" y="154819"/>
                      </a:cubicBezTo>
                      <a:cubicBezTo>
                        <a:pt x="541867" y="79829"/>
                        <a:pt x="389467" y="55637"/>
                        <a:pt x="321734" y="38704"/>
                      </a:cubicBezTo>
                      <a:cubicBezTo>
                        <a:pt x="254001" y="21771"/>
                        <a:pt x="244324" y="0"/>
                        <a:pt x="191105" y="67733"/>
                      </a:cubicBezTo>
                      <a:close/>
                    </a:path>
                  </a:pathLst>
                </a:custGeom>
                <a:solidFill>
                  <a:srgbClr val="CCFF66"/>
                </a:solidFill>
                <a:ln w="25400" cap="flat" cmpd="sng" algn="ctr">
                  <a:solidFill>
                    <a:schemeClr val="tx2">
                      <a:lumMod val="50000"/>
                    </a:schemeClr>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0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60" name="フリーフォーム 59"/>
                <p:cNvSpPr/>
                <p:nvPr/>
              </p:nvSpPr>
              <p:spPr bwMode="auto">
                <a:xfrm>
                  <a:off x="1894980" y="5996502"/>
                  <a:ext cx="439737" cy="420688"/>
                </a:xfrm>
                <a:custGeom>
                  <a:avLst/>
                  <a:gdLst>
                    <a:gd name="connsiteX0" fmla="*/ 191105 w 762000"/>
                    <a:gd name="connsiteY0" fmla="*/ 67733 h 645886"/>
                    <a:gd name="connsiteX1" fmla="*/ 2419 w 762000"/>
                    <a:gd name="connsiteY1" fmla="*/ 445104 h 645886"/>
                    <a:gd name="connsiteX2" fmla="*/ 176591 w 762000"/>
                    <a:gd name="connsiteY2" fmla="*/ 619276 h 645886"/>
                    <a:gd name="connsiteX3" fmla="*/ 495905 w 762000"/>
                    <a:gd name="connsiteY3" fmla="*/ 604762 h 645886"/>
                    <a:gd name="connsiteX4" fmla="*/ 742648 w 762000"/>
                    <a:gd name="connsiteY4" fmla="*/ 488647 h 645886"/>
                    <a:gd name="connsiteX5" fmla="*/ 612019 w 762000"/>
                    <a:gd name="connsiteY5" fmla="*/ 154819 h 645886"/>
                    <a:gd name="connsiteX6" fmla="*/ 321734 w 762000"/>
                    <a:gd name="connsiteY6" fmla="*/ 38704 h 645886"/>
                    <a:gd name="connsiteX7" fmla="*/ 191105 w 762000"/>
                    <a:gd name="connsiteY7" fmla="*/ 67733 h 64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0" h="645886">
                      <a:moveTo>
                        <a:pt x="191105" y="67733"/>
                      </a:moveTo>
                      <a:cubicBezTo>
                        <a:pt x="137886" y="135466"/>
                        <a:pt x="4838" y="353180"/>
                        <a:pt x="2419" y="445104"/>
                      </a:cubicBezTo>
                      <a:cubicBezTo>
                        <a:pt x="0" y="537028"/>
                        <a:pt x="94344" y="592666"/>
                        <a:pt x="176591" y="619276"/>
                      </a:cubicBezTo>
                      <a:cubicBezTo>
                        <a:pt x="258838" y="645886"/>
                        <a:pt x="401562" y="626533"/>
                        <a:pt x="495905" y="604762"/>
                      </a:cubicBezTo>
                      <a:cubicBezTo>
                        <a:pt x="590248" y="582991"/>
                        <a:pt x="723296" y="563637"/>
                        <a:pt x="742648" y="488647"/>
                      </a:cubicBezTo>
                      <a:cubicBezTo>
                        <a:pt x="762000" y="413657"/>
                        <a:pt x="682171" y="229809"/>
                        <a:pt x="612019" y="154819"/>
                      </a:cubicBezTo>
                      <a:cubicBezTo>
                        <a:pt x="541867" y="79829"/>
                        <a:pt x="389467" y="55637"/>
                        <a:pt x="321734" y="38704"/>
                      </a:cubicBezTo>
                      <a:cubicBezTo>
                        <a:pt x="254001" y="21771"/>
                        <a:pt x="244324" y="0"/>
                        <a:pt x="191105" y="67733"/>
                      </a:cubicBezTo>
                      <a:close/>
                    </a:path>
                  </a:pathLst>
                </a:custGeom>
                <a:solidFill>
                  <a:srgbClr val="CCFF66"/>
                </a:solidFill>
                <a:ln w="25400" cap="flat" cmpd="sng" algn="ctr">
                  <a:solidFill>
                    <a:schemeClr val="tx2">
                      <a:lumMod val="50000"/>
                    </a:schemeClr>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0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61" name="フリーフォーム 60"/>
                <p:cNvSpPr/>
                <p:nvPr/>
              </p:nvSpPr>
              <p:spPr bwMode="auto">
                <a:xfrm>
                  <a:off x="4166119" y="3264040"/>
                  <a:ext cx="566737" cy="368300"/>
                </a:xfrm>
                <a:custGeom>
                  <a:avLst/>
                  <a:gdLst>
                    <a:gd name="connsiteX0" fmla="*/ 191105 w 762000"/>
                    <a:gd name="connsiteY0" fmla="*/ 67733 h 645886"/>
                    <a:gd name="connsiteX1" fmla="*/ 2419 w 762000"/>
                    <a:gd name="connsiteY1" fmla="*/ 445104 h 645886"/>
                    <a:gd name="connsiteX2" fmla="*/ 176591 w 762000"/>
                    <a:gd name="connsiteY2" fmla="*/ 619276 h 645886"/>
                    <a:gd name="connsiteX3" fmla="*/ 495905 w 762000"/>
                    <a:gd name="connsiteY3" fmla="*/ 604762 h 645886"/>
                    <a:gd name="connsiteX4" fmla="*/ 742648 w 762000"/>
                    <a:gd name="connsiteY4" fmla="*/ 488647 h 645886"/>
                    <a:gd name="connsiteX5" fmla="*/ 612019 w 762000"/>
                    <a:gd name="connsiteY5" fmla="*/ 154819 h 645886"/>
                    <a:gd name="connsiteX6" fmla="*/ 321734 w 762000"/>
                    <a:gd name="connsiteY6" fmla="*/ 38704 h 645886"/>
                    <a:gd name="connsiteX7" fmla="*/ 191105 w 762000"/>
                    <a:gd name="connsiteY7" fmla="*/ 67733 h 645886"/>
                    <a:gd name="connsiteX0" fmla="*/ 208038 w 764419"/>
                    <a:gd name="connsiteY0" fmla="*/ 99708 h 610463"/>
                    <a:gd name="connsiteX1" fmla="*/ 4838 w 764419"/>
                    <a:gd name="connsiteY1" fmla="*/ 409681 h 610463"/>
                    <a:gd name="connsiteX2" fmla="*/ 179010 w 764419"/>
                    <a:gd name="connsiteY2" fmla="*/ 583853 h 610463"/>
                    <a:gd name="connsiteX3" fmla="*/ 498324 w 764419"/>
                    <a:gd name="connsiteY3" fmla="*/ 569339 h 610463"/>
                    <a:gd name="connsiteX4" fmla="*/ 745067 w 764419"/>
                    <a:gd name="connsiteY4" fmla="*/ 453224 h 610463"/>
                    <a:gd name="connsiteX5" fmla="*/ 614438 w 764419"/>
                    <a:gd name="connsiteY5" fmla="*/ 119396 h 610463"/>
                    <a:gd name="connsiteX6" fmla="*/ 324153 w 764419"/>
                    <a:gd name="connsiteY6" fmla="*/ 3281 h 610463"/>
                    <a:gd name="connsiteX7" fmla="*/ 208038 w 764419"/>
                    <a:gd name="connsiteY7" fmla="*/ 99708 h 610463"/>
                    <a:gd name="connsiteX0" fmla="*/ 208038 w 764419"/>
                    <a:gd name="connsiteY0" fmla="*/ 66010 h 576765"/>
                    <a:gd name="connsiteX1" fmla="*/ 4838 w 764419"/>
                    <a:gd name="connsiteY1" fmla="*/ 375983 h 576765"/>
                    <a:gd name="connsiteX2" fmla="*/ 179010 w 764419"/>
                    <a:gd name="connsiteY2" fmla="*/ 550155 h 576765"/>
                    <a:gd name="connsiteX3" fmla="*/ 498324 w 764419"/>
                    <a:gd name="connsiteY3" fmla="*/ 535641 h 576765"/>
                    <a:gd name="connsiteX4" fmla="*/ 745067 w 764419"/>
                    <a:gd name="connsiteY4" fmla="*/ 419526 h 576765"/>
                    <a:gd name="connsiteX5" fmla="*/ 614438 w 764419"/>
                    <a:gd name="connsiteY5" fmla="*/ 85698 h 576765"/>
                    <a:gd name="connsiteX6" fmla="*/ 367696 w 764419"/>
                    <a:gd name="connsiteY6" fmla="*/ 3281 h 576765"/>
                    <a:gd name="connsiteX7" fmla="*/ 208038 w 764419"/>
                    <a:gd name="connsiteY7" fmla="*/ 66010 h 57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419" h="576765">
                      <a:moveTo>
                        <a:pt x="208038" y="66010"/>
                      </a:moveTo>
                      <a:cubicBezTo>
                        <a:pt x="147562" y="128127"/>
                        <a:pt x="9676" y="295292"/>
                        <a:pt x="4838" y="375983"/>
                      </a:cubicBezTo>
                      <a:cubicBezTo>
                        <a:pt x="0" y="456674"/>
                        <a:pt x="96763" y="523545"/>
                        <a:pt x="179010" y="550155"/>
                      </a:cubicBezTo>
                      <a:cubicBezTo>
                        <a:pt x="261257" y="576765"/>
                        <a:pt x="403981" y="557412"/>
                        <a:pt x="498324" y="535641"/>
                      </a:cubicBezTo>
                      <a:cubicBezTo>
                        <a:pt x="592667" y="513870"/>
                        <a:pt x="725715" y="494516"/>
                        <a:pt x="745067" y="419526"/>
                      </a:cubicBezTo>
                      <a:cubicBezTo>
                        <a:pt x="764419" y="344536"/>
                        <a:pt x="677333" y="155072"/>
                        <a:pt x="614438" y="85698"/>
                      </a:cubicBezTo>
                      <a:cubicBezTo>
                        <a:pt x="551543" y="16324"/>
                        <a:pt x="435429" y="6562"/>
                        <a:pt x="367696" y="3281"/>
                      </a:cubicBezTo>
                      <a:cubicBezTo>
                        <a:pt x="299963" y="0"/>
                        <a:pt x="268514" y="3893"/>
                        <a:pt x="208038" y="66010"/>
                      </a:cubicBezTo>
                      <a:close/>
                    </a:path>
                  </a:pathLst>
                </a:custGeom>
                <a:solidFill>
                  <a:srgbClr val="CCFF66"/>
                </a:solidFill>
                <a:ln w="25400" cap="flat" cmpd="sng" algn="ctr">
                  <a:solidFill>
                    <a:schemeClr val="tx2">
                      <a:lumMod val="50000"/>
                    </a:schemeClr>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0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62" name="フリーフォーム 61"/>
                <p:cNvSpPr/>
                <p:nvPr/>
              </p:nvSpPr>
              <p:spPr bwMode="auto">
                <a:xfrm>
                  <a:off x="2445545" y="5481582"/>
                  <a:ext cx="1192212" cy="788988"/>
                </a:xfrm>
                <a:custGeom>
                  <a:avLst/>
                  <a:gdLst>
                    <a:gd name="connsiteX0" fmla="*/ 384629 w 1611086"/>
                    <a:gd name="connsiteY0" fmla="*/ 24190 h 1066799"/>
                    <a:gd name="connsiteX1" fmla="*/ 79829 w 1611086"/>
                    <a:gd name="connsiteY1" fmla="*/ 198361 h 1066799"/>
                    <a:gd name="connsiteX2" fmla="*/ 7257 w 1611086"/>
                    <a:gd name="connsiteY2" fmla="*/ 546704 h 1066799"/>
                    <a:gd name="connsiteX3" fmla="*/ 123372 w 1611086"/>
                    <a:gd name="connsiteY3" fmla="*/ 807961 h 1066799"/>
                    <a:gd name="connsiteX4" fmla="*/ 370114 w 1611086"/>
                    <a:gd name="connsiteY4" fmla="*/ 880533 h 1066799"/>
                    <a:gd name="connsiteX5" fmla="*/ 631372 w 1611086"/>
                    <a:gd name="connsiteY5" fmla="*/ 1011161 h 1066799"/>
                    <a:gd name="connsiteX6" fmla="*/ 950686 w 1611086"/>
                    <a:gd name="connsiteY6" fmla="*/ 1054704 h 1066799"/>
                    <a:gd name="connsiteX7" fmla="*/ 1516743 w 1611086"/>
                    <a:gd name="connsiteY7" fmla="*/ 938590 h 1066799"/>
                    <a:gd name="connsiteX8" fmla="*/ 1516743 w 1611086"/>
                    <a:gd name="connsiteY8" fmla="*/ 430590 h 1066799"/>
                    <a:gd name="connsiteX9" fmla="*/ 1168400 w 1611086"/>
                    <a:gd name="connsiteY9" fmla="*/ 183847 h 1066799"/>
                    <a:gd name="connsiteX10" fmla="*/ 500743 w 1611086"/>
                    <a:gd name="connsiteY10" fmla="*/ 53218 h 1066799"/>
                    <a:gd name="connsiteX11" fmla="*/ 384629 w 1611086"/>
                    <a:gd name="connsiteY11" fmla="*/ 24190 h 106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1086" h="1066799">
                      <a:moveTo>
                        <a:pt x="384629" y="24190"/>
                      </a:moveTo>
                      <a:cubicBezTo>
                        <a:pt x="314477" y="48380"/>
                        <a:pt x="142724" y="111275"/>
                        <a:pt x="79829" y="198361"/>
                      </a:cubicBezTo>
                      <a:cubicBezTo>
                        <a:pt x="16934" y="285447"/>
                        <a:pt x="0" y="445104"/>
                        <a:pt x="7257" y="546704"/>
                      </a:cubicBezTo>
                      <a:cubicBezTo>
                        <a:pt x="14514" y="648304"/>
                        <a:pt x="62896" y="752323"/>
                        <a:pt x="123372" y="807961"/>
                      </a:cubicBezTo>
                      <a:cubicBezTo>
                        <a:pt x="183848" y="863599"/>
                        <a:pt x="285447" y="846666"/>
                        <a:pt x="370114" y="880533"/>
                      </a:cubicBezTo>
                      <a:cubicBezTo>
                        <a:pt x="454781" y="914400"/>
                        <a:pt x="534610" y="982133"/>
                        <a:pt x="631372" y="1011161"/>
                      </a:cubicBezTo>
                      <a:cubicBezTo>
                        <a:pt x="728134" y="1040189"/>
                        <a:pt x="803124" y="1066799"/>
                        <a:pt x="950686" y="1054704"/>
                      </a:cubicBezTo>
                      <a:cubicBezTo>
                        <a:pt x="1098248" y="1042609"/>
                        <a:pt x="1422400" y="1042609"/>
                        <a:pt x="1516743" y="938590"/>
                      </a:cubicBezTo>
                      <a:cubicBezTo>
                        <a:pt x="1611086" y="834571"/>
                        <a:pt x="1574800" y="556380"/>
                        <a:pt x="1516743" y="430590"/>
                      </a:cubicBezTo>
                      <a:cubicBezTo>
                        <a:pt x="1458686" y="304800"/>
                        <a:pt x="1337733" y="246742"/>
                        <a:pt x="1168400" y="183847"/>
                      </a:cubicBezTo>
                      <a:cubicBezTo>
                        <a:pt x="999067" y="120952"/>
                        <a:pt x="628953" y="79828"/>
                        <a:pt x="500743" y="53218"/>
                      </a:cubicBezTo>
                      <a:cubicBezTo>
                        <a:pt x="372534" y="26609"/>
                        <a:pt x="454781" y="0"/>
                        <a:pt x="384629" y="24190"/>
                      </a:cubicBezTo>
                      <a:close/>
                    </a:path>
                  </a:pathLst>
                </a:custGeom>
                <a:solidFill>
                  <a:srgbClr val="CCFF66"/>
                </a:solidFill>
                <a:ln w="25400" cap="flat" cmpd="sng" algn="ctr">
                  <a:solidFill>
                    <a:schemeClr val="tx2">
                      <a:lumMod val="50000"/>
                    </a:schemeClr>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000" b="0" i="0" u="none" strike="noStrike" kern="0" cap="none" spc="0" normalizeH="0" baseline="0" noProof="0">
                    <a:ln>
                      <a:noFill/>
                    </a:ln>
                    <a:solidFill>
                      <a:prstClr val="black"/>
                    </a:solidFill>
                    <a:effectLst/>
                    <a:uLnTx/>
                    <a:uFillTx/>
                    <a:latin typeface="Arial"/>
                    <a:ea typeface="ＭＳ Ｐゴシック"/>
                    <a:cs typeface="+mn-cs"/>
                  </a:endParaRPr>
                </a:p>
              </p:txBody>
            </p:sp>
          </p:grpSp>
        </p:grpSp>
        <p:sp>
          <p:nvSpPr>
            <p:cNvPr id="98" name="フリーフォーム 97"/>
            <p:cNvSpPr/>
            <p:nvPr/>
          </p:nvSpPr>
          <p:spPr bwMode="auto">
            <a:xfrm>
              <a:off x="1083238" y="3668424"/>
              <a:ext cx="316687" cy="171661"/>
            </a:xfrm>
            <a:custGeom>
              <a:avLst/>
              <a:gdLst>
                <a:gd name="connsiteX0" fmla="*/ 7408 w 597958"/>
                <a:gd name="connsiteY0" fmla="*/ 234950 h 884766"/>
                <a:gd name="connsiteX1" fmla="*/ 70908 w 597958"/>
                <a:gd name="connsiteY1" fmla="*/ 101600 h 884766"/>
                <a:gd name="connsiteX2" fmla="*/ 382058 w 597958"/>
                <a:gd name="connsiteY2" fmla="*/ 107950 h 884766"/>
                <a:gd name="connsiteX3" fmla="*/ 553508 w 597958"/>
                <a:gd name="connsiteY3" fmla="*/ 749300 h 884766"/>
                <a:gd name="connsiteX4" fmla="*/ 115358 w 597958"/>
                <a:gd name="connsiteY4" fmla="*/ 800100 h 884766"/>
                <a:gd name="connsiteX5" fmla="*/ 7408 w 597958"/>
                <a:gd name="connsiteY5" fmla="*/ 234950 h 884766"/>
                <a:gd name="connsiteX0" fmla="*/ 7409 w 605367"/>
                <a:gd name="connsiteY0" fmla="*/ 463450 h 864658"/>
                <a:gd name="connsiteX1" fmla="*/ 78317 w 605367"/>
                <a:gd name="connsiteY1" fmla="*/ 101600 h 864658"/>
                <a:gd name="connsiteX2" fmla="*/ 389467 w 605367"/>
                <a:gd name="connsiteY2" fmla="*/ 107950 h 864658"/>
                <a:gd name="connsiteX3" fmla="*/ 560917 w 605367"/>
                <a:gd name="connsiteY3" fmla="*/ 749300 h 864658"/>
                <a:gd name="connsiteX4" fmla="*/ 122767 w 605367"/>
                <a:gd name="connsiteY4" fmla="*/ 800100 h 864658"/>
                <a:gd name="connsiteX5" fmla="*/ 7409 w 605367"/>
                <a:gd name="connsiteY5" fmla="*/ 463450 h 864658"/>
                <a:gd name="connsiteX0" fmla="*/ 3928 w 601886"/>
                <a:gd name="connsiteY0" fmla="*/ 441762 h 842970"/>
                <a:gd name="connsiteX1" fmla="*/ 142857 w 601886"/>
                <a:gd name="connsiteY1" fmla="*/ 210039 h 842970"/>
                <a:gd name="connsiteX2" fmla="*/ 385986 w 601886"/>
                <a:gd name="connsiteY2" fmla="*/ 86262 h 842970"/>
                <a:gd name="connsiteX3" fmla="*/ 557436 w 601886"/>
                <a:gd name="connsiteY3" fmla="*/ 727612 h 842970"/>
                <a:gd name="connsiteX4" fmla="*/ 119286 w 601886"/>
                <a:gd name="connsiteY4" fmla="*/ 778412 h 842970"/>
                <a:gd name="connsiteX5" fmla="*/ 3928 w 601886"/>
                <a:gd name="connsiteY5" fmla="*/ 441762 h 842970"/>
                <a:gd name="connsiteX0" fmla="*/ 3928 w 607674"/>
                <a:gd name="connsiteY0" fmla="*/ 317986 h 702279"/>
                <a:gd name="connsiteX1" fmla="*/ 142857 w 607674"/>
                <a:gd name="connsiteY1" fmla="*/ 86263 h 702279"/>
                <a:gd name="connsiteX2" fmla="*/ 420716 w 607674"/>
                <a:gd name="connsiteY2" fmla="*/ 86261 h 702279"/>
                <a:gd name="connsiteX3" fmla="*/ 557436 w 607674"/>
                <a:gd name="connsiteY3" fmla="*/ 603836 h 702279"/>
                <a:gd name="connsiteX4" fmla="*/ 119286 w 607674"/>
                <a:gd name="connsiteY4" fmla="*/ 654636 h 702279"/>
                <a:gd name="connsiteX5" fmla="*/ 3928 w 607674"/>
                <a:gd name="connsiteY5" fmla="*/ 317986 h 702279"/>
                <a:gd name="connsiteX0" fmla="*/ 0 w 599818"/>
                <a:gd name="connsiteY0" fmla="*/ 317988 h 681080"/>
                <a:gd name="connsiteX1" fmla="*/ 138929 w 599818"/>
                <a:gd name="connsiteY1" fmla="*/ 86265 h 681080"/>
                <a:gd name="connsiteX2" fmla="*/ 416788 w 599818"/>
                <a:gd name="connsiteY2" fmla="*/ 86263 h 681080"/>
                <a:gd name="connsiteX3" fmla="*/ 553508 w 599818"/>
                <a:gd name="connsiteY3" fmla="*/ 603838 h 681080"/>
                <a:gd name="connsiteX4" fmla="*/ 138929 w 599818"/>
                <a:gd name="connsiteY4" fmla="*/ 549715 h 681080"/>
                <a:gd name="connsiteX5" fmla="*/ 0 w 599818"/>
                <a:gd name="connsiteY5" fmla="*/ 317988 h 681080"/>
                <a:gd name="connsiteX0" fmla="*/ 0 w 463098"/>
                <a:gd name="connsiteY0" fmla="*/ 294590 h 550561"/>
                <a:gd name="connsiteX1" fmla="*/ 138929 w 463098"/>
                <a:gd name="connsiteY1" fmla="*/ 62867 h 550561"/>
                <a:gd name="connsiteX2" fmla="*/ 416788 w 463098"/>
                <a:gd name="connsiteY2" fmla="*/ 62865 h 550561"/>
                <a:gd name="connsiteX3" fmla="*/ 416788 w 463098"/>
                <a:gd name="connsiteY3" fmla="*/ 440052 h 550561"/>
                <a:gd name="connsiteX4" fmla="*/ 138929 w 463098"/>
                <a:gd name="connsiteY4" fmla="*/ 526317 h 550561"/>
                <a:gd name="connsiteX5" fmla="*/ 0 w 463098"/>
                <a:gd name="connsiteY5" fmla="*/ 294590 h 550561"/>
                <a:gd name="connsiteX0" fmla="*/ 0 w 463098"/>
                <a:gd name="connsiteY0" fmla="*/ 294588 h 502915"/>
                <a:gd name="connsiteX1" fmla="*/ 138929 w 463098"/>
                <a:gd name="connsiteY1" fmla="*/ 62865 h 502915"/>
                <a:gd name="connsiteX2" fmla="*/ 416788 w 463098"/>
                <a:gd name="connsiteY2" fmla="*/ 62863 h 502915"/>
                <a:gd name="connsiteX3" fmla="*/ 416788 w 463098"/>
                <a:gd name="connsiteY3" fmla="*/ 440050 h 502915"/>
                <a:gd name="connsiteX4" fmla="*/ 138931 w 463098"/>
                <a:gd name="connsiteY4" fmla="*/ 440051 h 502915"/>
                <a:gd name="connsiteX5" fmla="*/ 0 w 463098"/>
                <a:gd name="connsiteY5" fmla="*/ 294588 h 502915"/>
                <a:gd name="connsiteX0" fmla="*/ 0 w 602029"/>
                <a:gd name="connsiteY0" fmla="*/ 265410 h 468804"/>
                <a:gd name="connsiteX1" fmla="*/ 138929 w 602029"/>
                <a:gd name="connsiteY1" fmla="*/ 33687 h 468804"/>
                <a:gd name="connsiteX2" fmla="*/ 555719 w 602029"/>
                <a:gd name="connsiteY2" fmla="*/ 63286 h 468804"/>
                <a:gd name="connsiteX3" fmla="*/ 416788 w 602029"/>
                <a:gd name="connsiteY3" fmla="*/ 410872 h 468804"/>
                <a:gd name="connsiteX4" fmla="*/ 138931 w 602029"/>
                <a:gd name="connsiteY4" fmla="*/ 410873 h 468804"/>
                <a:gd name="connsiteX5" fmla="*/ 0 w 602029"/>
                <a:gd name="connsiteY5" fmla="*/ 265410 h 468804"/>
                <a:gd name="connsiteX0" fmla="*/ 0 w 583648"/>
                <a:gd name="connsiteY0" fmla="*/ 263970 h 465923"/>
                <a:gd name="connsiteX1" fmla="*/ 138929 w 583648"/>
                <a:gd name="connsiteY1" fmla="*/ 32247 h 465923"/>
                <a:gd name="connsiteX2" fmla="*/ 537338 w 583648"/>
                <a:gd name="connsiteY2" fmla="*/ 70486 h 465923"/>
                <a:gd name="connsiteX3" fmla="*/ 416788 w 583648"/>
                <a:gd name="connsiteY3" fmla="*/ 409432 h 465923"/>
                <a:gd name="connsiteX4" fmla="*/ 138931 w 583648"/>
                <a:gd name="connsiteY4" fmla="*/ 409433 h 465923"/>
                <a:gd name="connsiteX5" fmla="*/ 0 w 583648"/>
                <a:gd name="connsiteY5" fmla="*/ 263970 h 465923"/>
                <a:gd name="connsiteX0" fmla="*/ 0 w 583650"/>
                <a:gd name="connsiteY0" fmla="*/ 263970 h 465923"/>
                <a:gd name="connsiteX1" fmla="*/ 138929 w 583650"/>
                <a:gd name="connsiteY1" fmla="*/ 32247 h 465923"/>
                <a:gd name="connsiteX2" fmla="*/ 537340 w 583650"/>
                <a:gd name="connsiteY2" fmla="*/ 70486 h 465923"/>
                <a:gd name="connsiteX3" fmla="*/ 416788 w 583650"/>
                <a:gd name="connsiteY3" fmla="*/ 409432 h 465923"/>
                <a:gd name="connsiteX4" fmla="*/ 138931 w 583650"/>
                <a:gd name="connsiteY4" fmla="*/ 409433 h 465923"/>
                <a:gd name="connsiteX5" fmla="*/ 0 w 583650"/>
                <a:gd name="connsiteY5" fmla="*/ 263970 h 465923"/>
                <a:gd name="connsiteX0" fmla="*/ 0 w 603742"/>
                <a:gd name="connsiteY0" fmla="*/ 266831 h 531671"/>
                <a:gd name="connsiteX1" fmla="*/ 138929 w 603742"/>
                <a:gd name="connsiteY1" fmla="*/ 35108 h 531671"/>
                <a:gd name="connsiteX2" fmla="*/ 537340 w 603742"/>
                <a:gd name="connsiteY2" fmla="*/ 73347 h 531671"/>
                <a:gd name="connsiteX3" fmla="*/ 537338 w 603742"/>
                <a:gd name="connsiteY3" fmla="*/ 475181 h 531671"/>
                <a:gd name="connsiteX4" fmla="*/ 138931 w 603742"/>
                <a:gd name="connsiteY4" fmla="*/ 412294 h 531671"/>
                <a:gd name="connsiteX5" fmla="*/ 0 w 603742"/>
                <a:gd name="connsiteY5" fmla="*/ 266831 h 531671"/>
                <a:gd name="connsiteX0" fmla="*/ 0 w 580584"/>
                <a:gd name="connsiteY0" fmla="*/ 266829 h 531671"/>
                <a:gd name="connsiteX1" fmla="*/ 138929 w 580584"/>
                <a:gd name="connsiteY1" fmla="*/ 35106 h 531671"/>
                <a:gd name="connsiteX2" fmla="*/ 398408 w 580584"/>
                <a:gd name="connsiteY2" fmla="*/ 73345 h 531671"/>
                <a:gd name="connsiteX3" fmla="*/ 537338 w 580584"/>
                <a:gd name="connsiteY3" fmla="*/ 475179 h 531671"/>
                <a:gd name="connsiteX4" fmla="*/ 138931 w 580584"/>
                <a:gd name="connsiteY4" fmla="*/ 412292 h 531671"/>
                <a:gd name="connsiteX5" fmla="*/ 0 w 580584"/>
                <a:gd name="connsiteY5" fmla="*/ 266829 h 531671"/>
                <a:gd name="connsiteX0" fmla="*/ 0 w 580586"/>
                <a:gd name="connsiteY0" fmla="*/ 263970 h 421834"/>
                <a:gd name="connsiteX1" fmla="*/ 138929 w 580586"/>
                <a:gd name="connsiteY1" fmla="*/ 32247 h 421834"/>
                <a:gd name="connsiteX2" fmla="*/ 398408 w 580586"/>
                <a:gd name="connsiteY2" fmla="*/ 70486 h 421834"/>
                <a:gd name="connsiteX3" fmla="*/ 537339 w 580586"/>
                <a:gd name="connsiteY3" fmla="*/ 338373 h 421834"/>
                <a:gd name="connsiteX4" fmla="*/ 138931 w 580586"/>
                <a:gd name="connsiteY4" fmla="*/ 409433 h 421834"/>
                <a:gd name="connsiteX5" fmla="*/ 0 w 580586"/>
                <a:gd name="connsiteY5" fmla="*/ 263970 h 4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586" h="421834">
                  <a:moveTo>
                    <a:pt x="0" y="263970"/>
                  </a:moveTo>
                  <a:cubicBezTo>
                    <a:pt x="0" y="201106"/>
                    <a:pt x="72528" y="64494"/>
                    <a:pt x="138929" y="32247"/>
                  </a:cubicBezTo>
                  <a:cubicBezTo>
                    <a:pt x="205330" y="0"/>
                    <a:pt x="332006" y="19465"/>
                    <a:pt x="398408" y="70486"/>
                  </a:cubicBezTo>
                  <a:cubicBezTo>
                    <a:pt x="464810" y="121507"/>
                    <a:pt x="580585" y="281882"/>
                    <a:pt x="537339" y="338373"/>
                  </a:cubicBezTo>
                  <a:cubicBezTo>
                    <a:pt x="494093" y="394864"/>
                    <a:pt x="228487" y="421833"/>
                    <a:pt x="138931" y="409433"/>
                  </a:cubicBezTo>
                  <a:cubicBezTo>
                    <a:pt x="49375" y="397033"/>
                    <a:pt x="0" y="326834"/>
                    <a:pt x="0" y="263970"/>
                  </a:cubicBezTo>
                  <a:close/>
                </a:path>
              </a:pathLst>
            </a:custGeom>
            <a:solidFill>
              <a:srgbClr val="99CCFF"/>
            </a:solidFill>
            <a:ln w="38100" cap="flat" cmpd="sng" algn="ctr">
              <a:solidFill>
                <a:srgbClr val="1059FC"/>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99" name="円/楕円 98"/>
            <p:cNvSpPr>
              <a:spLocks noChangeAspect="1"/>
            </p:cNvSpPr>
            <p:nvPr/>
          </p:nvSpPr>
          <p:spPr bwMode="auto">
            <a:xfrm>
              <a:off x="1140556" y="3701636"/>
              <a:ext cx="127328" cy="113708"/>
            </a:xfrm>
            <a:prstGeom prst="ellipse">
              <a:avLst/>
            </a:prstGeom>
            <a:solidFill>
              <a:srgbClr val="FF7C80"/>
            </a:solidFill>
            <a:ln w="12700" cap="flat" cmpd="sng" algn="ctr">
              <a:solidFill>
                <a:srgbClr val="FF00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01" name="フリーフォーム 100"/>
            <p:cNvSpPr/>
            <p:nvPr/>
          </p:nvSpPr>
          <p:spPr bwMode="auto">
            <a:xfrm>
              <a:off x="2380012" y="5375387"/>
              <a:ext cx="794257" cy="485723"/>
            </a:xfrm>
            <a:custGeom>
              <a:avLst/>
              <a:gdLst>
                <a:gd name="connsiteX0" fmla="*/ 1226079 w 1328737"/>
                <a:gd name="connsiteY0" fmla="*/ 220663 h 680509"/>
                <a:gd name="connsiteX1" fmla="*/ 762529 w 1328737"/>
                <a:gd name="connsiteY1" fmla="*/ 115888 h 680509"/>
                <a:gd name="connsiteX2" fmla="*/ 397404 w 1328737"/>
                <a:gd name="connsiteY2" fmla="*/ 192088 h 680509"/>
                <a:gd name="connsiteX3" fmla="*/ 276754 w 1328737"/>
                <a:gd name="connsiteY3" fmla="*/ 23813 h 680509"/>
                <a:gd name="connsiteX4" fmla="*/ 114829 w 1328737"/>
                <a:gd name="connsiteY4" fmla="*/ 49213 h 680509"/>
                <a:gd name="connsiteX5" fmla="*/ 529 w 1328737"/>
                <a:gd name="connsiteY5" fmla="*/ 176213 h 680509"/>
                <a:gd name="connsiteX6" fmla="*/ 111654 w 1328737"/>
                <a:gd name="connsiteY6" fmla="*/ 477838 h 680509"/>
                <a:gd name="connsiteX7" fmla="*/ 397404 w 1328737"/>
                <a:gd name="connsiteY7" fmla="*/ 487363 h 680509"/>
                <a:gd name="connsiteX8" fmla="*/ 635529 w 1328737"/>
                <a:gd name="connsiteY8" fmla="*/ 617538 h 680509"/>
                <a:gd name="connsiteX9" fmla="*/ 1229254 w 1328737"/>
                <a:gd name="connsiteY9" fmla="*/ 614363 h 680509"/>
                <a:gd name="connsiteX10" fmla="*/ 1226079 w 1328737"/>
                <a:gd name="connsiteY10" fmla="*/ 220663 h 68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8737" h="680509">
                  <a:moveTo>
                    <a:pt x="1226079" y="220663"/>
                  </a:moveTo>
                  <a:cubicBezTo>
                    <a:pt x="1148292" y="137584"/>
                    <a:pt x="900641" y="120650"/>
                    <a:pt x="762529" y="115888"/>
                  </a:cubicBezTo>
                  <a:cubicBezTo>
                    <a:pt x="624417" y="111126"/>
                    <a:pt x="478367" y="207434"/>
                    <a:pt x="397404" y="192088"/>
                  </a:cubicBezTo>
                  <a:cubicBezTo>
                    <a:pt x="316442" y="176742"/>
                    <a:pt x="323850" y="47626"/>
                    <a:pt x="276754" y="23813"/>
                  </a:cubicBezTo>
                  <a:cubicBezTo>
                    <a:pt x="229658" y="0"/>
                    <a:pt x="160866" y="23813"/>
                    <a:pt x="114829" y="49213"/>
                  </a:cubicBezTo>
                  <a:cubicBezTo>
                    <a:pt x="68792" y="74613"/>
                    <a:pt x="1058" y="104776"/>
                    <a:pt x="529" y="176213"/>
                  </a:cubicBezTo>
                  <a:cubicBezTo>
                    <a:pt x="0" y="247651"/>
                    <a:pt x="45508" y="425980"/>
                    <a:pt x="111654" y="477838"/>
                  </a:cubicBezTo>
                  <a:cubicBezTo>
                    <a:pt x="177800" y="529696"/>
                    <a:pt x="310092" y="464080"/>
                    <a:pt x="397404" y="487363"/>
                  </a:cubicBezTo>
                  <a:cubicBezTo>
                    <a:pt x="484716" y="510646"/>
                    <a:pt x="496887" y="596371"/>
                    <a:pt x="635529" y="617538"/>
                  </a:cubicBezTo>
                  <a:cubicBezTo>
                    <a:pt x="774171" y="638705"/>
                    <a:pt x="1129771" y="680509"/>
                    <a:pt x="1229254" y="614363"/>
                  </a:cubicBezTo>
                  <a:cubicBezTo>
                    <a:pt x="1328737" y="548217"/>
                    <a:pt x="1303866" y="303742"/>
                    <a:pt x="1226079" y="220663"/>
                  </a:cubicBezTo>
                  <a:close/>
                </a:path>
              </a:pathLst>
            </a:custGeom>
            <a:solidFill>
              <a:srgbClr val="99CCFF"/>
            </a:solidFill>
            <a:ln w="38100" cap="flat" cmpd="sng" algn="ctr">
              <a:solidFill>
                <a:srgbClr val="1059FC"/>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02" name="円/楕円 101"/>
            <p:cNvSpPr>
              <a:spLocks noChangeAspect="1"/>
            </p:cNvSpPr>
            <p:nvPr/>
          </p:nvSpPr>
          <p:spPr bwMode="auto">
            <a:xfrm>
              <a:off x="2430506" y="5504306"/>
              <a:ext cx="189694" cy="170590"/>
            </a:xfrm>
            <a:prstGeom prst="ellipse">
              <a:avLst/>
            </a:prstGeom>
            <a:solidFill>
              <a:srgbClr val="FF7C80"/>
            </a:solidFill>
            <a:ln w="12700" cap="flat" cmpd="sng" algn="ctr">
              <a:solidFill>
                <a:srgbClr val="FF00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pic>
          <p:nvPicPr>
            <p:cNvPr id="103" name="Picture 21" descr="タクシーのイラスト（車）">
              <a:hlinkClick r:id="rId9"/>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673423" y="5462635"/>
              <a:ext cx="387575" cy="2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フリーフォーム 103"/>
            <p:cNvSpPr/>
            <p:nvPr/>
          </p:nvSpPr>
          <p:spPr bwMode="auto">
            <a:xfrm>
              <a:off x="3854747" y="3515835"/>
              <a:ext cx="274306" cy="199238"/>
            </a:xfrm>
            <a:custGeom>
              <a:avLst/>
              <a:gdLst>
                <a:gd name="connsiteX0" fmla="*/ 7408 w 597958"/>
                <a:gd name="connsiteY0" fmla="*/ 234950 h 884766"/>
                <a:gd name="connsiteX1" fmla="*/ 70908 w 597958"/>
                <a:gd name="connsiteY1" fmla="*/ 101600 h 884766"/>
                <a:gd name="connsiteX2" fmla="*/ 382058 w 597958"/>
                <a:gd name="connsiteY2" fmla="*/ 107950 h 884766"/>
                <a:gd name="connsiteX3" fmla="*/ 553508 w 597958"/>
                <a:gd name="connsiteY3" fmla="*/ 749300 h 884766"/>
                <a:gd name="connsiteX4" fmla="*/ 115358 w 597958"/>
                <a:gd name="connsiteY4" fmla="*/ 800100 h 884766"/>
                <a:gd name="connsiteX5" fmla="*/ 7408 w 597958"/>
                <a:gd name="connsiteY5" fmla="*/ 234950 h 884766"/>
                <a:gd name="connsiteX0" fmla="*/ 7409 w 605367"/>
                <a:gd name="connsiteY0" fmla="*/ 463450 h 864658"/>
                <a:gd name="connsiteX1" fmla="*/ 78317 w 605367"/>
                <a:gd name="connsiteY1" fmla="*/ 101600 h 864658"/>
                <a:gd name="connsiteX2" fmla="*/ 389467 w 605367"/>
                <a:gd name="connsiteY2" fmla="*/ 107950 h 864658"/>
                <a:gd name="connsiteX3" fmla="*/ 560917 w 605367"/>
                <a:gd name="connsiteY3" fmla="*/ 749300 h 864658"/>
                <a:gd name="connsiteX4" fmla="*/ 122767 w 605367"/>
                <a:gd name="connsiteY4" fmla="*/ 800100 h 864658"/>
                <a:gd name="connsiteX5" fmla="*/ 7409 w 605367"/>
                <a:gd name="connsiteY5" fmla="*/ 463450 h 864658"/>
                <a:gd name="connsiteX0" fmla="*/ 3928 w 601886"/>
                <a:gd name="connsiteY0" fmla="*/ 441762 h 842970"/>
                <a:gd name="connsiteX1" fmla="*/ 142857 w 601886"/>
                <a:gd name="connsiteY1" fmla="*/ 210039 h 842970"/>
                <a:gd name="connsiteX2" fmla="*/ 385986 w 601886"/>
                <a:gd name="connsiteY2" fmla="*/ 86262 h 842970"/>
                <a:gd name="connsiteX3" fmla="*/ 557436 w 601886"/>
                <a:gd name="connsiteY3" fmla="*/ 727612 h 842970"/>
                <a:gd name="connsiteX4" fmla="*/ 119286 w 601886"/>
                <a:gd name="connsiteY4" fmla="*/ 778412 h 842970"/>
                <a:gd name="connsiteX5" fmla="*/ 3928 w 601886"/>
                <a:gd name="connsiteY5" fmla="*/ 441762 h 842970"/>
                <a:gd name="connsiteX0" fmla="*/ 3928 w 607674"/>
                <a:gd name="connsiteY0" fmla="*/ 317986 h 702279"/>
                <a:gd name="connsiteX1" fmla="*/ 142857 w 607674"/>
                <a:gd name="connsiteY1" fmla="*/ 86263 h 702279"/>
                <a:gd name="connsiteX2" fmla="*/ 420716 w 607674"/>
                <a:gd name="connsiteY2" fmla="*/ 86261 h 702279"/>
                <a:gd name="connsiteX3" fmla="*/ 557436 w 607674"/>
                <a:gd name="connsiteY3" fmla="*/ 603836 h 702279"/>
                <a:gd name="connsiteX4" fmla="*/ 119286 w 607674"/>
                <a:gd name="connsiteY4" fmla="*/ 654636 h 702279"/>
                <a:gd name="connsiteX5" fmla="*/ 3928 w 607674"/>
                <a:gd name="connsiteY5" fmla="*/ 317986 h 702279"/>
                <a:gd name="connsiteX0" fmla="*/ 0 w 599818"/>
                <a:gd name="connsiteY0" fmla="*/ 317988 h 681080"/>
                <a:gd name="connsiteX1" fmla="*/ 138929 w 599818"/>
                <a:gd name="connsiteY1" fmla="*/ 86265 h 681080"/>
                <a:gd name="connsiteX2" fmla="*/ 416788 w 599818"/>
                <a:gd name="connsiteY2" fmla="*/ 86263 h 681080"/>
                <a:gd name="connsiteX3" fmla="*/ 553508 w 599818"/>
                <a:gd name="connsiteY3" fmla="*/ 603838 h 681080"/>
                <a:gd name="connsiteX4" fmla="*/ 138929 w 599818"/>
                <a:gd name="connsiteY4" fmla="*/ 549715 h 681080"/>
                <a:gd name="connsiteX5" fmla="*/ 0 w 599818"/>
                <a:gd name="connsiteY5" fmla="*/ 317988 h 681080"/>
                <a:gd name="connsiteX0" fmla="*/ 0 w 463098"/>
                <a:gd name="connsiteY0" fmla="*/ 294590 h 550561"/>
                <a:gd name="connsiteX1" fmla="*/ 138929 w 463098"/>
                <a:gd name="connsiteY1" fmla="*/ 62867 h 550561"/>
                <a:gd name="connsiteX2" fmla="*/ 416788 w 463098"/>
                <a:gd name="connsiteY2" fmla="*/ 62865 h 550561"/>
                <a:gd name="connsiteX3" fmla="*/ 416788 w 463098"/>
                <a:gd name="connsiteY3" fmla="*/ 440052 h 550561"/>
                <a:gd name="connsiteX4" fmla="*/ 138929 w 463098"/>
                <a:gd name="connsiteY4" fmla="*/ 526317 h 550561"/>
                <a:gd name="connsiteX5" fmla="*/ 0 w 463098"/>
                <a:gd name="connsiteY5" fmla="*/ 294590 h 550561"/>
                <a:gd name="connsiteX0" fmla="*/ 0 w 463098"/>
                <a:gd name="connsiteY0" fmla="*/ 294588 h 502915"/>
                <a:gd name="connsiteX1" fmla="*/ 138929 w 463098"/>
                <a:gd name="connsiteY1" fmla="*/ 62865 h 502915"/>
                <a:gd name="connsiteX2" fmla="*/ 416788 w 463098"/>
                <a:gd name="connsiteY2" fmla="*/ 62863 h 502915"/>
                <a:gd name="connsiteX3" fmla="*/ 416788 w 463098"/>
                <a:gd name="connsiteY3" fmla="*/ 440050 h 502915"/>
                <a:gd name="connsiteX4" fmla="*/ 138931 w 463098"/>
                <a:gd name="connsiteY4" fmla="*/ 440051 h 502915"/>
                <a:gd name="connsiteX5" fmla="*/ 0 w 463098"/>
                <a:gd name="connsiteY5" fmla="*/ 294588 h 502915"/>
                <a:gd name="connsiteX0" fmla="*/ 0 w 602029"/>
                <a:gd name="connsiteY0" fmla="*/ 265410 h 468804"/>
                <a:gd name="connsiteX1" fmla="*/ 138929 w 602029"/>
                <a:gd name="connsiteY1" fmla="*/ 33687 h 468804"/>
                <a:gd name="connsiteX2" fmla="*/ 555719 w 602029"/>
                <a:gd name="connsiteY2" fmla="*/ 63286 h 468804"/>
                <a:gd name="connsiteX3" fmla="*/ 416788 w 602029"/>
                <a:gd name="connsiteY3" fmla="*/ 410872 h 468804"/>
                <a:gd name="connsiteX4" fmla="*/ 138931 w 602029"/>
                <a:gd name="connsiteY4" fmla="*/ 410873 h 468804"/>
                <a:gd name="connsiteX5" fmla="*/ 0 w 602029"/>
                <a:gd name="connsiteY5" fmla="*/ 265410 h 46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029" h="468804">
                  <a:moveTo>
                    <a:pt x="0" y="265410"/>
                  </a:moveTo>
                  <a:cubicBezTo>
                    <a:pt x="0" y="202546"/>
                    <a:pt x="46309" y="67374"/>
                    <a:pt x="138929" y="33687"/>
                  </a:cubicBezTo>
                  <a:cubicBezTo>
                    <a:pt x="231549" y="0"/>
                    <a:pt x="509409" y="422"/>
                    <a:pt x="555719" y="63286"/>
                  </a:cubicBezTo>
                  <a:cubicBezTo>
                    <a:pt x="602029" y="126150"/>
                    <a:pt x="486253" y="352941"/>
                    <a:pt x="416788" y="410872"/>
                  </a:cubicBezTo>
                  <a:cubicBezTo>
                    <a:pt x="347323" y="468803"/>
                    <a:pt x="208396" y="435117"/>
                    <a:pt x="138931" y="410873"/>
                  </a:cubicBezTo>
                  <a:cubicBezTo>
                    <a:pt x="69466" y="386629"/>
                    <a:pt x="0" y="328274"/>
                    <a:pt x="0" y="265410"/>
                  </a:cubicBezTo>
                  <a:close/>
                </a:path>
              </a:pathLst>
            </a:custGeom>
            <a:solidFill>
              <a:srgbClr val="99CCFF"/>
            </a:solidFill>
            <a:ln w="38100" cap="flat" cmpd="sng" algn="ctr">
              <a:solidFill>
                <a:srgbClr val="1059FC"/>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05" name="円/楕円 104"/>
            <p:cNvSpPr>
              <a:spLocks noChangeAspect="1"/>
            </p:cNvSpPr>
            <p:nvPr/>
          </p:nvSpPr>
          <p:spPr bwMode="auto">
            <a:xfrm>
              <a:off x="3943453" y="3553599"/>
              <a:ext cx="121458" cy="109385"/>
            </a:xfrm>
            <a:prstGeom prst="ellipse">
              <a:avLst/>
            </a:prstGeom>
            <a:solidFill>
              <a:srgbClr val="FF7C80"/>
            </a:solidFill>
            <a:ln w="19050" cap="flat" cmpd="sng" algn="ctr">
              <a:solidFill>
                <a:srgbClr val="FF00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06" name="フリーフォーム 105"/>
            <p:cNvSpPr/>
            <p:nvPr/>
          </p:nvSpPr>
          <p:spPr bwMode="auto">
            <a:xfrm>
              <a:off x="1869614" y="5742610"/>
              <a:ext cx="206070" cy="260441"/>
            </a:xfrm>
            <a:custGeom>
              <a:avLst/>
              <a:gdLst>
                <a:gd name="connsiteX0" fmla="*/ 7408 w 597958"/>
                <a:gd name="connsiteY0" fmla="*/ 234950 h 884766"/>
                <a:gd name="connsiteX1" fmla="*/ 70908 w 597958"/>
                <a:gd name="connsiteY1" fmla="*/ 101600 h 884766"/>
                <a:gd name="connsiteX2" fmla="*/ 382058 w 597958"/>
                <a:gd name="connsiteY2" fmla="*/ 107950 h 884766"/>
                <a:gd name="connsiteX3" fmla="*/ 553508 w 597958"/>
                <a:gd name="connsiteY3" fmla="*/ 749300 h 884766"/>
                <a:gd name="connsiteX4" fmla="*/ 115358 w 597958"/>
                <a:gd name="connsiteY4" fmla="*/ 800100 h 884766"/>
                <a:gd name="connsiteX5" fmla="*/ 7408 w 597958"/>
                <a:gd name="connsiteY5" fmla="*/ 234950 h 884766"/>
                <a:gd name="connsiteX0" fmla="*/ 7409 w 605367"/>
                <a:gd name="connsiteY0" fmla="*/ 463450 h 864658"/>
                <a:gd name="connsiteX1" fmla="*/ 78317 w 605367"/>
                <a:gd name="connsiteY1" fmla="*/ 101600 h 864658"/>
                <a:gd name="connsiteX2" fmla="*/ 389467 w 605367"/>
                <a:gd name="connsiteY2" fmla="*/ 107950 h 864658"/>
                <a:gd name="connsiteX3" fmla="*/ 560917 w 605367"/>
                <a:gd name="connsiteY3" fmla="*/ 749300 h 864658"/>
                <a:gd name="connsiteX4" fmla="*/ 122767 w 605367"/>
                <a:gd name="connsiteY4" fmla="*/ 800100 h 864658"/>
                <a:gd name="connsiteX5" fmla="*/ 7409 w 605367"/>
                <a:gd name="connsiteY5" fmla="*/ 463450 h 864658"/>
                <a:gd name="connsiteX0" fmla="*/ 3928 w 601886"/>
                <a:gd name="connsiteY0" fmla="*/ 441762 h 842970"/>
                <a:gd name="connsiteX1" fmla="*/ 142857 w 601886"/>
                <a:gd name="connsiteY1" fmla="*/ 210039 h 842970"/>
                <a:gd name="connsiteX2" fmla="*/ 385986 w 601886"/>
                <a:gd name="connsiteY2" fmla="*/ 86262 h 842970"/>
                <a:gd name="connsiteX3" fmla="*/ 557436 w 601886"/>
                <a:gd name="connsiteY3" fmla="*/ 727612 h 842970"/>
                <a:gd name="connsiteX4" fmla="*/ 119286 w 601886"/>
                <a:gd name="connsiteY4" fmla="*/ 778412 h 842970"/>
                <a:gd name="connsiteX5" fmla="*/ 3928 w 601886"/>
                <a:gd name="connsiteY5" fmla="*/ 441762 h 842970"/>
                <a:gd name="connsiteX0" fmla="*/ 3928 w 607674"/>
                <a:gd name="connsiteY0" fmla="*/ 317986 h 702279"/>
                <a:gd name="connsiteX1" fmla="*/ 142857 w 607674"/>
                <a:gd name="connsiteY1" fmla="*/ 86263 h 702279"/>
                <a:gd name="connsiteX2" fmla="*/ 420716 w 607674"/>
                <a:gd name="connsiteY2" fmla="*/ 86261 h 702279"/>
                <a:gd name="connsiteX3" fmla="*/ 557436 w 607674"/>
                <a:gd name="connsiteY3" fmla="*/ 603836 h 702279"/>
                <a:gd name="connsiteX4" fmla="*/ 119286 w 607674"/>
                <a:gd name="connsiteY4" fmla="*/ 654636 h 702279"/>
                <a:gd name="connsiteX5" fmla="*/ 3928 w 607674"/>
                <a:gd name="connsiteY5" fmla="*/ 317986 h 702279"/>
                <a:gd name="connsiteX0" fmla="*/ 0 w 599818"/>
                <a:gd name="connsiteY0" fmla="*/ 317988 h 681080"/>
                <a:gd name="connsiteX1" fmla="*/ 138929 w 599818"/>
                <a:gd name="connsiteY1" fmla="*/ 86265 h 681080"/>
                <a:gd name="connsiteX2" fmla="*/ 416788 w 599818"/>
                <a:gd name="connsiteY2" fmla="*/ 86263 h 681080"/>
                <a:gd name="connsiteX3" fmla="*/ 553508 w 599818"/>
                <a:gd name="connsiteY3" fmla="*/ 603838 h 681080"/>
                <a:gd name="connsiteX4" fmla="*/ 138929 w 599818"/>
                <a:gd name="connsiteY4" fmla="*/ 549715 h 681080"/>
                <a:gd name="connsiteX5" fmla="*/ 0 w 599818"/>
                <a:gd name="connsiteY5" fmla="*/ 317988 h 681080"/>
                <a:gd name="connsiteX0" fmla="*/ 0 w 463098"/>
                <a:gd name="connsiteY0" fmla="*/ 294590 h 550561"/>
                <a:gd name="connsiteX1" fmla="*/ 138929 w 463098"/>
                <a:gd name="connsiteY1" fmla="*/ 62867 h 550561"/>
                <a:gd name="connsiteX2" fmla="*/ 416788 w 463098"/>
                <a:gd name="connsiteY2" fmla="*/ 62865 h 550561"/>
                <a:gd name="connsiteX3" fmla="*/ 416788 w 463098"/>
                <a:gd name="connsiteY3" fmla="*/ 440052 h 550561"/>
                <a:gd name="connsiteX4" fmla="*/ 138929 w 463098"/>
                <a:gd name="connsiteY4" fmla="*/ 526317 h 550561"/>
                <a:gd name="connsiteX5" fmla="*/ 0 w 463098"/>
                <a:gd name="connsiteY5" fmla="*/ 294590 h 550561"/>
                <a:gd name="connsiteX0" fmla="*/ 0 w 463098"/>
                <a:gd name="connsiteY0" fmla="*/ 294588 h 502915"/>
                <a:gd name="connsiteX1" fmla="*/ 138929 w 463098"/>
                <a:gd name="connsiteY1" fmla="*/ 62865 h 502915"/>
                <a:gd name="connsiteX2" fmla="*/ 416788 w 463098"/>
                <a:gd name="connsiteY2" fmla="*/ 62863 h 502915"/>
                <a:gd name="connsiteX3" fmla="*/ 416788 w 463098"/>
                <a:gd name="connsiteY3" fmla="*/ 440050 h 502915"/>
                <a:gd name="connsiteX4" fmla="*/ 138931 w 463098"/>
                <a:gd name="connsiteY4" fmla="*/ 440051 h 502915"/>
                <a:gd name="connsiteX5" fmla="*/ 0 w 463098"/>
                <a:gd name="connsiteY5" fmla="*/ 294588 h 502915"/>
                <a:gd name="connsiteX0" fmla="*/ 0 w 602029"/>
                <a:gd name="connsiteY0" fmla="*/ 265410 h 468804"/>
                <a:gd name="connsiteX1" fmla="*/ 138929 w 602029"/>
                <a:gd name="connsiteY1" fmla="*/ 33687 h 468804"/>
                <a:gd name="connsiteX2" fmla="*/ 555719 w 602029"/>
                <a:gd name="connsiteY2" fmla="*/ 63286 h 468804"/>
                <a:gd name="connsiteX3" fmla="*/ 416788 w 602029"/>
                <a:gd name="connsiteY3" fmla="*/ 410872 h 468804"/>
                <a:gd name="connsiteX4" fmla="*/ 138931 w 602029"/>
                <a:gd name="connsiteY4" fmla="*/ 410873 h 468804"/>
                <a:gd name="connsiteX5" fmla="*/ 0 w 602029"/>
                <a:gd name="connsiteY5" fmla="*/ 265410 h 468804"/>
                <a:gd name="connsiteX0" fmla="*/ 0 w 583648"/>
                <a:gd name="connsiteY0" fmla="*/ 263970 h 465923"/>
                <a:gd name="connsiteX1" fmla="*/ 138929 w 583648"/>
                <a:gd name="connsiteY1" fmla="*/ 32247 h 465923"/>
                <a:gd name="connsiteX2" fmla="*/ 537338 w 583648"/>
                <a:gd name="connsiteY2" fmla="*/ 70486 h 465923"/>
                <a:gd name="connsiteX3" fmla="*/ 416788 w 583648"/>
                <a:gd name="connsiteY3" fmla="*/ 409432 h 465923"/>
                <a:gd name="connsiteX4" fmla="*/ 138931 w 583648"/>
                <a:gd name="connsiteY4" fmla="*/ 409433 h 465923"/>
                <a:gd name="connsiteX5" fmla="*/ 0 w 583648"/>
                <a:gd name="connsiteY5" fmla="*/ 263970 h 465923"/>
                <a:gd name="connsiteX0" fmla="*/ 0 w 583650"/>
                <a:gd name="connsiteY0" fmla="*/ 263970 h 465923"/>
                <a:gd name="connsiteX1" fmla="*/ 138929 w 583650"/>
                <a:gd name="connsiteY1" fmla="*/ 32247 h 465923"/>
                <a:gd name="connsiteX2" fmla="*/ 537340 w 583650"/>
                <a:gd name="connsiteY2" fmla="*/ 70486 h 465923"/>
                <a:gd name="connsiteX3" fmla="*/ 416788 w 583650"/>
                <a:gd name="connsiteY3" fmla="*/ 409432 h 465923"/>
                <a:gd name="connsiteX4" fmla="*/ 138931 w 583650"/>
                <a:gd name="connsiteY4" fmla="*/ 409433 h 465923"/>
                <a:gd name="connsiteX5" fmla="*/ 0 w 583650"/>
                <a:gd name="connsiteY5" fmla="*/ 263970 h 465923"/>
                <a:gd name="connsiteX0" fmla="*/ 0 w 603742"/>
                <a:gd name="connsiteY0" fmla="*/ 266831 h 531671"/>
                <a:gd name="connsiteX1" fmla="*/ 138929 w 603742"/>
                <a:gd name="connsiteY1" fmla="*/ 35108 h 531671"/>
                <a:gd name="connsiteX2" fmla="*/ 537340 w 603742"/>
                <a:gd name="connsiteY2" fmla="*/ 73347 h 531671"/>
                <a:gd name="connsiteX3" fmla="*/ 537338 w 603742"/>
                <a:gd name="connsiteY3" fmla="*/ 475181 h 531671"/>
                <a:gd name="connsiteX4" fmla="*/ 138931 w 603742"/>
                <a:gd name="connsiteY4" fmla="*/ 412294 h 531671"/>
                <a:gd name="connsiteX5" fmla="*/ 0 w 603742"/>
                <a:gd name="connsiteY5" fmla="*/ 266831 h 531671"/>
                <a:gd name="connsiteX0" fmla="*/ 0 w 580584"/>
                <a:gd name="connsiteY0" fmla="*/ 266829 h 531671"/>
                <a:gd name="connsiteX1" fmla="*/ 138929 w 580584"/>
                <a:gd name="connsiteY1" fmla="*/ 35106 h 531671"/>
                <a:gd name="connsiteX2" fmla="*/ 398408 w 580584"/>
                <a:gd name="connsiteY2" fmla="*/ 73345 h 531671"/>
                <a:gd name="connsiteX3" fmla="*/ 537338 w 580584"/>
                <a:gd name="connsiteY3" fmla="*/ 475179 h 531671"/>
                <a:gd name="connsiteX4" fmla="*/ 138931 w 580584"/>
                <a:gd name="connsiteY4" fmla="*/ 412292 h 531671"/>
                <a:gd name="connsiteX5" fmla="*/ 0 w 580584"/>
                <a:gd name="connsiteY5" fmla="*/ 266829 h 531671"/>
                <a:gd name="connsiteX0" fmla="*/ 0 w 580586"/>
                <a:gd name="connsiteY0" fmla="*/ 263970 h 421834"/>
                <a:gd name="connsiteX1" fmla="*/ 138929 w 580586"/>
                <a:gd name="connsiteY1" fmla="*/ 32247 h 421834"/>
                <a:gd name="connsiteX2" fmla="*/ 398408 w 580586"/>
                <a:gd name="connsiteY2" fmla="*/ 70486 h 421834"/>
                <a:gd name="connsiteX3" fmla="*/ 537339 w 580586"/>
                <a:gd name="connsiteY3" fmla="*/ 338373 h 421834"/>
                <a:gd name="connsiteX4" fmla="*/ 138931 w 580586"/>
                <a:gd name="connsiteY4" fmla="*/ 409433 h 421834"/>
                <a:gd name="connsiteX5" fmla="*/ 0 w 580586"/>
                <a:gd name="connsiteY5" fmla="*/ 263970 h 421834"/>
                <a:gd name="connsiteX0" fmla="*/ 14327 w 580584"/>
                <a:gd name="connsiteY0" fmla="*/ 263970 h 548178"/>
                <a:gd name="connsiteX1" fmla="*/ 153256 w 580584"/>
                <a:gd name="connsiteY1" fmla="*/ 32247 h 548178"/>
                <a:gd name="connsiteX2" fmla="*/ 412735 w 580584"/>
                <a:gd name="connsiteY2" fmla="*/ 70486 h 548178"/>
                <a:gd name="connsiteX3" fmla="*/ 551666 w 580584"/>
                <a:gd name="connsiteY3" fmla="*/ 338373 h 548178"/>
                <a:gd name="connsiteX4" fmla="*/ 239225 w 580584"/>
                <a:gd name="connsiteY4" fmla="*/ 535778 h 548178"/>
                <a:gd name="connsiteX5" fmla="*/ 14327 w 580584"/>
                <a:gd name="connsiteY5" fmla="*/ 263970 h 548178"/>
                <a:gd name="connsiteX0" fmla="*/ 14327 w 581308"/>
                <a:gd name="connsiteY0" fmla="*/ 314992 h 599200"/>
                <a:gd name="connsiteX1" fmla="*/ 153256 w 581308"/>
                <a:gd name="connsiteY1" fmla="*/ 83269 h 599200"/>
                <a:gd name="connsiteX2" fmla="*/ 417072 w 581308"/>
                <a:gd name="connsiteY2" fmla="*/ 51022 h 599200"/>
                <a:gd name="connsiteX3" fmla="*/ 551666 w 581308"/>
                <a:gd name="connsiteY3" fmla="*/ 389395 h 599200"/>
                <a:gd name="connsiteX4" fmla="*/ 239225 w 581308"/>
                <a:gd name="connsiteY4" fmla="*/ 586800 h 599200"/>
                <a:gd name="connsiteX5" fmla="*/ 14327 w 581308"/>
                <a:gd name="connsiteY5" fmla="*/ 314992 h 599200"/>
                <a:gd name="connsiteX0" fmla="*/ 29640 w 596621"/>
                <a:gd name="connsiteY0" fmla="*/ 320364 h 604572"/>
                <a:gd name="connsiteX1" fmla="*/ 76695 w 596621"/>
                <a:gd name="connsiteY1" fmla="*/ 56396 h 604572"/>
                <a:gd name="connsiteX2" fmla="*/ 432385 w 596621"/>
                <a:gd name="connsiteY2" fmla="*/ 56394 h 604572"/>
                <a:gd name="connsiteX3" fmla="*/ 566979 w 596621"/>
                <a:gd name="connsiteY3" fmla="*/ 394767 h 604572"/>
                <a:gd name="connsiteX4" fmla="*/ 254538 w 596621"/>
                <a:gd name="connsiteY4" fmla="*/ 592172 h 604572"/>
                <a:gd name="connsiteX5" fmla="*/ 29640 w 596621"/>
                <a:gd name="connsiteY5" fmla="*/ 320364 h 604572"/>
                <a:gd name="connsiteX0" fmla="*/ 59282 w 579209"/>
                <a:gd name="connsiteY0" fmla="*/ 468807 h 613326"/>
                <a:gd name="connsiteX1" fmla="*/ 59283 w 579209"/>
                <a:gd name="connsiteY1" fmla="*/ 66973 h 613326"/>
                <a:gd name="connsiteX2" fmla="*/ 414973 w 579209"/>
                <a:gd name="connsiteY2" fmla="*/ 66971 h 613326"/>
                <a:gd name="connsiteX3" fmla="*/ 549567 w 579209"/>
                <a:gd name="connsiteY3" fmla="*/ 405344 h 613326"/>
                <a:gd name="connsiteX4" fmla="*/ 237126 w 579209"/>
                <a:gd name="connsiteY4" fmla="*/ 602749 h 613326"/>
                <a:gd name="connsiteX5" fmla="*/ 59282 w 579209"/>
                <a:gd name="connsiteY5" fmla="*/ 468807 h 61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209" h="613326">
                  <a:moveTo>
                    <a:pt x="59282" y="468807"/>
                  </a:moveTo>
                  <a:cubicBezTo>
                    <a:pt x="29642" y="379511"/>
                    <a:pt x="1" y="133946"/>
                    <a:pt x="59283" y="66973"/>
                  </a:cubicBezTo>
                  <a:cubicBezTo>
                    <a:pt x="118565" y="0"/>
                    <a:pt x="333259" y="10576"/>
                    <a:pt x="414973" y="66971"/>
                  </a:cubicBezTo>
                  <a:cubicBezTo>
                    <a:pt x="496687" y="123366"/>
                    <a:pt x="579208" y="316048"/>
                    <a:pt x="549567" y="405344"/>
                  </a:cubicBezTo>
                  <a:cubicBezTo>
                    <a:pt x="519926" y="494640"/>
                    <a:pt x="318840" y="592172"/>
                    <a:pt x="237126" y="602749"/>
                  </a:cubicBezTo>
                  <a:cubicBezTo>
                    <a:pt x="155412" y="613326"/>
                    <a:pt x="88922" y="558103"/>
                    <a:pt x="59282" y="468807"/>
                  </a:cubicBezTo>
                  <a:close/>
                </a:path>
              </a:pathLst>
            </a:custGeom>
            <a:solidFill>
              <a:srgbClr val="99CCFF"/>
            </a:solidFill>
            <a:ln w="38100" cap="flat" cmpd="sng" algn="ctr">
              <a:solidFill>
                <a:srgbClr val="1059FC"/>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07" name="円/楕円 106"/>
            <p:cNvSpPr>
              <a:spLocks noChangeAspect="1"/>
            </p:cNvSpPr>
            <p:nvPr/>
          </p:nvSpPr>
          <p:spPr bwMode="auto">
            <a:xfrm>
              <a:off x="1916014" y="5837671"/>
              <a:ext cx="107811" cy="96363"/>
            </a:xfrm>
            <a:prstGeom prst="ellipse">
              <a:avLst/>
            </a:prstGeom>
            <a:solidFill>
              <a:srgbClr val="FF7C80"/>
            </a:solidFill>
            <a:ln w="12700" cap="flat" cmpd="sng" algn="ctr">
              <a:solidFill>
                <a:srgbClr val="FF00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Arial"/>
                <a:ea typeface="ＭＳ Ｐゴシック"/>
                <a:cs typeface="+mn-cs"/>
              </a:endParaRPr>
            </a:p>
          </p:txBody>
        </p:sp>
      </p:grpSp>
      <p:cxnSp>
        <p:nvCxnSpPr>
          <p:cNvPr id="90" name="直線矢印コネクタ 89"/>
          <p:cNvCxnSpPr>
            <a:stCxn id="82" idx="1"/>
            <a:endCxn id="63" idx="19"/>
          </p:cNvCxnSpPr>
          <p:nvPr/>
        </p:nvCxnSpPr>
        <p:spPr>
          <a:xfrm flipH="1">
            <a:off x="3503860" y="3918527"/>
            <a:ext cx="672767" cy="726595"/>
          </a:xfrm>
          <a:prstGeom prst="straightConnector1">
            <a:avLst/>
          </a:prstGeom>
          <a:ln w="28575">
            <a:solidFill>
              <a:srgbClr val="008000"/>
            </a:solidFill>
            <a:tailEnd type="oval"/>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flipH="1" flipV="1">
            <a:off x="3526482" y="5283176"/>
            <a:ext cx="819175" cy="707148"/>
          </a:xfrm>
          <a:prstGeom prst="straightConnector1">
            <a:avLst/>
          </a:prstGeom>
          <a:ln w="28575">
            <a:solidFill>
              <a:srgbClr val="008000"/>
            </a:solidFill>
            <a:tailEnd type="oval"/>
          </a:ln>
        </p:spPr>
        <p:style>
          <a:lnRef idx="1">
            <a:schemeClr val="accent1"/>
          </a:lnRef>
          <a:fillRef idx="0">
            <a:schemeClr val="accent1"/>
          </a:fillRef>
          <a:effectRef idx="0">
            <a:schemeClr val="accent1"/>
          </a:effectRef>
          <a:fontRef idx="minor">
            <a:schemeClr val="tx1"/>
          </a:fontRef>
        </p:style>
      </p:cxnSp>
      <p:sp>
        <p:nvSpPr>
          <p:cNvPr id="124" name="右矢印 123"/>
          <p:cNvSpPr/>
          <p:nvPr/>
        </p:nvSpPr>
        <p:spPr>
          <a:xfrm>
            <a:off x="6553200" y="4709427"/>
            <a:ext cx="479243" cy="426853"/>
          </a:xfrm>
          <a:prstGeom prst="right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5" name="正方形/長方形 124"/>
          <p:cNvSpPr/>
          <p:nvPr/>
        </p:nvSpPr>
        <p:spPr>
          <a:xfrm>
            <a:off x="7075807" y="4865759"/>
            <a:ext cx="2741495" cy="276999"/>
          </a:xfrm>
          <a:prstGeom prst="rect">
            <a:avLst/>
          </a:prstGeom>
          <a:noFill/>
          <a:ln>
            <a:noFill/>
          </a:ln>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農地を保全し、良好な都市環境を形成</a:t>
            </a:r>
          </a:p>
        </p:txBody>
      </p:sp>
      <p:pic>
        <p:nvPicPr>
          <p:cNvPr id="16" name="図 1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319941" y="5175646"/>
            <a:ext cx="2048598" cy="1537867"/>
          </a:xfrm>
          <a:prstGeom prst="rect">
            <a:avLst/>
          </a:prstGeom>
          <a:ln>
            <a:noFill/>
          </a:ln>
          <a:effectLst>
            <a:softEdge rad="112500"/>
          </a:effectLst>
        </p:spPr>
      </p:pic>
      <p:sp>
        <p:nvSpPr>
          <p:cNvPr id="66" name="正方形/長方形 65"/>
          <p:cNvSpPr/>
          <p:nvPr/>
        </p:nvSpPr>
        <p:spPr>
          <a:xfrm>
            <a:off x="4005767" y="4880193"/>
            <a:ext cx="2553171" cy="276999"/>
          </a:xfrm>
          <a:prstGeom prst="rect">
            <a:avLst/>
          </a:prstGeom>
          <a:noFill/>
          <a:ln>
            <a:noFill/>
          </a:ln>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空き地や耕作放棄地が点在</a:t>
            </a:r>
          </a:p>
        </p:txBody>
      </p:sp>
      <p:sp>
        <p:nvSpPr>
          <p:cNvPr id="4" name="スライド番号プレースホルダー 3"/>
          <p:cNvSpPr>
            <a:spLocks noGrp="1"/>
          </p:cNvSpPr>
          <p:nvPr>
            <p:ph type="sldNum" sz="quarter" idx="12"/>
          </p:nvPr>
        </p:nvSpPr>
        <p:spPr>
          <a:xfrm>
            <a:off x="7505902" y="6468972"/>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FC12D-27C1-4F31-90C9-A93D49E44687}"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8" name="テキスト ボックス 35"/>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9" name="テキスト ボックス 36"/>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0" name="正方形/長方形 16"/>
          <p:cNvSpPr/>
          <p:nvPr/>
        </p:nvSpPr>
        <p:spPr>
          <a:xfrm>
            <a:off x="-1" y="0"/>
            <a:ext cx="9904413" cy="396000"/>
          </a:xfrm>
          <a:prstGeom prst="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t"/>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人口減少下におけるまちづくり</a:t>
            </a:r>
            <a:r>
              <a:rPr kumimoji="1" lang="en-US" altLang="ja-JP"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_</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緑・農と共生する都市</a:t>
            </a:r>
          </a:p>
        </p:txBody>
      </p:sp>
    </p:spTree>
    <p:extLst>
      <p:ext uri="{BB962C8B-B14F-4D97-AF65-F5344CB8AC3E}">
        <p14:creationId xmlns:p14="http://schemas.microsoft.com/office/powerpoint/2010/main" val="4091656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505902" y="6468972"/>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FC12D-27C1-4F31-90C9-A93D49E44687}"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8" name="テキスト ボックス 35"/>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9" name="テキスト ボックス 36"/>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0" name="正方形/長方形 16"/>
          <p:cNvSpPr/>
          <p:nvPr/>
        </p:nvSpPr>
        <p:spPr>
          <a:xfrm>
            <a:off x="-1" y="0"/>
            <a:ext cx="9904413" cy="396000"/>
          </a:xfrm>
          <a:prstGeom prst="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t"/>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地方都市における生産緑地制度の導入状況</a:t>
            </a:r>
          </a:p>
        </p:txBody>
      </p:sp>
      <p:sp>
        <p:nvSpPr>
          <p:cNvPr id="202" name="テキスト ボックス 8">
            <a:extLst>
              <a:ext uri="{FF2B5EF4-FFF2-40B4-BE49-F238E27FC236}">
                <a16:creationId xmlns:a16="http://schemas.microsoft.com/office/drawing/2014/main" id="{DDDA9816-AAFC-D8BF-64AE-DDB4032F6AA4}"/>
              </a:ext>
            </a:extLst>
          </p:cNvPr>
          <p:cNvSpPr txBox="1"/>
          <p:nvPr/>
        </p:nvSpPr>
        <p:spPr>
          <a:xfrm>
            <a:off x="28615" y="1461077"/>
            <a:ext cx="4369406" cy="359058"/>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■生産緑地を有する都市一覧</a:t>
            </a:r>
            <a:endParaRPr kumimoji="1" lang="en-US" altLang="ja-JP" sz="16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3" name="Picture 3" descr="画像&quot;http://www.freemap.jp/japan/img/ja_kouiki_japan_big_scale_3/2.gif&quot; は、エラーを含んでいるため表示できません。">
            <a:extLst>
              <a:ext uri="{FF2B5EF4-FFF2-40B4-BE49-F238E27FC236}">
                <a16:creationId xmlns:a16="http://schemas.microsoft.com/office/drawing/2014/main" id="{64EB095A-7F43-7369-A62F-7EA81ED4632F}"/>
              </a:ext>
            </a:extLst>
          </p:cNvPr>
          <p:cNvPicPr>
            <a:picLocks noChangeAspect="1" noChangeArrowheads="1"/>
          </p:cNvPicPr>
          <p:nvPr/>
        </p:nvPicPr>
        <p:blipFill rotWithShape="1">
          <a:blip r:embed="rId3"/>
          <a:srcRect r="2179"/>
          <a:stretch/>
        </p:blipFill>
        <p:spPr>
          <a:xfrm>
            <a:off x="4458849" y="1628800"/>
            <a:ext cx="5462703" cy="3947520"/>
          </a:xfrm>
          <a:prstGeom prst="rect">
            <a:avLst/>
          </a:prstGeom>
          <a:noFill/>
          <a:ln>
            <a:noFill/>
          </a:ln>
        </p:spPr>
      </p:pic>
      <p:sp>
        <p:nvSpPr>
          <p:cNvPr id="204" name="Oval 7">
            <a:extLst>
              <a:ext uri="{FF2B5EF4-FFF2-40B4-BE49-F238E27FC236}">
                <a16:creationId xmlns:a16="http://schemas.microsoft.com/office/drawing/2014/main" id="{4DA380C8-F445-F2CC-3342-A4394F8BA320}"/>
              </a:ext>
            </a:extLst>
          </p:cNvPr>
          <p:cNvSpPr>
            <a:spLocks noChangeAspect="1" noChangeArrowheads="1"/>
          </p:cNvSpPr>
          <p:nvPr/>
        </p:nvSpPr>
        <p:spPr>
          <a:xfrm>
            <a:off x="7757054" y="4293096"/>
            <a:ext cx="36000" cy="36000"/>
          </a:xfrm>
          <a:prstGeom prst="ellipse">
            <a:avLst/>
          </a:prstGeom>
          <a:solidFill>
            <a:schemeClr val="accent2"/>
          </a:solidFill>
          <a:ln w="9525">
            <a:solidFill>
              <a:schemeClr val="accent2"/>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05" name="Oval 7">
            <a:extLst>
              <a:ext uri="{FF2B5EF4-FFF2-40B4-BE49-F238E27FC236}">
                <a16:creationId xmlns:a16="http://schemas.microsoft.com/office/drawing/2014/main" id="{B1AA0374-5732-C9B9-09FA-DF38ED6A94E2}"/>
              </a:ext>
            </a:extLst>
          </p:cNvPr>
          <p:cNvSpPr>
            <a:spLocks noChangeAspect="1" noChangeArrowheads="1"/>
          </p:cNvSpPr>
          <p:nvPr/>
        </p:nvSpPr>
        <p:spPr>
          <a:xfrm>
            <a:off x="7595542" y="4401112"/>
            <a:ext cx="36000" cy="36000"/>
          </a:xfrm>
          <a:prstGeom prst="ellipse">
            <a:avLst/>
          </a:prstGeom>
          <a:solidFill>
            <a:schemeClr val="accent2"/>
          </a:solidFill>
          <a:ln w="9525">
            <a:solidFill>
              <a:schemeClr val="accent2"/>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06" name="直線コネクタ 36">
            <a:extLst>
              <a:ext uri="{FF2B5EF4-FFF2-40B4-BE49-F238E27FC236}">
                <a16:creationId xmlns:a16="http://schemas.microsoft.com/office/drawing/2014/main" id="{0B1536B1-63A8-2E46-D4A1-67F6B97AD848}"/>
              </a:ext>
            </a:extLst>
          </p:cNvPr>
          <p:cNvCxnSpPr/>
          <p:nvPr/>
        </p:nvCxnSpPr>
        <p:spPr>
          <a:xfrm>
            <a:off x="7613542" y="4419112"/>
            <a:ext cx="440669" cy="594064"/>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cxnSp>
        <p:nvCxnSpPr>
          <p:cNvPr id="207" name="直線コネクタ 38">
            <a:extLst>
              <a:ext uri="{FF2B5EF4-FFF2-40B4-BE49-F238E27FC236}">
                <a16:creationId xmlns:a16="http://schemas.microsoft.com/office/drawing/2014/main" id="{0A300781-8938-A5C1-B80A-B15EAF47CEC7}"/>
              </a:ext>
            </a:extLst>
          </p:cNvPr>
          <p:cNvCxnSpPr/>
          <p:nvPr/>
        </p:nvCxnSpPr>
        <p:spPr>
          <a:xfrm>
            <a:off x="7770987" y="4300270"/>
            <a:ext cx="414048" cy="504056"/>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cxnSp>
        <p:nvCxnSpPr>
          <p:cNvPr id="208" name="直線コネクタ 39">
            <a:extLst>
              <a:ext uri="{FF2B5EF4-FFF2-40B4-BE49-F238E27FC236}">
                <a16:creationId xmlns:a16="http://schemas.microsoft.com/office/drawing/2014/main" id="{98082404-EFC1-6733-8F7A-2F76ED599FEA}"/>
              </a:ext>
            </a:extLst>
          </p:cNvPr>
          <p:cNvCxnSpPr/>
          <p:nvPr/>
        </p:nvCxnSpPr>
        <p:spPr>
          <a:xfrm>
            <a:off x="8185035" y="4798462"/>
            <a:ext cx="994683" cy="141"/>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cxnSp>
        <p:nvCxnSpPr>
          <p:cNvPr id="209" name="直線コネクタ 40">
            <a:extLst>
              <a:ext uri="{FF2B5EF4-FFF2-40B4-BE49-F238E27FC236}">
                <a16:creationId xmlns:a16="http://schemas.microsoft.com/office/drawing/2014/main" id="{0022397B-9BE2-E6E9-776A-EEF6F78D368C}"/>
              </a:ext>
            </a:extLst>
          </p:cNvPr>
          <p:cNvCxnSpPr/>
          <p:nvPr/>
        </p:nvCxnSpPr>
        <p:spPr>
          <a:xfrm>
            <a:off x="8054211" y="5013176"/>
            <a:ext cx="746125" cy="0"/>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sp>
        <p:nvSpPr>
          <p:cNvPr id="210" name="Text Box 18">
            <a:extLst>
              <a:ext uri="{FF2B5EF4-FFF2-40B4-BE49-F238E27FC236}">
                <a16:creationId xmlns:a16="http://schemas.microsoft.com/office/drawing/2014/main" id="{96C09557-E62F-2F4E-EC7F-A2969BFD9C92}"/>
              </a:ext>
            </a:extLst>
          </p:cNvPr>
          <p:cNvSpPr txBox="1">
            <a:spLocks noChangeAspect="1" noChangeArrowheads="1"/>
          </p:cNvSpPr>
          <p:nvPr/>
        </p:nvSpPr>
        <p:spPr>
          <a:xfrm>
            <a:off x="8185035" y="4626902"/>
            <a:ext cx="1025922" cy="153888"/>
          </a:xfrm>
          <a:prstGeom prst="rect">
            <a:avLst/>
          </a:prstGeom>
          <a:noFill/>
          <a:ln>
            <a:noFill/>
          </a:ln>
        </p:spPr>
        <p:txBody>
          <a:bodyPr wrap="none" lIns="0" tIns="0" rIns="0" bIns="0">
            <a:spAutoFit/>
          </a:bodyP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rPr>
              <a:t>茨城県常陸太田市</a:t>
            </a:r>
          </a:p>
        </p:txBody>
      </p:sp>
      <p:sp>
        <p:nvSpPr>
          <p:cNvPr id="211" name="Text Box 18">
            <a:extLst>
              <a:ext uri="{FF2B5EF4-FFF2-40B4-BE49-F238E27FC236}">
                <a16:creationId xmlns:a16="http://schemas.microsoft.com/office/drawing/2014/main" id="{7BB516A0-ADEB-38CC-F878-9804107EEEDB}"/>
              </a:ext>
            </a:extLst>
          </p:cNvPr>
          <p:cNvSpPr txBox="1">
            <a:spLocks noChangeAspect="1" noChangeArrowheads="1"/>
          </p:cNvSpPr>
          <p:nvPr/>
        </p:nvSpPr>
        <p:spPr>
          <a:xfrm>
            <a:off x="8042552" y="4841475"/>
            <a:ext cx="769441" cy="153888"/>
          </a:xfrm>
          <a:prstGeom prst="rect">
            <a:avLst/>
          </a:prstGeom>
          <a:noFill/>
          <a:ln>
            <a:noFill/>
          </a:ln>
        </p:spPr>
        <p:txBody>
          <a:bodyPr wrap="none" lIns="0" tIns="0" rIns="0" bIns="0">
            <a:spAutoFit/>
          </a:bodyP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rPr>
              <a:t>茨城県五霞町</a:t>
            </a:r>
          </a:p>
        </p:txBody>
      </p:sp>
      <p:sp>
        <p:nvSpPr>
          <p:cNvPr id="212" name="Oval 7">
            <a:extLst>
              <a:ext uri="{FF2B5EF4-FFF2-40B4-BE49-F238E27FC236}">
                <a16:creationId xmlns:a16="http://schemas.microsoft.com/office/drawing/2014/main" id="{A4FEC89A-423D-8D2C-AC62-2DBEF185953C}"/>
              </a:ext>
            </a:extLst>
          </p:cNvPr>
          <p:cNvSpPr>
            <a:spLocks noChangeAspect="1" noChangeArrowheads="1"/>
          </p:cNvSpPr>
          <p:nvPr/>
        </p:nvSpPr>
        <p:spPr>
          <a:xfrm>
            <a:off x="7235502" y="4185088"/>
            <a:ext cx="36000" cy="36000"/>
          </a:xfrm>
          <a:prstGeom prst="ellipse">
            <a:avLst/>
          </a:prstGeom>
          <a:solidFill>
            <a:schemeClr val="accent2"/>
          </a:solidFill>
          <a:ln w="9525">
            <a:solidFill>
              <a:schemeClr val="accent2"/>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13" name="直線コネクタ 47">
            <a:extLst>
              <a:ext uri="{FF2B5EF4-FFF2-40B4-BE49-F238E27FC236}">
                <a16:creationId xmlns:a16="http://schemas.microsoft.com/office/drawing/2014/main" id="{CE3ECE1C-0095-E342-D947-53EA6EAECFD3}"/>
              </a:ext>
            </a:extLst>
          </p:cNvPr>
          <p:cNvCxnSpPr/>
          <p:nvPr/>
        </p:nvCxnSpPr>
        <p:spPr>
          <a:xfrm>
            <a:off x="7253323" y="4204399"/>
            <a:ext cx="724688" cy="1126766"/>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cxnSp>
        <p:nvCxnSpPr>
          <p:cNvPr id="214" name="直線コネクタ 50">
            <a:extLst>
              <a:ext uri="{FF2B5EF4-FFF2-40B4-BE49-F238E27FC236}">
                <a16:creationId xmlns:a16="http://schemas.microsoft.com/office/drawing/2014/main" id="{16231E07-3BA8-D707-AC49-693F93A6DA6B}"/>
              </a:ext>
            </a:extLst>
          </p:cNvPr>
          <p:cNvCxnSpPr/>
          <p:nvPr/>
        </p:nvCxnSpPr>
        <p:spPr>
          <a:xfrm>
            <a:off x="7978011" y="5331165"/>
            <a:ext cx="746125" cy="0"/>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sp>
        <p:nvSpPr>
          <p:cNvPr id="215" name="Text Box 18">
            <a:extLst>
              <a:ext uri="{FF2B5EF4-FFF2-40B4-BE49-F238E27FC236}">
                <a16:creationId xmlns:a16="http://schemas.microsoft.com/office/drawing/2014/main" id="{173FD4B3-85BB-6B67-227A-60632B16E394}"/>
              </a:ext>
            </a:extLst>
          </p:cNvPr>
          <p:cNvSpPr txBox="1">
            <a:spLocks noChangeAspect="1" noChangeArrowheads="1"/>
          </p:cNvSpPr>
          <p:nvPr/>
        </p:nvSpPr>
        <p:spPr>
          <a:xfrm>
            <a:off x="7966353" y="5159463"/>
            <a:ext cx="769441" cy="153888"/>
          </a:xfrm>
          <a:prstGeom prst="rect">
            <a:avLst/>
          </a:prstGeom>
          <a:noFill/>
          <a:ln>
            <a:noFill/>
          </a:ln>
        </p:spPr>
        <p:txBody>
          <a:bodyPr wrap="none" lIns="0" tIns="0" rIns="0" bIns="0">
            <a:spAutoFit/>
          </a:bodyP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rPr>
              <a:t>長野県長野市</a:t>
            </a:r>
          </a:p>
        </p:txBody>
      </p:sp>
      <p:sp>
        <p:nvSpPr>
          <p:cNvPr id="216" name="Oval 7">
            <a:extLst>
              <a:ext uri="{FF2B5EF4-FFF2-40B4-BE49-F238E27FC236}">
                <a16:creationId xmlns:a16="http://schemas.microsoft.com/office/drawing/2014/main" id="{4752D65F-BB39-E1AE-9EF6-DB17D3541454}"/>
              </a:ext>
            </a:extLst>
          </p:cNvPr>
          <p:cNvSpPr>
            <a:spLocks noChangeAspect="1" noChangeArrowheads="1"/>
          </p:cNvSpPr>
          <p:nvPr/>
        </p:nvSpPr>
        <p:spPr>
          <a:xfrm>
            <a:off x="6890934" y="4437112"/>
            <a:ext cx="36000" cy="36000"/>
          </a:xfrm>
          <a:prstGeom prst="ellipse">
            <a:avLst/>
          </a:prstGeom>
          <a:solidFill>
            <a:schemeClr val="accent2"/>
          </a:solidFill>
          <a:ln w="9525">
            <a:solidFill>
              <a:schemeClr val="accent2"/>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17" name="直線コネクタ 53">
            <a:extLst>
              <a:ext uri="{FF2B5EF4-FFF2-40B4-BE49-F238E27FC236}">
                <a16:creationId xmlns:a16="http://schemas.microsoft.com/office/drawing/2014/main" id="{18F6964F-B31B-BD01-3C0A-07C291A309CE}"/>
              </a:ext>
            </a:extLst>
          </p:cNvPr>
          <p:cNvCxnSpPr/>
          <p:nvPr/>
        </p:nvCxnSpPr>
        <p:spPr>
          <a:xfrm>
            <a:off x="6901767" y="4449794"/>
            <a:ext cx="724688" cy="1126766"/>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cxnSp>
        <p:nvCxnSpPr>
          <p:cNvPr id="218" name="直線コネクタ 54">
            <a:extLst>
              <a:ext uri="{FF2B5EF4-FFF2-40B4-BE49-F238E27FC236}">
                <a16:creationId xmlns:a16="http://schemas.microsoft.com/office/drawing/2014/main" id="{08580057-4CBD-B155-7E62-8C316A3618C5}"/>
              </a:ext>
            </a:extLst>
          </p:cNvPr>
          <p:cNvCxnSpPr/>
          <p:nvPr/>
        </p:nvCxnSpPr>
        <p:spPr>
          <a:xfrm>
            <a:off x="7626455" y="5576320"/>
            <a:ext cx="746125" cy="0"/>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sp>
        <p:nvSpPr>
          <p:cNvPr id="219" name="Text Box 18">
            <a:extLst>
              <a:ext uri="{FF2B5EF4-FFF2-40B4-BE49-F238E27FC236}">
                <a16:creationId xmlns:a16="http://schemas.microsoft.com/office/drawing/2014/main" id="{EC9544FC-EF24-7A6B-87F4-16AE83417C96}"/>
              </a:ext>
            </a:extLst>
          </p:cNvPr>
          <p:cNvSpPr txBox="1">
            <a:spLocks noChangeAspect="1" noChangeArrowheads="1"/>
          </p:cNvSpPr>
          <p:nvPr/>
        </p:nvSpPr>
        <p:spPr>
          <a:xfrm>
            <a:off x="7607763" y="5404807"/>
            <a:ext cx="769441" cy="153888"/>
          </a:xfrm>
          <a:prstGeom prst="rect">
            <a:avLst/>
          </a:prstGeom>
          <a:noFill/>
          <a:ln>
            <a:noFill/>
          </a:ln>
        </p:spPr>
        <p:txBody>
          <a:bodyPr wrap="none" lIns="0" tIns="0" rIns="0" bIns="0">
            <a:spAutoFit/>
          </a:bodyP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rPr>
              <a:t>愛知県大口町</a:t>
            </a:r>
          </a:p>
        </p:txBody>
      </p:sp>
      <p:cxnSp>
        <p:nvCxnSpPr>
          <p:cNvPr id="220" name="直線コネクタ 56">
            <a:extLst>
              <a:ext uri="{FF2B5EF4-FFF2-40B4-BE49-F238E27FC236}">
                <a16:creationId xmlns:a16="http://schemas.microsoft.com/office/drawing/2014/main" id="{886E1C7F-122E-B31D-1639-FE63730FEBEA}"/>
              </a:ext>
            </a:extLst>
          </p:cNvPr>
          <p:cNvCxnSpPr/>
          <p:nvPr/>
        </p:nvCxnSpPr>
        <p:spPr>
          <a:xfrm>
            <a:off x="6613092" y="3716792"/>
            <a:ext cx="0" cy="745481"/>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sp>
        <p:nvSpPr>
          <p:cNvPr id="221" name="Oval 7">
            <a:extLst>
              <a:ext uri="{FF2B5EF4-FFF2-40B4-BE49-F238E27FC236}">
                <a16:creationId xmlns:a16="http://schemas.microsoft.com/office/drawing/2014/main" id="{F0A9FFE3-38A1-2150-530C-267B2A001B97}"/>
              </a:ext>
            </a:extLst>
          </p:cNvPr>
          <p:cNvSpPr>
            <a:spLocks noChangeAspect="1" noChangeArrowheads="1"/>
          </p:cNvSpPr>
          <p:nvPr/>
        </p:nvSpPr>
        <p:spPr>
          <a:xfrm>
            <a:off x="6596102" y="4450842"/>
            <a:ext cx="36000" cy="36000"/>
          </a:xfrm>
          <a:prstGeom prst="ellipse">
            <a:avLst/>
          </a:prstGeom>
          <a:solidFill>
            <a:schemeClr val="accent2"/>
          </a:solidFill>
          <a:ln w="9525">
            <a:solidFill>
              <a:schemeClr val="accent2"/>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22" name="直線コネクタ 60">
            <a:extLst>
              <a:ext uri="{FF2B5EF4-FFF2-40B4-BE49-F238E27FC236}">
                <a16:creationId xmlns:a16="http://schemas.microsoft.com/office/drawing/2014/main" id="{648918C6-191B-9A70-34CA-DCB2D73C3987}"/>
              </a:ext>
            </a:extLst>
          </p:cNvPr>
          <p:cNvCxnSpPr/>
          <p:nvPr/>
        </p:nvCxnSpPr>
        <p:spPr>
          <a:xfrm>
            <a:off x="5722324" y="3717032"/>
            <a:ext cx="890768" cy="0"/>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sp>
        <p:nvSpPr>
          <p:cNvPr id="223" name="Text Box 18">
            <a:extLst>
              <a:ext uri="{FF2B5EF4-FFF2-40B4-BE49-F238E27FC236}">
                <a16:creationId xmlns:a16="http://schemas.microsoft.com/office/drawing/2014/main" id="{EB00E757-01C3-862D-208A-FC8A92EA1206}"/>
              </a:ext>
            </a:extLst>
          </p:cNvPr>
          <p:cNvSpPr txBox="1">
            <a:spLocks noChangeAspect="1" noChangeArrowheads="1"/>
          </p:cNvSpPr>
          <p:nvPr/>
        </p:nvSpPr>
        <p:spPr>
          <a:xfrm>
            <a:off x="5734420" y="3545418"/>
            <a:ext cx="897682" cy="153888"/>
          </a:xfrm>
          <a:prstGeom prst="rect">
            <a:avLst/>
          </a:prstGeom>
          <a:noFill/>
          <a:ln>
            <a:noFill/>
          </a:ln>
        </p:spPr>
        <p:txBody>
          <a:bodyPr wrap="none" lIns="0" tIns="0" rIns="0" bIns="0">
            <a:spAutoFit/>
          </a:bodyP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rPr>
              <a:t>京都府大山崎町</a:t>
            </a:r>
          </a:p>
        </p:txBody>
      </p:sp>
      <p:sp>
        <p:nvSpPr>
          <p:cNvPr id="224" name="Oval 7">
            <a:extLst>
              <a:ext uri="{FF2B5EF4-FFF2-40B4-BE49-F238E27FC236}">
                <a16:creationId xmlns:a16="http://schemas.microsoft.com/office/drawing/2014/main" id="{8514F6FB-6AE8-0BB8-007E-17526D766C94}"/>
              </a:ext>
            </a:extLst>
          </p:cNvPr>
          <p:cNvSpPr>
            <a:spLocks noChangeAspect="1" noChangeArrowheads="1"/>
          </p:cNvSpPr>
          <p:nvPr/>
        </p:nvSpPr>
        <p:spPr>
          <a:xfrm>
            <a:off x="6561869" y="4573754"/>
            <a:ext cx="36000" cy="36000"/>
          </a:xfrm>
          <a:prstGeom prst="ellipse">
            <a:avLst/>
          </a:prstGeom>
          <a:solidFill>
            <a:schemeClr val="accent2"/>
          </a:solidFill>
          <a:ln w="9525">
            <a:solidFill>
              <a:schemeClr val="accent2"/>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25" name="Oval 7">
            <a:extLst>
              <a:ext uri="{FF2B5EF4-FFF2-40B4-BE49-F238E27FC236}">
                <a16:creationId xmlns:a16="http://schemas.microsoft.com/office/drawing/2014/main" id="{5337DCC2-9038-4064-2198-9480C8B552CE}"/>
              </a:ext>
            </a:extLst>
          </p:cNvPr>
          <p:cNvSpPr>
            <a:spLocks noChangeAspect="1" noChangeArrowheads="1"/>
          </p:cNvSpPr>
          <p:nvPr/>
        </p:nvSpPr>
        <p:spPr>
          <a:xfrm>
            <a:off x="6579869" y="4493877"/>
            <a:ext cx="36000" cy="36000"/>
          </a:xfrm>
          <a:prstGeom prst="ellipse">
            <a:avLst/>
          </a:prstGeom>
          <a:solidFill>
            <a:srgbClr val="FF0000"/>
          </a:solidFill>
          <a:ln w="9525">
            <a:solidFill>
              <a:srgbClr val="FF0000"/>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26" name="直線コネクタ 66">
            <a:extLst>
              <a:ext uri="{FF2B5EF4-FFF2-40B4-BE49-F238E27FC236}">
                <a16:creationId xmlns:a16="http://schemas.microsoft.com/office/drawing/2014/main" id="{7BBF6B76-105A-E7EA-CB36-569EA159458E}"/>
              </a:ext>
            </a:extLst>
          </p:cNvPr>
          <p:cNvCxnSpPr/>
          <p:nvPr/>
        </p:nvCxnSpPr>
        <p:spPr>
          <a:xfrm>
            <a:off x="6582688" y="4592155"/>
            <a:ext cx="834305" cy="1284491"/>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cxnSp>
        <p:nvCxnSpPr>
          <p:cNvPr id="227" name="直線コネクタ 68">
            <a:extLst>
              <a:ext uri="{FF2B5EF4-FFF2-40B4-BE49-F238E27FC236}">
                <a16:creationId xmlns:a16="http://schemas.microsoft.com/office/drawing/2014/main" id="{DFA1B8BD-26C8-1A83-2EB6-2BBD024F9962}"/>
              </a:ext>
            </a:extLst>
          </p:cNvPr>
          <p:cNvCxnSpPr/>
          <p:nvPr/>
        </p:nvCxnSpPr>
        <p:spPr>
          <a:xfrm>
            <a:off x="7405187" y="5872136"/>
            <a:ext cx="1022085" cy="7203"/>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sp>
        <p:nvSpPr>
          <p:cNvPr id="228" name="Text Box 18">
            <a:extLst>
              <a:ext uri="{FF2B5EF4-FFF2-40B4-BE49-F238E27FC236}">
                <a16:creationId xmlns:a16="http://schemas.microsoft.com/office/drawing/2014/main" id="{BDAC2600-63E6-5787-50B7-1DF505876D68}"/>
              </a:ext>
            </a:extLst>
          </p:cNvPr>
          <p:cNvSpPr txBox="1">
            <a:spLocks noChangeAspect="1" noChangeArrowheads="1"/>
          </p:cNvSpPr>
          <p:nvPr/>
        </p:nvSpPr>
        <p:spPr>
          <a:xfrm>
            <a:off x="7416993" y="5705572"/>
            <a:ext cx="1025922" cy="153888"/>
          </a:xfrm>
          <a:prstGeom prst="rect">
            <a:avLst/>
          </a:prstGeom>
          <a:noFill/>
          <a:ln>
            <a:noFill/>
          </a:ln>
        </p:spPr>
        <p:txBody>
          <a:bodyPr wrap="none" lIns="0" tIns="0" rIns="0" bIns="0">
            <a:spAutoFit/>
          </a:bodyP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rPr>
              <a:t>大阪府千早赤阪村</a:t>
            </a:r>
          </a:p>
        </p:txBody>
      </p:sp>
      <p:cxnSp>
        <p:nvCxnSpPr>
          <p:cNvPr id="229" name="直線コネクタ 72">
            <a:extLst>
              <a:ext uri="{FF2B5EF4-FFF2-40B4-BE49-F238E27FC236}">
                <a16:creationId xmlns:a16="http://schemas.microsoft.com/office/drawing/2014/main" id="{24BAA0CA-7AF4-60F5-CBD9-0B4420578C13}"/>
              </a:ext>
            </a:extLst>
          </p:cNvPr>
          <p:cNvCxnSpPr/>
          <p:nvPr/>
        </p:nvCxnSpPr>
        <p:spPr>
          <a:xfrm>
            <a:off x="6371278" y="4013962"/>
            <a:ext cx="229125" cy="499747"/>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0" name="直線コネクタ 75">
            <a:extLst>
              <a:ext uri="{FF2B5EF4-FFF2-40B4-BE49-F238E27FC236}">
                <a16:creationId xmlns:a16="http://schemas.microsoft.com/office/drawing/2014/main" id="{1DFF0673-586D-99ED-5BBF-7558A45494AB}"/>
              </a:ext>
            </a:extLst>
          </p:cNvPr>
          <p:cNvCxnSpPr/>
          <p:nvPr/>
        </p:nvCxnSpPr>
        <p:spPr>
          <a:xfrm>
            <a:off x="5586097" y="4010453"/>
            <a:ext cx="7891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1" name="Text Box 18">
            <a:extLst>
              <a:ext uri="{FF2B5EF4-FFF2-40B4-BE49-F238E27FC236}">
                <a16:creationId xmlns:a16="http://schemas.microsoft.com/office/drawing/2014/main" id="{F15AB080-8F33-F033-8EB7-12470970571E}"/>
              </a:ext>
            </a:extLst>
          </p:cNvPr>
          <p:cNvSpPr txBox="1">
            <a:spLocks noChangeAspect="1" noChangeArrowheads="1"/>
          </p:cNvSpPr>
          <p:nvPr/>
        </p:nvSpPr>
        <p:spPr>
          <a:xfrm>
            <a:off x="5601837" y="3851096"/>
            <a:ext cx="769441" cy="153888"/>
          </a:xfrm>
          <a:prstGeom prst="rect">
            <a:avLst/>
          </a:prstGeom>
          <a:noFill/>
          <a:ln>
            <a:noFill/>
          </a:ln>
        </p:spPr>
        <p:txBody>
          <a:bodyPr wrap="none" lIns="0" tIns="0" rIns="0" bIns="0">
            <a:spAutoFit/>
          </a:bodyP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大阪府島本町</a:t>
            </a:r>
          </a:p>
        </p:txBody>
      </p:sp>
      <p:sp>
        <p:nvSpPr>
          <p:cNvPr id="232" name="Oval 7">
            <a:extLst>
              <a:ext uri="{FF2B5EF4-FFF2-40B4-BE49-F238E27FC236}">
                <a16:creationId xmlns:a16="http://schemas.microsoft.com/office/drawing/2014/main" id="{397BADF6-F0AD-BD55-40C6-23C2F164F031}"/>
              </a:ext>
            </a:extLst>
          </p:cNvPr>
          <p:cNvSpPr>
            <a:spLocks noChangeAspect="1" noChangeArrowheads="1"/>
          </p:cNvSpPr>
          <p:nvPr/>
        </p:nvSpPr>
        <p:spPr>
          <a:xfrm>
            <a:off x="6458969" y="4626902"/>
            <a:ext cx="36000" cy="36000"/>
          </a:xfrm>
          <a:prstGeom prst="ellipse">
            <a:avLst/>
          </a:prstGeom>
          <a:solidFill>
            <a:schemeClr val="accent2"/>
          </a:solidFill>
          <a:ln w="9525">
            <a:solidFill>
              <a:schemeClr val="accent2"/>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33" name="直線コネクタ 83">
            <a:extLst>
              <a:ext uri="{FF2B5EF4-FFF2-40B4-BE49-F238E27FC236}">
                <a16:creationId xmlns:a16="http://schemas.microsoft.com/office/drawing/2014/main" id="{90EAB261-1E06-47D2-6B24-CB58317B4BD6}"/>
              </a:ext>
            </a:extLst>
          </p:cNvPr>
          <p:cNvCxnSpPr/>
          <p:nvPr/>
        </p:nvCxnSpPr>
        <p:spPr>
          <a:xfrm>
            <a:off x="6477328" y="4643331"/>
            <a:ext cx="722615" cy="1497172"/>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cxnSp>
        <p:nvCxnSpPr>
          <p:cNvPr id="234" name="直線コネクタ 85">
            <a:extLst>
              <a:ext uri="{FF2B5EF4-FFF2-40B4-BE49-F238E27FC236}">
                <a16:creationId xmlns:a16="http://schemas.microsoft.com/office/drawing/2014/main" id="{3C02D4D5-6157-110D-8E6A-7C523B4E759B}"/>
              </a:ext>
            </a:extLst>
          </p:cNvPr>
          <p:cNvCxnSpPr/>
          <p:nvPr/>
        </p:nvCxnSpPr>
        <p:spPr>
          <a:xfrm>
            <a:off x="7196040" y="6139904"/>
            <a:ext cx="1022085" cy="7203"/>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sp>
        <p:nvSpPr>
          <p:cNvPr id="235" name="Text Box 18">
            <a:extLst>
              <a:ext uri="{FF2B5EF4-FFF2-40B4-BE49-F238E27FC236}">
                <a16:creationId xmlns:a16="http://schemas.microsoft.com/office/drawing/2014/main" id="{D6A1C6C4-CC39-7C0B-2F38-D73218BD832E}"/>
              </a:ext>
            </a:extLst>
          </p:cNvPr>
          <p:cNvSpPr txBox="1">
            <a:spLocks noChangeAspect="1" noChangeArrowheads="1"/>
          </p:cNvSpPr>
          <p:nvPr/>
        </p:nvSpPr>
        <p:spPr>
          <a:xfrm>
            <a:off x="7196040" y="5973415"/>
            <a:ext cx="1025922" cy="153888"/>
          </a:xfrm>
          <a:prstGeom prst="rect">
            <a:avLst/>
          </a:prstGeom>
          <a:noFill/>
          <a:ln>
            <a:noFill/>
          </a:ln>
        </p:spPr>
        <p:txBody>
          <a:bodyPr wrap="none" lIns="0" tIns="0" rIns="0" bIns="0">
            <a:spAutoFit/>
          </a:bodyP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rPr>
              <a:t>和歌山県和歌山市</a:t>
            </a:r>
          </a:p>
        </p:txBody>
      </p:sp>
      <p:sp>
        <p:nvSpPr>
          <p:cNvPr id="236" name="Oval 7">
            <a:extLst>
              <a:ext uri="{FF2B5EF4-FFF2-40B4-BE49-F238E27FC236}">
                <a16:creationId xmlns:a16="http://schemas.microsoft.com/office/drawing/2014/main" id="{C7A59FDA-EF4C-6D00-DA08-9C336A9F4C6D}"/>
              </a:ext>
            </a:extLst>
          </p:cNvPr>
          <p:cNvSpPr>
            <a:spLocks noChangeAspect="1" noChangeArrowheads="1"/>
          </p:cNvSpPr>
          <p:nvPr/>
        </p:nvSpPr>
        <p:spPr>
          <a:xfrm>
            <a:off x="5378509" y="4537754"/>
            <a:ext cx="36000" cy="36000"/>
          </a:xfrm>
          <a:prstGeom prst="ellipse">
            <a:avLst/>
          </a:prstGeom>
          <a:solidFill>
            <a:schemeClr val="accent2"/>
          </a:solidFill>
          <a:ln w="9525">
            <a:solidFill>
              <a:schemeClr val="accent2"/>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37" name="直線コネクタ 88">
            <a:extLst>
              <a:ext uri="{FF2B5EF4-FFF2-40B4-BE49-F238E27FC236}">
                <a16:creationId xmlns:a16="http://schemas.microsoft.com/office/drawing/2014/main" id="{05EDE7D0-4564-CFA9-0952-39C92DD91AFA}"/>
              </a:ext>
            </a:extLst>
          </p:cNvPr>
          <p:cNvCxnSpPr/>
          <p:nvPr/>
        </p:nvCxnSpPr>
        <p:spPr>
          <a:xfrm>
            <a:off x="5283750" y="4185088"/>
            <a:ext cx="122711" cy="372119"/>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cxnSp>
        <p:nvCxnSpPr>
          <p:cNvPr id="238" name="直線コネクタ 90">
            <a:extLst>
              <a:ext uri="{FF2B5EF4-FFF2-40B4-BE49-F238E27FC236}">
                <a16:creationId xmlns:a16="http://schemas.microsoft.com/office/drawing/2014/main" id="{CC36CD52-5CBD-2A82-D237-5358F5DDD952}"/>
              </a:ext>
            </a:extLst>
          </p:cNvPr>
          <p:cNvCxnSpPr/>
          <p:nvPr/>
        </p:nvCxnSpPr>
        <p:spPr>
          <a:xfrm>
            <a:off x="4499198" y="4178067"/>
            <a:ext cx="789124" cy="0"/>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sp>
        <p:nvSpPr>
          <p:cNvPr id="239" name="Text Box 18">
            <a:extLst>
              <a:ext uri="{FF2B5EF4-FFF2-40B4-BE49-F238E27FC236}">
                <a16:creationId xmlns:a16="http://schemas.microsoft.com/office/drawing/2014/main" id="{08A7B8B1-AFB0-C754-2D53-1750DF0BE116}"/>
              </a:ext>
            </a:extLst>
          </p:cNvPr>
          <p:cNvSpPr txBox="1">
            <a:spLocks noChangeAspect="1" noChangeArrowheads="1"/>
          </p:cNvSpPr>
          <p:nvPr/>
        </p:nvSpPr>
        <p:spPr>
          <a:xfrm>
            <a:off x="4523094" y="4013962"/>
            <a:ext cx="769441" cy="153888"/>
          </a:xfrm>
          <a:prstGeom prst="rect">
            <a:avLst/>
          </a:prstGeom>
          <a:noFill/>
          <a:ln>
            <a:noFill/>
          </a:ln>
        </p:spPr>
        <p:txBody>
          <a:bodyPr wrap="none" lIns="0" tIns="0" rIns="0" bIns="0">
            <a:spAutoFit/>
          </a:bodyP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rPr>
              <a:t>福岡県福岡市</a:t>
            </a:r>
          </a:p>
        </p:txBody>
      </p:sp>
      <p:sp>
        <p:nvSpPr>
          <p:cNvPr id="240" name="Oval 7">
            <a:extLst>
              <a:ext uri="{FF2B5EF4-FFF2-40B4-BE49-F238E27FC236}">
                <a16:creationId xmlns:a16="http://schemas.microsoft.com/office/drawing/2014/main" id="{637D035E-4DA6-30D1-9D2E-26FD0D0E83A3}"/>
              </a:ext>
            </a:extLst>
          </p:cNvPr>
          <p:cNvSpPr>
            <a:spLocks noChangeAspect="1" noChangeArrowheads="1"/>
          </p:cNvSpPr>
          <p:nvPr/>
        </p:nvSpPr>
        <p:spPr>
          <a:xfrm>
            <a:off x="5528693" y="4882419"/>
            <a:ext cx="36000" cy="36000"/>
          </a:xfrm>
          <a:prstGeom prst="ellipse">
            <a:avLst/>
          </a:prstGeom>
          <a:solidFill>
            <a:schemeClr val="accent2"/>
          </a:solidFill>
          <a:ln w="9525">
            <a:solidFill>
              <a:schemeClr val="accent2"/>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41" name="直線コネクタ 95">
            <a:extLst>
              <a:ext uri="{FF2B5EF4-FFF2-40B4-BE49-F238E27FC236}">
                <a16:creationId xmlns:a16="http://schemas.microsoft.com/office/drawing/2014/main" id="{330F73DE-58B7-5110-2CA2-4AD36284CC77}"/>
              </a:ext>
            </a:extLst>
          </p:cNvPr>
          <p:cNvCxnSpPr/>
          <p:nvPr/>
        </p:nvCxnSpPr>
        <p:spPr>
          <a:xfrm>
            <a:off x="5554254" y="4915772"/>
            <a:ext cx="165291" cy="529720"/>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cxnSp>
        <p:nvCxnSpPr>
          <p:cNvPr id="242" name="直線コネクタ 97">
            <a:extLst>
              <a:ext uri="{FF2B5EF4-FFF2-40B4-BE49-F238E27FC236}">
                <a16:creationId xmlns:a16="http://schemas.microsoft.com/office/drawing/2014/main" id="{4201AB78-91D3-900F-87D3-AB1D9B889538}"/>
              </a:ext>
            </a:extLst>
          </p:cNvPr>
          <p:cNvCxnSpPr/>
          <p:nvPr/>
        </p:nvCxnSpPr>
        <p:spPr>
          <a:xfrm>
            <a:off x="5719545" y="5440073"/>
            <a:ext cx="789124" cy="0"/>
          </a:xfrm>
          <a:prstGeom prst="line">
            <a:avLst/>
          </a:prstGeom>
          <a:ln w="19050">
            <a:solidFill>
              <a:srgbClr val="333399"/>
            </a:solidFill>
          </a:ln>
        </p:spPr>
        <p:style>
          <a:lnRef idx="1">
            <a:schemeClr val="accent1"/>
          </a:lnRef>
          <a:fillRef idx="0">
            <a:schemeClr val="accent1"/>
          </a:fillRef>
          <a:effectRef idx="0">
            <a:schemeClr val="accent1"/>
          </a:effectRef>
          <a:fontRef idx="minor">
            <a:schemeClr val="tx1"/>
          </a:fontRef>
        </p:style>
      </p:cxnSp>
      <p:sp>
        <p:nvSpPr>
          <p:cNvPr id="243" name="Text Box 18">
            <a:extLst>
              <a:ext uri="{FF2B5EF4-FFF2-40B4-BE49-F238E27FC236}">
                <a16:creationId xmlns:a16="http://schemas.microsoft.com/office/drawing/2014/main" id="{8B6AEB19-D849-769F-CCDB-E451C81A78F5}"/>
              </a:ext>
            </a:extLst>
          </p:cNvPr>
          <p:cNvSpPr txBox="1">
            <a:spLocks noChangeAspect="1" noChangeArrowheads="1"/>
          </p:cNvSpPr>
          <p:nvPr/>
        </p:nvSpPr>
        <p:spPr>
          <a:xfrm>
            <a:off x="5729252" y="5277279"/>
            <a:ext cx="769441" cy="153888"/>
          </a:xfrm>
          <a:prstGeom prst="rect">
            <a:avLst/>
          </a:prstGeom>
          <a:noFill/>
          <a:ln>
            <a:noFill/>
          </a:ln>
        </p:spPr>
        <p:txBody>
          <a:bodyPr wrap="none" lIns="0" tIns="0" rIns="0" bIns="0">
            <a:spAutoFit/>
          </a:bodyP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rPr>
              <a:t>宮崎県門川町</a:t>
            </a:r>
          </a:p>
        </p:txBody>
      </p:sp>
      <p:sp>
        <p:nvSpPr>
          <p:cNvPr id="244" name="Oval 7">
            <a:extLst>
              <a:ext uri="{FF2B5EF4-FFF2-40B4-BE49-F238E27FC236}">
                <a16:creationId xmlns:a16="http://schemas.microsoft.com/office/drawing/2014/main" id="{CB52CA61-BA7A-CF7D-46BB-6A34E359FA0A}"/>
              </a:ext>
            </a:extLst>
          </p:cNvPr>
          <p:cNvSpPr>
            <a:spLocks noChangeAspect="1" noChangeArrowheads="1"/>
          </p:cNvSpPr>
          <p:nvPr/>
        </p:nvSpPr>
        <p:spPr>
          <a:xfrm>
            <a:off x="6034137" y="4728665"/>
            <a:ext cx="36000" cy="36000"/>
          </a:xfrm>
          <a:prstGeom prst="ellipse">
            <a:avLst/>
          </a:prstGeom>
          <a:solidFill>
            <a:srgbClr val="FF0000"/>
          </a:solidFill>
          <a:ln w="9525">
            <a:solidFill>
              <a:srgbClr val="FF0000"/>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45" name="直線コネクタ 100">
            <a:extLst>
              <a:ext uri="{FF2B5EF4-FFF2-40B4-BE49-F238E27FC236}">
                <a16:creationId xmlns:a16="http://schemas.microsoft.com/office/drawing/2014/main" id="{B752DB53-EFFB-2225-47D6-F48A66B46456}"/>
              </a:ext>
            </a:extLst>
          </p:cNvPr>
          <p:cNvCxnSpPr>
            <a:cxnSpLocks/>
          </p:cNvCxnSpPr>
          <p:nvPr/>
        </p:nvCxnSpPr>
        <p:spPr>
          <a:xfrm flipH="1">
            <a:off x="5786291" y="4752789"/>
            <a:ext cx="261848" cy="4265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6" name="直線コネクタ 102">
            <a:extLst>
              <a:ext uri="{FF2B5EF4-FFF2-40B4-BE49-F238E27FC236}">
                <a16:creationId xmlns:a16="http://schemas.microsoft.com/office/drawing/2014/main" id="{A7FF9298-E0B2-63EA-6FCB-7098C861E84B}"/>
              </a:ext>
            </a:extLst>
          </p:cNvPr>
          <p:cNvCxnSpPr/>
          <p:nvPr/>
        </p:nvCxnSpPr>
        <p:spPr>
          <a:xfrm>
            <a:off x="5786291" y="5175893"/>
            <a:ext cx="86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7" name="Text Box 18">
            <a:extLst>
              <a:ext uri="{FF2B5EF4-FFF2-40B4-BE49-F238E27FC236}">
                <a16:creationId xmlns:a16="http://schemas.microsoft.com/office/drawing/2014/main" id="{6CD0E856-D428-E4CA-C622-0CF4545B4FD1}"/>
              </a:ext>
            </a:extLst>
          </p:cNvPr>
          <p:cNvSpPr txBox="1">
            <a:spLocks noChangeAspect="1" noChangeArrowheads="1"/>
          </p:cNvSpPr>
          <p:nvPr/>
        </p:nvSpPr>
        <p:spPr>
          <a:xfrm>
            <a:off x="5898496" y="5002247"/>
            <a:ext cx="769441" cy="153888"/>
          </a:xfrm>
          <a:prstGeom prst="rect">
            <a:avLst/>
          </a:prstGeom>
          <a:noFill/>
          <a:ln>
            <a:noFill/>
          </a:ln>
        </p:spPr>
        <p:txBody>
          <a:bodyPr wrap="none" lIns="0" tIns="0" rIns="0" bIns="0">
            <a:spAutoFit/>
          </a:bodyP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高知県高知市</a:t>
            </a:r>
          </a:p>
        </p:txBody>
      </p:sp>
      <p:sp>
        <p:nvSpPr>
          <p:cNvPr id="248" name="テキスト ボックス 4112">
            <a:extLst>
              <a:ext uri="{FF2B5EF4-FFF2-40B4-BE49-F238E27FC236}">
                <a16:creationId xmlns:a16="http://schemas.microsoft.com/office/drawing/2014/main" id="{5AC95F57-8BB8-CE7F-F902-2A3C8C0982E1}"/>
              </a:ext>
            </a:extLst>
          </p:cNvPr>
          <p:cNvSpPr txBox="1"/>
          <p:nvPr/>
        </p:nvSpPr>
        <p:spPr>
          <a:xfrm>
            <a:off x="4847595" y="5938990"/>
            <a:ext cx="2363348" cy="304118"/>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ts val="132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a:ea typeface="ＭＳ Ｐゴシック"/>
                <a:cs typeface="+mn-cs"/>
              </a:rPr>
              <a:t>：都市農業振興基本計画策定　</a:t>
            </a: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ts val="132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a:ea typeface="ＭＳ Ｐゴシック"/>
                <a:cs typeface="+mn-cs"/>
              </a:rPr>
              <a:t>　（</a:t>
            </a:r>
            <a:r>
              <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rPr>
              <a:t>H28</a:t>
            </a:r>
            <a:r>
              <a:rPr kumimoji="1" lang="ja-JP" altLang="en-US" sz="1200" b="0" i="0" u="none" strike="noStrike" kern="1200" cap="none" spc="0" normalizeH="0" baseline="0" noProof="0">
                <a:ln>
                  <a:noFill/>
                </a:ln>
                <a:solidFill>
                  <a:srgbClr val="000000"/>
                </a:solidFill>
                <a:effectLst/>
                <a:uLnTx/>
                <a:uFillTx/>
                <a:latin typeface="Arial"/>
                <a:ea typeface="ＭＳ Ｐゴシック"/>
                <a:cs typeface="+mn-cs"/>
              </a:rPr>
              <a:t>）以前の</a:t>
            </a:r>
            <a:r>
              <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rPr>
              <a:t> </a:t>
            </a:r>
            <a:r>
              <a:rPr kumimoji="1" lang="ja-JP" altLang="en-US" sz="1200" b="0" i="0" u="none" strike="noStrike" kern="1200" cap="none" spc="0" normalizeH="0" baseline="0" noProof="0">
                <a:ln>
                  <a:noFill/>
                </a:ln>
                <a:solidFill>
                  <a:srgbClr val="000000"/>
                </a:solidFill>
                <a:effectLst/>
                <a:uLnTx/>
                <a:uFillTx/>
                <a:latin typeface="Arial"/>
                <a:ea typeface="ＭＳ Ｐゴシック"/>
                <a:cs typeface="+mn-cs"/>
              </a:rPr>
              <a:t>制度導入都市</a:t>
            </a:r>
          </a:p>
        </p:txBody>
      </p:sp>
      <p:sp>
        <p:nvSpPr>
          <p:cNvPr id="249" name="Oval 7">
            <a:extLst>
              <a:ext uri="{FF2B5EF4-FFF2-40B4-BE49-F238E27FC236}">
                <a16:creationId xmlns:a16="http://schemas.microsoft.com/office/drawing/2014/main" id="{C7A7DE7E-8E8C-7A2A-D231-87EC6DC09CD4}"/>
              </a:ext>
            </a:extLst>
          </p:cNvPr>
          <p:cNvSpPr>
            <a:spLocks noChangeAspect="1" noChangeArrowheads="1"/>
          </p:cNvSpPr>
          <p:nvPr/>
        </p:nvSpPr>
        <p:spPr>
          <a:xfrm>
            <a:off x="4733835" y="5959354"/>
            <a:ext cx="144000" cy="144000"/>
          </a:xfrm>
          <a:prstGeom prst="ellipse">
            <a:avLst/>
          </a:prstGeom>
          <a:solidFill>
            <a:schemeClr val="accent2"/>
          </a:solidFill>
          <a:ln w="9525">
            <a:solidFill>
              <a:schemeClr val="accent2"/>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50" name="Oval 7">
            <a:extLst>
              <a:ext uri="{FF2B5EF4-FFF2-40B4-BE49-F238E27FC236}">
                <a16:creationId xmlns:a16="http://schemas.microsoft.com/office/drawing/2014/main" id="{27517B8D-5658-61BE-C80B-3D06595D4C82}"/>
              </a:ext>
            </a:extLst>
          </p:cNvPr>
          <p:cNvSpPr>
            <a:spLocks noChangeAspect="1" noChangeArrowheads="1"/>
          </p:cNvSpPr>
          <p:nvPr/>
        </p:nvSpPr>
        <p:spPr>
          <a:xfrm>
            <a:off x="4733835" y="6369098"/>
            <a:ext cx="144000" cy="144000"/>
          </a:xfrm>
          <a:prstGeom prst="ellipse">
            <a:avLst/>
          </a:prstGeom>
          <a:solidFill>
            <a:srgbClr val="FF0000"/>
          </a:solidFill>
          <a:ln w="9525">
            <a:solidFill>
              <a:srgbClr val="FF0000"/>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51" name="テキスト ボックス 67">
            <a:extLst>
              <a:ext uri="{FF2B5EF4-FFF2-40B4-BE49-F238E27FC236}">
                <a16:creationId xmlns:a16="http://schemas.microsoft.com/office/drawing/2014/main" id="{7CC9A391-AFC5-215B-E9C8-E47FE2915F97}"/>
              </a:ext>
            </a:extLst>
          </p:cNvPr>
          <p:cNvSpPr txBox="1"/>
          <p:nvPr/>
        </p:nvSpPr>
        <p:spPr>
          <a:xfrm>
            <a:off x="4847595" y="6314619"/>
            <a:ext cx="2274749" cy="322243"/>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ts val="132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a:ea typeface="ＭＳ Ｐゴシック"/>
                <a:cs typeface="+mn-cs"/>
              </a:rPr>
              <a:t>：都市農業振興基本計画策定　</a:t>
            </a: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ts val="132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a:ea typeface="ＭＳ Ｐゴシック"/>
                <a:cs typeface="+mn-cs"/>
              </a:rPr>
              <a:t>　（</a:t>
            </a:r>
            <a:r>
              <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rPr>
              <a:t>H28</a:t>
            </a:r>
            <a:r>
              <a:rPr kumimoji="1" lang="ja-JP" altLang="en-US" sz="1200" b="0" i="0" u="none" strike="noStrike" kern="1200" cap="none" spc="0" normalizeH="0" baseline="0" noProof="0">
                <a:ln>
                  <a:noFill/>
                </a:ln>
                <a:solidFill>
                  <a:srgbClr val="000000"/>
                </a:solidFill>
                <a:effectLst/>
                <a:uLnTx/>
                <a:uFillTx/>
                <a:latin typeface="Arial"/>
                <a:ea typeface="ＭＳ Ｐゴシック"/>
                <a:cs typeface="+mn-cs"/>
              </a:rPr>
              <a:t>）以降の 制度導入都市</a:t>
            </a:r>
          </a:p>
        </p:txBody>
      </p:sp>
      <p:sp>
        <p:nvSpPr>
          <p:cNvPr id="253" name="Oval 2362">
            <a:extLst>
              <a:ext uri="{FF2B5EF4-FFF2-40B4-BE49-F238E27FC236}">
                <a16:creationId xmlns:a16="http://schemas.microsoft.com/office/drawing/2014/main" id="{4F475DD1-934C-F25A-FE27-492F1D59BB9E}"/>
              </a:ext>
            </a:extLst>
          </p:cNvPr>
          <p:cNvSpPr>
            <a:spLocks noChangeAspect="1" noChangeArrowheads="1"/>
          </p:cNvSpPr>
          <p:nvPr/>
        </p:nvSpPr>
        <p:spPr>
          <a:xfrm>
            <a:off x="5863654" y="4421682"/>
            <a:ext cx="36000" cy="36000"/>
          </a:xfrm>
          <a:prstGeom prst="ellipse">
            <a:avLst/>
          </a:prstGeom>
          <a:solidFill>
            <a:srgbClr val="FF0000"/>
          </a:solidFill>
          <a:ln w="9525">
            <a:solidFill>
              <a:srgbClr val="FF0000"/>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54" name="直線コネクタ 2363">
            <a:extLst>
              <a:ext uri="{FF2B5EF4-FFF2-40B4-BE49-F238E27FC236}">
                <a16:creationId xmlns:a16="http://schemas.microsoft.com/office/drawing/2014/main" id="{4C075FD6-E854-6F05-47B3-4C77A2CD58E9}"/>
              </a:ext>
            </a:extLst>
          </p:cNvPr>
          <p:cNvCxnSpPr/>
          <p:nvPr/>
        </p:nvCxnSpPr>
        <p:spPr>
          <a:xfrm>
            <a:off x="5406461" y="3928040"/>
            <a:ext cx="475032" cy="509016"/>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5" name="直線コネクタ 2364">
            <a:extLst>
              <a:ext uri="{FF2B5EF4-FFF2-40B4-BE49-F238E27FC236}">
                <a16:creationId xmlns:a16="http://schemas.microsoft.com/office/drawing/2014/main" id="{9FA9F487-124F-2310-C2F4-0810DC230D1D}"/>
              </a:ext>
            </a:extLst>
          </p:cNvPr>
          <p:cNvCxnSpPr/>
          <p:nvPr/>
        </p:nvCxnSpPr>
        <p:spPr>
          <a:xfrm>
            <a:off x="4621523" y="3934248"/>
            <a:ext cx="7891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56" name="Text Box 2365">
            <a:extLst>
              <a:ext uri="{FF2B5EF4-FFF2-40B4-BE49-F238E27FC236}">
                <a16:creationId xmlns:a16="http://schemas.microsoft.com/office/drawing/2014/main" id="{958C18B7-DFDB-7646-466F-CA7448452EA6}"/>
              </a:ext>
            </a:extLst>
          </p:cNvPr>
          <p:cNvSpPr txBox="1">
            <a:spLocks noChangeAspect="1" noChangeArrowheads="1"/>
          </p:cNvSpPr>
          <p:nvPr/>
        </p:nvSpPr>
        <p:spPr>
          <a:xfrm>
            <a:off x="4643278" y="3779096"/>
            <a:ext cx="769441" cy="153888"/>
          </a:xfrm>
          <a:prstGeom prst="rect">
            <a:avLst/>
          </a:prstGeom>
          <a:noFill/>
          <a:ln>
            <a:noFill/>
          </a:ln>
        </p:spPr>
        <p:txBody>
          <a:bodyPr wrap="none" lIns="0" tIns="0" rIns="0" bIns="0">
            <a:spAutoFit/>
          </a:bodyP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広島県広島市</a:t>
            </a:r>
          </a:p>
        </p:txBody>
      </p:sp>
      <p:sp>
        <p:nvSpPr>
          <p:cNvPr id="258" name="テキスト ボックス 62">
            <a:extLst>
              <a:ext uri="{FF2B5EF4-FFF2-40B4-BE49-F238E27FC236}">
                <a16:creationId xmlns:a16="http://schemas.microsoft.com/office/drawing/2014/main" id="{96C8E5A7-9471-135F-7F5D-A141ABCAAD16}"/>
              </a:ext>
            </a:extLst>
          </p:cNvPr>
          <p:cNvSpPr txBox="1"/>
          <p:nvPr/>
        </p:nvSpPr>
        <p:spPr>
          <a:xfrm>
            <a:off x="176009" y="586538"/>
            <a:ext cx="9553982" cy="830997"/>
          </a:xfrm>
          <a:prstGeom prst="rect">
            <a:avLst/>
          </a:prstGeom>
          <a:noFill/>
          <a:ln>
            <a:solidFill>
              <a:sysClr val="windowText" lastClr="000000"/>
            </a:solidFill>
          </a:ln>
        </p:spPr>
        <p:txBody>
          <a:bodyPr wrap="square" rtlCol="0">
            <a:spAutoFit/>
          </a:bodyPr>
          <a:lstStyle>
            <a:defPPr>
              <a:defRPr lang="ja-JP"/>
            </a:defPPr>
            <a:lvl1pPr>
              <a:defRPr b="1"/>
            </a:lvl1pPr>
          </a:lstStyle>
          <a:p>
            <a:pPr marL="144000" marR="0" lvl="0" indent="-144000" algn="just"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・令和５年１２月末現在、地方都市（三大都市圏特定市以外の都市）では、全国１５の都市で生産緑地を指定。</a:t>
            </a:r>
            <a:endParaRPr kumimoji="0" lang="en-US" altLang="ja-JP" sz="16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a:p>
            <a:pPr marL="144000" marR="0" lvl="0" indent="-144000" algn="just"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・都市農業振興基本計画の策定（平成２８年５月）以降、新たに６都市で生産緑地を指定。さらに、他の都市においても制度の導入を検討中。</a:t>
            </a:r>
            <a:endParaRPr kumimoji="0" lang="en-US" altLang="ja-JP" sz="16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259" name="表 1">
            <a:extLst>
              <a:ext uri="{FF2B5EF4-FFF2-40B4-BE49-F238E27FC236}">
                <a16:creationId xmlns:a16="http://schemas.microsoft.com/office/drawing/2014/main" id="{205912C5-B734-3D96-E5F2-A6A59B1C099D}"/>
              </a:ext>
            </a:extLst>
          </p:cNvPr>
          <p:cNvGraphicFramePr>
            <a:graphicFrameLocks noGrp="1"/>
          </p:cNvGraphicFramePr>
          <p:nvPr/>
        </p:nvGraphicFramePr>
        <p:xfrm>
          <a:off x="145582" y="1742504"/>
          <a:ext cx="4220466" cy="4639248"/>
        </p:xfrm>
        <a:graphic>
          <a:graphicData uri="http://schemas.openxmlformats.org/drawingml/2006/table">
            <a:tbl>
              <a:tblPr firstRow="1" bandRow="1">
                <a:tableStyleId>{5940675A-B579-460E-94D1-54222C63F5DA}</a:tableStyleId>
              </a:tblPr>
              <a:tblGrid>
                <a:gridCol w="1281213">
                  <a:extLst>
                    <a:ext uri="{9D8B030D-6E8A-4147-A177-3AD203B41FA5}">
                      <a16:colId xmlns:a16="http://schemas.microsoft.com/office/drawing/2014/main" val="20000"/>
                    </a:ext>
                  </a:extLst>
                </a:gridCol>
                <a:gridCol w="2939253">
                  <a:extLst>
                    <a:ext uri="{9D8B030D-6E8A-4147-A177-3AD203B41FA5}">
                      <a16:colId xmlns:a16="http://schemas.microsoft.com/office/drawing/2014/main" val="20001"/>
                    </a:ext>
                  </a:extLst>
                </a:gridCol>
              </a:tblGrid>
              <a:tr h="547689">
                <a:tc>
                  <a:txBody>
                    <a:bodyPr/>
                    <a:lstStyle/>
                    <a:p>
                      <a:r>
                        <a:rPr kumimoji="1" lang="ja-JP" altLang="en-US" sz="1400">
                          <a:solidFill>
                            <a:schemeClr val="tx1"/>
                          </a:solidFill>
                          <a:latin typeface="+mn-ea"/>
                          <a:ea typeface="+mn-ea"/>
                          <a:cs typeface="メイリオ" panose="020B0604030504040204" pitchFamily="50" charset="-128"/>
                        </a:rPr>
                        <a:t>茨城県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r>
                        <a:rPr kumimoji="1" lang="ja-JP" altLang="en-US" sz="1400">
                          <a:solidFill>
                            <a:srgbClr val="333399"/>
                          </a:solidFill>
                          <a:latin typeface="+mn-ea"/>
                          <a:ea typeface="+mn-ea"/>
                          <a:cs typeface="メイリオ" panose="020B0604030504040204" pitchFamily="50" charset="-128"/>
                        </a:rPr>
                        <a:t>常陸太田市（</a:t>
                      </a:r>
                      <a:r>
                        <a:rPr kumimoji="1" lang="en-US" altLang="ja-JP" sz="1400">
                          <a:solidFill>
                            <a:srgbClr val="333399"/>
                          </a:solidFill>
                          <a:latin typeface="+mn-ea"/>
                          <a:ea typeface="+mn-ea"/>
                          <a:cs typeface="メイリオ" panose="020B0604030504040204" pitchFamily="50" charset="-128"/>
                        </a:rPr>
                        <a:t>H22</a:t>
                      </a:r>
                      <a:r>
                        <a:rPr kumimoji="1" lang="ja-JP" altLang="en-US" sz="1400">
                          <a:solidFill>
                            <a:srgbClr val="333399"/>
                          </a:solidFill>
                          <a:latin typeface="+mn-ea"/>
                          <a:ea typeface="+mn-ea"/>
                          <a:cs typeface="メイリオ" panose="020B0604030504040204" pitchFamily="50" charset="-128"/>
                        </a:rPr>
                        <a:t>～）</a:t>
                      </a:r>
                      <a:endParaRPr kumimoji="1" lang="en-US" altLang="ja-JP" sz="1400">
                        <a:solidFill>
                          <a:srgbClr val="333399"/>
                        </a:solidFill>
                        <a:latin typeface="+mn-ea"/>
                        <a:ea typeface="+mn-ea"/>
                        <a:cs typeface="メイリオ" panose="020B0604030504040204" pitchFamily="50" charset="-128"/>
                      </a:endParaRPr>
                    </a:p>
                    <a:p>
                      <a:r>
                        <a:rPr kumimoji="1" lang="ja-JP" altLang="en-US" sz="1400">
                          <a:solidFill>
                            <a:srgbClr val="333399"/>
                          </a:solidFill>
                          <a:latin typeface="+mn-ea"/>
                          <a:ea typeface="+mn-ea"/>
                          <a:cs typeface="メイリオ" panose="020B0604030504040204" pitchFamily="50" charset="-128"/>
                        </a:rPr>
                        <a:t>五霞町（</a:t>
                      </a:r>
                      <a:r>
                        <a:rPr kumimoji="1" lang="en-US" altLang="ja-JP" sz="1400">
                          <a:solidFill>
                            <a:srgbClr val="333399"/>
                          </a:solidFill>
                          <a:latin typeface="+mn-ea"/>
                          <a:ea typeface="+mn-ea"/>
                          <a:cs typeface="メイリオ" panose="020B0604030504040204" pitchFamily="50" charset="-128"/>
                        </a:rPr>
                        <a:t>H18</a:t>
                      </a:r>
                      <a:r>
                        <a:rPr kumimoji="1" lang="ja-JP" altLang="en-US" sz="1400">
                          <a:solidFill>
                            <a:srgbClr val="333399"/>
                          </a:solidFill>
                          <a:latin typeface="+mn-ea"/>
                          <a:ea typeface="+mn-ea"/>
                          <a:cs typeface="メイリオ"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22170">
                <a:tc>
                  <a:txBody>
                    <a:bodyPr/>
                    <a:lstStyle/>
                    <a:p>
                      <a:r>
                        <a:rPr kumimoji="1" lang="ja-JP" altLang="en-US" sz="1400">
                          <a:solidFill>
                            <a:schemeClr val="tx1"/>
                          </a:solidFill>
                          <a:latin typeface="+mn-ea"/>
                          <a:ea typeface="+mn-ea"/>
                          <a:cs typeface="メイリオ" panose="020B0604030504040204" pitchFamily="50" charset="-128"/>
                        </a:rPr>
                        <a:t>栃木県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r>
                        <a:rPr kumimoji="1" lang="ja-JP" altLang="en-US" sz="1400">
                          <a:solidFill>
                            <a:srgbClr val="FF0000"/>
                          </a:solidFill>
                          <a:latin typeface="+mn-ea"/>
                          <a:ea typeface="+mn-ea"/>
                          <a:cs typeface="メイリオ" panose="020B0604030504040204" pitchFamily="50" charset="-128"/>
                        </a:rPr>
                        <a:t>宇都宮市（</a:t>
                      </a:r>
                      <a:r>
                        <a:rPr kumimoji="1" lang="en-US" altLang="ja-JP" sz="1400">
                          <a:solidFill>
                            <a:srgbClr val="FF0000"/>
                          </a:solidFill>
                          <a:latin typeface="+mn-ea"/>
                          <a:ea typeface="+mn-ea"/>
                          <a:cs typeface="メイリオ" panose="020B0604030504040204" pitchFamily="50" charset="-128"/>
                        </a:rPr>
                        <a:t>R4</a:t>
                      </a:r>
                      <a:r>
                        <a:rPr kumimoji="1" lang="ja-JP" altLang="en-US" sz="1400">
                          <a:solidFill>
                            <a:srgbClr val="FF0000"/>
                          </a:solidFill>
                          <a:latin typeface="+mn-ea"/>
                          <a:ea typeface="+mn-ea"/>
                          <a:cs typeface="メイリオ"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7115097"/>
                  </a:ext>
                </a:extLst>
              </a:tr>
              <a:tr h="322170">
                <a:tc>
                  <a:txBody>
                    <a:bodyPr/>
                    <a:lstStyle/>
                    <a:p>
                      <a:r>
                        <a:rPr kumimoji="1" lang="ja-JP" altLang="en-US" sz="1400">
                          <a:solidFill>
                            <a:schemeClr val="tx1"/>
                          </a:solidFill>
                          <a:latin typeface="+mn-ea"/>
                          <a:ea typeface="+mn-ea"/>
                          <a:cs typeface="メイリオ" panose="020B0604030504040204" pitchFamily="50" charset="-128"/>
                        </a:rPr>
                        <a:t>長野県</a:t>
                      </a:r>
                      <a:endParaRPr kumimoji="1" lang="en-US" altLang="ja-JP" sz="1400">
                        <a:solidFill>
                          <a:schemeClr val="tx1"/>
                        </a:solidFill>
                        <a:latin typeface="+mn-ea"/>
                        <a:ea typeface="+mn-ea"/>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r>
                        <a:rPr kumimoji="1" lang="ja-JP" altLang="en-US" sz="1400">
                          <a:solidFill>
                            <a:srgbClr val="333399"/>
                          </a:solidFill>
                          <a:latin typeface="+mn-ea"/>
                          <a:ea typeface="+mn-ea"/>
                          <a:cs typeface="メイリオ" panose="020B0604030504040204" pitchFamily="50" charset="-128"/>
                        </a:rPr>
                        <a:t>長野市（</a:t>
                      </a:r>
                      <a:r>
                        <a:rPr kumimoji="1" lang="en-US" altLang="ja-JP" sz="1400">
                          <a:solidFill>
                            <a:srgbClr val="333399"/>
                          </a:solidFill>
                          <a:latin typeface="+mn-ea"/>
                          <a:ea typeface="+mn-ea"/>
                          <a:cs typeface="メイリオ" panose="020B0604030504040204" pitchFamily="50" charset="-128"/>
                        </a:rPr>
                        <a:t>H15</a:t>
                      </a:r>
                      <a:r>
                        <a:rPr kumimoji="1" lang="ja-JP" altLang="en-US" sz="1400">
                          <a:solidFill>
                            <a:srgbClr val="333399"/>
                          </a:solidFill>
                          <a:latin typeface="+mn-ea"/>
                          <a:ea typeface="+mn-ea"/>
                          <a:cs typeface="メイリオ"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22170">
                <a:tc>
                  <a:txBody>
                    <a:bodyPr/>
                    <a:lstStyle/>
                    <a:p>
                      <a:r>
                        <a:rPr kumimoji="1" lang="ja-JP" altLang="en-US" sz="1400">
                          <a:solidFill>
                            <a:schemeClr val="tx1"/>
                          </a:solidFill>
                          <a:latin typeface="+mn-ea"/>
                          <a:ea typeface="+mn-ea"/>
                          <a:cs typeface="メイリオ" panose="020B0604030504040204" pitchFamily="50" charset="-128"/>
                        </a:rPr>
                        <a:t>岐阜県</a:t>
                      </a:r>
                      <a:endParaRPr kumimoji="1" lang="en-US" altLang="ja-JP" sz="1400">
                        <a:solidFill>
                          <a:schemeClr val="tx1"/>
                        </a:solidFill>
                        <a:latin typeface="+mn-ea"/>
                        <a:ea typeface="+mn-ea"/>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r>
                        <a:rPr kumimoji="1" lang="ja-JP" altLang="en-US" sz="1400">
                          <a:solidFill>
                            <a:srgbClr val="FF0000"/>
                          </a:solidFill>
                          <a:latin typeface="+mn-ea"/>
                          <a:ea typeface="+mn-ea"/>
                          <a:cs typeface="メイリオ" panose="020B0604030504040204" pitchFamily="50" charset="-128"/>
                        </a:rPr>
                        <a:t>岐阜市（</a:t>
                      </a:r>
                      <a:r>
                        <a:rPr kumimoji="1" lang="en-US" altLang="ja-JP" sz="1400">
                          <a:solidFill>
                            <a:srgbClr val="FF0000"/>
                          </a:solidFill>
                          <a:latin typeface="+mn-ea"/>
                          <a:ea typeface="+mn-ea"/>
                          <a:cs typeface="メイリオ" panose="020B0604030504040204" pitchFamily="50" charset="-128"/>
                        </a:rPr>
                        <a:t>R4</a:t>
                      </a:r>
                      <a:r>
                        <a:rPr kumimoji="1" lang="ja-JP" altLang="en-US" sz="1400">
                          <a:solidFill>
                            <a:srgbClr val="FF0000"/>
                          </a:solidFill>
                          <a:latin typeface="+mn-ea"/>
                          <a:ea typeface="+mn-ea"/>
                          <a:cs typeface="メイリオ"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4685832"/>
                  </a:ext>
                </a:extLst>
              </a:tr>
              <a:tr h="322170">
                <a:tc>
                  <a:txBody>
                    <a:bodyPr/>
                    <a:lstStyle/>
                    <a:p>
                      <a:r>
                        <a:rPr kumimoji="1" lang="ja-JP" altLang="en-US" sz="1400">
                          <a:solidFill>
                            <a:schemeClr val="tx1"/>
                          </a:solidFill>
                          <a:latin typeface="+mn-ea"/>
                          <a:ea typeface="+mn-ea"/>
                          <a:cs typeface="メイリオ" panose="020B0604030504040204" pitchFamily="50" charset="-128"/>
                        </a:rPr>
                        <a:t>愛知県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r>
                        <a:rPr kumimoji="1" lang="ja-JP" altLang="en-US" sz="1400">
                          <a:solidFill>
                            <a:srgbClr val="333399"/>
                          </a:solidFill>
                          <a:latin typeface="+mn-ea"/>
                          <a:ea typeface="+mn-ea"/>
                          <a:cs typeface="メイリオ" panose="020B0604030504040204" pitchFamily="50" charset="-128"/>
                        </a:rPr>
                        <a:t>大口町（</a:t>
                      </a:r>
                      <a:r>
                        <a:rPr kumimoji="1" lang="en-US" altLang="ja-JP" sz="1400">
                          <a:solidFill>
                            <a:srgbClr val="333399"/>
                          </a:solidFill>
                          <a:latin typeface="+mn-ea"/>
                          <a:ea typeface="+mn-ea"/>
                          <a:cs typeface="メイリオ" panose="020B0604030504040204" pitchFamily="50" charset="-128"/>
                        </a:rPr>
                        <a:t>H5</a:t>
                      </a:r>
                      <a:r>
                        <a:rPr kumimoji="1" lang="ja-JP" altLang="en-US" sz="1400">
                          <a:solidFill>
                            <a:srgbClr val="333399"/>
                          </a:solidFill>
                          <a:latin typeface="+mn-ea"/>
                          <a:ea typeface="+mn-ea"/>
                          <a:cs typeface="メイリオ" panose="020B0604030504040204" pitchFamily="50" charset="-128"/>
                        </a:rPr>
                        <a:t>～）</a:t>
                      </a:r>
                      <a:endParaRPr kumimoji="1" lang="en-US" altLang="ja-JP" sz="1400">
                        <a:solidFill>
                          <a:srgbClr val="333399"/>
                        </a:solidFill>
                        <a:latin typeface="+mn-ea"/>
                        <a:ea typeface="+mn-ea"/>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22170">
                <a:tc>
                  <a:txBody>
                    <a:bodyPr/>
                    <a:lstStyle/>
                    <a:p>
                      <a:r>
                        <a:rPr kumimoji="1" lang="ja-JP" altLang="en-US" sz="1400">
                          <a:solidFill>
                            <a:schemeClr val="tx1"/>
                          </a:solidFill>
                          <a:latin typeface="+mn-ea"/>
                          <a:ea typeface="+mn-ea"/>
                          <a:cs typeface="メイリオ" panose="020B0604030504040204" pitchFamily="50" charset="-128"/>
                        </a:rPr>
                        <a:t>京都府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r>
                        <a:rPr kumimoji="1" lang="ja-JP" altLang="en-US" sz="1400">
                          <a:solidFill>
                            <a:srgbClr val="333399"/>
                          </a:solidFill>
                          <a:latin typeface="+mn-ea"/>
                          <a:ea typeface="+mn-ea"/>
                          <a:cs typeface="メイリオ" panose="020B0604030504040204" pitchFamily="50" charset="-128"/>
                        </a:rPr>
                        <a:t>大山崎町（</a:t>
                      </a:r>
                      <a:r>
                        <a:rPr kumimoji="1" lang="en-US" altLang="ja-JP" sz="1400">
                          <a:solidFill>
                            <a:srgbClr val="333399"/>
                          </a:solidFill>
                          <a:latin typeface="+mn-ea"/>
                          <a:ea typeface="+mn-ea"/>
                          <a:cs typeface="メイリオ" panose="020B0604030504040204" pitchFamily="50" charset="-128"/>
                        </a:rPr>
                        <a:t>H25</a:t>
                      </a:r>
                      <a:r>
                        <a:rPr kumimoji="1" lang="ja-JP" altLang="en-US" sz="1400">
                          <a:solidFill>
                            <a:srgbClr val="333399"/>
                          </a:solidFill>
                          <a:latin typeface="+mn-ea"/>
                          <a:ea typeface="+mn-ea"/>
                          <a:cs typeface="メイリオ" panose="020B0604030504040204" pitchFamily="50" charset="-128"/>
                        </a:rPr>
                        <a:t>～）</a:t>
                      </a:r>
                      <a:endParaRPr kumimoji="1" lang="en-US" altLang="ja-JP" sz="1400">
                        <a:solidFill>
                          <a:srgbClr val="333399"/>
                        </a:solidFill>
                        <a:latin typeface="+mn-ea"/>
                        <a:ea typeface="+mn-ea"/>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47689">
                <a:tc>
                  <a:txBody>
                    <a:bodyPr/>
                    <a:lstStyle/>
                    <a:p>
                      <a:r>
                        <a:rPr kumimoji="1" lang="ja-JP" altLang="en-US" sz="1400">
                          <a:solidFill>
                            <a:schemeClr val="tx1"/>
                          </a:solidFill>
                          <a:latin typeface="+mn-ea"/>
                          <a:ea typeface="+mn-ea"/>
                          <a:cs typeface="メイリオ" panose="020B0604030504040204" pitchFamily="50" charset="-128"/>
                        </a:rPr>
                        <a:t>大阪府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400">
                          <a:solidFill>
                            <a:srgbClr val="FF0000"/>
                          </a:solidFill>
                          <a:latin typeface="+mn-ea"/>
                          <a:ea typeface="+mn-ea"/>
                          <a:cs typeface="メイリオ" panose="020B0604030504040204" pitchFamily="50" charset="-128"/>
                        </a:rPr>
                        <a:t>島本町（</a:t>
                      </a:r>
                      <a:r>
                        <a:rPr kumimoji="1" lang="en-US" altLang="ja-JP" sz="1400">
                          <a:solidFill>
                            <a:srgbClr val="FF0000"/>
                          </a:solidFill>
                          <a:latin typeface="+mn-ea"/>
                          <a:ea typeface="+mn-ea"/>
                          <a:cs typeface="メイリオ" panose="020B0604030504040204" pitchFamily="50" charset="-128"/>
                        </a:rPr>
                        <a:t>H31</a:t>
                      </a:r>
                      <a:r>
                        <a:rPr kumimoji="1" lang="ja-JP" altLang="en-US" sz="1400">
                          <a:solidFill>
                            <a:srgbClr val="FF0000"/>
                          </a:solidFill>
                          <a:latin typeface="+mn-ea"/>
                          <a:ea typeface="+mn-ea"/>
                          <a:cs typeface="メイリオ" panose="020B0604030504040204" pitchFamily="50" charset="-128"/>
                        </a:rPr>
                        <a:t>～）</a:t>
                      </a:r>
                      <a:endParaRPr kumimoji="1" lang="en-US" altLang="ja-JP" sz="1400">
                        <a:solidFill>
                          <a:srgbClr val="FF0000"/>
                        </a:solidFill>
                        <a:latin typeface="+mn-ea"/>
                        <a:ea typeface="+mn-ea"/>
                        <a:cs typeface="メイリオ" panose="020B0604030504040204" pitchFamily="50" charset="-128"/>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400">
                          <a:solidFill>
                            <a:srgbClr val="333399"/>
                          </a:solidFill>
                          <a:latin typeface="+mn-ea"/>
                          <a:ea typeface="+mn-ea"/>
                          <a:cs typeface="メイリオ" panose="020B0604030504040204" pitchFamily="50" charset="-128"/>
                        </a:rPr>
                        <a:t>千早赤阪村（</a:t>
                      </a:r>
                      <a:r>
                        <a:rPr kumimoji="1" lang="en-US" altLang="ja-JP" sz="1400">
                          <a:solidFill>
                            <a:srgbClr val="333399"/>
                          </a:solidFill>
                          <a:latin typeface="+mn-ea"/>
                          <a:ea typeface="+mn-ea"/>
                          <a:cs typeface="メイリオ" panose="020B0604030504040204" pitchFamily="50" charset="-128"/>
                        </a:rPr>
                        <a:t>H7</a:t>
                      </a:r>
                      <a:r>
                        <a:rPr kumimoji="1" lang="ja-JP" altLang="en-US" sz="1400">
                          <a:solidFill>
                            <a:srgbClr val="333399"/>
                          </a:solidFill>
                          <a:latin typeface="+mn-ea"/>
                          <a:ea typeface="+mn-ea"/>
                          <a:cs typeface="メイリオ" panose="020B0604030504040204" pitchFamily="50" charset="-128"/>
                        </a:rPr>
                        <a:t>～）</a:t>
                      </a:r>
                      <a:endParaRPr kumimoji="1" lang="en-US" altLang="ja-JP" sz="1400">
                        <a:solidFill>
                          <a:srgbClr val="333399"/>
                        </a:solidFill>
                        <a:latin typeface="+mn-ea"/>
                        <a:ea typeface="+mn-ea"/>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2170">
                <a:tc>
                  <a:txBody>
                    <a:bodyPr/>
                    <a:lstStyle/>
                    <a:p>
                      <a:r>
                        <a:rPr kumimoji="1" lang="ja-JP" altLang="en-US" sz="1400">
                          <a:solidFill>
                            <a:schemeClr val="tx1"/>
                          </a:solidFill>
                          <a:latin typeface="+mn-ea"/>
                          <a:ea typeface="+mn-ea"/>
                          <a:cs typeface="メイリオ" panose="020B0604030504040204" pitchFamily="50" charset="-128"/>
                        </a:rPr>
                        <a:t>和歌山県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r>
                        <a:rPr kumimoji="1" lang="ja-JP" altLang="en-US" sz="1400">
                          <a:solidFill>
                            <a:srgbClr val="333399"/>
                          </a:solidFill>
                          <a:latin typeface="+mn-ea"/>
                          <a:ea typeface="+mn-ea"/>
                          <a:cs typeface="メイリオ" panose="020B0604030504040204" pitchFamily="50" charset="-128"/>
                        </a:rPr>
                        <a:t>和歌山市（</a:t>
                      </a:r>
                      <a:r>
                        <a:rPr kumimoji="1" lang="en-US" altLang="ja-JP" sz="1400">
                          <a:solidFill>
                            <a:srgbClr val="333399"/>
                          </a:solidFill>
                          <a:latin typeface="+mn-ea"/>
                          <a:ea typeface="+mn-ea"/>
                          <a:cs typeface="メイリオ" panose="020B0604030504040204" pitchFamily="50" charset="-128"/>
                        </a:rPr>
                        <a:t>H18</a:t>
                      </a:r>
                      <a:r>
                        <a:rPr kumimoji="1" lang="ja-JP" altLang="en-US" sz="1400">
                          <a:solidFill>
                            <a:srgbClr val="333399"/>
                          </a:solidFill>
                          <a:latin typeface="+mn-ea"/>
                          <a:ea typeface="+mn-ea"/>
                          <a:cs typeface="メイリオ" panose="020B0604030504040204" pitchFamily="50" charset="-128"/>
                        </a:rPr>
                        <a:t>～）</a:t>
                      </a:r>
                      <a:endParaRPr kumimoji="1" lang="en-US" altLang="ja-JP" sz="1400">
                        <a:solidFill>
                          <a:srgbClr val="333399"/>
                        </a:solidFill>
                        <a:latin typeface="+mn-ea"/>
                        <a:ea typeface="+mn-ea"/>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22170">
                <a:tc>
                  <a:txBody>
                    <a:bodyPr/>
                    <a:lstStyle/>
                    <a:p>
                      <a:r>
                        <a:rPr kumimoji="1" lang="ja-JP" altLang="en-US" sz="1400">
                          <a:solidFill>
                            <a:schemeClr val="tx1"/>
                          </a:solidFill>
                          <a:latin typeface="+mn-ea"/>
                          <a:ea typeface="+mn-ea"/>
                          <a:cs typeface="メイリオ" panose="020B0604030504040204" pitchFamily="50" charset="-128"/>
                        </a:rPr>
                        <a:t>広島県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r>
                        <a:rPr kumimoji="1" lang="ja-JP" altLang="en-US" sz="1400">
                          <a:solidFill>
                            <a:srgbClr val="FF0000"/>
                          </a:solidFill>
                          <a:latin typeface="+mn-ea"/>
                          <a:ea typeface="+mn-ea"/>
                          <a:cs typeface="メイリオ" panose="020B0604030504040204" pitchFamily="50" charset="-128"/>
                        </a:rPr>
                        <a:t>広島市（R2～）</a:t>
                      </a:r>
                      <a:endParaRPr kumimoji="1" lang="en-US" altLang="ja-JP" sz="1400">
                        <a:solidFill>
                          <a:srgbClr val="FF0000"/>
                        </a:solidFill>
                        <a:latin typeface="+mn-ea"/>
                        <a:ea typeface="+mn-ea"/>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22170">
                <a:tc>
                  <a:txBody>
                    <a:bodyPr/>
                    <a:lstStyle/>
                    <a:p>
                      <a:r>
                        <a:rPr kumimoji="1" lang="ja-JP" altLang="en-US" sz="1400">
                          <a:solidFill>
                            <a:schemeClr val="tx1"/>
                          </a:solidFill>
                          <a:latin typeface="+mn-ea"/>
                          <a:ea typeface="+mn-ea"/>
                          <a:cs typeface="メイリオ" panose="020B0604030504040204" pitchFamily="50" charset="-128"/>
                        </a:rPr>
                        <a:t>高知県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r>
                        <a:rPr kumimoji="1" lang="ja-JP" altLang="en-US" sz="1400">
                          <a:solidFill>
                            <a:srgbClr val="FF0000"/>
                          </a:solidFill>
                          <a:latin typeface="+mn-ea"/>
                          <a:ea typeface="+mn-ea"/>
                          <a:cs typeface="メイリオ" panose="020B0604030504040204" pitchFamily="50" charset="-128"/>
                        </a:rPr>
                        <a:t>高知市（</a:t>
                      </a:r>
                      <a:r>
                        <a:rPr kumimoji="1" lang="en-US" altLang="ja-JP" sz="1400">
                          <a:solidFill>
                            <a:srgbClr val="FF0000"/>
                          </a:solidFill>
                          <a:latin typeface="+mn-ea"/>
                          <a:ea typeface="+mn-ea"/>
                          <a:cs typeface="メイリオ" panose="020B0604030504040204" pitchFamily="50" charset="-128"/>
                        </a:rPr>
                        <a:t>R2</a:t>
                      </a:r>
                      <a:r>
                        <a:rPr kumimoji="1" lang="ja-JP" altLang="en-US" sz="1400">
                          <a:solidFill>
                            <a:srgbClr val="FF0000"/>
                          </a:solidFill>
                          <a:latin typeface="+mn-ea"/>
                          <a:ea typeface="+mn-ea"/>
                          <a:cs typeface="メイリオ" panose="020B0604030504040204" pitchFamily="50" charset="-128"/>
                        </a:rPr>
                        <a:t>～）</a:t>
                      </a:r>
                      <a:endParaRPr kumimoji="1" lang="en-US" altLang="ja-JP" sz="1400">
                        <a:solidFill>
                          <a:srgbClr val="FF0000"/>
                        </a:solidFill>
                        <a:latin typeface="+mn-ea"/>
                        <a:ea typeface="+mn-ea"/>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22170">
                <a:tc rowSpan="2">
                  <a:txBody>
                    <a:bodyPr/>
                    <a:lstStyle/>
                    <a:p>
                      <a:r>
                        <a:rPr kumimoji="1" lang="ja-JP" altLang="en-US" sz="1400">
                          <a:solidFill>
                            <a:schemeClr val="tx1"/>
                          </a:solidFill>
                          <a:latin typeface="+mn-ea"/>
                          <a:ea typeface="+mn-ea"/>
                          <a:cs typeface="メイリオ" panose="020B0604030504040204" pitchFamily="50" charset="-128"/>
                        </a:rPr>
                        <a:t>福岡県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r>
                        <a:rPr kumimoji="1" lang="ja-JP" altLang="en-US" sz="1400">
                          <a:solidFill>
                            <a:srgbClr val="333399"/>
                          </a:solidFill>
                          <a:latin typeface="+mn-ea"/>
                          <a:ea typeface="+mn-ea"/>
                          <a:cs typeface="メイリオ" panose="020B0604030504040204" pitchFamily="50" charset="-128"/>
                        </a:rPr>
                        <a:t>福岡市（</a:t>
                      </a:r>
                      <a:r>
                        <a:rPr kumimoji="1" lang="en-US" altLang="ja-JP" sz="1400">
                          <a:solidFill>
                            <a:srgbClr val="333399"/>
                          </a:solidFill>
                          <a:latin typeface="+mn-ea"/>
                          <a:ea typeface="+mn-ea"/>
                          <a:cs typeface="メイリオ" panose="020B0604030504040204" pitchFamily="50" charset="-128"/>
                        </a:rPr>
                        <a:t>H10</a:t>
                      </a:r>
                      <a:r>
                        <a:rPr kumimoji="1" lang="ja-JP" altLang="en-US" sz="1400">
                          <a:solidFill>
                            <a:srgbClr val="333399"/>
                          </a:solidFill>
                          <a:latin typeface="+mn-ea"/>
                          <a:ea typeface="+mn-ea"/>
                          <a:cs typeface="メイリオ" panose="020B0604030504040204" pitchFamily="50" charset="-128"/>
                        </a:rPr>
                        <a:t>～）</a:t>
                      </a:r>
                      <a:endParaRPr kumimoji="1" lang="en-US" altLang="ja-JP" sz="1400">
                        <a:solidFill>
                          <a:srgbClr val="333399"/>
                        </a:solidFill>
                        <a:latin typeface="+mn-ea"/>
                        <a:ea typeface="+mn-ea"/>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22170">
                <a:tc vMerge="1">
                  <a:txBody>
                    <a:bodyPr/>
                    <a:lstStyle/>
                    <a:p>
                      <a:endParaRPr kumimoji="1" lang="ja-JP" altLang="en-US" sz="1400">
                        <a:solidFill>
                          <a:schemeClr val="tx1"/>
                        </a:solidFill>
                        <a:latin typeface="+mn-ea"/>
                        <a:ea typeface="+mn-ea"/>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r>
                        <a:rPr kumimoji="1" lang="ja-JP" altLang="en-US" sz="1400">
                          <a:solidFill>
                            <a:srgbClr val="FF0000"/>
                          </a:solidFill>
                          <a:latin typeface="+mn-ea"/>
                          <a:ea typeface="+mn-ea"/>
                          <a:cs typeface="メイリオ" panose="020B0604030504040204" pitchFamily="50" charset="-128"/>
                        </a:rPr>
                        <a:t>久留米市（</a:t>
                      </a:r>
                      <a:r>
                        <a:rPr kumimoji="1" lang="en-US" altLang="ja-JP" sz="1400">
                          <a:solidFill>
                            <a:srgbClr val="FF0000"/>
                          </a:solidFill>
                          <a:latin typeface="+mn-ea"/>
                          <a:ea typeface="+mn-ea"/>
                          <a:cs typeface="メイリオ" panose="020B0604030504040204" pitchFamily="50" charset="-128"/>
                        </a:rPr>
                        <a:t>R5</a:t>
                      </a:r>
                      <a:r>
                        <a:rPr kumimoji="1" lang="ja-JP" altLang="en-US" sz="1400">
                          <a:solidFill>
                            <a:srgbClr val="FF0000"/>
                          </a:solidFill>
                          <a:latin typeface="+mn-ea"/>
                          <a:ea typeface="+mn-ea"/>
                          <a:cs typeface="メイリオ" panose="020B0604030504040204" pitchFamily="50" charset="-128"/>
                        </a:rPr>
                        <a:t>～）</a:t>
                      </a:r>
                      <a:endParaRPr kumimoji="1" lang="en-US" altLang="ja-JP" sz="1400">
                        <a:solidFill>
                          <a:srgbClr val="FF0000"/>
                        </a:solidFill>
                        <a:latin typeface="+mn-ea"/>
                        <a:ea typeface="+mn-ea"/>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1605877"/>
                  </a:ext>
                </a:extLst>
              </a:tr>
              <a:tr h="322170">
                <a:tc>
                  <a:txBody>
                    <a:bodyPr/>
                    <a:lstStyle/>
                    <a:p>
                      <a:r>
                        <a:rPr kumimoji="1" lang="ja-JP" altLang="en-US" sz="1400">
                          <a:solidFill>
                            <a:schemeClr val="tx1"/>
                          </a:solidFill>
                          <a:latin typeface="+mn-ea"/>
                          <a:ea typeface="+mn-ea"/>
                          <a:cs typeface="メイリオ" panose="020B0604030504040204" pitchFamily="50" charset="-128"/>
                        </a:rPr>
                        <a:t>宮崎県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r>
                        <a:rPr kumimoji="1" lang="ja-JP" altLang="en-US" sz="1400">
                          <a:solidFill>
                            <a:srgbClr val="333399"/>
                          </a:solidFill>
                          <a:latin typeface="+mn-ea"/>
                          <a:ea typeface="+mn-ea"/>
                          <a:cs typeface="メイリオ" panose="020B0604030504040204" pitchFamily="50" charset="-128"/>
                        </a:rPr>
                        <a:t>門川町（</a:t>
                      </a:r>
                      <a:r>
                        <a:rPr kumimoji="1" lang="en-US" altLang="ja-JP" sz="1400">
                          <a:solidFill>
                            <a:srgbClr val="333399"/>
                          </a:solidFill>
                          <a:latin typeface="+mn-ea"/>
                          <a:ea typeface="+mn-ea"/>
                          <a:cs typeface="メイリオ" panose="020B0604030504040204" pitchFamily="50" charset="-128"/>
                        </a:rPr>
                        <a:t>H13</a:t>
                      </a:r>
                      <a:r>
                        <a:rPr kumimoji="1" lang="ja-JP" altLang="en-US" sz="1400">
                          <a:solidFill>
                            <a:srgbClr val="333399"/>
                          </a:solidFill>
                          <a:latin typeface="+mn-ea"/>
                          <a:ea typeface="+mn-ea"/>
                          <a:cs typeface="メイリオ" panose="020B0604030504040204" pitchFamily="50" charset="-128"/>
                        </a:rPr>
                        <a:t>～）</a:t>
                      </a:r>
                      <a:endParaRPr kumimoji="1" lang="en-US" altLang="ja-JP" sz="1400">
                        <a:solidFill>
                          <a:srgbClr val="333399"/>
                        </a:solidFill>
                        <a:latin typeface="+mn-ea"/>
                        <a:ea typeface="+mn-ea"/>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cxnSp>
        <p:nvCxnSpPr>
          <p:cNvPr id="260" name="直線コネクタ 72">
            <a:extLst>
              <a:ext uri="{FF2B5EF4-FFF2-40B4-BE49-F238E27FC236}">
                <a16:creationId xmlns:a16="http://schemas.microsoft.com/office/drawing/2014/main" id="{8346C1CB-41B7-629E-D994-42112B6CBA84}"/>
              </a:ext>
            </a:extLst>
          </p:cNvPr>
          <p:cNvCxnSpPr/>
          <p:nvPr/>
        </p:nvCxnSpPr>
        <p:spPr>
          <a:xfrm flipH="1">
            <a:off x="6897092" y="3677536"/>
            <a:ext cx="338574" cy="719601"/>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1" name="Oval 7">
            <a:extLst>
              <a:ext uri="{FF2B5EF4-FFF2-40B4-BE49-F238E27FC236}">
                <a16:creationId xmlns:a16="http://schemas.microsoft.com/office/drawing/2014/main" id="{902F5F9A-A2C7-F0C8-2A8F-086AA8F7623A}"/>
              </a:ext>
            </a:extLst>
          </p:cNvPr>
          <p:cNvSpPr>
            <a:spLocks noChangeAspect="1" noChangeArrowheads="1"/>
          </p:cNvSpPr>
          <p:nvPr/>
        </p:nvSpPr>
        <p:spPr>
          <a:xfrm>
            <a:off x="6872934" y="4392898"/>
            <a:ext cx="36000" cy="36000"/>
          </a:xfrm>
          <a:prstGeom prst="ellipse">
            <a:avLst/>
          </a:prstGeom>
          <a:solidFill>
            <a:srgbClr val="FF0000"/>
          </a:solidFill>
          <a:ln w="9525">
            <a:solidFill>
              <a:srgbClr val="FF0000"/>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62" name="直線コネクタ 75">
            <a:extLst>
              <a:ext uri="{FF2B5EF4-FFF2-40B4-BE49-F238E27FC236}">
                <a16:creationId xmlns:a16="http://schemas.microsoft.com/office/drawing/2014/main" id="{FA95C484-BBE8-CAD7-AD27-365395F0442D}"/>
              </a:ext>
            </a:extLst>
          </p:cNvPr>
          <p:cNvCxnSpPr/>
          <p:nvPr/>
        </p:nvCxnSpPr>
        <p:spPr>
          <a:xfrm>
            <a:off x="7229512" y="3677536"/>
            <a:ext cx="7344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3" name="Text Box 18">
            <a:extLst>
              <a:ext uri="{FF2B5EF4-FFF2-40B4-BE49-F238E27FC236}">
                <a16:creationId xmlns:a16="http://schemas.microsoft.com/office/drawing/2014/main" id="{08CB9715-CF1B-B935-CB95-F92D58D5E3BF}"/>
              </a:ext>
            </a:extLst>
          </p:cNvPr>
          <p:cNvSpPr txBox="1">
            <a:spLocks noChangeAspect="1" noChangeArrowheads="1"/>
          </p:cNvSpPr>
          <p:nvPr/>
        </p:nvSpPr>
        <p:spPr>
          <a:xfrm>
            <a:off x="7210821" y="3510576"/>
            <a:ext cx="769441" cy="153888"/>
          </a:xfrm>
          <a:prstGeom prst="rect">
            <a:avLst/>
          </a:prstGeom>
          <a:noFill/>
          <a:ln>
            <a:noFill/>
          </a:ln>
        </p:spPr>
        <p:txBody>
          <a:bodyPr wrap="none" lIns="0" tIns="0" rIns="0" bIns="0">
            <a:spAutoFit/>
          </a:bodyP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岐阜県岐阜市</a:t>
            </a:r>
          </a:p>
        </p:txBody>
      </p:sp>
      <p:sp>
        <p:nvSpPr>
          <p:cNvPr id="264" name="Oval 7">
            <a:extLst>
              <a:ext uri="{FF2B5EF4-FFF2-40B4-BE49-F238E27FC236}">
                <a16:creationId xmlns:a16="http://schemas.microsoft.com/office/drawing/2014/main" id="{9D31C0EE-D936-9DD7-CE1A-C5F516C370DD}"/>
              </a:ext>
            </a:extLst>
          </p:cNvPr>
          <p:cNvSpPr>
            <a:spLocks noChangeAspect="1" noChangeArrowheads="1"/>
          </p:cNvSpPr>
          <p:nvPr/>
        </p:nvSpPr>
        <p:spPr>
          <a:xfrm>
            <a:off x="7626455" y="4235324"/>
            <a:ext cx="36000" cy="36000"/>
          </a:xfrm>
          <a:prstGeom prst="ellipse">
            <a:avLst/>
          </a:prstGeom>
          <a:solidFill>
            <a:srgbClr val="FF0000"/>
          </a:solidFill>
          <a:ln w="9525">
            <a:solidFill>
              <a:srgbClr val="FF0000"/>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65" name="直線コネクタ 72">
            <a:extLst>
              <a:ext uri="{FF2B5EF4-FFF2-40B4-BE49-F238E27FC236}">
                <a16:creationId xmlns:a16="http://schemas.microsoft.com/office/drawing/2014/main" id="{596E907F-E00D-1744-346E-FF8CCFB0ADD0}"/>
              </a:ext>
            </a:extLst>
          </p:cNvPr>
          <p:cNvCxnSpPr/>
          <p:nvPr/>
        </p:nvCxnSpPr>
        <p:spPr>
          <a:xfrm flipH="1">
            <a:off x="7642279" y="4122904"/>
            <a:ext cx="502507" cy="127699"/>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6" name="直線コネクタ 75">
            <a:extLst>
              <a:ext uri="{FF2B5EF4-FFF2-40B4-BE49-F238E27FC236}">
                <a16:creationId xmlns:a16="http://schemas.microsoft.com/office/drawing/2014/main" id="{896C12CD-55A2-59AA-F4B9-E9CC135D79E6}"/>
              </a:ext>
            </a:extLst>
          </p:cNvPr>
          <p:cNvCxnSpPr/>
          <p:nvPr/>
        </p:nvCxnSpPr>
        <p:spPr>
          <a:xfrm>
            <a:off x="8138436" y="4122904"/>
            <a:ext cx="9034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7" name="Text Box 18">
            <a:extLst>
              <a:ext uri="{FF2B5EF4-FFF2-40B4-BE49-F238E27FC236}">
                <a16:creationId xmlns:a16="http://schemas.microsoft.com/office/drawing/2014/main" id="{494D57CA-78C5-6BC5-B2BA-2F26211BB545}"/>
              </a:ext>
            </a:extLst>
          </p:cNvPr>
          <p:cNvSpPr txBox="1">
            <a:spLocks noChangeAspect="1" noChangeArrowheads="1"/>
          </p:cNvSpPr>
          <p:nvPr/>
        </p:nvSpPr>
        <p:spPr>
          <a:xfrm>
            <a:off x="8147412" y="3958084"/>
            <a:ext cx="897682" cy="153888"/>
          </a:xfrm>
          <a:prstGeom prst="rect">
            <a:avLst/>
          </a:prstGeom>
          <a:noFill/>
          <a:ln>
            <a:noFill/>
          </a:ln>
        </p:spPr>
        <p:txBody>
          <a:bodyPr wrap="none" lIns="0" tIns="0" rIns="0" bIns="0">
            <a:spAutoFit/>
          </a:bodyP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栃木県宇都宮市</a:t>
            </a:r>
          </a:p>
        </p:txBody>
      </p:sp>
      <p:sp>
        <p:nvSpPr>
          <p:cNvPr id="270" name="Oval 7">
            <a:extLst>
              <a:ext uri="{FF2B5EF4-FFF2-40B4-BE49-F238E27FC236}">
                <a16:creationId xmlns:a16="http://schemas.microsoft.com/office/drawing/2014/main" id="{401128BA-A39C-AAD3-1794-E77A565AFB61}"/>
              </a:ext>
            </a:extLst>
          </p:cNvPr>
          <p:cNvSpPr>
            <a:spLocks noChangeAspect="1" noChangeArrowheads="1"/>
          </p:cNvSpPr>
          <p:nvPr/>
        </p:nvSpPr>
        <p:spPr>
          <a:xfrm>
            <a:off x="5359080" y="4621905"/>
            <a:ext cx="36000" cy="36000"/>
          </a:xfrm>
          <a:prstGeom prst="ellipse">
            <a:avLst/>
          </a:prstGeom>
          <a:solidFill>
            <a:srgbClr val="FF0000"/>
          </a:solidFill>
          <a:ln w="9525">
            <a:solidFill>
              <a:srgbClr val="FF0000"/>
            </a:solidFill>
            <a:round/>
            <a:headEnd/>
            <a:tailEnd/>
          </a:ln>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71" name="直線コネクタ 100">
            <a:extLst>
              <a:ext uri="{FF2B5EF4-FFF2-40B4-BE49-F238E27FC236}">
                <a16:creationId xmlns:a16="http://schemas.microsoft.com/office/drawing/2014/main" id="{367EBC36-B3E4-7BB1-68C3-B3F7F93078A1}"/>
              </a:ext>
            </a:extLst>
          </p:cNvPr>
          <p:cNvCxnSpPr>
            <a:stCxn id="270" idx="4"/>
          </p:cNvCxnSpPr>
          <p:nvPr/>
        </p:nvCxnSpPr>
        <p:spPr>
          <a:xfrm>
            <a:off x="5377080" y="4657905"/>
            <a:ext cx="27476" cy="10476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2" name="直線コネクタ 102">
            <a:extLst>
              <a:ext uri="{FF2B5EF4-FFF2-40B4-BE49-F238E27FC236}">
                <a16:creationId xmlns:a16="http://schemas.microsoft.com/office/drawing/2014/main" id="{61A05E8F-570D-7DFF-D209-37F64E462DEA}"/>
              </a:ext>
            </a:extLst>
          </p:cNvPr>
          <p:cNvCxnSpPr/>
          <p:nvPr/>
        </p:nvCxnSpPr>
        <p:spPr>
          <a:xfrm>
            <a:off x="4458849" y="5694541"/>
            <a:ext cx="93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73" name="Text Box 18">
            <a:extLst>
              <a:ext uri="{FF2B5EF4-FFF2-40B4-BE49-F238E27FC236}">
                <a16:creationId xmlns:a16="http://schemas.microsoft.com/office/drawing/2014/main" id="{2EEBB73C-E887-AFA9-AD3B-7D7C35841404}"/>
              </a:ext>
            </a:extLst>
          </p:cNvPr>
          <p:cNvSpPr txBox="1">
            <a:spLocks noChangeAspect="1" noChangeArrowheads="1"/>
          </p:cNvSpPr>
          <p:nvPr/>
        </p:nvSpPr>
        <p:spPr>
          <a:xfrm>
            <a:off x="4466452" y="5532729"/>
            <a:ext cx="920794" cy="153888"/>
          </a:xfrm>
          <a:prstGeom prst="rect">
            <a:avLst/>
          </a:prstGeom>
          <a:noFill/>
          <a:ln>
            <a:noFill/>
          </a:ln>
        </p:spPr>
        <p:txBody>
          <a:bodyPr wrap="square" lIns="0" tIns="0" rIns="0" bIns="0">
            <a:spAutoFit/>
          </a:bodyP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福岡県久留米市</a:t>
            </a:r>
          </a:p>
        </p:txBody>
      </p:sp>
    </p:spTree>
    <p:extLst>
      <p:ext uri="{BB962C8B-B14F-4D97-AF65-F5344CB8AC3E}">
        <p14:creationId xmlns:p14="http://schemas.microsoft.com/office/powerpoint/2010/main" val="37900596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テキスト ボックス 35"/>
          <p:cNvSpPr txBox="1"/>
          <p:nvPr/>
        </p:nvSpPr>
        <p:spPr>
          <a:xfrm>
            <a:off x="1587" y="348982"/>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9" name="テキスト ボックス 36"/>
          <p:cNvSpPr txBox="1"/>
          <p:nvPr/>
        </p:nvSpPr>
        <p:spPr>
          <a:xfrm>
            <a:off x="1587" y="401266"/>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0" name="正方形/長方形 16"/>
          <p:cNvSpPr/>
          <p:nvPr/>
        </p:nvSpPr>
        <p:spPr>
          <a:xfrm>
            <a:off x="1587" y="-33653"/>
            <a:ext cx="9904413" cy="396000"/>
          </a:xfrm>
          <a:prstGeom prst="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t"/>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地方都市における生産緑地制度等導入の必要性</a:t>
            </a:r>
          </a:p>
          <a:p>
            <a:pPr marL="0" marR="0" lvl="0" indent="0" algn="l" defTabSz="128016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 name="テキスト ボックス 1">
            <a:extLst>
              <a:ext uri="{FF2B5EF4-FFF2-40B4-BE49-F238E27FC236}">
                <a16:creationId xmlns:a16="http://schemas.microsoft.com/office/drawing/2014/main" id="{27B9CB74-086B-C66F-FAB0-53E64BB70B71}"/>
              </a:ext>
            </a:extLst>
          </p:cNvPr>
          <p:cNvSpPr txBox="1"/>
          <p:nvPr/>
        </p:nvSpPr>
        <p:spPr>
          <a:xfrm>
            <a:off x="128464" y="498605"/>
            <a:ext cx="9145016" cy="305872"/>
          </a:xfrm>
          <a:prstGeom prst="rect">
            <a:avLst/>
          </a:prstGeom>
          <a:solidFill>
            <a:srgbClr val="DEFF9B"/>
          </a:solidFill>
          <a:ln w="9525">
            <a:solidFill>
              <a:schemeClr val="tx1"/>
            </a:solid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市街化区域内（特に居住誘導区域外）に大量の農地が存在</a:t>
            </a:r>
            <a:endParaRPr kumimoji="1" lang="en-US" altLang="ja-JP" sz="2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a:extLst>
              <a:ext uri="{FF2B5EF4-FFF2-40B4-BE49-F238E27FC236}">
                <a16:creationId xmlns:a16="http://schemas.microsoft.com/office/drawing/2014/main" id="{BF8D9E45-B8FA-9A54-6BA6-2839A55B5F3B}"/>
              </a:ext>
            </a:extLst>
          </p:cNvPr>
          <p:cNvSpPr/>
          <p:nvPr/>
        </p:nvSpPr>
        <p:spPr>
          <a:xfrm>
            <a:off x="56456" y="823527"/>
            <a:ext cx="7560840" cy="900246"/>
          </a:xfrm>
          <a:prstGeom prst="rect">
            <a:avLst/>
          </a:prstGeom>
        </p:spPr>
        <p:txBody>
          <a:bodyPr wrap="square">
            <a:spAutoFit/>
          </a:bodyPr>
          <a:lstStyle/>
          <a:p>
            <a:pPr marL="0" marR="0" lvl="0" indent="0" algn="l" defTabSz="914400" rtl="0" eaLnBrk="1" fontAlgn="auto" latinLnBrk="0" hangingPunct="1">
              <a:lnSpc>
                <a:spcPts val="1700"/>
              </a:lnSpc>
              <a:spcBef>
                <a:spcPts val="600"/>
              </a:spcBef>
              <a:spcAft>
                <a:spcPts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ＭＳ Ｐゴシック"/>
                <a:ea typeface="ＭＳ Ｐゴシック"/>
                <a:cs typeface="+mn-cs"/>
              </a:rPr>
              <a:t>政策的な措置をせずに宅地化（市街地の拡散）が進めば、</a:t>
            </a:r>
            <a:endParaRPr kumimoji="1" lang="en-US" altLang="ja-JP" sz="16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ts val="1700"/>
              </a:lnSpc>
              <a:spcBef>
                <a:spcPts val="60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1800" b="0" i="0" u="sng" strike="noStrike" kern="1200" cap="none" spc="0" normalizeH="0" baseline="0" noProof="0">
                <a:ln>
                  <a:noFill/>
                </a:ln>
                <a:solidFill>
                  <a:srgbClr val="000000"/>
                </a:solidFill>
                <a:effectLst/>
                <a:uLnTx/>
                <a:uFillTx/>
                <a:latin typeface="ＭＳ Ｐゴシック"/>
                <a:ea typeface="ＭＳ Ｐゴシック"/>
                <a:cs typeface="+mn-cs"/>
              </a:rPr>
              <a:t>立地適正化計画の実現効果が薄れ</a:t>
            </a:r>
            <a:r>
              <a:rPr kumimoji="1" lang="ja-JP" altLang="en-US" sz="18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800" b="0" i="0" u="sng" strike="noStrike" kern="1200" cap="none" spc="0" normalizeH="0" baseline="0" noProof="0">
                <a:ln>
                  <a:noFill/>
                </a:ln>
                <a:solidFill>
                  <a:srgbClr val="000000"/>
                </a:solidFill>
                <a:effectLst/>
                <a:uLnTx/>
                <a:uFillTx/>
                <a:latin typeface="ＭＳ Ｐゴシック"/>
                <a:ea typeface="ＭＳ Ｐゴシック"/>
                <a:cs typeface="+mn-cs"/>
              </a:rPr>
              <a:t>行政コストが増加</a:t>
            </a:r>
            <a:endParaRPr kumimoji="1" lang="en-US" altLang="ja-JP" sz="1800" b="0" i="0" u="sng"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ts val="1700"/>
              </a:lnSpc>
              <a:spcBef>
                <a:spcPts val="60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ＭＳ Ｐゴシック"/>
                <a:ea typeface="ＭＳ Ｐゴシック"/>
                <a:cs typeface="+mn-cs"/>
              </a:rPr>
              <a:t>　・人口減少下で需要以上の供給が発生し</a:t>
            </a:r>
            <a:r>
              <a:rPr kumimoji="1" lang="ja-JP" altLang="en-US" sz="1800" b="0" i="0" u="sng" strike="noStrike" kern="1200" cap="none" spc="0" normalizeH="0" baseline="0" noProof="0">
                <a:ln>
                  <a:noFill/>
                </a:ln>
                <a:solidFill>
                  <a:srgbClr val="000000"/>
                </a:solidFill>
                <a:effectLst/>
                <a:uLnTx/>
                <a:uFillTx/>
                <a:latin typeface="ＭＳ Ｐゴシック"/>
                <a:ea typeface="ＭＳ Ｐゴシック"/>
                <a:cs typeface="+mn-cs"/>
              </a:rPr>
              <a:t>地価が下落</a:t>
            </a:r>
            <a:r>
              <a:rPr kumimoji="1" lang="ja-JP" altLang="en-US" sz="18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800" b="0" i="0" u="sng" strike="noStrike" kern="1200" cap="none" spc="0" normalizeH="0" baseline="0" noProof="0">
                <a:ln>
                  <a:noFill/>
                </a:ln>
                <a:solidFill>
                  <a:srgbClr val="000000"/>
                </a:solidFill>
                <a:effectLst/>
                <a:uLnTx/>
                <a:uFillTx/>
                <a:latin typeface="ＭＳ Ｐゴシック"/>
                <a:ea typeface="ＭＳ Ｐゴシック"/>
                <a:cs typeface="+mn-cs"/>
              </a:rPr>
              <a:t>税収が減少</a:t>
            </a:r>
            <a:endParaRPr kumimoji="1" lang="en-US" altLang="ja-JP" sz="1800" b="0" i="0" u="sng"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6" name="正方形/長方形 6">
            <a:extLst>
              <a:ext uri="{FF2B5EF4-FFF2-40B4-BE49-F238E27FC236}">
                <a16:creationId xmlns:a16="http://schemas.microsoft.com/office/drawing/2014/main" id="{4798D8AB-90C8-AF33-F44B-87669817A503}"/>
              </a:ext>
            </a:extLst>
          </p:cNvPr>
          <p:cNvSpPr/>
          <p:nvPr/>
        </p:nvSpPr>
        <p:spPr>
          <a:xfrm>
            <a:off x="7257256" y="900673"/>
            <a:ext cx="2520280" cy="646331"/>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ＭＳ Ｐゴシック"/>
                <a:ea typeface="ＭＳ Ｐゴシック"/>
                <a:cs typeface="+mn-cs"/>
              </a:rPr>
              <a:t>持続可能な都市経営が困難になる可能性</a:t>
            </a:r>
          </a:p>
        </p:txBody>
      </p:sp>
      <p:sp>
        <p:nvSpPr>
          <p:cNvPr id="7" name="右矢印 7">
            <a:extLst>
              <a:ext uri="{FF2B5EF4-FFF2-40B4-BE49-F238E27FC236}">
                <a16:creationId xmlns:a16="http://schemas.microsoft.com/office/drawing/2014/main" id="{C99680AB-E2BE-F987-A42C-E45508F97A19}"/>
              </a:ext>
            </a:extLst>
          </p:cNvPr>
          <p:cNvSpPr/>
          <p:nvPr/>
        </p:nvSpPr>
        <p:spPr>
          <a:xfrm>
            <a:off x="6825369" y="964577"/>
            <a:ext cx="396044" cy="501090"/>
          </a:xfrm>
          <a:prstGeom prst="rightArrow">
            <a:avLst/>
          </a:prstGeom>
          <a:solidFill>
            <a:srgbClr val="FFFF00"/>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grpSp>
        <p:nvGrpSpPr>
          <p:cNvPr id="8" name="グループ化 9">
            <a:extLst>
              <a:ext uri="{FF2B5EF4-FFF2-40B4-BE49-F238E27FC236}">
                <a16:creationId xmlns:a16="http://schemas.microsoft.com/office/drawing/2014/main" id="{3F631765-58ED-6495-2437-217B0BA43DFE}"/>
              </a:ext>
            </a:extLst>
          </p:cNvPr>
          <p:cNvGrpSpPr/>
          <p:nvPr/>
        </p:nvGrpSpPr>
        <p:grpSpPr>
          <a:xfrm>
            <a:off x="2072680" y="1831639"/>
            <a:ext cx="5976664" cy="360040"/>
            <a:chOff x="2144688" y="2224498"/>
            <a:chExt cx="5976664" cy="360040"/>
          </a:xfrm>
        </p:grpSpPr>
        <p:sp>
          <p:nvSpPr>
            <p:cNvPr id="9" name="円/楕円 8">
              <a:extLst>
                <a:ext uri="{FF2B5EF4-FFF2-40B4-BE49-F238E27FC236}">
                  <a16:creationId xmlns:a16="http://schemas.microsoft.com/office/drawing/2014/main" id="{2567EA58-7C3B-94F5-0231-16EF3C61D153}"/>
                </a:ext>
              </a:extLst>
            </p:cNvPr>
            <p:cNvSpPr/>
            <p:nvPr/>
          </p:nvSpPr>
          <p:spPr>
            <a:xfrm>
              <a:off x="2144688" y="2404518"/>
              <a:ext cx="5760640" cy="180020"/>
            </a:xfrm>
            <a:prstGeom prst="ellipse">
              <a:avLst/>
            </a:prstGeom>
            <a:solidFill>
              <a:srgbClr val="92D05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10" name="テキスト ボックス 2">
              <a:extLst>
                <a:ext uri="{FF2B5EF4-FFF2-40B4-BE49-F238E27FC236}">
                  <a16:creationId xmlns:a16="http://schemas.microsoft.com/office/drawing/2014/main" id="{EBECB447-E708-25CA-EFC4-94AFCDC2B40E}"/>
                </a:ext>
              </a:extLst>
            </p:cNvPr>
            <p:cNvSpPr txBox="1"/>
            <p:nvPr/>
          </p:nvSpPr>
          <p:spPr>
            <a:xfrm>
              <a:off x="2144688" y="2224498"/>
              <a:ext cx="5976664" cy="360040"/>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都市農地の保全は、地方都市における喫緊の課題</a:t>
              </a:r>
            </a:p>
          </p:txBody>
        </p:sp>
      </p:grpSp>
      <p:sp>
        <p:nvSpPr>
          <p:cNvPr id="11" name="テキスト ボックス 16">
            <a:extLst>
              <a:ext uri="{FF2B5EF4-FFF2-40B4-BE49-F238E27FC236}">
                <a16:creationId xmlns:a16="http://schemas.microsoft.com/office/drawing/2014/main" id="{9C986AFA-3351-C854-85EE-855A66E9D771}"/>
              </a:ext>
            </a:extLst>
          </p:cNvPr>
          <p:cNvSpPr txBox="1"/>
          <p:nvPr/>
        </p:nvSpPr>
        <p:spPr>
          <a:xfrm>
            <a:off x="128464" y="2307372"/>
            <a:ext cx="9145016" cy="320957"/>
          </a:xfrm>
          <a:prstGeom prst="rect">
            <a:avLst/>
          </a:prstGeom>
          <a:solidFill>
            <a:srgbClr val="DEFF9B"/>
          </a:solidFill>
          <a:ln w="9525">
            <a:solidFill>
              <a:schemeClr val="tx1"/>
            </a:solid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都市農地の保全には、安定した農業経営が必須</a:t>
            </a:r>
            <a:endParaRPr kumimoji="1" lang="en-US" altLang="ja-JP" sz="2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9">
            <a:extLst>
              <a:ext uri="{FF2B5EF4-FFF2-40B4-BE49-F238E27FC236}">
                <a16:creationId xmlns:a16="http://schemas.microsoft.com/office/drawing/2014/main" id="{7E30E81E-429B-87F4-0BFB-BF5C63D967A5}"/>
              </a:ext>
            </a:extLst>
          </p:cNvPr>
          <p:cNvSpPr/>
          <p:nvPr/>
        </p:nvSpPr>
        <p:spPr>
          <a:xfrm>
            <a:off x="56456" y="2667412"/>
            <a:ext cx="9649072" cy="1195199"/>
          </a:xfrm>
          <a:prstGeom prst="rect">
            <a:avLst/>
          </a:prstGeom>
        </p:spPr>
        <p:txBody>
          <a:bodyPr wrap="square">
            <a:spAutoFit/>
          </a:bodyPr>
          <a:lstStyle/>
          <a:p>
            <a:pPr marL="0" marR="0" lvl="0" indent="0" algn="l" defTabSz="914400" rtl="0" eaLnBrk="1" fontAlgn="auto" latinLnBrk="0" hangingPunct="1">
              <a:lnSpc>
                <a:spcPts val="1700"/>
              </a:lnSpc>
              <a:spcBef>
                <a:spcPts val="600"/>
              </a:spcBef>
              <a:spcAft>
                <a:spcPts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ＭＳ Ｐゴシック"/>
                <a:ea typeface="ＭＳ Ｐゴシック"/>
                <a:cs typeface="+mn-cs"/>
              </a:rPr>
              <a:t>市街化区域内農地の固定資産税は、宅地並み評価・農地に準じた課税（</a:t>
            </a:r>
            <a:r>
              <a:rPr kumimoji="1" lang="en-US" altLang="ja-JP" sz="1600" b="0" i="0" u="none" strike="noStrike" kern="1200" cap="none" spc="0" normalizeH="0" baseline="0" noProof="0">
                <a:ln>
                  <a:noFill/>
                </a:ln>
                <a:solidFill>
                  <a:srgbClr val="000000"/>
                </a:solidFill>
                <a:effectLst/>
                <a:uLnTx/>
                <a:uFillTx/>
                <a:latin typeface="ＭＳ Ｐゴシック"/>
                <a:ea typeface="ＭＳ Ｐゴシック"/>
                <a:cs typeface="+mn-cs"/>
              </a:rPr>
              <a:t>10%</a:t>
            </a:r>
            <a:r>
              <a:rPr kumimoji="1" lang="ja-JP" altLang="en-US" sz="1600" b="0" i="0" u="none" strike="noStrike" kern="1200" cap="none" spc="0" normalizeH="0" baseline="0" noProof="0">
                <a:ln>
                  <a:noFill/>
                </a:ln>
                <a:solidFill>
                  <a:srgbClr val="000000"/>
                </a:solidFill>
                <a:effectLst/>
                <a:uLnTx/>
                <a:uFillTx/>
                <a:latin typeface="ＭＳ Ｐゴシック"/>
                <a:ea typeface="ＭＳ Ｐゴシック"/>
                <a:cs typeface="+mn-cs"/>
              </a:rPr>
              <a:t>の負担調整）</a:t>
            </a:r>
            <a:endParaRPr kumimoji="1" lang="en-US" altLang="ja-JP" sz="16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ts val="1700"/>
              </a:lnSpc>
              <a:spcBef>
                <a:spcPts val="60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ＭＳ Ｐゴシック"/>
                <a:ea typeface="ＭＳ Ｐゴシック"/>
                <a:cs typeface="+mn-cs"/>
              </a:rPr>
              <a:t>　・制度導入から２５年が経過し、周辺住宅地と同水準まで増加</a:t>
            </a:r>
            <a:endParaRPr kumimoji="1" lang="en-US" altLang="ja-JP" sz="18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ts val="1700"/>
              </a:lnSpc>
              <a:spcBef>
                <a:spcPts val="60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ＭＳ Ｐゴシック"/>
                <a:ea typeface="ＭＳ Ｐゴシック"/>
                <a:cs typeface="+mn-cs"/>
              </a:rPr>
              <a:t>　・農業</a:t>
            </a:r>
            <a:r>
              <a:rPr kumimoji="1" lang="ja-JP" altLang="en-US" sz="1800" b="0" i="0" u="sng" strike="noStrike" kern="1200" cap="none" spc="0" normalizeH="0" baseline="0" noProof="0">
                <a:ln>
                  <a:noFill/>
                </a:ln>
                <a:solidFill>
                  <a:srgbClr val="000000"/>
                </a:solidFill>
                <a:effectLst/>
                <a:uLnTx/>
                <a:uFillTx/>
                <a:latin typeface="ＭＳ Ｐゴシック"/>
                <a:ea typeface="ＭＳ Ｐゴシック"/>
                <a:cs typeface="+mn-cs"/>
              </a:rPr>
              <a:t>収益の大半が固定資産税</a:t>
            </a:r>
            <a:r>
              <a:rPr kumimoji="1" lang="ja-JP" altLang="en-US" sz="1800" b="0" i="0" u="none" strike="noStrike" kern="1200" cap="none" spc="0" normalizeH="0" baseline="0" noProof="0">
                <a:ln>
                  <a:noFill/>
                </a:ln>
                <a:solidFill>
                  <a:srgbClr val="000000"/>
                </a:solidFill>
                <a:effectLst/>
                <a:uLnTx/>
                <a:uFillTx/>
                <a:latin typeface="ＭＳ Ｐゴシック"/>
                <a:ea typeface="ＭＳ Ｐゴシック"/>
                <a:cs typeface="+mn-cs"/>
              </a:rPr>
              <a:t>等</a:t>
            </a:r>
            <a:endParaRPr kumimoji="1" lang="en-US" altLang="ja-JP" sz="18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ts val="1700"/>
              </a:lnSpc>
              <a:spcBef>
                <a:spcPts val="60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ＭＳ Ｐゴシック"/>
                <a:ea typeface="ＭＳ Ｐゴシック"/>
                <a:cs typeface="+mn-cs"/>
              </a:rPr>
              <a:t>　・今後も税額が上がる可能性</a:t>
            </a:r>
            <a:endParaRPr kumimoji="1" lang="en-US" altLang="ja-JP" sz="18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13" name="正方形/長方形 20">
            <a:extLst>
              <a:ext uri="{FF2B5EF4-FFF2-40B4-BE49-F238E27FC236}">
                <a16:creationId xmlns:a16="http://schemas.microsoft.com/office/drawing/2014/main" id="{7863F68D-A0D6-1BCA-B4EF-C15B0E371531}"/>
              </a:ext>
            </a:extLst>
          </p:cNvPr>
          <p:cNvSpPr/>
          <p:nvPr/>
        </p:nvSpPr>
        <p:spPr>
          <a:xfrm>
            <a:off x="7257256" y="2955444"/>
            <a:ext cx="2520280" cy="677108"/>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ＭＳ Ｐゴシック"/>
                <a:ea typeface="ＭＳ Ｐゴシック"/>
                <a:cs typeface="+mn-cs"/>
              </a:rPr>
              <a:t>営農継続が</a:t>
            </a:r>
            <a:endParaRPr kumimoji="1" lang="en-US" altLang="ja-JP" sz="1800" b="1"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ctr" defTabSz="914400" rtl="0" eaLnBrk="1" fontAlgn="auto" latinLnBrk="0" hangingPunct="1">
              <a:lnSpc>
                <a:spcPts val="1800"/>
              </a:lnSpc>
              <a:spcBef>
                <a:spcPts val="600"/>
              </a:spcBef>
              <a:spcAft>
                <a:spcPts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ＭＳ Ｐゴシック"/>
                <a:ea typeface="ＭＳ Ｐゴシック"/>
                <a:cs typeface="+mn-cs"/>
              </a:rPr>
              <a:t>困難になる可能性</a:t>
            </a:r>
          </a:p>
        </p:txBody>
      </p:sp>
      <p:sp>
        <p:nvSpPr>
          <p:cNvPr id="14" name="角丸四角形吹き出し 10">
            <a:extLst>
              <a:ext uri="{FF2B5EF4-FFF2-40B4-BE49-F238E27FC236}">
                <a16:creationId xmlns:a16="http://schemas.microsoft.com/office/drawing/2014/main" id="{B2FFB50C-C3B9-83FF-3C27-1B60C7C1D5BD}"/>
              </a:ext>
            </a:extLst>
          </p:cNvPr>
          <p:cNvSpPr/>
          <p:nvPr/>
        </p:nvSpPr>
        <p:spPr>
          <a:xfrm>
            <a:off x="3781822" y="3272051"/>
            <a:ext cx="2988332" cy="482040"/>
          </a:xfrm>
          <a:prstGeom prst="wedgeRoundRectCallout">
            <a:avLst>
              <a:gd name="adj1" fmla="val -54574"/>
              <a:gd name="adj2" fmla="val -26419"/>
              <a:gd name="adj3" fmla="val 16667"/>
            </a:avLst>
          </a:prstGeom>
          <a:noFill/>
          <a:ln>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（例）売上</a:t>
            </a:r>
            <a:r>
              <a:rPr kumimoji="1" lang="en-US" altLang="ja-JP"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60</a:t>
            </a: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万（収益</a:t>
            </a:r>
            <a:r>
              <a:rPr kumimoji="1" lang="en-US" altLang="ja-JP"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45</a:t>
            </a: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万、材料費等</a:t>
            </a:r>
            <a:r>
              <a:rPr kumimoji="1" lang="en-US" altLang="ja-JP"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15</a:t>
            </a: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万）に対し、固都税</a:t>
            </a:r>
            <a:r>
              <a:rPr kumimoji="1" lang="en-US" altLang="ja-JP"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26</a:t>
            </a: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万　</a:t>
            </a:r>
            <a:r>
              <a:rPr kumimoji="1" lang="en-US" altLang="ja-JP" sz="105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r>
              <a:rPr kumimoji="1" lang="en-US" altLang="ja-JP" sz="11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1000m2</a:t>
            </a:r>
            <a:r>
              <a:rPr kumimoji="1" lang="ja-JP" altLang="en-US" sz="11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当たり</a:t>
            </a:r>
            <a:endPar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endParaRPr>
          </a:p>
        </p:txBody>
      </p:sp>
      <p:grpSp>
        <p:nvGrpSpPr>
          <p:cNvPr id="15" name="グループ化 23">
            <a:extLst>
              <a:ext uri="{FF2B5EF4-FFF2-40B4-BE49-F238E27FC236}">
                <a16:creationId xmlns:a16="http://schemas.microsoft.com/office/drawing/2014/main" id="{737BBE9D-C825-5C3F-BE2A-045118501831}"/>
              </a:ext>
            </a:extLst>
          </p:cNvPr>
          <p:cNvGrpSpPr/>
          <p:nvPr/>
        </p:nvGrpSpPr>
        <p:grpSpPr>
          <a:xfrm>
            <a:off x="2107636" y="3963556"/>
            <a:ext cx="6336704" cy="360040"/>
            <a:chOff x="2144688" y="2224498"/>
            <a:chExt cx="6336704" cy="360040"/>
          </a:xfrm>
        </p:grpSpPr>
        <p:sp>
          <p:nvSpPr>
            <p:cNvPr id="16" name="円/楕円 24">
              <a:extLst>
                <a:ext uri="{FF2B5EF4-FFF2-40B4-BE49-F238E27FC236}">
                  <a16:creationId xmlns:a16="http://schemas.microsoft.com/office/drawing/2014/main" id="{1310BD35-E374-D69E-30E0-1D4EDF1D59AA}"/>
                </a:ext>
              </a:extLst>
            </p:cNvPr>
            <p:cNvSpPr/>
            <p:nvPr/>
          </p:nvSpPr>
          <p:spPr>
            <a:xfrm>
              <a:off x="2144688" y="2404518"/>
              <a:ext cx="5760640" cy="180020"/>
            </a:xfrm>
            <a:prstGeom prst="ellipse">
              <a:avLst/>
            </a:prstGeom>
            <a:solidFill>
              <a:srgbClr val="92D05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17" name="テキスト ボックス 25">
              <a:extLst>
                <a:ext uri="{FF2B5EF4-FFF2-40B4-BE49-F238E27FC236}">
                  <a16:creationId xmlns:a16="http://schemas.microsoft.com/office/drawing/2014/main" id="{A20AB9CE-99B8-1815-FA02-16C9486944DC}"/>
                </a:ext>
              </a:extLst>
            </p:cNvPr>
            <p:cNvSpPr txBox="1"/>
            <p:nvPr/>
          </p:nvSpPr>
          <p:spPr>
            <a:xfrm>
              <a:off x="2504728" y="2224498"/>
              <a:ext cx="5976664" cy="360040"/>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経営の安定化には、税制面での支援が有効</a:t>
              </a:r>
            </a:p>
          </p:txBody>
        </p:sp>
      </p:grpSp>
      <p:sp>
        <p:nvSpPr>
          <p:cNvPr id="18" name="右矢印 30">
            <a:extLst>
              <a:ext uri="{FF2B5EF4-FFF2-40B4-BE49-F238E27FC236}">
                <a16:creationId xmlns:a16="http://schemas.microsoft.com/office/drawing/2014/main" id="{8D92AC05-FA00-8CB5-7AF1-5A42344D2768}"/>
              </a:ext>
            </a:extLst>
          </p:cNvPr>
          <p:cNvSpPr/>
          <p:nvPr/>
        </p:nvSpPr>
        <p:spPr>
          <a:xfrm>
            <a:off x="6825208" y="3030418"/>
            <a:ext cx="396044" cy="501090"/>
          </a:xfrm>
          <a:prstGeom prst="rightArrow">
            <a:avLst/>
          </a:prstGeom>
          <a:solidFill>
            <a:srgbClr val="FFFF00"/>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20" name="二等辺三角形 19">
            <a:extLst>
              <a:ext uri="{FF2B5EF4-FFF2-40B4-BE49-F238E27FC236}">
                <a16:creationId xmlns:a16="http://schemas.microsoft.com/office/drawing/2014/main" id="{AD1D97F2-5AB2-6933-DDBA-39472D82DE38}"/>
              </a:ext>
            </a:extLst>
          </p:cNvPr>
          <p:cNvSpPr/>
          <p:nvPr/>
        </p:nvSpPr>
        <p:spPr>
          <a:xfrm rot="10800000">
            <a:off x="4088904" y="4549350"/>
            <a:ext cx="1728192" cy="256900"/>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21" name="テキスト ボックス 25">
            <a:extLst>
              <a:ext uri="{FF2B5EF4-FFF2-40B4-BE49-F238E27FC236}">
                <a16:creationId xmlns:a16="http://schemas.microsoft.com/office/drawing/2014/main" id="{70F2FDDB-2F81-34BB-AF7A-0BF52F8C4D6E}"/>
              </a:ext>
            </a:extLst>
          </p:cNvPr>
          <p:cNvSpPr txBox="1"/>
          <p:nvPr/>
        </p:nvSpPr>
        <p:spPr>
          <a:xfrm>
            <a:off x="1469613" y="4910391"/>
            <a:ext cx="6966774" cy="360040"/>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2400" b="1" i="0" u="sng"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生産緑地制度等の都市農地保全制度の導入が重要</a:t>
            </a:r>
          </a:p>
        </p:txBody>
      </p:sp>
      <p:sp>
        <p:nvSpPr>
          <p:cNvPr id="23" name="テキスト ボックス 38">
            <a:extLst>
              <a:ext uri="{FF2B5EF4-FFF2-40B4-BE49-F238E27FC236}">
                <a16:creationId xmlns:a16="http://schemas.microsoft.com/office/drawing/2014/main" id="{2ADA0554-5CD8-0E14-D8A5-D5D8A58C9694}"/>
              </a:ext>
            </a:extLst>
          </p:cNvPr>
          <p:cNvSpPr txBox="1"/>
          <p:nvPr/>
        </p:nvSpPr>
        <p:spPr>
          <a:xfrm>
            <a:off x="301976" y="5803528"/>
            <a:ext cx="9316001" cy="738664"/>
          </a:xfrm>
          <a:prstGeom prst="rect">
            <a:avLst/>
          </a:prstGeom>
          <a:noFill/>
          <a:ln w="127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（１）生産緑地地区の計画の考え方</a:t>
            </a:r>
            <a:br>
              <a:rPr kumimoji="1" lang="en-US" altLang="ja-JP" sz="14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br>
            <a:r>
              <a:rPr kumimoji="1" lang="ja-JP" altLang="en-US" sz="14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③　（略）また、</a:t>
            </a:r>
            <a:r>
              <a:rPr kumimoji="1" lang="ja-JP" altLang="en-US" sz="1400" b="0" i="0" u="sng"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rPr>
              <a:t>三大都市圏の特定市以外の都市においても</a:t>
            </a:r>
            <a:r>
              <a:rPr kumimoji="1" lang="ja-JP" altLang="en-US" sz="14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、本制度の趣旨や、コンパクトなまちづくりを進める上で市街化区域農地を保全する必要性が高まっていることを踏まえ、</a:t>
            </a:r>
            <a:r>
              <a:rPr kumimoji="1" lang="ja-JP" altLang="en-US" sz="1400" b="0" i="0" u="sng"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rPr>
              <a:t>新たに生産緑地地区を定めることが望ましい</a:t>
            </a:r>
            <a:r>
              <a:rPr kumimoji="1" lang="ja-JP" altLang="en-US" sz="1400" b="0" i="0" u="none"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rPr>
              <a:t>。</a:t>
            </a:r>
            <a:endParaRPr kumimoji="1" lang="en-US" altLang="ja-JP" sz="1400" b="0" i="0" u="none"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p:txBody>
      </p:sp>
      <p:sp>
        <p:nvSpPr>
          <p:cNvPr id="24" name="角丸四角形 44">
            <a:extLst>
              <a:ext uri="{FF2B5EF4-FFF2-40B4-BE49-F238E27FC236}">
                <a16:creationId xmlns:a16="http://schemas.microsoft.com/office/drawing/2014/main" id="{1C211CFA-02F1-C534-3FA2-A3A7CCE70EB0}"/>
              </a:ext>
            </a:extLst>
          </p:cNvPr>
          <p:cNvSpPr/>
          <p:nvPr/>
        </p:nvSpPr>
        <p:spPr>
          <a:xfrm>
            <a:off x="272480" y="5512115"/>
            <a:ext cx="8966163" cy="313227"/>
          </a:xfrm>
          <a:prstGeom prst="roundRect">
            <a:avLst>
              <a:gd name="adj" fmla="val 14208"/>
            </a:avLst>
          </a:prstGeom>
          <a:no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t>※</a:t>
            </a:r>
            <a:r>
              <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rPr>
              <a:t>都市計画に関する国の考え方を示した都市計画運用指針においても、地方都市への制度導入が望ましい旨を記載。</a:t>
            </a: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 name="スライド番号プレースホルダー 24">
            <a:extLst>
              <a:ext uri="{FF2B5EF4-FFF2-40B4-BE49-F238E27FC236}">
                <a16:creationId xmlns:a16="http://schemas.microsoft.com/office/drawing/2014/main" id="{AF7663C1-3C99-93BB-81AE-C691D14ACD76}"/>
              </a:ext>
            </a:extLst>
          </p:cNvPr>
          <p:cNvSpPr>
            <a:spLocks noGrp="1"/>
          </p:cNvSpPr>
          <p:nvPr>
            <p:ph type="sldNum" sz="quarter" idx="12"/>
          </p:nvPr>
        </p:nvSpPr>
        <p:spPr>
          <a:xfrm>
            <a:off x="7597331" y="6472342"/>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083541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505902" y="6468972"/>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FC12D-27C1-4F31-90C9-A93D49E44687}"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8" name="テキスト ボックス 35"/>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9" name="テキスト ボックス 36"/>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0" name="正方形/長方形 16"/>
          <p:cNvSpPr/>
          <p:nvPr/>
        </p:nvSpPr>
        <p:spPr>
          <a:xfrm>
            <a:off x="-1" y="0"/>
            <a:ext cx="9904413" cy="396000"/>
          </a:xfrm>
          <a:prstGeom prst="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t"/>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広島市の生産緑地制度導入事例</a:t>
            </a:r>
          </a:p>
        </p:txBody>
      </p:sp>
      <p:sp>
        <p:nvSpPr>
          <p:cNvPr id="6" name="正方形/長方形 5">
            <a:extLst>
              <a:ext uri="{FF2B5EF4-FFF2-40B4-BE49-F238E27FC236}">
                <a16:creationId xmlns:a16="http://schemas.microsoft.com/office/drawing/2014/main" id="{2F18438C-09A2-354E-80E3-9BD76D920EA3}"/>
              </a:ext>
            </a:extLst>
          </p:cNvPr>
          <p:cNvSpPr/>
          <p:nvPr/>
        </p:nvSpPr>
        <p:spPr>
          <a:xfrm>
            <a:off x="56856" y="5680794"/>
            <a:ext cx="9719330" cy="1100853"/>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7" name="正方形/長方形 6">
            <a:extLst>
              <a:ext uri="{FF2B5EF4-FFF2-40B4-BE49-F238E27FC236}">
                <a16:creationId xmlns:a16="http://schemas.microsoft.com/office/drawing/2014/main" id="{B361B1BA-5B16-5914-16B9-B8C7E015F630}"/>
              </a:ext>
            </a:extLst>
          </p:cNvPr>
          <p:cNvSpPr/>
          <p:nvPr/>
        </p:nvSpPr>
        <p:spPr>
          <a:xfrm>
            <a:off x="56856" y="2318853"/>
            <a:ext cx="9719330" cy="3282057"/>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8" name="正方形/長方形 23">
            <a:extLst>
              <a:ext uri="{FF2B5EF4-FFF2-40B4-BE49-F238E27FC236}">
                <a16:creationId xmlns:a16="http://schemas.microsoft.com/office/drawing/2014/main" id="{D8B6C527-642C-F0DC-A2BB-C0A29716FFDC}"/>
              </a:ext>
            </a:extLst>
          </p:cNvPr>
          <p:cNvSpPr/>
          <p:nvPr/>
        </p:nvSpPr>
        <p:spPr>
          <a:xfrm>
            <a:off x="56856" y="620688"/>
            <a:ext cx="9719330" cy="1628348"/>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9" name="Rectangle 3">
            <a:extLst>
              <a:ext uri="{FF2B5EF4-FFF2-40B4-BE49-F238E27FC236}">
                <a16:creationId xmlns:a16="http://schemas.microsoft.com/office/drawing/2014/main" id="{24D45662-D643-9732-85A4-7907DDE4E403}"/>
              </a:ext>
            </a:extLst>
          </p:cNvPr>
          <p:cNvSpPr>
            <a:spLocks noChangeArrowheads="1"/>
          </p:cNvSpPr>
          <p:nvPr/>
        </p:nvSpPr>
        <p:spPr>
          <a:xfrm>
            <a:off x="0" y="6067283"/>
            <a:ext cx="9772317" cy="703645"/>
          </a:xfrm>
          <a:prstGeom prst="rect">
            <a:avLst/>
          </a:prstGeom>
          <a:noFill/>
          <a:ln w="9525" algn="ctr">
            <a:noFill/>
            <a:miter lim="800000"/>
            <a:headEnd/>
            <a:tailEnd/>
          </a:ln>
          <a:effectLst/>
        </p:spPr>
        <p:txBody>
          <a:bodyPr wrap="square" tIns="36000" bIns="36000" anchor="ctr">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○市役所が単独で生産緑地地区の指定を行う場合に比べ、相続や農業以外の経営等、</a:t>
            </a:r>
            <a:r>
              <a:rPr kumimoji="1" lang="ja-JP" altLang="en-US" sz="12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農家個別の事情を加味した相談への対応が可能</a:t>
            </a:r>
            <a:endParaRPr kumimoji="1" lang="en-US" altLang="ja-JP" sz="12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2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JA</a:t>
            </a:r>
            <a:r>
              <a:rPr kumimoji="1" lang="ja-JP" altLang="en-US" sz="12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の支社機能によるきめ細やかな対応が可能</a:t>
            </a:r>
            <a:endParaRPr kumimoji="1" lang="en-US" altLang="ja-JP" sz="12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○指定後は、市役所と</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JA</a:t>
            </a:r>
            <a:r>
              <a:rPr kumimoji="1" lang="ja-JP" altLang="en-US" sz="1200" b="0" i="0" u="none" strike="noStrike" kern="1200" cap="none" spc="0" normalizeH="0" baseline="0" noProof="0" err="1">
                <a:ln>
                  <a:noFill/>
                </a:ln>
                <a:solidFill>
                  <a:srgbClr val="000000"/>
                </a:solidFill>
                <a:effectLst/>
                <a:uLnTx/>
                <a:uFillTx/>
                <a:latin typeface="Meiryo UI" panose="020B0604030504040204" pitchFamily="50" charset="-128"/>
                <a:ea typeface="Meiryo UI" panose="020B0604030504040204" pitchFamily="50" charset="-128"/>
                <a:cs typeface="+mn-cs"/>
              </a:rPr>
              <a:t>とが</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連携し、農業者をサポートすることが可能</a:t>
            </a:r>
            <a:endParaRPr kumimoji="1" lang="en-US" altLang="ja-JP" sz="12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1" name="Rectangle 3">
            <a:extLst>
              <a:ext uri="{FF2B5EF4-FFF2-40B4-BE49-F238E27FC236}">
                <a16:creationId xmlns:a16="http://schemas.microsoft.com/office/drawing/2014/main" id="{842430CD-C75E-08A0-DA9B-687DA5366F97}"/>
              </a:ext>
            </a:extLst>
          </p:cNvPr>
          <p:cNvSpPr>
            <a:spLocks noChangeArrowheads="1"/>
          </p:cNvSpPr>
          <p:nvPr/>
        </p:nvSpPr>
        <p:spPr>
          <a:xfrm>
            <a:off x="56857" y="986776"/>
            <a:ext cx="5760240" cy="1262260"/>
          </a:xfrm>
          <a:prstGeom prst="rect">
            <a:avLst/>
          </a:prstGeom>
          <a:noFill/>
          <a:ln w="9525" algn="ctr">
            <a:noFill/>
            <a:miter lim="800000"/>
            <a:headEnd/>
            <a:tailEnd/>
          </a:ln>
          <a:effectLst/>
        </p:spPr>
        <p:txBody>
          <a:bodyPr wrap="square" tIns="36000" bIns="36000" anchor="ctr">
            <a:spAutoFit/>
          </a:bodyPr>
          <a:lstStyle/>
          <a:p>
            <a:pPr marL="0" marR="0" lvl="0" indent="0" algn="l" defTabSz="711200" rtl="0" eaLnBrk="1" fontAlgn="auto" latinLnBrk="0" hangingPunct="1">
              <a:lnSpc>
                <a:spcPct val="90000"/>
              </a:lnSpc>
              <a:spcBef>
                <a:spcPts val="0"/>
              </a:spcBef>
              <a:spcAft>
                <a:spcPts val="30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○市街化区域内農地の減少が顕著　</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1,080ha</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H14</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761ha(R2) </a:t>
            </a:r>
          </a:p>
          <a:p>
            <a:pPr marL="0" marR="0" lvl="0" indent="0" algn="l" defTabSz="711200" rtl="0" eaLnBrk="1" fontAlgn="auto" latinLnBrk="0" hangingPunct="1">
              <a:lnSpc>
                <a:spcPct val="90000"/>
              </a:lnSpc>
              <a:spcBef>
                <a:spcPts val="0"/>
              </a:spcBef>
              <a:spcAft>
                <a:spcPts val="30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○特産の広島菜をはじめ、ホウレンソウやエダマメなどの野菜等を市街化区域内農地で栽培</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711200" rtl="0" eaLnBrk="1" fontAlgn="auto" latinLnBrk="0" hangingPunct="1">
              <a:lnSpc>
                <a:spcPct val="90000"/>
              </a:lnSpc>
              <a:spcBef>
                <a:spcPts val="0"/>
              </a:spcBef>
              <a:spcAft>
                <a:spcPts val="30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○農家の経営コストの増加</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711200" rtl="0" eaLnBrk="1" fontAlgn="auto" latinLnBrk="0" hangingPunct="1">
              <a:lnSpc>
                <a:spcPct val="90000"/>
              </a:lnSpc>
              <a:spcBef>
                <a:spcPts val="0"/>
              </a:spcBef>
              <a:spcAft>
                <a:spcPts val="30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○農家・農業団体から制度導入の声が上がり、更なる都市農業の振興が求められる</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711200" rtl="0" eaLnBrk="1" fontAlgn="auto" latinLnBrk="0" hangingPunct="1">
              <a:lnSpc>
                <a:spcPct val="90000"/>
              </a:lnSpc>
              <a:spcBef>
                <a:spcPts val="0"/>
              </a:spcBef>
              <a:spcAft>
                <a:spcPts val="30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○生産野菜の供給機能、都市住民の食農体験機能等及び</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711200" rtl="0" eaLnBrk="1" fontAlgn="auto" latinLnBrk="0" hangingPunct="1">
              <a:lnSpc>
                <a:spcPct val="90000"/>
              </a:lnSpc>
              <a:spcBef>
                <a:spcPts val="0"/>
              </a:spcBef>
              <a:spcAft>
                <a:spcPts val="30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災害時における防災機能の発揮を期待</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21">
            <a:extLst>
              <a:ext uri="{FF2B5EF4-FFF2-40B4-BE49-F238E27FC236}">
                <a16:creationId xmlns:a16="http://schemas.microsoft.com/office/drawing/2014/main" id="{EE012C3E-6A4B-B151-55B7-66AFE674A8A2}"/>
              </a:ext>
            </a:extLst>
          </p:cNvPr>
          <p:cNvSpPr txBox="1"/>
          <p:nvPr/>
        </p:nvSpPr>
        <p:spPr>
          <a:xfrm>
            <a:off x="56856" y="620688"/>
            <a:ext cx="3600000" cy="360040"/>
          </a:xfrm>
          <a:prstGeom prst="rect">
            <a:avLst/>
          </a:prstGeom>
          <a:solidFill>
            <a:schemeClr val="bg2">
              <a:lumMod val="50000"/>
            </a:schemeClr>
          </a:solidFill>
          <a:ln w="9525">
            <a:solidFill>
              <a:schemeClr val="tx1"/>
            </a:solid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800" b="0" i="0" u="none" strike="noStrike" kern="1200" cap="none" spc="0" normalizeH="0" baseline="0" noProof="0">
                <a:ln>
                  <a:noFill/>
                </a:ln>
                <a:solidFill>
                  <a:srgbClr val="FFFFFF">
                    <a:lumMod val="95000"/>
                  </a:srgbClr>
                </a:solidFill>
                <a:effectLst/>
                <a:uLnTx/>
                <a:uFillTx/>
                <a:latin typeface="Meiryo UI" panose="020B0604030504040204" pitchFamily="50" charset="-128"/>
                <a:ea typeface="Meiryo UI" panose="020B0604030504040204" pitchFamily="50" charset="-128"/>
                <a:cs typeface="+mn-cs"/>
              </a:rPr>
              <a:t>制度導入の背景</a:t>
            </a:r>
            <a:endParaRPr kumimoji="1" lang="en-US" altLang="ja-JP" sz="1800" b="0" i="0" u="none" strike="noStrike" kern="1200" cap="none" spc="0" normalizeH="0" baseline="0" noProof="0">
              <a:ln>
                <a:noFill/>
              </a:ln>
              <a:solidFill>
                <a:srgbClr val="FFFFFF">
                  <a:lumMod val="95000"/>
                </a:srgbClr>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7">
            <a:extLst>
              <a:ext uri="{FF2B5EF4-FFF2-40B4-BE49-F238E27FC236}">
                <a16:creationId xmlns:a16="http://schemas.microsoft.com/office/drawing/2014/main" id="{89C255E6-C2C1-C2A6-39AE-5C8BF5DDB39F}"/>
              </a:ext>
            </a:extLst>
          </p:cNvPr>
          <p:cNvSpPr txBox="1"/>
          <p:nvPr/>
        </p:nvSpPr>
        <p:spPr>
          <a:xfrm>
            <a:off x="56856" y="2318853"/>
            <a:ext cx="3600000" cy="360040"/>
          </a:xfrm>
          <a:prstGeom prst="rect">
            <a:avLst/>
          </a:prstGeom>
          <a:solidFill>
            <a:schemeClr val="bg2">
              <a:lumMod val="50000"/>
            </a:schemeClr>
          </a:solidFill>
          <a:ln w="9525">
            <a:solidFill>
              <a:schemeClr val="tx1"/>
            </a:solid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800" b="0" i="0" u="none" strike="noStrike" kern="1200" cap="none" spc="0" normalizeH="0" baseline="0" noProof="0">
                <a:ln>
                  <a:noFill/>
                </a:ln>
                <a:solidFill>
                  <a:srgbClr val="FFFFFF">
                    <a:lumMod val="95000"/>
                  </a:srgbClr>
                </a:solidFill>
                <a:effectLst/>
                <a:uLnTx/>
                <a:uFillTx/>
                <a:latin typeface="Meiryo UI" panose="020B0604030504040204" pitchFamily="50" charset="-128"/>
                <a:ea typeface="Meiryo UI" panose="020B0604030504040204" pitchFamily="50" charset="-128"/>
                <a:cs typeface="+mn-cs"/>
              </a:rPr>
              <a:t>制度導入のスキーム</a:t>
            </a:r>
            <a:endParaRPr kumimoji="1" lang="en-US" altLang="ja-JP" sz="1800" b="0" i="0" u="none" strike="noStrike" kern="1200" cap="none" spc="0" normalizeH="0" baseline="0" noProof="0">
              <a:ln>
                <a:noFill/>
              </a:ln>
              <a:solidFill>
                <a:srgbClr val="FFFFFF">
                  <a:lumMod val="95000"/>
                </a:srgbClr>
              </a:solidFill>
              <a:effectLst/>
              <a:uLnTx/>
              <a:uFillTx/>
              <a:latin typeface="Meiryo UI" panose="020B0604030504040204" pitchFamily="50" charset="-128"/>
              <a:ea typeface="Meiryo UI" panose="020B0604030504040204" pitchFamily="50" charset="-128"/>
              <a:cs typeface="+mn-cs"/>
            </a:endParaRPr>
          </a:p>
        </p:txBody>
      </p:sp>
      <p:sp>
        <p:nvSpPr>
          <p:cNvPr id="14" name="Rectangle 3">
            <a:extLst>
              <a:ext uri="{FF2B5EF4-FFF2-40B4-BE49-F238E27FC236}">
                <a16:creationId xmlns:a16="http://schemas.microsoft.com/office/drawing/2014/main" id="{482E1E2C-DFD2-793C-3E32-088A2740A541}"/>
              </a:ext>
            </a:extLst>
          </p:cNvPr>
          <p:cNvSpPr>
            <a:spLocks noChangeArrowheads="1"/>
          </p:cNvSpPr>
          <p:nvPr/>
        </p:nvSpPr>
        <p:spPr>
          <a:xfrm>
            <a:off x="56857" y="2703435"/>
            <a:ext cx="4536104" cy="480507"/>
          </a:xfrm>
          <a:prstGeom prst="rect">
            <a:avLst/>
          </a:prstGeom>
          <a:noFill/>
          <a:ln w="9525" algn="ctr">
            <a:noFill/>
            <a:miter lim="800000"/>
            <a:headEnd/>
            <a:tailEnd/>
          </a:ln>
          <a:effectLst/>
        </p:spPr>
        <p:txBody>
          <a:bodyPr wrap="square" tIns="36000" bIns="36000" anchor="ctr">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○広島市では、生産緑地制度導入において</a:t>
            </a:r>
            <a:r>
              <a:rPr kumimoji="1" lang="ja-JP" altLang="en-US" sz="12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都市計画提案制度</a:t>
            </a:r>
            <a:r>
              <a:rPr kumimoji="1" lang="en-US" altLang="ja-JP" sz="800"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rPr>
              <a:t>１</a:t>
            </a:r>
            <a:endParaRPr kumimoji="1" lang="en-US" altLang="ja-JP" sz="1200"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200"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と都市計画協力団体制度</a:t>
            </a:r>
            <a:r>
              <a:rPr kumimoji="1" lang="en-US" altLang="ja-JP" sz="800"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rPr>
              <a:t>２</a:t>
            </a:r>
            <a:r>
              <a:rPr kumimoji="1" lang="ja-JP" altLang="en-US" sz="12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を活用</a:t>
            </a:r>
            <a:endParaRPr kumimoji="1" lang="en-US" altLang="ja-JP" sz="12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5" name="Rectangle 3">
            <a:extLst>
              <a:ext uri="{FF2B5EF4-FFF2-40B4-BE49-F238E27FC236}">
                <a16:creationId xmlns:a16="http://schemas.microsoft.com/office/drawing/2014/main" id="{135A314B-EB7B-7834-93EF-548E1B4C2026}"/>
              </a:ext>
            </a:extLst>
          </p:cNvPr>
          <p:cNvSpPr>
            <a:spLocks noChangeArrowheads="1"/>
          </p:cNvSpPr>
          <p:nvPr/>
        </p:nvSpPr>
        <p:spPr>
          <a:xfrm>
            <a:off x="56857" y="3243947"/>
            <a:ext cx="4176063" cy="2252787"/>
          </a:xfrm>
          <a:prstGeom prst="rect">
            <a:avLst/>
          </a:prstGeom>
          <a:noFill/>
          <a:ln w="9525" algn="ctr">
            <a:noFill/>
            <a:miter lim="800000"/>
            <a:headEnd/>
            <a:tailEnd/>
          </a:ln>
          <a:effectLst/>
        </p:spPr>
        <p:txBody>
          <a:bodyPr wrap="square" tIns="36000" bIns="36000" anchor="ct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1" lang="en-US" altLang="ja-JP"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導入決定後の経緯（</a:t>
            </a:r>
            <a:r>
              <a:rPr kumimoji="1" lang="en-US" altLang="ja-JP"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R2</a:t>
            </a: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R2.3</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市が</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JA</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広島市、</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JA</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安芸（現</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JA</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ひろしま）を都市計画</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協力団体に指定</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4</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市やＪＡの広報紙等にて制度導入について周知開始</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4</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JA</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において、農家の生産緑地指定希望の受付</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JA</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が生産緑地の申請方法等に係る説明会を開催</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8</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JA</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より生産緑地地区指定に係る都市計画提案　　</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10</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都市計画</a:t>
            </a:r>
            <a:r>
              <a:rPr kumimoji="1" lang="ja-JP" altLang="en-US" sz="1100" b="0" i="0" u="none" strike="sng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提</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案の縦覧</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11</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都市計画審議会へ諮問</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12</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生産緑地地区の指定</a:t>
            </a:r>
            <a:endParaRPr kumimoji="1" lang="ja-JP"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22">
            <a:extLst>
              <a:ext uri="{FF2B5EF4-FFF2-40B4-BE49-F238E27FC236}">
                <a16:creationId xmlns:a16="http://schemas.microsoft.com/office/drawing/2014/main" id="{E1E1A907-21BB-53B4-3383-5C6E001B97A1}"/>
              </a:ext>
            </a:extLst>
          </p:cNvPr>
          <p:cNvSpPr txBox="1"/>
          <p:nvPr/>
        </p:nvSpPr>
        <p:spPr>
          <a:xfrm>
            <a:off x="56856" y="5680794"/>
            <a:ext cx="3600000" cy="360040"/>
          </a:xfrm>
          <a:prstGeom prst="rect">
            <a:avLst/>
          </a:prstGeom>
          <a:solidFill>
            <a:schemeClr val="bg2">
              <a:lumMod val="50000"/>
            </a:schemeClr>
          </a:solidFill>
          <a:ln w="9525">
            <a:solidFill>
              <a:schemeClr val="tx1"/>
            </a:solid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800" b="0" i="0" u="none" strike="noStrike" kern="1200" cap="none" spc="0" normalizeH="0" baseline="0" noProof="0">
                <a:ln>
                  <a:noFill/>
                </a:ln>
                <a:solidFill>
                  <a:srgbClr val="FFFFFF">
                    <a:lumMod val="95000"/>
                  </a:srgbClr>
                </a:solidFill>
                <a:effectLst/>
                <a:uLnTx/>
                <a:uFillTx/>
                <a:latin typeface="Meiryo UI" panose="020B0604030504040204" pitchFamily="50" charset="-128"/>
                <a:ea typeface="Meiryo UI" panose="020B0604030504040204" pitchFamily="50" charset="-128"/>
                <a:cs typeface="+mn-cs"/>
              </a:rPr>
              <a:t>上記スキームのメリット</a:t>
            </a:r>
            <a:endParaRPr kumimoji="1" lang="en-US" altLang="ja-JP" sz="1800" b="0" i="0" u="none" strike="noStrike" kern="1200" cap="none" spc="0" normalizeH="0" baseline="0" noProof="0">
              <a:ln>
                <a:noFill/>
              </a:ln>
              <a:solidFill>
                <a:srgbClr val="FFFFFF">
                  <a:lumMod val="95000"/>
                </a:srgbClr>
              </a:solidFill>
              <a:effectLst/>
              <a:uLnTx/>
              <a:uFillTx/>
              <a:latin typeface="Meiryo UI" panose="020B0604030504040204" pitchFamily="50" charset="-128"/>
              <a:ea typeface="Meiryo UI" panose="020B0604030504040204" pitchFamily="50" charset="-128"/>
              <a:cs typeface="+mn-cs"/>
            </a:endParaRPr>
          </a:p>
        </p:txBody>
      </p:sp>
      <p:grpSp>
        <p:nvGrpSpPr>
          <p:cNvPr id="19" name="グループ化 5">
            <a:extLst>
              <a:ext uri="{FF2B5EF4-FFF2-40B4-BE49-F238E27FC236}">
                <a16:creationId xmlns:a16="http://schemas.microsoft.com/office/drawing/2014/main" id="{68C28C84-B2FA-F74B-6B51-AE035664C319}"/>
              </a:ext>
            </a:extLst>
          </p:cNvPr>
          <p:cNvGrpSpPr/>
          <p:nvPr/>
        </p:nvGrpSpPr>
        <p:grpSpPr>
          <a:xfrm>
            <a:off x="6843657" y="2748968"/>
            <a:ext cx="2928662" cy="1346464"/>
            <a:chOff x="3102275" y="4472577"/>
            <a:chExt cx="2682033" cy="1346464"/>
          </a:xfrm>
          <a:noFill/>
        </p:grpSpPr>
        <p:sp>
          <p:nvSpPr>
            <p:cNvPr id="20" name="Rectangle 3">
              <a:extLst>
                <a:ext uri="{FF2B5EF4-FFF2-40B4-BE49-F238E27FC236}">
                  <a16:creationId xmlns:a16="http://schemas.microsoft.com/office/drawing/2014/main" id="{304A5457-8231-8C38-FC02-F95D271ABEA5}"/>
                </a:ext>
              </a:extLst>
            </p:cNvPr>
            <p:cNvSpPr>
              <a:spLocks noChangeArrowheads="1"/>
            </p:cNvSpPr>
            <p:nvPr/>
          </p:nvSpPr>
          <p:spPr>
            <a:xfrm>
              <a:off x="3102275" y="4472577"/>
              <a:ext cx="2682031" cy="241980"/>
            </a:xfrm>
            <a:prstGeom prst="rect">
              <a:avLst/>
            </a:prstGeom>
            <a:noFill/>
            <a:ln w="9525" algn="ctr">
              <a:noFill/>
              <a:miter lim="800000"/>
              <a:headEnd/>
              <a:tailEnd/>
            </a:ln>
            <a:effectLst/>
          </p:spPr>
          <p:txBody>
            <a:bodyPr wrap="square" tIns="36000" bIns="36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１</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都市計画提案制度</a:t>
              </a: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（都市計画法第</a:t>
              </a:r>
              <a:r>
                <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21</a:t>
              </a: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条の</a:t>
              </a:r>
              <a:r>
                <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4" name="正方形/長方形 32">
              <a:extLst>
                <a:ext uri="{FF2B5EF4-FFF2-40B4-BE49-F238E27FC236}">
                  <a16:creationId xmlns:a16="http://schemas.microsoft.com/office/drawing/2014/main" id="{94F61350-573F-20A8-3CEC-3830A24A214A}"/>
                </a:ext>
              </a:extLst>
            </p:cNvPr>
            <p:cNvSpPr/>
            <p:nvPr/>
          </p:nvSpPr>
          <p:spPr>
            <a:xfrm>
              <a:off x="3182221" y="4682833"/>
              <a:ext cx="2602087" cy="11362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・土地所有者等が都市計画決定・変更の提案</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をすることが可能</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・提案要件は以下のとおり</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①</a:t>
              </a:r>
              <a:r>
                <a:rPr kumimoji="1" lang="en-US" altLang="ja-JP" sz="1050" b="0"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5,000m</a:t>
              </a:r>
              <a:r>
                <a:rPr kumimoji="1" lang="en-US" altLang="ja-JP" sz="1050" b="0" i="0" u="sng"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以上</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の一体的な区域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②都市計画に関する法令上の基準に適合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③土地所有者等の３分の２以上の同意</a:t>
              </a:r>
            </a:p>
          </p:txBody>
        </p:sp>
      </p:grpSp>
      <p:grpSp>
        <p:nvGrpSpPr>
          <p:cNvPr id="28" name="グループ化 33">
            <a:extLst>
              <a:ext uri="{FF2B5EF4-FFF2-40B4-BE49-F238E27FC236}">
                <a16:creationId xmlns:a16="http://schemas.microsoft.com/office/drawing/2014/main" id="{D33128EF-9877-994E-AD85-ECEE55535083}"/>
              </a:ext>
            </a:extLst>
          </p:cNvPr>
          <p:cNvGrpSpPr/>
          <p:nvPr/>
        </p:nvGrpSpPr>
        <p:grpSpPr>
          <a:xfrm>
            <a:off x="6836678" y="4221088"/>
            <a:ext cx="2935640" cy="1194816"/>
            <a:chOff x="3102275" y="4308755"/>
            <a:chExt cx="2688423" cy="1194816"/>
          </a:xfrm>
          <a:noFill/>
        </p:grpSpPr>
        <p:sp>
          <p:nvSpPr>
            <p:cNvPr id="29" name="Rectangle 3">
              <a:extLst>
                <a:ext uri="{FF2B5EF4-FFF2-40B4-BE49-F238E27FC236}">
                  <a16:creationId xmlns:a16="http://schemas.microsoft.com/office/drawing/2014/main" id="{E5BAC157-CF34-58D4-749A-9F98532F3C48}"/>
                </a:ext>
              </a:extLst>
            </p:cNvPr>
            <p:cNvSpPr>
              <a:spLocks noChangeArrowheads="1"/>
            </p:cNvSpPr>
            <p:nvPr/>
          </p:nvSpPr>
          <p:spPr>
            <a:xfrm>
              <a:off x="3102275" y="4308755"/>
              <a:ext cx="2688422" cy="411257"/>
            </a:xfrm>
            <a:prstGeom prst="rect">
              <a:avLst/>
            </a:prstGeom>
            <a:grpFill/>
            <a:ln w="9525" algn="ctr">
              <a:noFill/>
              <a:miter lim="800000"/>
              <a:headEnd/>
              <a:tailEnd/>
            </a:ln>
            <a:effectLst/>
          </p:spPr>
          <p:txBody>
            <a:bodyPr wrap="square" tIns="36000" bIns="36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２</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都市計画協力団体制度</a:t>
              </a:r>
              <a:endParaRPr kumimoji="1" lang="en-US" altLang="ja-JP"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（都市計画法第</a:t>
              </a:r>
              <a:r>
                <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75</a:t>
              </a: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条の</a:t>
              </a:r>
              <a:r>
                <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5</a:t>
              </a: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～第</a:t>
              </a:r>
              <a:r>
                <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75</a:t>
              </a: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条の</a:t>
              </a:r>
              <a:r>
                <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10</a:t>
              </a: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35">
              <a:extLst>
                <a:ext uri="{FF2B5EF4-FFF2-40B4-BE49-F238E27FC236}">
                  <a16:creationId xmlns:a16="http://schemas.microsoft.com/office/drawing/2014/main" id="{934F988B-8EE7-A620-B4ED-1E412CD701E6}"/>
                </a:ext>
              </a:extLst>
            </p:cNvPr>
            <p:cNvSpPr/>
            <p:nvPr/>
          </p:nvSpPr>
          <p:spPr>
            <a:xfrm>
              <a:off x="3182220" y="4682833"/>
              <a:ext cx="2608478" cy="8207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・市町村長が住民団体、商店街組合等を都市</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計画協力団体として指定することが可能</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・指定団体は都市計画提案制度の</a:t>
              </a:r>
              <a:r>
                <a:rPr kumimoji="1" lang="ja-JP" altLang="en-US" sz="11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面積要件</a:t>
              </a:r>
              <a:endParaRPr kumimoji="1" lang="en-US" altLang="ja-JP" sz="11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に関わらず、小規模な計画提案が可能</a:t>
              </a:r>
              <a:endParaRPr kumimoji="1" lang="en-US" altLang="ja-JP" sz="11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grpSp>
        <p:nvGrpSpPr>
          <p:cNvPr id="32" name="グループ化 31">
            <a:extLst>
              <a:ext uri="{FF2B5EF4-FFF2-40B4-BE49-F238E27FC236}">
                <a16:creationId xmlns:a16="http://schemas.microsoft.com/office/drawing/2014/main" id="{9D1F5343-82D3-A353-05D7-5BB54B254A21}"/>
              </a:ext>
            </a:extLst>
          </p:cNvPr>
          <p:cNvGrpSpPr/>
          <p:nvPr/>
        </p:nvGrpSpPr>
        <p:grpSpPr>
          <a:xfrm>
            <a:off x="4166448" y="2418219"/>
            <a:ext cx="2748063" cy="3025740"/>
            <a:chOff x="4139324" y="3139564"/>
            <a:chExt cx="2748063" cy="3025740"/>
          </a:xfrm>
        </p:grpSpPr>
        <p:grpSp>
          <p:nvGrpSpPr>
            <p:cNvPr id="36" name="グループ化 4">
              <a:extLst>
                <a:ext uri="{FF2B5EF4-FFF2-40B4-BE49-F238E27FC236}">
                  <a16:creationId xmlns:a16="http://schemas.microsoft.com/office/drawing/2014/main" id="{E71C689D-4E2B-4053-0A80-95F1070EAA68}"/>
                </a:ext>
              </a:extLst>
            </p:cNvPr>
            <p:cNvGrpSpPr/>
            <p:nvPr/>
          </p:nvGrpSpPr>
          <p:grpSpPr>
            <a:xfrm>
              <a:off x="4139324" y="3139564"/>
              <a:ext cx="2748063" cy="3025740"/>
              <a:chOff x="554772" y="2543382"/>
              <a:chExt cx="2748063" cy="3025740"/>
            </a:xfrm>
          </p:grpSpPr>
          <p:sp>
            <p:nvSpPr>
              <p:cNvPr id="38" name="角丸四角形 28">
                <a:extLst>
                  <a:ext uri="{FF2B5EF4-FFF2-40B4-BE49-F238E27FC236}">
                    <a16:creationId xmlns:a16="http://schemas.microsoft.com/office/drawing/2014/main" id="{E320765C-6957-E2D5-9E45-52F768C31D35}"/>
                  </a:ext>
                </a:extLst>
              </p:cNvPr>
              <p:cNvSpPr/>
              <p:nvPr/>
            </p:nvSpPr>
            <p:spPr>
              <a:xfrm>
                <a:off x="621243" y="2543382"/>
                <a:ext cx="2610737" cy="2562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生産緑地指定の流れ</a:t>
                </a:r>
                <a:r>
                  <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57" name="図 3">
                <a:extLst>
                  <a:ext uri="{FF2B5EF4-FFF2-40B4-BE49-F238E27FC236}">
                    <a16:creationId xmlns:a16="http://schemas.microsoft.com/office/drawing/2014/main" id="{BE24DBA3-C132-C294-D0BD-C9D38B512778}"/>
                  </a:ext>
                </a:extLst>
              </p:cNvPr>
              <p:cNvPicPr>
                <a:picLocks noChangeAspect="1"/>
              </p:cNvPicPr>
              <p:nvPr/>
            </p:nvPicPr>
            <p:blipFill rotWithShape="1">
              <a:blip r:embed="rId3">
                <a:clrChange>
                  <a:clrFrom>
                    <a:srgbClr val="FFFFFF"/>
                  </a:clrFrom>
                  <a:clrTo>
                    <a:srgbClr val="FFFFFF">
                      <a:alpha val="0"/>
                    </a:srgbClr>
                  </a:clrTo>
                </a:clrChange>
              </a:blip>
              <a:srcRect l="1845" r="53688" b="4957"/>
              <a:stretch/>
            </p:blipFill>
            <p:spPr>
              <a:xfrm>
                <a:off x="554772" y="2808179"/>
                <a:ext cx="2748063" cy="2760943"/>
              </a:xfrm>
              <a:prstGeom prst="rect">
                <a:avLst/>
              </a:prstGeom>
            </p:spPr>
          </p:pic>
        </p:grpSp>
        <p:sp>
          <p:nvSpPr>
            <p:cNvPr id="37" name="Rectangle 3">
              <a:extLst>
                <a:ext uri="{FF2B5EF4-FFF2-40B4-BE49-F238E27FC236}">
                  <a16:creationId xmlns:a16="http://schemas.microsoft.com/office/drawing/2014/main" id="{832DB152-65A8-F404-9618-0E2780CF6234}"/>
                </a:ext>
              </a:extLst>
            </p:cNvPr>
            <p:cNvSpPr>
              <a:spLocks noChangeArrowheads="1"/>
            </p:cNvSpPr>
            <p:nvPr/>
          </p:nvSpPr>
          <p:spPr>
            <a:xfrm>
              <a:off x="4816627" y="4299632"/>
              <a:ext cx="1912122" cy="388174"/>
            </a:xfrm>
            <a:prstGeom prst="rect">
              <a:avLst/>
            </a:prstGeom>
            <a:solidFill>
              <a:schemeClr val="bg1"/>
            </a:solidFill>
            <a:ln w="9525" algn="ctr">
              <a:noFill/>
              <a:miter lim="800000"/>
              <a:headEnd/>
              <a:tailEnd/>
            </a:ln>
            <a:effectLst/>
          </p:spPr>
          <p:txBody>
            <a:bodyPr wrap="square" tIns="36000" bIns="3600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1" lang="ja-JP" altLang="en-US" sz="900" b="0" i="0" u="none" strike="noStrike" kern="1200" cap="none" spc="0" normalizeH="0" baseline="0" noProof="0">
                  <a:ln>
                    <a:noFill/>
                  </a:ln>
                  <a:solidFill>
                    <a:srgbClr val="4B7B2A"/>
                  </a:solidFill>
                  <a:effectLst/>
                  <a:uLnTx/>
                  <a:uFillTx/>
                  <a:latin typeface="ＤＨＰ平成明朝体W7" panose="02020700000000000000" pitchFamily="18" charset="-128"/>
                  <a:ea typeface="ＤＨＰ平成明朝体W7" panose="02020700000000000000" pitchFamily="18" charset="-128"/>
                  <a:cs typeface="+mn-cs"/>
                </a:rPr>
                <a:t>指定要件等の確認に必要な書類を</a:t>
              </a:r>
              <a:endParaRPr kumimoji="1" lang="en-US" altLang="ja-JP" sz="900" b="0" i="0" u="none" strike="noStrike" kern="1200" cap="none" spc="0" normalizeH="0" baseline="0" noProof="0">
                <a:ln>
                  <a:noFill/>
                </a:ln>
                <a:solidFill>
                  <a:srgbClr val="4B7B2A"/>
                </a:solidFill>
                <a:effectLst/>
                <a:uLnTx/>
                <a:uFillTx/>
                <a:latin typeface="ＤＨＰ平成明朝体W7" panose="02020700000000000000" pitchFamily="18" charset="-128"/>
                <a:ea typeface="ＤＨＰ平成明朝体W7" panose="02020700000000000000" pitchFamily="18" charset="-128"/>
                <a:cs typeface="+mn-cs"/>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1" lang="ja-JP" altLang="en-US" sz="900" b="0" i="0" u="none" strike="noStrike" kern="1200" cap="none" spc="0" normalizeH="0" baseline="0" noProof="0">
                  <a:ln>
                    <a:noFill/>
                  </a:ln>
                  <a:solidFill>
                    <a:srgbClr val="4B7B2A"/>
                  </a:solidFill>
                  <a:effectLst/>
                  <a:uLnTx/>
                  <a:uFillTx/>
                  <a:latin typeface="ＤＨＰ平成明朝体W7" panose="02020700000000000000" pitchFamily="18" charset="-128"/>
                  <a:ea typeface="ＤＨＰ平成明朝体W7" panose="02020700000000000000" pitchFamily="18" charset="-128"/>
                  <a:cs typeface="+mn-cs"/>
                </a:rPr>
                <a:t>都市計画協力団体に提出</a:t>
              </a:r>
              <a:endParaRPr kumimoji="1" lang="en-US" altLang="ja-JP" sz="900" b="0" i="0" u="none" strike="noStrike" kern="1200" cap="none" spc="0" normalizeH="0" baseline="0" noProof="0">
                <a:ln>
                  <a:noFill/>
                </a:ln>
                <a:solidFill>
                  <a:srgbClr val="4B7B2A"/>
                </a:solidFill>
                <a:effectLst/>
                <a:uLnTx/>
                <a:uFillTx/>
                <a:latin typeface="ＤＨＰ平成明朝体W7" panose="02020700000000000000" pitchFamily="18" charset="-128"/>
                <a:ea typeface="ＤＨＰ平成明朝体W7" panose="02020700000000000000" pitchFamily="18" charset="-128"/>
                <a:cs typeface="+mn-cs"/>
              </a:endParaRPr>
            </a:p>
          </p:txBody>
        </p:sp>
      </p:grpSp>
      <p:pic>
        <p:nvPicPr>
          <p:cNvPr id="58" name="図 2">
            <a:extLst>
              <a:ext uri="{FF2B5EF4-FFF2-40B4-BE49-F238E27FC236}">
                <a16:creationId xmlns:a16="http://schemas.microsoft.com/office/drawing/2014/main" id="{FE6D6415-74D8-5DDA-FF9F-A12504EAB8FF}"/>
              </a:ext>
            </a:extLst>
          </p:cNvPr>
          <p:cNvPicPr>
            <a:picLocks noChangeAspect="1"/>
          </p:cNvPicPr>
          <p:nvPr/>
        </p:nvPicPr>
        <p:blipFill>
          <a:blip r:embed="rId4"/>
          <a:stretch>
            <a:fillRect/>
          </a:stretch>
        </p:blipFill>
        <p:spPr>
          <a:xfrm>
            <a:off x="5692473" y="686890"/>
            <a:ext cx="2048095" cy="1356530"/>
          </a:xfrm>
          <a:prstGeom prst="rect">
            <a:avLst/>
          </a:prstGeom>
        </p:spPr>
      </p:pic>
      <p:pic>
        <p:nvPicPr>
          <p:cNvPr id="67" name="図 23">
            <a:extLst>
              <a:ext uri="{FF2B5EF4-FFF2-40B4-BE49-F238E27FC236}">
                <a16:creationId xmlns:a16="http://schemas.microsoft.com/office/drawing/2014/main" id="{7199A5A7-D951-DC85-4DB8-C1905EF1FA9A}"/>
              </a:ext>
            </a:extLst>
          </p:cNvPr>
          <p:cNvPicPr>
            <a:picLocks noChangeAspect="1"/>
          </p:cNvPicPr>
          <p:nvPr/>
        </p:nvPicPr>
        <p:blipFill>
          <a:blip r:embed="rId5"/>
          <a:stretch>
            <a:fillRect/>
          </a:stretch>
        </p:blipFill>
        <p:spPr>
          <a:xfrm>
            <a:off x="7896819" y="686890"/>
            <a:ext cx="1808709" cy="1356530"/>
          </a:xfrm>
          <a:prstGeom prst="rect">
            <a:avLst/>
          </a:prstGeom>
          <a:ln>
            <a:noFill/>
          </a:ln>
          <a:effectLst/>
        </p:spPr>
      </p:pic>
      <p:sp>
        <p:nvSpPr>
          <p:cNvPr id="71" name="テキスト ボックス 70">
            <a:extLst>
              <a:ext uri="{FF2B5EF4-FFF2-40B4-BE49-F238E27FC236}">
                <a16:creationId xmlns:a16="http://schemas.microsoft.com/office/drawing/2014/main" id="{D9F4EFCE-86AC-0707-4628-C3FC4F1B2459}"/>
              </a:ext>
            </a:extLst>
          </p:cNvPr>
          <p:cNvSpPr txBox="1"/>
          <p:nvPr/>
        </p:nvSpPr>
        <p:spPr>
          <a:xfrm>
            <a:off x="5692473" y="2043420"/>
            <a:ext cx="2041828" cy="195814"/>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vertOverflow="overflow" horzOverflow="overflow" wrap="square" lIns="90000" tIns="36000" rIns="36000" bIns="3600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食農体験の実施（広島菜）</a:t>
            </a:r>
          </a:p>
        </p:txBody>
      </p:sp>
      <p:sp>
        <p:nvSpPr>
          <p:cNvPr id="72" name="テキスト ボックス 71">
            <a:extLst>
              <a:ext uri="{FF2B5EF4-FFF2-40B4-BE49-F238E27FC236}">
                <a16:creationId xmlns:a16="http://schemas.microsoft.com/office/drawing/2014/main" id="{CB135677-D047-7A16-F5BC-91227BE02DE4}"/>
              </a:ext>
            </a:extLst>
          </p:cNvPr>
          <p:cNvSpPr txBox="1"/>
          <p:nvPr/>
        </p:nvSpPr>
        <p:spPr>
          <a:xfrm>
            <a:off x="7896819" y="2043420"/>
            <a:ext cx="1808709" cy="195814"/>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vertOverflow="overflow" horzOverflow="overflow" wrap="square" lIns="90000" tIns="36000" rIns="36000" bIns="3600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土砂災害時における防災機能の発揮</a:t>
            </a:r>
          </a:p>
        </p:txBody>
      </p:sp>
    </p:spTree>
    <p:extLst>
      <p:ext uri="{BB962C8B-B14F-4D97-AF65-F5344CB8AC3E}">
        <p14:creationId xmlns:p14="http://schemas.microsoft.com/office/powerpoint/2010/main" val="38218787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rotWithShape="1">
          <a:blip r:embed="rId2" cstate="print">
            <a:extLst>
              <a:ext uri="{28A0092B-C50C-407E-A947-70E740481C1C}">
                <a14:useLocalDpi xmlns:a14="http://schemas.microsoft.com/office/drawing/2010/main" val="0"/>
              </a:ext>
            </a:extLst>
          </a:blip>
          <a:srcRect l="561" t="9955" r="1805"/>
          <a:stretch/>
        </p:blipFill>
        <p:spPr>
          <a:xfrm>
            <a:off x="7334083" y="5395772"/>
            <a:ext cx="2455108" cy="1273588"/>
          </a:xfrm>
          <a:prstGeom prst="rect">
            <a:avLst/>
          </a:prstGeom>
        </p:spPr>
      </p:pic>
      <p:sp>
        <p:nvSpPr>
          <p:cNvPr id="4316" name="テキスト ボックス 43"/>
          <p:cNvSpPr txBox="1"/>
          <p:nvPr/>
        </p:nvSpPr>
        <p:spPr>
          <a:xfrm>
            <a:off x="0" y="0"/>
            <a:ext cx="9056662"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宇都宮市の生産緑地制度導入事例</a:t>
            </a:r>
          </a:p>
        </p:txBody>
      </p:sp>
      <p:sp>
        <p:nvSpPr>
          <p:cNvPr id="4342" name="テキスト ボックス 69"/>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43" name="テキスト ボックス 70"/>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下矢印 5"/>
          <p:cNvSpPr/>
          <p:nvPr/>
        </p:nvSpPr>
        <p:spPr>
          <a:xfrm>
            <a:off x="1951707" y="3172729"/>
            <a:ext cx="581473" cy="198000"/>
          </a:xfrm>
          <a:prstGeom prst="downArrow">
            <a:avLst/>
          </a:prstGeom>
          <a:solidFill>
            <a:schemeClr val="accent5">
              <a:lumMod val="7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7" name="下矢印 6"/>
          <p:cNvSpPr/>
          <p:nvPr/>
        </p:nvSpPr>
        <p:spPr>
          <a:xfrm>
            <a:off x="1951707" y="3881220"/>
            <a:ext cx="581473" cy="198000"/>
          </a:xfrm>
          <a:prstGeom prst="downArrow">
            <a:avLst/>
          </a:prstGeom>
          <a:solidFill>
            <a:schemeClr val="accent5">
              <a:lumMod val="7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8" name="テキスト ボックス 22"/>
          <p:cNvSpPr txBox="1"/>
          <p:nvPr/>
        </p:nvSpPr>
        <p:spPr>
          <a:xfrm>
            <a:off x="107951" y="1891994"/>
            <a:ext cx="5040000" cy="288000"/>
          </a:xfrm>
          <a:prstGeom prst="rect">
            <a:avLst/>
          </a:prstGeom>
          <a:solidFill>
            <a:srgbClr val="948A54"/>
          </a:solidFill>
          <a:ln w="9525">
            <a:solidFill>
              <a:schemeClr val="tx1"/>
            </a:solid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chor="ctr">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000" b="0" i="0" u="none" strike="noStrike" kern="1200" cap="none" spc="0" normalizeH="0" baseline="0" noProof="0">
                <a:ln>
                  <a:noFill/>
                </a:ln>
                <a:solidFill>
                  <a:srgbClr val="FFFFFF">
                    <a:lumMod val="95000"/>
                  </a:srgbClr>
                </a:solidFill>
                <a:effectLst/>
                <a:uLnTx/>
                <a:uFillTx/>
                <a:latin typeface="Meiryo UI" panose="020B0604030504040204" pitchFamily="50" charset="-128"/>
                <a:ea typeface="Meiryo UI" panose="020B0604030504040204" pitchFamily="50" charset="-128"/>
                <a:cs typeface="+mn-cs"/>
              </a:rPr>
              <a:t>生産緑地制度の運用</a:t>
            </a:r>
            <a:endParaRPr kumimoji="1" lang="en-US" altLang="ja-JP" sz="2000" b="0" i="0" u="none" strike="noStrike" kern="1200" cap="none" spc="0" normalizeH="0" baseline="0" noProof="0">
              <a:ln>
                <a:noFill/>
              </a:ln>
              <a:solidFill>
                <a:srgbClr val="FFFFFF">
                  <a:lumMod val="95000"/>
                </a:srgbClr>
              </a:solidFill>
              <a:effectLst/>
              <a:uLnTx/>
              <a:uFillTx/>
              <a:latin typeface="Meiryo UI" panose="020B0604030504040204" pitchFamily="50" charset="-128"/>
              <a:ea typeface="Meiryo UI" panose="020B0604030504040204" pitchFamily="50" charset="-128"/>
              <a:cs typeface="+mn-cs"/>
            </a:endParaRPr>
          </a:p>
        </p:txBody>
      </p:sp>
      <p:sp>
        <p:nvSpPr>
          <p:cNvPr id="9" name="Rectangle 3"/>
          <p:cNvSpPr>
            <a:spLocks noChangeArrowheads="1"/>
          </p:cNvSpPr>
          <p:nvPr/>
        </p:nvSpPr>
        <p:spPr>
          <a:xfrm>
            <a:off x="107951" y="900087"/>
            <a:ext cx="9726735" cy="944737"/>
          </a:xfrm>
          <a:prstGeom prst="rect">
            <a:avLst/>
          </a:prstGeom>
          <a:noFill/>
          <a:ln w="9525" algn="ctr">
            <a:noFill/>
            <a:miter lim="800000"/>
            <a:headEnd/>
            <a:tailEnd/>
          </a:ln>
          <a:effectLst/>
        </p:spPr>
        <p:txBody>
          <a:bodyPr wrap="square" lIns="91440" tIns="36000" rIns="91440" bIns="36000" anchor="ctr">
            <a:spAutoFit/>
          </a:bodyPr>
          <a:lstStyle/>
          <a:p>
            <a:pPr marL="0" marR="0" lvl="0" indent="0" algn="l" defTabSz="711200" rtl="0" eaLnBrk="1" fontAlgn="auto" latinLnBrk="0" hangingPunct="1">
              <a:lnSpc>
                <a:spcPts val="168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a:ea typeface="ＭＳ Ｐゴシック"/>
                <a:cs typeface="+mn-cs"/>
              </a:rPr>
              <a:t>○都市農地は毎年減少が続いており</a:t>
            </a:r>
            <a:r>
              <a:rPr kumimoji="1" lang="en-US" altLang="ja-JP" sz="1400" b="0" i="0" u="none" strike="noStrike" kern="1200" cap="none" spc="0" normalizeH="0" baseline="0" noProof="0">
                <a:ln>
                  <a:noFill/>
                </a:ln>
                <a:solidFill>
                  <a:prstClr val="black"/>
                </a:solidFill>
                <a:effectLst/>
                <a:uLnTx/>
                <a:uFillTx/>
                <a:latin typeface="ＭＳ Ｐゴシック"/>
                <a:ea typeface="ＭＳ Ｐゴシック"/>
                <a:cs typeface="+mn-cs"/>
              </a:rPr>
              <a:t>【H5</a:t>
            </a:r>
            <a:r>
              <a:rPr kumimoji="1" lang="ja-JP" altLang="en-US" sz="1400" b="0" i="0" u="none" strike="noStrike" kern="1200" cap="none" spc="0" normalizeH="0" baseline="0" noProof="0">
                <a:ln>
                  <a:noFill/>
                </a:ln>
                <a:solidFill>
                  <a:prstClr val="black"/>
                </a:solidFill>
                <a:effectLst/>
                <a:uLnTx/>
                <a:uFillTx/>
                <a:latin typeface="ＭＳ Ｐゴシック"/>
                <a:ea typeface="ＭＳ Ｐゴシック"/>
                <a:cs typeface="+mn-cs"/>
                <a:sym typeface="Wingdings" panose="05000000000000000000" pitchFamily="2" charset="2"/>
              </a:rPr>
              <a:t>：</a:t>
            </a:r>
            <a:r>
              <a:rPr kumimoji="1" lang="en-US" altLang="ja-JP" sz="1400" b="0" i="0" u="none" strike="noStrike" kern="1200" cap="none" spc="0" normalizeH="0" baseline="0" noProof="0">
                <a:ln>
                  <a:noFill/>
                </a:ln>
                <a:solidFill>
                  <a:prstClr val="black"/>
                </a:solidFill>
                <a:effectLst/>
                <a:uLnTx/>
                <a:uFillTx/>
                <a:latin typeface="ＭＳ Ｐゴシック"/>
                <a:ea typeface="ＭＳ Ｐゴシック"/>
                <a:cs typeface="+mn-cs"/>
                <a:sym typeface="Wingdings" panose="05000000000000000000" pitchFamily="2" charset="2"/>
              </a:rPr>
              <a:t>1,032.0</a:t>
            </a:r>
            <a:r>
              <a:rPr kumimoji="1" lang="en-US" altLang="ja-JP" sz="1400" b="0" i="0" u="none" strike="noStrike" kern="1200" cap="none" spc="0" normalizeH="0" baseline="0" noProof="0">
                <a:ln>
                  <a:noFill/>
                </a:ln>
                <a:solidFill>
                  <a:prstClr val="black"/>
                </a:solidFill>
                <a:effectLst/>
                <a:uLnTx/>
                <a:uFillTx/>
                <a:latin typeface="ＭＳ Ｐゴシック"/>
                <a:ea typeface="ＭＳ Ｐゴシック"/>
                <a:cs typeface="+mn-cs"/>
              </a:rPr>
              <a:t>ha</a:t>
            </a:r>
            <a:r>
              <a:rPr kumimoji="1" lang="ja-JP" altLang="en-US" sz="1400" b="0" i="0" u="none" strike="noStrike" kern="1200" cap="none" spc="0" normalizeH="0" baseline="0" noProof="0">
                <a:ln>
                  <a:noFill/>
                </a:ln>
                <a:solidFill>
                  <a:prstClr val="black"/>
                </a:solidFill>
                <a:effectLst/>
                <a:uLnTx/>
                <a:uFillTx/>
                <a:latin typeface="ＭＳ Ｐゴシック"/>
                <a:ea typeface="ＭＳ Ｐゴシック"/>
                <a:cs typeface="+mn-cs"/>
              </a:rPr>
              <a:t>→</a:t>
            </a:r>
            <a:r>
              <a:rPr kumimoji="1" lang="en-US" altLang="ja-JP" sz="1400" b="0" i="0" u="none" strike="noStrike" kern="1200" cap="none" spc="0" normalizeH="0" baseline="0" noProof="0">
                <a:ln>
                  <a:noFill/>
                </a:ln>
                <a:solidFill>
                  <a:prstClr val="black"/>
                </a:solidFill>
                <a:effectLst/>
                <a:uLnTx/>
                <a:uFillTx/>
                <a:latin typeface="ＭＳ Ｐゴシック"/>
                <a:ea typeface="ＭＳ Ｐゴシック"/>
                <a:cs typeface="+mn-cs"/>
                <a:sym typeface="Wingdings" panose="05000000000000000000" pitchFamily="2" charset="2"/>
              </a:rPr>
              <a:t> R3</a:t>
            </a:r>
            <a:r>
              <a:rPr kumimoji="1" lang="ja-JP" altLang="en-US" sz="1400" b="0" i="0" u="none" strike="noStrike" kern="1200" cap="none" spc="0" normalizeH="0" baseline="0" noProof="0">
                <a:ln>
                  <a:noFill/>
                </a:ln>
                <a:solidFill>
                  <a:prstClr val="black"/>
                </a:solidFill>
                <a:effectLst/>
                <a:uLnTx/>
                <a:uFillTx/>
                <a:latin typeface="ＭＳ Ｐゴシック"/>
                <a:ea typeface="ＭＳ Ｐゴシック"/>
                <a:cs typeface="+mn-cs"/>
                <a:sym typeface="Wingdings" panose="05000000000000000000" pitchFamily="2" charset="2"/>
              </a:rPr>
              <a:t>：</a:t>
            </a:r>
            <a:r>
              <a:rPr kumimoji="1" lang="en-US" altLang="ja-JP" sz="1400" b="0" i="0" u="none" strike="noStrike" kern="1200" cap="none" spc="0" normalizeH="0" baseline="0" noProof="0">
                <a:ln>
                  <a:noFill/>
                </a:ln>
                <a:solidFill>
                  <a:prstClr val="black"/>
                </a:solidFill>
                <a:effectLst/>
                <a:uLnTx/>
                <a:uFillTx/>
                <a:latin typeface="ＭＳ Ｐゴシック"/>
                <a:ea typeface="ＭＳ Ｐゴシック"/>
                <a:cs typeface="+mn-cs"/>
                <a:sym typeface="Wingdings" panose="05000000000000000000" pitchFamily="2" charset="2"/>
              </a:rPr>
              <a:t>436.0ha </a:t>
            </a:r>
            <a:r>
              <a:rPr kumimoji="1" lang="en-US" altLang="ja-JP" sz="1400" b="0" i="0" u="none" strike="noStrike" kern="1200" cap="none" spc="0" normalizeH="0" baseline="0" noProof="0">
                <a:ln>
                  <a:noFill/>
                </a:ln>
                <a:solidFill>
                  <a:prstClr val="black"/>
                </a:solidFill>
                <a:effectLst/>
                <a:uLnTx/>
                <a:uFillTx/>
                <a:latin typeface="ＭＳ Ｐゴシック"/>
                <a:ea typeface="ＭＳ Ｐゴシック"/>
                <a:cs typeface="+mn-cs"/>
              </a:rPr>
              <a:t>】</a:t>
            </a:r>
            <a:r>
              <a:rPr kumimoji="1" lang="ja-JP" altLang="en-US" sz="1400" b="0" i="0" u="none" strike="noStrike" kern="1200" cap="none" spc="0" normalizeH="0" baseline="0" noProof="0" err="1">
                <a:ln>
                  <a:noFill/>
                </a:ln>
                <a:solidFill>
                  <a:prstClr val="black"/>
                </a:solidFill>
                <a:effectLst/>
                <a:uLnTx/>
                <a:uFillTx/>
                <a:latin typeface="ＭＳ Ｐゴシック"/>
                <a:ea typeface="ＭＳ Ｐゴシック"/>
                <a:cs typeface="+mn-cs"/>
              </a:rPr>
              <a:t>、</a:t>
            </a:r>
            <a:r>
              <a:rPr kumimoji="1" lang="ja-JP" altLang="en-US" sz="1400" b="0" i="0" u="none" strike="noStrike" kern="1200" cap="none" spc="0" normalizeH="0" baseline="0" noProof="0">
                <a:ln>
                  <a:noFill/>
                </a:ln>
                <a:solidFill>
                  <a:prstClr val="black"/>
                </a:solidFill>
                <a:effectLst/>
                <a:uLnTx/>
                <a:uFillTx/>
                <a:latin typeface="ＭＳ Ｐゴシック"/>
                <a:ea typeface="ＭＳ Ｐゴシック"/>
                <a:cs typeface="+mn-cs"/>
              </a:rPr>
              <a:t>今後も減少する見込みであることから、都市農地が有する環境保全や防災など多様な機能を早期かつ確実に発揮させることが必要。</a:t>
            </a:r>
            <a:endParaRPr kumimoji="1" lang="en-US" altLang="ja-JP" sz="1400"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180975" marR="0" lvl="0" indent="-180975" algn="l" defTabSz="711200" rtl="0" eaLnBrk="1" fontAlgn="auto" latinLnBrk="0" hangingPunct="1">
              <a:lnSpc>
                <a:spcPts val="168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a:ea typeface="ＭＳ Ｐゴシック"/>
                <a:cs typeface="+mn-cs"/>
              </a:rPr>
              <a:t>○人口が減少する中、ネットワーク型コンパクトシティ（</a:t>
            </a:r>
            <a:r>
              <a:rPr kumimoji="1" lang="en-US" altLang="ja-JP" sz="1400" b="0" i="0" u="none" strike="noStrike" kern="1200" cap="none" spc="0" normalizeH="0" baseline="0" noProof="0">
                <a:ln>
                  <a:noFill/>
                </a:ln>
                <a:solidFill>
                  <a:prstClr val="black"/>
                </a:solidFill>
                <a:effectLst/>
                <a:uLnTx/>
                <a:uFillTx/>
                <a:latin typeface="ＭＳ Ｐゴシック"/>
                <a:ea typeface="ＭＳ Ｐゴシック"/>
                <a:cs typeface="+mn-cs"/>
              </a:rPr>
              <a:t>NCC</a:t>
            </a:r>
            <a:r>
              <a:rPr kumimoji="1" lang="ja-JP" altLang="en-US" sz="1400" b="0" i="0" u="none" strike="noStrike" kern="1200" cap="none" spc="0" normalizeH="0" baseline="0" noProof="0">
                <a:ln>
                  <a:noFill/>
                </a:ln>
                <a:solidFill>
                  <a:prstClr val="black"/>
                </a:solidFill>
                <a:effectLst/>
                <a:uLnTx/>
                <a:uFillTx/>
                <a:latin typeface="ＭＳ Ｐゴシック"/>
                <a:ea typeface="ＭＳ Ｐゴシック"/>
                <a:cs typeface="+mn-cs"/>
              </a:rPr>
              <a:t>）の実現を推進するため、居住誘導区域外において、地域特性に応</a:t>
            </a:r>
            <a:endParaRPr kumimoji="1" lang="en-US" altLang="ja-JP" sz="1400"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180975" marR="0" lvl="0" indent="-180975" algn="l" defTabSz="711200" rtl="0" eaLnBrk="1" fontAlgn="auto" latinLnBrk="0" hangingPunct="1">
              <a:lnSpc>
                <a:spcPts val="168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じながら、都市農地を保全することで、ゆとりある良好な居住環境の形成を図る必要。</a:t>
            </a:r>
            <a:endPar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テキスト ボックス 21"/>
          <p:cNvSpPr txBox="1"/>
          <p:nvPr/>
        </p:nvSpPr>
        <p:spPr>
          <a:xfrm>
            <a:off x="107951" y="574919"/>
            <a:ext cx="5040000" cy="288000"/>
          </a:xfrm>
          <a:prstGeom prst="rect">
            <a:avLst/>
          </a:prstGeom>
          <a:solidFill>
            <a:srgbClr val="948A54"/>
          </a:solidFill>
          <a:ln w="9525">
            <a:solidFill>
              <a:schemeClr val="tx1"/>
            </a:solid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chor="ctr">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000" b="0" i="0" u="none" strike="noStrike" kern="1200" cap="none" spc="0" normalizeH="0" baseline="0" noProof="0">
                <a:ln>
                  <a:noFill/>
                </a:ln>
                <a:solidFill>
                  <a:srgbClr val="FFFFFF">
                    <a:lumMod val="95000"/>
                  </a:srgbClr>
                </a:solidFill>
                <a:effectLst/>
                <a:uLnTx/>
                <a:uFillTx/>
                <a:latin typeface="Meiryo UI" panose="020B0604030504040204" pitchFamily="50" charset="-128"/>
                <a:ea typeface="Meiryo UI" panose="020B0604030504040204" pitchFamily="50" charset="-128"/>
                <a:cs typeface="+mn-cs"/>
              </a:rPr>
              <a:t>宇都宮市の現況</a:t>
            </a:r>
            <a:endParaRPr kumimoji="1" lang="en-US" altLang="ja-JP" sz="2000" b="0" i="0" u="none" strike="noStrike" kern="1200" cap="none" spc="0" normalizeH="0" baseline="0" noProof="0">
              <a:ln>
                <a:noFill/>
              </a:ln>
              <a:solidFill>
                <a:srgbClr val="FFFFFF">
                  <a:lumMod val="95000"/>
                </a:srgbClr>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23"/>
          <p:cNvSpPr/>
          <p:nvPr/>
        </p:nvSpPr>
        <p:spPr>
          <a:xfrm>
            <a:off x="107951" y="574919"/>
            <a:ext cx="9719330" cy="1244558"/>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12" name="正方形/長方形 26"/>
          <p:cNvSpPr/>
          <p:nvPr/>
        </p:nvSpPr>
        <p:spPr>
          <a:xfrm>
            <a:off x="107951" y="1891994"/>
            <a:ext cx="9723880" cy="4819696"/>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pic>
        <p:nvPicPr>
          <p:cNvPr id="13" name="図 12"/>
          <p:cNvPicPr>
            <a:picLocks noChangeAspect="1"/>
          </p:cNvPicPr>
          <p:nvPr/>
        </p:nvPicPr>
        <p:blipFill rotWithShape="1">
          <a:blip r:embed="rId3"/>
          <a:srcRect l="32653" t="27631" r="36871" b="3028"/>
          <a:stretch/>
        </p:blipFill>
        <p:spPr>
          <a:xfrm>
            <a:off x="7270093" y="2235396"/>
            <a:ext cx="2549668" cy="3142290"/>
          </a:xfrm>
          <a:prstGeom prst="rect">
            <a:avLst/>
          </a:prstGeom>
        </p:spPr>
      </p:pic>
      <p:sp>
        <p:nvSpPr>
          <p:cNvPr id="14" name="Rectangle 3"/>
          <p:cNvSpPr>
            <a:spLocks noChangeArrowheads="1"/>
          </p:cNvSpPr>
          <p:nvPr/>
        </p:nvSpPr>
        <p:spPr>
          <a:xfrm>
            <a:off x="4520105" y="2692099"/>
            <a:ext cx="2628193" cy="1381523"/>
          </a:xfrm>
          <a:prstGeom prst="rect">
            <a:avLst/>
          </a:prstGeom>
          <a:noFill/>
          <a:ln w="9525" algn="ctr">
            <a:solidFill>
              <a:schemeClr val="tx1"/>
            </a:solidFill>
            <a:prstDash val="sysDash"/>
            <a:miter lim="800000"/>
            <a:headEnd/>
            <a:tailEnd/>
          </a:ln>
          <a:effectLst/>
        </p:spPr>
        <p:txBody>
          <a:bodyPr wrap="square" tIns="36000" bIns="36000" anchor="ctr">
            <a:spAutoFit/>
          </a:bodyPr>
          <a:lstStyle/>
          <a:p>
            <a:pPr marL="0" marR="0" lvl="0" indent="0" algn="just" defTabSz="711200" rtl="0" eaLnBrk="1" fontAlgn="auto" latinLnBrk="0" hangingPunct="1">
              <a:lnSpc>
                <a:spcPct val="90000"/>
              </a:lnSpc>
              <a:spcBef>
                <a:spcPts val="0"/>
              </a:spcBef>
              <a:spcAft>
                <a:spcPct val="3500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a:t>
            </a:r>
            <a:r>
              <a:rPr kumimoji="1" lang="en-US" altLang="ja-JP"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章　立地適正化に関する基本的な方針</a:t>
            </a:r>
            <a:endParaRPr kumimoji="1" lang="en-US" altLang="ja-JP"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just" defTabSz="711200" rtl="0" eaLnBrk="1" fontAlgn="auto" latinLnBrk="0" hangingPunct="1">
              <a:lnSpc>
                <a:spcPct val="90000"/>
              </a:lnSpc>
              <a:spcBef>
                <a:spcPts val="0"/>
              </a:spcBef>
              <a:spcAft>
                <a:spcPct val="3500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都市づくりの目標　（一部抜粋）</a:t>
            </a:r>
            <a:endParaRPr kumimoji="1" lang="en-US" altLang="ja-JP"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just" defTabSz="711200" rtl="0" eaLnBrk="1" fontAlgn="auto" latinLnBrk="0" hangingPunct="1">
              <a:lnSpc>
                <a:spcPct val="90000"/>
              </a:lnSpc>
              <a:spcBef>
                <a:spcPts val="0"/>
              </a:spcBef>
              <a:spcAft>
                <a:spcPct val="3500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a:t>
            </a:r>
            <a:r>
              <a:rPr kumimoji="1" lang="ja-JP" altLang="en-US"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）農地や森林などの緑豊かな自然と市街地が調和した都市</a:t>
            </a:r>
            <a:endParaRPr kumimoji="1" lang="en-US" altLang="ja-JP"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just" defTabSz="711200" rtl="0" eaLnBrk="1" fontAlgn="auto" latinLnBrk="0" hangingPunct="1">
              <a:lnSpc>
                <a:spcPct val="90000"/>
              </a:lnSpc>
              <a:spcBef>
                <a:spcPts val="0"/>
              </a:spcBef>
              <a:spcAft>
                <a:spcPct val="3500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身近な里山や農地などの緑豊かな自然環境が残されている郊外部等において、自然と調和した良好な生活環境が維持されるよう、</a:t>
            </a:r>
            <a:r>
              <a:rPr kumimoji="1" lang="ja-JP" altLang="en-US" sz="800" b="0" i="0" u="sng"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郊外部等の農地や緑地の維持・保全</a:t>
            </a:r>
            <a:r>
              <a:rPr kumimoji="1" lang="ja-JP" altLang="en-US" sz="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などによる付加価値の向上を図り、市民の多様なライフスタイルに応じた居住選択が可能となる土地利用を促進します。</a:t>
            </a:r>
            <a:endParaRPr kumimoji="1" lang="en-US" altLang="ja-JP" sz="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5" name="Rectangle 3"/>
          <p:cNvSpPr>
            <a:spLocks noChangeArrowheads="1"/>
          </p:cNvSpPr>
          <p:nvPr/>
        </p:nvSpPr>
        <p:spPr>
          <a:xfrm>
            <a:off x="4520952" y="4145451"/>
            <a:ext cx="2626206" cy="1083749"/>
          </a:xfrm>
          <a:prstGeom prst="rect">
            <a:avLst/>
          </a:prstGeom>
          <a:noFill/>
          <a:ln w="9525" algn="ctr">
            <a:solidFill>
              <a:schemeClr val="tx1"/>
            </a:solidFill>
            <a:prstDash val="sysDash"/>
            <a:miter lim="800000"/>
            <a:headEnd/>
            <a:tailEnd/>
          </a:ln>
          <a:effectLst/>
        </p:spPr>
        <p:txBody>
          <a:bodyPr wrap="square" tIns="36000" bIns="36000" anchor="ctr">
            <a:spAutoFit/>
          </a:bodyPr>
          <a:lstStyle/>
          <a:p>
            <a:pPr marL="0" marR="0" lvl="0" indent="0" algn="l" defTabSz="711200" rtl="0" eaLnBrk="1" fontAlgn="auto" latinLnBrk="0" hangingPunct="1">
              <a:lnSpc>
                <a:spcPct val="90000"/>
              </a:lnSpc>
              <a:spcBef>
                <a:spcPts val="0"/>
              </a:spcBef>
              <a:spcAft>
                <a:spcPct val="3500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a:t>
            </a:r>
            <a:r>
              <a:rPr kumimoji="1" lang="en-US" altLang="ja-JP"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a:t>
            </a:r>
            <a:r>
              <a:rPr kumimoji="1" lang="ja-JP" altLang="en-US"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章　防災指針に関する事項</a:t>
            </a:r>
            <a:endParaRPr kumimoji="1" lang="en-US" altLang="ja-JP"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711200" rtl="0" eaLnBrk="1" fontAlgn="auto" latinLnBrk="0" hangingPunct="1">
              <a:lnSpc>
                <a:spcPct val="90000"/>
              </a:lnSpc>
              <a:spcBef>
                <a:spcPts val="0"/>
              </a:spcBef>
              <a:spcAft>
                <a:spcPct val="3500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防災指針の目的等　（一部抜粋）</a:t>
            </a:r>
            <a:endParaRPr kumimoji="1" lang="en-US" altLang="ja-JP"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711200" rtl="0" eaLnBrk="1" fontAlgn="auto" latinLnBrk="0" hangingPunct="1">
              <a:lnSpc>
                <a:spcPct val="90000"/>
              </a:lnSpc>
              <a:spcBef>
                <a:spcPts val="0"/>
              </a:spcBef>
              <a:spcAft>
                <a:spcPct val="3500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近年の水災害の頻発化・激甚化を踏まえ、（中略）、誘導施設（医療・福祉，商業等）の立地に対する誘導支援策と連携した浸水対策促進や</a:t>
            </a:r>
            <a:r>
              <a:rPr kumimoji="1" lang="ja-JP" altLang="en-US" sz="800" b="0" i="0" u="sng"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雨水貯留・浸透機能などの多面的な機能を有する都市農地等の保全・活用</a:t>
            </a:r>
            <a:r>
              <a:rPr kumimoji="1" lang="ja-JP" altLang="en-US" sz="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などの、立地適正化計画の誘導策等と連携した防災・減災対策に取り組みます。</a:t>
            </a:r>
            <a:endParaRPr kumimoji="1" lang="en-US" altLang="ja-JP" sz="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6" name="Rectangle 3"/>
          <p:cNvSpPr>
            <a:spLocks noChangeArrowheads="1"/>
          </p:cNvSpPr>
          <p:nvPr/>
        </p:nvSpPr>
        <p:spPr>
          <a:xfrm>
            <a:off x="7270093" y="1990719"/>
            <a:ext cx="1811297" cy="226591"/>
          </a:xfrm>
          <a:prstGeom prst="rect">
            <a:avLst/>
          </a:prstGeom>
          <a:noFill/>
          <a:ln w="9525" algn="ctr">
            <a:noFill/>
            <a:miter lim="800000"/>
            <a:headEnd/>
            <a:tailEnd/>
          </a:ln>
          <a:effectLst/>
        </p:spPr>
        <p:txBody>
          <a:bodyPr wrap="square" tIns="36000" bIns="36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居住誘導区域等エリア図</a:t>
            </a:r>
            <a:endParaRPr kumimoji="1" lang="en-US" altLang="ja-JP" sz="10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endParaRPr>
          </a:p>
        </p:txBody>
      </p:sp>
      <p:sp>
        <p:nvSpPr>
          <p:cNvPr id="18" name="Rectangle 3"/>
          <p:cNvSpPr>
            <a:spLocks noChangeArrowheads="1"/>
          </p:cNvSpPr>
          <p:nvPr/>
        </p:nvSpPr>
        <p:spPr>
          <a:xfrm>
            <a:off x="161674" y="2272520"/>
            <a:ext cx="4161538" cy="897683"/>
          </a:xfrm>
          <a:prstGeom prst="roundRect">
            <a:avLst/>
          </a:prstGeom>
          <a:noFill/>
          <a:ln w="9525" algn="ctr">
            <a:solidFill>
              <a:schemeClr val="tx1"/>
            </a:solidFill>
            <a:miter lim="800000"/>
            <a:headEnd/>
            <a:tailEnd/>
          </a:ln>
          <a:effectLst/>
        </p:spPr>
        <p:txBody>
          <a:bodyPr wrap="square" lIns="91440" tIns="36000" rIns="91440" bIns="36000" anchor="t" anchorCtr="0">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S PGothic"/>
                <a:ea typeface="MS PGothic"/>
                <a:cs typeface="+mn-cs"/>
              </a:rPr>
              <a:t>○立地適正化計画において、郊外部での農地等の維持・保全を明記</a:t>
            </a:r>
            <a:endParaRPr kumimoji="1" lang="en-US" altLang="ja-JP" sz="1200" b="0" i="0" u="none" strike="noStrike" kern="1200" cap="none" spc="0" normalizeH="0" baseline="0" noProof="0">
              <a:ln>
                <a:noFill/>
              </a:ln>
              <a:solidFill>
                <a:prstClr val="black"/>
              </a:solidFill>
              <a:effectLst/>
              <a:uLnTx/>
              <a:uFillTx/>
              <a:latin typeface="MS PGothic"/>
              <a:ea typeface="MS PGothic"/>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S PGothic"/>
                <a:ea typeface="MS PGothic"/>
                <a:cs typeface="+mn-cs"/>
              </a:rPr>
              <a:t>○防災指針においても農地の持つ多面的な機能（雨水貯留・浸透機能等）に触れた上、農地の保全・活用を明記</a:t>
            </a:r>
          </a:p>
        </p:txBody>
      </p:sp>
      <p:sp>
        <p:nvSpPr>
          <p:cNvPr id="19" name="Rectangle 3"/>
          <p:cNvSpPr>
            <a:spLocks noChangeArrowheads="1"/>
          </p:cNvSpPr>
          <p:nvPr/>
        </p:nvSpPr>
        <p:spPr>
          <a:xfrm>
            <a:off x="8775274" y="1924093"/>
            <a:ext cx="1052150" cy="349702"/>
          </a:xfrm>
          <a:prstGeom prst="rect">
            <a:avLst/>
          </a:prstGeom>
          <a:noFill/>
          <a:ln w="9525" algn="ctr">
            <a:noFill/>
            <a:miter lim="800000"/>
            <a:headEnd/>
            <a:tailEnd/>
          </a:ln>
          <a:effectLst/>
        </p:spPr>
        <p:txBody>
          <a:bodyPr wrap="square" tIns="36000" bIns="36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・紫枠：市街化区域</a:t>
            </a:r>
            <a:endParaRPr kumimoji="1" lang="en-US" altLang="ja-JP" sz="6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・赤枠：居住誘導区域</a:t>
            </a:r>
            <a:endParaRPr kumimoji="1" lang="en-US" altLang="ja-JP" sz="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・茶枠：土地区画整理事業</a:t>
            </a:r>
            <a:endParaRPr kumimoji="1" lang="ja-JP" altLang="ja-JP" sz="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0" name="Rectangle 3"/>
          <p:cNvSpPr>
            <a:spLocks noChangeArrowheads="1"/>
          </p:cNvSpPr>
          <p:nvPr/>
        </p:nvSpPr>
        <p:spPr>
          <a:xfrm>
            <a:off x="4376936" y="2272520"/>
            <a:ext cx="2882460" cy="3100696"/>
          </a:xfrm>
          <a:prstGeom prst="rect">
            <a:avLst/>
          </a:prstGeom>
          <a:noFill/>
          <a:ln w="9525" algn="ctr">
            <a:solidFill>
              <a:schemeClr val="tx1"/>
            </a:solidFill>
            <a:miter lim="800000"/>
            <a:headEnd/>
            <a:tailEnd/>
          </a:ln>
          <a:effectLst/>
        </p:spPr>
        <p:txBody>
          <a:bodyPr wrap="square" tIns="36000" bIns="36000" anchor="t" anchorCtr="0">
            <a:noAutofit/>
          </a:bodyPr>
          <a:lstStyle/>
          <a:p>
            <a:pPr marL="0" marR="0" lvl="0" indent="0" algn="l" defTabSz="711200" rtl="0" eaLnBrk="1" fontAlgn="auto" latinLnBrk="0" hangingPunct="1">
              <a:lnSpc>
                <a:spcPts val="1680"/>
              </a:lnSpc>
              <a:spcBef>
                <a:spcPts val="0"/>
              </a:spcBef>
              <a:spcAft>
                <a:spcPts val="0"/>
              </a:spcAft>
              <a:buClrTx/>
              <a:buSzTx/>
              <a:buFontTx/>
              <a:buNone/>
              <a:tabLst/>
              <a:defRPr/>
            </a:pPr>
            <a:endParaRPr kumimoji="1" lang="en-US" altLang="ja-JP" sz="9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1" name="Rectangle 3"/>
          <p:cNvSpPr>
            <a:spLocks noChangeArrowheads="1"/>
          </p:cNvSpPr>
          <p:nvPr/>
        </p:nvSpPr>
        <p:spPr>
          <a:xfrm>
            <a:off x="4376935" y="2329913"/>
            <a:ext cx="2900165" cy="234286"/>
          </a:xfrm>
          <a:prstGeom prst="rect">
            <a:avLst/>
          </a:prstGeom>
          <a:noFill/>
          <a:ln w="9525" algn="ctr">
            <a:noFill/>
            <a:miter lim="800000"/>
            <a:headEnd/>
            <a:tailEnd/>
          </a:ln>
          <a:effectLst/>
        </p:spPr>
        <p:txBody>
          <a:bodyPr wrap="square" t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宇都宮市立地適正化計画（抜粋）</a:t>
            </a:r>
            <a:endParaRPr kumimoji="1" lang="en-US" altLang="ja-JP" sz="105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endParaRPr>
          </a:p>
        </p:txBody>
      </p:sp>
      <p:sp>
        <p:nvSpPr>
          <p:cNvPr id="22" name="四角形: 角を丸くする 30">
            <a:extLst>
              <a:ext uri="{FF2B5EF4-FFF2-40B4-BE49-F238E27FC236}">
                <a16:creationId xmlns:a16="http://schemas.microsoft.com/office/drawing/2014/main" id="{038322FC-17A1-4F8B-B7D5-3A5E2E2EDDCA}"/>
              </a:ext>
            </a:extLst>
          </p:cNvPr>
          <p:cNvSpPr/>
          <p:nvPr/>
        </p:nvSpPr>
        <p:spPr>
          <a:xfrm>
            <a:off x="211169" y="5521627"/>
            <a:ext cx="7048227" cy="1147733"/>
          </a:xfrm>
          <a:prstGeom prst="roundRect">
            <a:avLst>
              <a:gd name="adj" fmla="val 4457"/>
            </a:avLst>
          </a:prstGeom>
          <a:solidFill>
            <a:schemeClr val="accent1">
              <a:lumMod val="20000"/>
              <a:lumOff val="80000"/>
            </a:schemeClr>
          </a:solidFill>
          <a:ln w="12700">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3" name="テキスト ボックス 22">
            <a:extLst>
              <a:ext uri="{FF2B5EF4-FFF2-40B4-BE49-F238E27FC236}">
                <a16:creationId xmlns:a16="http://schemas.microsoft.com/office/drawing/2014/main" id="{FC00DD11-5D3B-4C3A-B5EE-000B247CA8DB}"/>
              </a:ext>
            </a:extLst>
          </p:cNvPr>
          <p:cNvSpPr txBox="1"/>
          <p:nvPr/>
        </p:nvSpPr>
        <p:spPr>
          <a:xfrm>
            <a:off x="272480" y="5661248"/>
            <a:ext cx="7181479" cy="960263"/>
          </a:xfrm>
          <a:prstGeom prst="rect">
            <a:avLst/>
          </a:prstGeom>
          <a:noFill/>
        </p:spPr>
        <p:txBody>
          <a:bodyPr wrap="square" lIns="0" tIns="0" rIns="0" bIns="0" rtlCol="0" anchor="t">
            <a:spAutoFit/>
          </a:bodyPr>
          <a:lstStyle/>
          <a:p>
            <a:pPr marL="0" marR="0" lvl="0" indent="0" algn="l" defTabSz="1069115" rtl="0" eaLnBrk="1" fontAlgn="auto" latinLnBrk="0" hangingPunct="1">
              <a:lnSpc>
                <a:spcPct val="13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 　一団の農地等で</a:t>
            </a: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rPr>
              <a:t>500</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㎡以上であること</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1069115" rtl="0" eaLnBrk="1" fontAlgn="auto" latinLnBrk="0" hangingPunct="1">
              <a:lnSpc>
                <a:spcPct val="13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ja-JP" altLang="en-US" sz="1200" b="1" i="0" u="sng" strike="noStrike" kern="1200" cap="none" spc="0" normalizeH="0" baseline="0" noProof="0">
                <a:ln>
                  <a:noFill/>
                </a:ln>
                <a:solidFill>
                  <a:srgbClr val="000000"/>
                </a:solidFill>
                <a:effectLst/>
                <a:uLnTx/>
                <a:uFillTx/>
                <a:latin typeface="ＭＳ Ｐゴシック"/>
                <a:ea typeface="ＭＳ Ｐゴシック"/>
                <a:cs typeface="+mn-cs"/>
              </a:rPr>
              <a:t>居住誘導区域外であること</a:t>
            </a:r>
            <a:endParaRPr kumimoji="1" lang="en-US" altLang="ja-JP" sz="1200" b="1"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1069115" rtl="0" eaLnBrk="1" fontAlgn="auto" latinLnBrk="0" hangingPunct="1">
              <a:lnSpc>
                <a:spcPct val="13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 　経営農地面積の合計が</a:t>
            </a: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3,000</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平方メートル以上、または直近</a:t>
            </a: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3</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年間の農業収入が</a:t>
            </a: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50</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万円以上であること</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endParaRPr>
          </a:p>
          <a:p>
            <a:pPr marL="0" marR="0" lvl="0" indent="0" algn="l" defTabSz="1069115" rtl="0" eaLnBrk="1" fontAlgn="auto" latinLnBrk="0" hangingPunct="1">
              <a:lnSpc>
                <a:spcPct val="13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 　</a:t>
            </a:r>
            <a:r>
              <a:rPr kumimoji="1" lang="ja-JP" altLang="en-US" sz="1200" b="0" i="0" u="none" strike="noStrike" kern="1200" cap="none" spc="0" normalizeH="0" baseline="0" noProof="0">
                <a:ln>
                  <a:noFill/>
                </a:ln>
                <a:solidFill>
                  <a:prstClr val="black"/>
                </a:solidFill>
                <a:effectLst/>
                <a:uLnTx/>
                <a:uFillTx/>
                <a:latin typeface="ＭＳ Ｐゴシック"/>
                <a:ea typeface="ＭＳ Ｐゴシック" panose="020B0600070205080204" pitchFamily="50" charset="-128"/>
                <a:cs typeface="+mn-cs"/>
              </a:rPr>
              <a:t>災害時や緊急時等において市からの要請があった場合にオープンスペースなどとして協力すること</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　など</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endParaRPr>
          </a:p>
        </p:txBody>
      </p:sp>
      <p:sp>
        <p:nvSpPr>
          <p:cNvPr id="24" name="四角形: 角を丸くする 31">
            <a:extLst>
              <a:ext uri="{FF2B5EF4-FFF2-40B4-BE49-F238E27FC236}">
                <a16:creationId xmlns:a16="http://schemas.microsoft.com/office/drawing/2014/main" id="{C85B4916-0058-4F72-8633-CBD01664C83D}"/>
              </a:ext>
            </a:extLst>
          </p:cNvPr>
          <p:cNvSpPr/>
          <p:nvPr/>
        </p:nvSpPr>
        <p:spPr>
          <a:xfrm>
            <a:off x="200472" y="5373216"/>
            <a:ext cx="1218727" cy="241634"/>
          </a:xfrm>
          <a:prstGeom prst="roundRect">
            <a:avLst>
              <a:gd name="adj" fmla="val 8559"/>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HG丸ｺﾞｼｯｸM-PRO" panose="020F0600000000000000" pitchFamily="50" charset="-128"/>
                <a:ea typeface="HG丸ｺﾞｼｯｸM-PRO" panose="020F0600000000000000" pitchFamily="50" charset="-128"/>
                <a:cs typeface="+mn-cs"/>
              </a:rPr>
              <a:t>指定要件</a:t>
            </a:r>
          </a:p>
        </p:txBody>
      </p:sp>
      <p:sp>
        <p:nvSpPr>
          <p:cNvPr id="25" name="Rectangle 3"/>
          <p:cNvSpPr>
            <a:spLocks noChangeArrowheads="1"/>
          </p:cNvSpPr>
          <p:nvPr/>
        </p:nvSpPr>
        <p:spPr>
          <a:xfrm>
            <a:off x="161674" y="4092068"/>
            <a:ext cx="4156747" cy="489060"/>
          </a:xfrm>
          <a:prstGeom prst="roundRect">
            <a:avLst/>
          </a:prstGeom>
          <a:noFill/>
          <a:ln w="9525" algn="ctr">
            <a:solidFill>
              <a:schemeClr val="tx1"/>
            </a:solidFill>
            <a:miter lim="800000"/>
            <a:headEnd/>
            <a:tailEnd/>
          </a:ln>
          <a:effectLst/>
        </p:spPr>
        <p:txBody>
          <a:bodyPr wrap="square" lIns="91440" tIns="36000" rIns="91440" bIns="36000" anchor="t" anchorCtr="0">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S PGothic"/>
                <a:ea typeface="MS PGothic"/>
                <a:cs typeface="+mn-cs"/>
              </a:rPr>
              <a:t>○令和４年に生産緑地を新規決定</a:t>
            </a:r>
            <a:endParaRPr kumimoji="1" lang="en-US" sz="1200" b="0" i="0" u="none" strike="noStrike" kern="1200" cap="none" spc="0" normalizeH="0" baseline="0" noProof="0">
              <a:ln>
                <a:noFill/>
              </a:ln>
              <a:solidFill>
                <a:prstClr val="black"/>
              </a:solidFill>
              <a:effectLst/>
              <a:uLnTx/>
              <a:uFillTx/>
              <a:latin typeface="MS PGothic"/>
              <a:ea typeface="Meiryo UI"/>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S PGothic"/>
                <a:ea typeface="MS PGothic"/>
                <a:cs typeface="+mn-cs"/>
              </a:rPr>
              <a:t>　 （計４地点・約</a:t>
            </a:r>
            <a:r>
              <a:rPr kumimoji="1" lang="en-US" sz="1200" b="0" i="0" u="none" strike="noStrike" kern="1200" cap="none" spc="0" normalizeH="0" baseline="0" noProof="0">
                <a:ln>
                  <a:noFill/>
                </a:ln>
                <a:solidFill>
                  <a:prstClr val="black"/>
                </a:solidFill>
                <a:effectLst/>
                <a:uLnTx/>
                <a:uFillTx/>
                <a:latin typeface="MS PGothic"/>
                <a:ea typeface="Meiryo UI"/>
                <a:cs typeface="+mn-cs"/>
              </a:rPr>
              <a:t>1.14ha</a:t>
            </a:r>
            <a:r>
              <a:rPr kumimoji="1" lang="ja-JP" altLang="en-US" sz="1200" b="0" i="0" u="none" strike="noStrike" kern="1200" cap="none" spc="0" normalizeH="0" baseline="0" noProof="0">
                <a:ln>
                  <a:noFill/>
                </a:ln>
                <a:solidFill>
                  <a:prstClr val="black"/>
                </a:solidFill>
                <a:effectLst/>
                <a:uLnTx/>
                <a:uFillTx/>
                <a:latin typeface="MS PGothic"/>
                <a:ea typeface="MS PGothic"/>
                <a:cs typeface="+mn-cs"/>
              </a:rPr>
              <a:t>）</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26" name="Rectangle 3"/>
          <p:cNvSpPr>
            <a:spLocks noChangeArrowheads="1"/>
          </p:cNvSpPr>
          <p:nvPr/>
        </p:nvSpPr>
        <p:spPr>
          <a:xfrm>
            <a:off x="161674" y="3386605"/>
            <a:ext cx="4156747" cy="489060"/>
          </a:xfrm>
          <a:prstGeom prst="roundRect">
            <a:avLst/>
          </a:prstGeom>
          <a:noFill/>
          <a:ln w="9525" algn="ctr">
            <a:solidFill>
              <a:schemeClr val="tx1"/>
            </a:solidFill>
            <a:miter lim="800000"/>
            <a:headEnd/>
            <a:tailEnd/>
          </a:ln>
          <a:effectLst/>
        </p:spPr>
        <p:txBody>
          <a:bodyPr wrap="square" lIns="91440" tIns="36000" rIns="91440" bIns="36000" anchor="t" anchorCtr="0">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S PGothic"/>
                <a:ea typeface="MS PGothic"/>
                <a:cs typeface="+mn-cs"/>
              </a:rPr>
              <a:t>○</a:t>
            </a:r>
            <a:r>
              <a:rPr kumimoji="1" lang="ja-JP" altLang="en-US" sz="1200" b="0" i="0" u="none" strike="noStrike" kern="1200" cap="none" spc="0" normalizeH="0" baseline="0" noProof="0">
                <a:ln>
                  <a:noFill/>
                </a:ln>
                <a:solidFill>
                  <a:prstClr val="black"/>
                </a:solidFill>
                <a:effectLst/>
                <a:uLnTx/>
                <a:uFillTx/>
                <a:latin typeface="ＭＳ Ｐゴシック"/>
                <a:ea typeface="ＭＳ Ｐゴシック"/>
                <a:cs typeface="+mn-cs"/>
              </a:rPr>
              <a:t>指定要件に居住誘導区域外であることを明記する等、立地適正化計画と整合した運用</a:t>
            </a:r>
            <a:endParaRPr kumimoji="1" lang="en-US" altLang="ja-JP" sz="1200" b="0" i="0" u="none" strike="noStrike" kern="1200" cap="none" spc="0" normalizeH="0" baseline="0" noProof="0">
              <a:ln>
                <a:noFill/>
              </a:ln>
              <a:solidFill>
                <a:prstClr val="black"/>
              </a:solidFill>
              <a:effectLst/>
              <a:uLnTx/>
              <a:uFillTx/>
              <a:latin typeface="ＭＳ Ｐゴシック"/>
              <a:ea typeface="ＭＳ Ｐゴシック"/>
              <a:cs typeface="+mn-cs"/>
            </a:endParaRPr>
          </a:p>
        </p:txBody>
      </p:sp>
      <p:sp>
        <p:nvSpPr>
          <p:cNvPr id="27" name="Rectangle 3"/>
          <p:cNvSpPr>
            <a:spLocks noChangeArrowheads="1"/>
          </p:cNvSpPr>
          <p:nvPr/>
        </p:nvSpPr>
        <p:spPr>
          <a:xfrm>
            <a:off x="524132" y="4725144"/>
            <a:ext cx="3734838" cy="503590"/>
          </a:xfrm>
          <a:prstGeom prst="rect">
            <a:avLst/>
          </a:prstGeom>
          <a:noFill/>
          <a:ln w="9525" algn="ctr">
            <a:noFill/>
            <a:miter lim="800000"/>
            <a:headEnd/>
            <a:tailEnd/>
          </a:ln>
          <a:effectLst/>
        </p:spPr>
        <p:txBody>
          <a:bodyPr wrap="square" lIns="91440" tIns="36000" rIns="91440" bIns="36000" anchor="t" anchorCtr="0">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S PGothic"/>
                <a:ea typeface="MS PGothic"/>
                <a:cs typeface="+mn-cs"/>
              </a:rPr>
              <a:t>居住誘導区域外において都市農地を保全することで、ゆとりある良好な居住環境を形成</a:t>
            </a:r>
            <a:endParaRPr kumimoji="1"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二等辺三角形 27"/>
          <p:cNvSpPr/>
          <p:nvPr/>
        </p:nvSpPr>
        <p:spPr>
          <a:xfrm rot="5400000">
            <a:off x="271250" y="4906161"/>
            <a:ext cx="288032" cy="141556"/>
          </a:xfrm>
          <a:prstGeom prst="triangle">
            <a:avLst/>
          </a:prstGeom>
          <a:solidFill>
            <a:schemeClr val="accent1">
              <a:lumMod val="5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29" name="スライド番号プレースホルダー 1"/>
          <p:cNvSpPr>
            <a:spLocks noGrp="1"/>
          </p:cNvSpPr>
          <p:nvPr>
            <p:ph type="sldNum" sz="quarter" idx="12"/>
          </p:nvPr>
        </p:nvSpPr>
        <p:spPr>
          <a:xfrm>
            <a:off x="9129464" y="6492875"/>
            <a:ext cx="7765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665818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505902" y="6468972"/>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FC12D-27C1-4F31-90C9-A93D49E44687}"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8" name="テキスト ボックス 35"/>
          <p:cNvSpPr txBox="1"/>
          <p:nvPr/>
        </p:nvSpPr>
        <p:spPr>
          <a:xfrm>
            <a:off x="0" y="389028"/>
            <a:ext cx="9904413" cy="288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9" name="テキスト ボックス 36"/>
          <p:cNvSpPr txBox="1"/>
          <p:nvPr/>
        </p:nvSpPr>
        <p:spPr>
          <a:xfrm>
            <a:off x="0" y="441312"/>
            <a:ext cx="9904413" cy="2880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0" name="正方形/長方形 16"/>
          <p:cNvSpPr/>
          <p:nvPr/>
        </p:nvSpPr>
        <p:spPr>
          <a:xfrm>
            <a:off x="-1" y="0"/>
            <a:ext cx="9904413" cy="396000"/>
          </a:xfrm>
          <a:prstGeom prst="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t"/>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79646"/>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久留米市の生産緑地制度事例</a:t>
            </a:r>
          </a:p>
        </p:txBody>
      </p:sp>
      <p:pic>
        <p:nvPicPr>
          <p:cNvPr id="2" name="図 1">
            <a:extLst>
              <a:ext uri="{FF2B5EF4-FFF2-40B4-BE49-F238E27FC236}">
                <a16:creationId xmlns:a16="http://schemas.microsoft.com/office/drawing/2014/main" id="{5392B710-C76C-584F-D7AD-632F7DC3936B}"/>
              </a:ext>
            </a:extLst>
          </p:cNvPr>
          <p:cNvPicPr>
            <a:picLocks noChangeAspect="1"/>
          </p:cNvPicPr>
          <p:nvPr/>
        </p:nvPicPr>
        <p:blipFill rotWithShape="1">
          <a:blip r:embed="rId3"/>
          <a:srcRect l="21698" t="14586" r="34985" b="34345"/>
          <a:stretch/>
        </p:blipFill>
        <p:spPr>
          <a:xfrm>
            <a:off x="166564" y="4806678"/>
            <a:ext cx="2547506" cy="1728192"/>
          </a:xfrm>
          <a:prstGeom prst="rect">
            <a:avLst/>
          </a:prstGeom>
        </p:spPr>
      </p:pic>
      <p:sp>
        <p:nvSpPr>
          <p:cNvPr id="5" name="Rectangle 3">
            <a:extLst>
              <a:ext uri="{FF2B5EF4-FFF2-40B4-BE49-F238E27FC236}">
                <a16:creationId xmlns:a16="http://schemas.microsoft.com/office/drawing/2014/main" id="{D8780961-BEFA-D0BD-5C45-DEAC1092C4D9}"/>
              </a:ext>
            </a:extLst>
          </p:cNvPr>
          <p:cNvSpPr>
            <a:spLocks noChangeArrowheads="1"/>
          </p:cNvSpPr>
          <p:nvPr/>
        </p:nvSpPr>
        <p:spPr>
          <a:xfrm>
            <a:off x="553227" y="2565370"/>
            <a:ext cx="6596972" cy="503590"/>
          </a:xfrm>
          <a:prstGeom prst="rect">
            <a:avLst/>
          </a:prstGeom>
          <a:noFill/>
          <a:ln w="9525" algn="ctr">
            <a:noFill/>
            <a:miter lim="800000"/>
            <a:headEnd/>
            <a:tailEnd/>
          </a:ln>
          <a:effectLst/>
        </p:spPr>
        <p:txBody>
          <a:bodyPr wrap="square" lIns="91440" tIns="36000" rIns="91440" bIns="36000" anchor="ctr">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農地の持つ多面的機能（緑地機能、雨水の貯留機能等）に着目し、その維持に資する良好な</a:t>
            </a:r>
            <a:r>
              <a:rPr kumimoji="1" lang="ja-JP" altLang="en-US" sz="1400" b="1"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農地を保全する</a:t>
            </a: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趣旨で制度を導入。</a:t>
            </a:r>
            <a:endParaRPr kumimoji="1" lang="en-US" altLang="ja-JP" sz="14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6" name="テキスト ボックス 21">
            <a:extLst>
              <a:ext uri="{FF2B5EF4-FFF2-40B4-BE49-F238E27FC236}">
                <a16:creationId xmlns:a16="http://schemas.microsoft.com/office/drawing/2014/main" id="{682A9592-0E05-342E-4ED4-9D5D0DA6B7C0}"/>
              </a:ext>
            </a:extLst>
          </p:cNvPr>
          <p:cNvSpPr txBox="1"/>
          <p:nvPr/>
        </p:nvSpPr>
        <p:spPr>
          <a:xfrm>
            <a:off x="110805" y="590997"/>
            <a:ext cx="5040000" cy="288000"/>
          </a:xfrm>
          <a:prstGeom prst="rect">
            <a:avLst/>
          </a:prstGeom>
          <a:solidFill>
            <a:schemeClr val="bg2">
              <a:lumMod val="50000"/>
            </a:schemeClr>
          </a:solidFill>
          <a:ln w="9525">
            <a:solidFill>
              <a:schemeClr val="tx1"/>
            </a:solid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chor="ctr" anchorCtr="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000" b="0" i="0" u="none" strike="noStrike" kern="1200" cap="none" spc="0" normalizeH="0" baseline="0" noProof="0">
                <a:ln>
                  <a:noFill/>
                </a:ln>
                <a:solidFill>
                  <a:srgbClr val="FFFFFF">
                    <a:lumMod val="95000"/>
                  </a:srgbClr>
                </a:solidFill>
                <a:effectLst/>
                <a:uLnTx/>
                <a:uFillTx/>
                <a:latin typeface="Meiryo UI" panose="020B0604030504040204" pitchFamily="50" charset="-128"/>
                <a:ea typeface="Meiryo UI" panose="020B0604030504040204" pitchFamily="50" charset="-128"/>
                <a:cs typeface="+mn-cs"/>
              </a:rPr>
              <a:t>制度導入の背景</a:t>
            </a:r>
            <a:endParaRPr kumimoji="1" lang="en-US" altLang="ja-JP" sz="2000" b="0" i="0" u="none" strike="noStrike" kern="1200" cap="none" spc="0" normalizeH="0" baseline="0" noProof="0">
              <a:ln>
                <a:noFill/>
              </a:ln>
              <a:solidFill>
                <a:srgbClr val="FFFFFF">
                  <a:lumMod val="95000"/>
                </a:srgbClr>
              </a:solidFill>
              <a:effectLst/>
              <a:uLnTx/>
              <a:uFillTx/>
              <a:latin typeface="Meiryo UI" panose="020B0604030504040204" pitchFamily="50" charset="-128"/>
              <a:ea typeface="Meiryo UI" panose="020B0604030504040204" pitchFamily="50" charset="-128"/>
              <a:cs typeface="+mn-cs"/>
            </a:endParaRPr>
          </a:p>
        </p:txBody>
      </p:sp>
      <p:sp>
        <p:nvSpPr>
          <p:cNvPr id="7" name="テキスト ボックス 25">
            <a:extLst>
              <a:ext uri="{FF2B5EF4-FFF2-40B4-BE49-F238E27FC236}">
                <a16:creationId xmlns:a16="http://schemas.microsoft.com/office/drawing/2014/main" id="{279B1F01-4C1E-F64D-C6CF-6775A115D53C}"/>
              </a:ext>
            </a:extLst>
          </p:cNvPr>
          <p:cNvSpPr txBox="1"/>
          <p:nvPr/>
        </p:nvSpPr>
        <p:spPr>
          <a:xfrm>
            <a:off x="110806" y="3140968"/>
            <a:ext cx="5040000" cy="288000"/>
          </a:xfrm>
          <a:prstGeom prst="rect">
            <a:avLst/>
          </a:prstGeom>
          <a:solidFill>
            <a:schemeClr val="bg2">
              <a:lumMod val="50000"/>
            </a:schemeClr>
          </a:solidFill>
          <a:ln w="9525">
            <a:solidFill>
              <a:schemeClr val="tx1"/>
            </a:solidFill>
          </a:ln>
        </p:spPr>
        <p:style>
          <a:lnRef idx="2">
            <a:schemeClr val="accent2"/>
          </a:lnRef>
          <a:fillRef idx="1">
            <a:schemeClr val="lt1"/>
          </a:fillRef>
          <a:effectRef idx="0">
            <a:schemeClr val="accent2"/>
          </a:effectRef>
          <a:fontRef idx="minor">
            <a:schemeClr val="dk1"/>
          </a:fontRef>
        </p:style>
        <p:txBody>
          <a:bodyPr wrap="square" lIns="90000" tIns="36000" rIns="36000" bIns="36000" rtlCol="0" anchor="ctr" anchorCtr="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000" b="0" i="0" u="none" strike="noStrike" kern="1200" cap="none" spc="0" normalizeH="0" baseline="0" noProof="0">
                <a:ln>
                  <a:noFill/>
                </a:ln>
                <a:solidFill>
                  <a:srgbClr val="FFFFFF">
                    <a:lumMod val="95000"/>
                  </a:srgbClr>
                </a:solidFill>
                <a:effectLst/>
                <a:uLnTx/>
                <a:uFillTx/>
                <a:latin typeface="Meiryo UI" panose="020B0604030504040204" pitchFamily="50" charset="-128"/>
                <a:ea typeface="Meiryo UI" panose="020B0604030504040204" pitchFamily="50" charset="-128"/>
                <a:cs typeface="+mn-cs"/>
              </a:rPr>
              <a:t>久留米市における指定要件（抜粋）</a:t>
            </a:r>
            <a:endParaRPr kumimoji="1" lang="en-US" altLang="ja-JP" sz="2000" b="0" i="0" u="none" strike="noStrike" kern="1200" cap="none" spc="0" normalizeH="0" baseline="0" noProof="0">
              <a:ln>
                <a:noFill/>
              </a:ln>
              <a:solidFill>
                <a:srgbClr val="FFFFFF">
                  <a:lumMod val="95000"/>
                </a:srgbClr>
              </a:solidFill>
              <a:effectLst/>
              <a:uLnTx/>
              <a:uFillTx/>
              <a:latin typeface="Meiryo UI" panose="020B0604030504040204" pitchFamily="50" charset="-128"/>
              <a:ea typeface="Meiryo UI" panose="020B0604030504040204" pitchFamily="50" charset="-128"/>
              <a:cs typeface="+mn-cs"/>
            </a:endParaRPr>
          </a:p>
        </p:txBody>
      </p:sp>
      <p:sp>
        <p:nvSpPr>
          <p:cNvPr id="8" name="Rectangle 3">
            <a:extLst>
              <a:ext uri="{FF2B5EF4-FFF2-40B4-BE49-F238E27FC236}">
                <a16:creationId xmlns:a16="http://schemas.microsoft.com/office/drawing/2014/main" id="{41AFC016-9200-D95A-FCC6-E02DBBDCBEB0}"/>
              </a:ext>
            </a:extLst>
          </p:cNvPr>
          <p:cNvSpPr>
            <a:spLocks noChangeArrowheads="1"/>
          </p:cNvSpPr>
          <p:nvPr/>
        </p:nvSpPr>
        <p:spPr>
          <a:xfrm>
            <a:off x="123393" y="3431787"/>
            <a:ext cx="4685591" cy="1365365"/>
          </a:xfrm>
          <a:prstGeom prst="rect">
            <a:avLst/>
          </a:prstGeom>
          <a:noFill/>
          <a:ln w="9525" algn="ctr">
            <a:noFill/>
            <a:miter lim="800000"/>
            <a:headEnd/>
            <a:tailEnd/>
          </a:ln>
          <a:effectLst/>
        </p:spPr>
        <p:txBody>
          <a:bodyPr wrap="square" lIns="91440" tIns="36000" rIns="91440" bIns="36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○緑地機能の確保、施設園芸等で、都市環境の向上について効果が期待できること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○災害時における復旧資材置場等の防災農地としての使用に協力すること</a:t>
            </a:r>
            <a:endPar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○久留米市立地適正化計画に定める</a:t>
            </a:r>
            <a:r>
              <a:rPr kumimoji="1" lang="ja-JP" altLang="en-US" sz="14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都市機能誘導区域外</a:t>
            </a: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であること　等</a:t>
            </a:r>
            <a:endParaRPr kumimoji="1" lang="ja-JP"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9" name="図 8">
            <a:extLst>
              <a:ext uri="{FF2B5EF4-FFF2-40B4-BE49-F238E27FC236}">
                <a16:creationId xmlns:a16="http://schemas.microsoft.com/office/drawing/2014/main" id="{A63F3FC5-0868-8D8D-6C8D-21DCB54864A0}"/>
              </a:ext>
            </a:extLst>
          </p:cNvPr>
          <p:cNvPicPr>
            <a:picLocks noChangeAspect="1"/>
          </p:cNvPicPr>
          <p:nvPr/>
        </p:nvPicPr>
        <p:blipFill rotWithShape="1">
          <a:blip r:embed="rId4"/>
          <a:srcRect l="6005" t="8677" r="52626" b="46011"/>
          <a:stretch/>
        </p:blipFill>
        <p:spPr>
          <a:xfrm>
            <a:off x="7329265" y="827319"/>
            <a:ext cx="2462382" cy="1866644"/>
          </a:xfrm>
          <a:prstGeom prst="rect">
            <a:avLst/>
          </a:prstGeom>
        </p:spPr>
      </p:pic>
      <p:sp>
        <p:nvSpPr>
          <p:cNvPr id="10" name="テキスト ボックス 9">
            <a:extLst>
              <a:ext uri="{FF2B5EF4-FFF2-40B4-BE49-F238E27FC236}">
                <a16:creationId xmlns:a16="http://schemas.microsoft.com/office/drawing/2014/main" id="{7ABF3534-5BC2-5D11-0E22-C6F9199633F6}"/>
              </a:ext>
            </a:extLst>
          </p:cNvPr>
          <p:cNvSpPr txBox="1"/>
          <p:nvPr/>
        </p:nvSpPr>
        <p:spPr>
          <a:xfrm>
            <a:off x="7369747" y="2636912"/>
            <a:ext cx="2370559" cy="257369"/>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vertOverflow="overflow" horzOverflow="overflow" wrap="square" lIns="90000" tIns="36000" rIns="36000" bIns="3600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豪雨により冠水した市街地</a:t>
            </a:r>
          </a:p>
        </p:txBody>
      </p:sp>
      <p:sp>
        <p:nvSpPr>
          <p:cNvPr id="16" name="テキスト ボックス 15">
            <a:extLst>
              <a:ext uri="{FF2B5EF4-FFF2-40B4-BE49-F238E27FC236}">
                <a16:creationId xmlns:a16="http://schemas.microsoft.com/office/drawing/2014/main" id="{10B7F64C-3B0A-C943-1327-91C719CB31F5}"/>
              </a:ext>
            </a:extLst>
          </p:cNvPr>
          <p:cNvSpPr txBox="1"/>
          <p:nvPr/>
        </p:nvSpPr>
        <p:spPr>
          <a:xfrm>
            <a:off x="5223475" y="3259028"/>
            <a:ext cx="4547741" cy="241980"/>
          </a:xfrm>
          <a:prstGeom prst="rect">
            <a:avLst/>
          </a:prstGeom>
          <a:noFill/>
          <a:ln w="9525">
            <a:noFill/>
          </a:ln>
        </p:spPr>
        <p:style>
          <a:lnRef idx="2">
            <a:schemeClr val="accent2"/>
          </a:lnRef>
          <a:fillRef idx="1">
            <a:schemeClr val="lt1"/>
          </a:fillRef>
          <a:effectRef idx="0">
            <a:schemeClr val="accent2"/>
          </a:effectRef>
          <a:fontRef idx="minor">
            <a:schemeClr val="dk1"/>
          </a:fontRef>
        </p:style>
        <p:txBody>
          <a:bodyPr vertOverflow="overflow" horzOverflow="overflow" wrap="square" lIns="90000" tIns="36000" rIns="36000" bIns="3600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指定対象エリア</a:t>
            </a: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a:extLst>
              <a:ext uri="{FF2B5EF4-FFF2-40B4-BE49-F238E27FC236}">
                <a16:creationId xmlns:a16="http://schemas.microsoft.com/office/drawing/2014/main" id="{C23576D9-1C91-1844-A644-5AED5776CAAB}"/>
              </a:ext>
            </a:extLst>
          </p:cNvPr>
          <p:cNvSpPr/>
          <p:nvPr/>
        </p:nvSpPr>
        <p:spPr>
          <a:xfrm>
            <a:off x="7643022" y="909085"/>
            <a:ext cx="279432" cy="216024"/>
          </a:xfrm>
          <a:prstGeom prst="rect">
            <a:avLst/>
          </a:prstGeom>
          <a:solidFill>
            <a:schemeClr val="bg1">
              <a:lumMod val="7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18" name="正方形/長方形 17">
            <a:extLst>
              <a:ext uri="{FF2B5EF4-FFF2-40B4-BE49-F238E27FC236}">
                <a16:creationId xmlns:a16="http://schemas.microsoft.com/office/drawing/2014/main" id="{F5859AB9-556A-F1B2-F04E-AB7B0E93443C}"/>
              </a:ext>
            </a:extLst>
          </p:cNvPr>
          <p:cNvSpPr/>
          <p:nvPr/>
        </p:nvSpPr>
        <p:spPr>
          <a:xfrm>
            <a:off x="7462653" y="1074149"/>
            <a:ext cx="675825" cy="194975"/>
          </a:xfrm>
          <a:prstGeom prst="rect">
            <a:avLst/>
          </a:prstGeom>
          <a:solidFill>
            <a:schemeClr val="bg1">
              <a:lumMod val="7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19" name="正方形/長方形 18">
            <a:extLst>
              <a:ext uri="{FF2B5EF4-FFF2-40B4-BE49-F238E27FC236}">
                <a16:creationId xmlns:a16="http://schemas.microsoft.com/office/drawing/2014/main" id="{8CEEFAFF-A698-8629-1DEF-156B52A3FE96}"/>
              </a:ext>
            </a:extLst>
          </p:cNvPr>
          <p:cNvSpPr/>
          <p:nvPr/>
        </p:nvSpPr>
        <p:spPr>
          <a:xfrm>
            <a:off x="9391890" y="944724"/>
            <a:ext cx="348415" cy="288032"/>
          </a:xfrm>
          <a:prstGeom prst="rect">
            <a:avLst/>
          </a:prstGeom>
          <a:solidFill>
            <a:schemeClr val="bg1">
              <a:lumMod val="7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20" name="正方形/長方形 26">
            <a:extLst>
              <a:ext uri="{FF2B5EF4-FFF2-40B4-BE49-F238E27FC236}">
                <a16:creationId xmlns:a16="http://schemas.microsoft.com/office/drawing/2014/main" id="{FE4B3A30-C563-0C3D-4E5D-3107FC1482CA}"/>
              </a:ext>
            </a:extLst>
          </p:cNvPr>
          <p:cNvSpPr/>
          <p:nvPr/>
        </p:nvSpPr>
        <p:spPr>
          <a:xfrm>
            <a:off x="110806" y="590997"/>
            <a:ext cx="9723880" cy="2475144"/>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21" name="正方形/長方形 26">
            <a:extLst>
              <a:ext uri="{FF2B5EF4-FFF2-40B4-BE49-F238E27FC236}">
                <a16:creationId xmlns:a16="http://schemas.microsoft.com/office/drawing/2014/main" id="{ABD321E9-B8EA-9ACB-CBCE-88A025DCC3E4}"/>
              </a:ext>
            </a:extLst>
          </p:cNvPr>
          <p:cNvSpPr/>
          <p:nvPr/>
        </p:nvSpPr>
        <p:spPr>
          <a:xfrm>
            <a:off x="110806" y="3140968"/>
            <a:ext cx="9723880" cy="3562675"/>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pic>
        <p:nvPicPr>
          <p:cNvPr id="22" name="図 21">
            <a:extLst>
              <a:ext uri="{FF2B5EF4-FFF2-40B4-BE49-F238E27FC236}">
                <a16:creationId xmlns:a16="http://schemas.microsoft.com/office/drawing/2014/main" id="{A6D7F82F-4F40-5C78-5363-0DFAF6927954}"/>
              </a:ext>
            </a:extLst>
          </p:cNvPr>
          <p:cNvPicPr>
            <a:picLocks noChangeAspect="1"/>
          </p:cNvPicPr>
          <p:nvPr/>
        </p:nvPicPr>
        <p:blipFill>
          <a:blip r:embed="rId5"/>
          <a:stretch>
            <a:fillRect/>
          </a:stretch>
        </p:blipFill>
        <p:spPr>
          <a:xfrm>
            <a:off x="5210889" y="3558115"/>
            <a:ext cx="4560328" cy="2967276"/>
          </a:xfrm>
          <a:prstGeom prst="rect">
            <a:avLst/>
          </a:prstGeom>
          <a:ln>
            <a:solidFill>
              <a:schemeClr val="tx1"/>
            </a:solidFill>
          </a:ln>
        </p:spPr>
      </p:pic>
      <p:sp>
        <p:nvSpPr>
          <p:cNvPr id="23" name="Rectangle 3">
            <a:extLst>
              <a:ext uri="{FF2B5EF4-FFF2-40B4-BE49-F238E27FC236}">
                <a16:creationId xmlns:a16="http://schemas.microsoft.com/office/drawing/2014/main" id="{732408E9-C25C-ABB4-1C99-5EB849A78497}"/>
              </a:ext>
            </a:extLst>
          </p:cNvPr>
          <p:cNvSpPr>
            <a:spLocks noChangeArrowheads="1"/>
          </p:cNvSpPr>
          <p:nvPr/>
        </p:nvSpPr>
        <p:spPr>
          <a:xfrm>
            <a:off x="2792761" y="6489338"/>
            <a:ext cx="2326322" cy="226591"/>
          </a:xfrm>
          <a:prstGeom prst="rect">
            <a:avLst/>
          </a:prstGeom>
          <a:noFill/>
          <a:ln w="9525" algn="ctr">
            <a:noFill/>
            <a:miter lim="800000"/>
            <a:headEnd/>
            <a:tailEnd/>
          </a:ln>
          <a:effectLst/>
        </p:spPr>
        <p:txBody>
          <a:bodyPr wrap="square" t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台風時に雨水を貯留する農地</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イメージ</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pic>
        <p:nvPicPr>
          <p:cNvPr id="24" name="図 23">
            <a:extLst>
              <a:ext uri="{FF2B5EF4-FFF2-40B4-BE49-F238E27FC236}">
                <a16:creationId xmlns:a16="http://schemas.microsoft.com/office/drawing/2014/main" id="{B5918E67-44E7-AB46-8756-885D75A0E5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2760" y="4792724"/>
            <a:ext cx="2326323" cy="1744742"/>
          </a:xfrm>
          <a:prstGeom prst="rect">
            <a:avLst/>
          </a:prstGeom>
        </p:spPr>
      </p:pic>
      <p:sp>
        <p:nvSpPr>
          <p:cNvPr id="25" name="Rectangle 3">
            <a:extLst>
              <a:ext uri="{FF2B5EF4-FFF2-40B4-BE49-F238E27FC236}">
                <a16:creationId xmlns:a16="http://schemas.microsoft.com/office/drawing/2014/main" id="{93203D46-3ACB-2592-E1B9-9F4F38BEAB6D}"/>
              </a:ext>
            </a:extLst>
          </p:cNvPr>
          <p:cNvSpPr>
            <a:spLocks noChangeArrowheads="1"/>
          </p:cNvSpPr>
          <p:nvPr/>
        </p:nvSpPr>
        <p:spPr>
          <a:xfrm>
            <a:off x="110806" y="908720"/>
            <a:ext cx="7258941" cy="1694686"/>
          </a:xfrm>
          <a:prstGeom prst="rect">
            <a:avLst/>
          </a:prstGeom>
          <a:noFill/>
          <a:ln w="9525" algn="ctr">
            <a:noFill/>
            <a:miter lim="800000"/>
            <a:headEnd/>
            <a:tailEnd/>
          </a:ln>
          <a:effectLst/>
        </p:spPr>
        <p:txBody>
          <a:bodyPr wrap="square" lIns="91440" tIns="36000" rIns="91440" bIns="36000" anchor="ctr">
            <a:spAutoFit/>
          </a:bodyPr>
          <a:lstStyle/>
          <a:p>
            <a:pPr marL="0" marR="0" lvl="0" indent="0" algn="l" defTabSz="711200" rtl="0" eaLnBrk="1" fontAlgn="auto" latinLnBrk="0" hangingPunct="1">
              <a:lnSpc>
                <a:spcPct val="80000"/>
              </a:lnSpc>
              <a:spcBef>
                <a:spcPts val="0"/>
              </a:spcBef>
              <a:spcAft>
                <a:spcPct val="3500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○水災害の激甚化</a:t>
            </a:r>
            <a:endPar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711200" rtl="0" eaLnBrk="1" fontAlgn="auto" latinLnBrk="0" hangingPunct="1">
              <a:lnSpc>
                <a:spcPct val="80000"/>
              </a:lnSpc>
              <a:spcBef>
                <a:spcPts val="0"/>
              </a:spcBef>
              <a:spcAft>
                <a:spcPts val="30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平成</a:t>
            </a:r>
            <a:r>
              <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30</a:t>
            </a: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年</a:t>
            </a:r>
            <a:r>
              <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7</a:t>
            </a: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月豪雨以降、</a:t>
            </a:r>
            <a:r>
              <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4</a:t>
            </a: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年連続で</a:t>
            </a:r>
            <a:r>
              <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5</a:t>
            </a: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回、</a:t>
            </a:r>
            <a:r>
              <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a:t>
            </a: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年間で</a:t>
            </a:r>
            <a:r>
              <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a:t>
            </a: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回の大規模な豪雨被害が発生。</a:t>
            </a:r>
            <a:endPar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711200" rtl="0" eaLnBrk="1" fontAlgn="auto" latinLnBrk="0" hangingPunct="1">
              <a:lnSpc>
                <a:spcPct val="80000"/>
              </a:lnSpc>
              <a:spcBef>
                <a:spcPts val="0"/>
              </a:spcBef>
              <a:spcAft>
                <a:spcPct val="3500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１時間最大雨量や</a:t>
            </a:r>
            <a:r>
              <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48</a:t>
            </a: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時間最大雨量等の観測記録を毎回更新。</a:t>
            </a:r>
            <a:endPar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711200" rtl="0" eaLnBrk="1" fontAlgn="auto" latinLnBrk="0" hangingPunct="1">
              <a:lnSpc>
                <a:spcPct val="80000"/>
              </a:lnSpc>
              <a:spcBef>
                <a:spcPts val="0"/>
              </a:spcBef>
              <a:spcAft>
                <a:spcPct val="3500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○コンパクトなまちづくりの推進</a:t>
            </a:r>
            <a:endPar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711200" rtl="0" eaLnBrk="1" fontAlgn="auto" latinLnBrk="0" hangingPunct="1">
              <a:lnSpc>
                <a:spcPct val="80000"/>
              </a:lnSpc>
              <a:spcBef>
                <a:spcPts val="0"/>
              </a:spcBef>
              <a:spcAft>
                <a:spcPct val="3500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立地適正化計画、土地利用誘導方針に基づき、都市の周縁部の宅地開発抑制を図る。</a:t>
            </a:r>
            <a:endPar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711200" rtl="0" eaLnBrk="1" fontAlgn="auto" latinLnBrk="0" hangingPunct="1">
              <a:lnSpc>
                <a:spcPct val="80000"/>
              </a:lnSpc>
              <a:spcBef>
                <a:spcPts val="0"/>
              </a:spcBef>
              <a:spcAft>
                <a:spcPct val="3500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○市街化区域内農地の宅地化</a:t>
            </a:r>
            <a:endPar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711200" rtl="0" eaLnBrk="1" fontAlgn="auto" latinLnBrk="0" hangingPunct="1">
              <a:lnSpc>
                <a:spcPct val="80000"/>
              </a:lnSpc>
              <a:spcBef>
                <a:spcPts val="0"/>
              </a:spcBef>
              <a:spcAft>
                <a:spcPct val="3500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近年は年間約</a:t>
            </a:r>
            <a:r>
              <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10</a:t>
            </a: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㏊の市街化区域内農地が宅地化</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参考：</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R2</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市街化区域内農地面積：</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159</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6" name="二等辺三角形 25">
            <a:extLst>
              <a:ext uri="{FF2B5EF4-FFF2-40B4-BE49-F238E27FC236}">
                <a16:creationId xmlns:a16="http://schemas.microsoft.com/office/drawing/2014/main" id="{E1A8C809-2FA6-D42F-0683-5C5466A7E8DB}"/>
              </a:ext>
            </a:extLst>
          </p:cNvPr>
          <p:cNvSpPr/>
          <p:nvPr/>
        </p:nvSpPr>
        <p:spPr>
          <a:xfrm rot="5400000">
            <a:off x="277037" y="2723303"/>
            <a:ext cx="322627" cy="187725"/>
          </a:xfrm>
          <a:prstGeom prst="triangle">
            <a:avLst/>
          </a:prstGeom>
          <a:solidFill>
            <a:srgbClr val="0099CC"/>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27" name="Rectangle 3">
            <a:extLst>
              <a:ext uri="{FF2B5EF4-FFF2-40B4-BE49-F238E27FC236}">
                <a16:creationId xmlns:a16="http://schemas.microsoft.com/office/drawing/2014/main" id="{EB29CA85-4B60-C5DC-6B92-C64761A1CB68}"/>
              </a:ext>
            </a:extLst>
          </p:cNvPr>
          <p:cNvSpPr>
            <a:spLocks noChangeArrowheads="1"/>
          </p:cNvSpPr>
          <p:nvPr/>
        </p:nvSpPr>
        <p:spPr>
          <a:xfrm>
            <a:off x="146022" y="6489338"/>
            <a:ext cx="2574730" cy="226591"/>
          </a:xfrm>
          <a:prstGeom prst="rect">
            <a:avLst/>
          </a:prstGeom>
          <a:noFill/>
          <a:ln w="9525" algn="ctr">
            <a:noFill/>
            <a:miter lim="800000"/>
            <a:headEnd/>
            <a:tailEnd/>
          </a:ln>
          <a:effectLst/>
        </p:spPr>
        <p:txBody>
          <a:bodyPr wrap="square" t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久留米市立地適正化計画区域図（抜粋）</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8876770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 name="図 5"/>
          <p:cNvPicPr>
            <a:picLocks noChangeAspect="1"/>
          </p:cNvPicPr>
          <p:nvPr/>
        </p:nvPicPr>
        <p:blipFill>
          <a:blip r:embed="rId2"/>
          <a:stretch>
            <a:fillRect/>
          </a:stretch>
        </p:blipFill>
        <p:spPr>
          <a:xfrm>
            <a:off x="7747849" y="304463"/>
            <a:ext cx="2173703" cy="6182601"/>
          </a:xfrm>
          <a:prstGeom prst="rect">
            <a:avLst/>
          </a:prstGeom>
        </p:spPr>
      </p:pic>
      <p:sp>
        <p:nvSpPr>
          <p:cNvPr id="1149" name="スライド番号プレースホルダー 1"/>
          <p:cNvSpPr>
            <a:spLocks noGrp="1"/>
          </p:cNvSpPr>
          <p:nvPr>
            <p:ph type="sldNum" sz="quarter" idx="12"/>
          </p:nvPr>
        </p:nvSpPr>
        <p:spPr/>
        <p:txBody>
          <a:bodyPr/>
          <a:lstStyle/>
          <a:p>
            <a:fld id="{93DF5491-8AA2-4D26-B041-A129FDD1AC3C}" type="slidenum">
              <a:rPr kumimoji="1" lang="ja-JP" altLang="en-US" smtClean="0"/>
              <a:pPr/>
              <a:t>76</a:t>
            </a:fld>
            <a:endParaRPr kumimoji="1" lang="ja-JP" altLang="en-US"/>
          </a:p>
        </p:txBody>
      </p:sp>
      <p:sp>
        <p:nvSpPr>
          <p:cNvPr id="2" name="テキスト ボックス 4">
            <a:extLst>
              <a:ext uri="{FF2B5EF4-FFF2-40B4-BE49-F238E27FC236}">
                <a16:creationId xmlns:a16="http://schemas.microsoft.com/office/drawing/2014/main" id="{65939A01-E625-1B4B-758D-34356DC9D35F}"/>
              </a:ext>
            </a:extLst>
          </p:cNvPr>
          <p:cNvSpPr txBox="1"/>
          <p:nvPr/>
        </p:nvSpPr>
        <p:spPr>
          <a:xfrm>
            <a:off x="967961" y="1345250"/>
            <a:ext cx="6455613" cy="3970318"/>
          </a:xfrm>
          <a:prstGeom prst="rect">
            <a:avLst/>
          </a:prstGeom>
          <a:noFill/>
        </p:spPr>
        <p:txBody>
          <a:bodyPr wrap="none" rtlCol="0">
            <a:spAutoFit/>
          </a:bodyPr>
          <a:lstStyle/>
          <a:p>
            <a:pPr marL="571500" indent="-571500">
              <a:buFont typeface="Wingdings" panose="05000000000000000000" pitchFamily="2" charset="2"/>
              <a:buChar char="l"/>
            </a:pPr>
            <a:r>
              <a:rPr lang="ja-JP" altLang="en-US" sz="3600" b="1" spc="100">
                <a:solidFill>
                  <a:schemeClr val="bg1">
                    <a:lumMod val="75000"/>
                  </a:schemeClr>
                </a:solidFill>
                <a:latin typeface="HGSｺﾞｼｯｸM" panose="020B0600000000000000" pitchFamily="50" charset="-128"/>
                <a:ea typeface="HGSｺﾞｼｯｸM" panose="020B0600000000000000" pitchFamily="50" charset="-128"/>
              </a:rPr>
              <a:t>緑地の保全及び緑化の推進</a:t>
            </a: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b="1" spc="100">
                <a:solidFill>
                  <a:schemeClr val="bg1">
                    <a:lumMod val="75000"/>
                  </a:schemeClr>
                </a:solidFill>
                <a:latin typeface="HGSｺﾞｼｯｸM" panose="020B0600000000000000" pitchFamily="50" charset="-128"/>
                <a:ea typeface="HGSｺﾞｼｯｸM" panose="020B0600000000000000" pitchFamily="50" charset="-128"/>
              </a:rPr>
              <a:t>都市公園の整備・活用</a:t>
            </a: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b="1" spc="100">
                <a:solidFill>
                  <a:schemeClr val="bg1">
                    <a:lumMod val="75000"/>
                  </a:schemeClr>
                </a:solidFill>
                <a:latin typeface="HGSｺﾞｼｯｸM" panose="020B0600000000000000" pitchFamily="50" charset="-128"/>
                <a:ea typeface="HGSｺﾞｼｯｸM" panose="020B0600000000000000" pitchFamily="50" charset="-128"/>
              </a:rPr>
              <a:t>都市農地の保全・活用</a:t>
            </a:r>
            <a:endParaRPr lang="en-US" altLang="ja-JP" sz="3600" b="1" spc="100">
              <a:solidFill>
                <a:schemeClr val="bg1">
                  <a:lumMod val="75000"/>
                </a:schemeClr>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endParaRPr lang="en-US" altLang="ja-JP" sz="3600" b="1" spc="100">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b="1" spc="100">
                <a:latin typeface="HGSｺﾞｼｯｸM" panose="020B0600000000000000" pitchFamily="50" charset="-128"/>
                <a:ea typeface="HGSｺﾞｼｯｸM" panose="020B0600000000000000" pitchFamily="50" charset="-128"/>
              </a:rPr>
              <a:t>グリーンインフラの推進</a:t>
            </a:r>
            <a:endParaRPr lang="en-US" altLang="ja-JP" sz="3600" b="1" spc="10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4421533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33203" t="28089" r="33427" b="16674"/>
          <a:stretch/>
        </p:blipFill>
        <p:spPr>
          <a:xfrm>
            <a:off x="7252824" y="2826666"/>
            <a:ext cx="2526175" cy="2956643"/>
          </a:xfrm>
          <a:prstGeom prst="rect">
            <a:avLst/>
          </a:prstGeom>
        </p:spPr>
      </p:pic>
      <p:pic>
        <p:nvPicPr>
          <p:cNvPr id="7" name="図 6"/>
          <p:cNvPicPr>
            <a:picLocks noChangeAspect="1"/>
          </p:cNvPicPr>
          <p:nvPr/>
        </p:nvPicPr>
        <p:blipFill>
          <a:blip r:embed="rId3"/>
          <a:stretch>
            <a:fillRect/>
          </a:stretch>
        </p:blipFill>
        <p:spPr>
          <a:xfrm>
            <a:off x="78378" y="2253038"/>
            <a:ext cx="6688183" cy="3957801"/>
          </a:xfrm>
          <a:prstGeom prst="rect">
            <a:avLst/>
          </a:prstGeom>
        </p:spPr>
      </p:pic>
      <p:sp>
        <p:nvSpPr>
          <p:cNvPr id="8" name="右矢印 7"/>
          <p:cNvSpPr/>
          <p:nvPr/>
        </p:nvSpPr>
        <p:spPr>
          <a:xfrm>
            <a:off x="6557555" y="3846583"/>
            <a:ext cx="825717" cy="77070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スライド番号プレースホルダー 1">
            <a:extLst>
              <a:ext uri="{FF2B5EF4-FFF2-40B4-BE49-F238E27FC236}">
                <a16:creationId xmlns:a16="http://schemas.microsoft.com/office/drawing/2014/main" id="{28891A88-1C81-F3D6-438D-70222A5D5662}"/>
              </a:ext>
            </a:extLst>
          </p:cNvPr>
          <p:cNvSpPr>
            <a:spLocks noGrp="1"/>
          </p:cNvSpPr>
          <p:nvPr>
            <p:ph type="sldNum" sz="quarter" idx="12"/>
          </p:nvPr>
        </p:nvSpPr>
        <p:spPr>
          <a:xfrm>
            <a:off x="9129464" y="6492875"/>
            <a:ext cx="7765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タイトル 2">
            <a:extLst>
              <a:ext uri="{FF2B5EF4-FFF2-40B4-BE49-F238E27FC236}">
                <a16:creationId xmlns:a16="http://schemas.microsoft.com/office/drawing/2014/main" id="{7459AD9A-E14F-669D-3D57-C5AD8CAB1C43}"/>
              </a:ext>
            </a:extLst>
          </p:cNvPr>
          <p:cNvSpPr txBox="1">
            <a:spLocks/>
          </p:cNvSpPr>
          <p:nvPr/>
        </p:nvSpPr>
        <p:spPr bwMode="auto">
          <a:xfrm>
            <a:off x="0" y="12700"/>
            <a:ext cx="8409384"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101">
                <a:solidFill>
                  <a:srgbClr val="4087C8"/>
                </a:solidFill>
                <a:latin typeface="+mj-lt"/>
                <a:ea typeface="+mj-ea"/>
                <a:cs typeface="+mj-cs"/>
              </a:defRPr>
            </a:lvl1pPr>
            <a:lvl2pPr algn="l" rtl="0" eaLnBrk="0" fontAlgn="base" hangingPunct="0">
              <a:spcBef>
                <a:spcPct val="0"/>
              </a:spcBef>
              <a:spcAft>
                <a:spcPct val="0"/>
              </a:spcAft>
              <a:defRPr kumimoji="1" sz="2101">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101">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101">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101">
                <a:solidFill>
                  <a:srgbClr val="4087C8"/>
                </a:solidFill>
                <a:latin typeface="HGP創英角ｺﾞｼｯｸUB" pitchFamily="50" charset="-128"/>
                <a:ea typeface="HGP創英角ｺﾞｼｯｸUB" pitchFamily="50" charset="-128"/>
              </a:defRPr>
            </a:lvl5pPr>
            <a:lvl6pPr marL="342890" algn="l" rtl="0" fontAlgn="base">
              <a:spcBef>
                <a:spcPct val="0"/>
              </a:spcBef>
              <a:spcAft>
                <a:spcPct val="0"/>
              </a:spcAft>
              <a:defRPr kumimoji="1" sz="2101">
                <a:solidFill>
                  <a:srgbClr val="4087C8"/>
                </a:solidFill>
                <a:latin typeface="HGP創英角ｺﾞｼｯｸUB" pitchFamily="50" charset="-128"/>
                <a:ea typeface="HGP創英角ｺﾞｼｯｸUB" pitchFamily="50" charset="-128"/>
              </a:defRPr>
            </a:lvl6pPr>
            <a:lvl7pPr marL="685779" algn="l" rtl="0" fontAlgn="base">
              <a:spcBef>
                <a:spcPct val="0"/>
              </a:spcBef>
              <a:spcAft>
                <a:spcPct val="0"/>
              </a:spcAft>
              <a:defRPr kumimoji="1" sz="2101">
                <a:solidFill>
                  <a:srgbClr val="4087C8"/>
                </a:solidFill>
                <a:latin typeface="HGP創英角ｺﾞｼｯｸUB" pitchFamily="50" charset="-128"/>
                <a:ea typeface="HGP創英角ｺﾞｼｯｸUB" pitchFamily="50" charset="-128"/>
              </a:defRPr>
            </a:lvl7pPr>
            <a:lvl8pPr marL="1028669" algn="l" rtl="0" fontAlgn="base">
              <a:spcBef>
                <a:spcPct val="0"/>
              </a:spcBef>
              <a:spcAft>
                <a:spcPct val="0"/>
              </a:spcAft>
              <a:defRPr kumimoji="1" sz="2101">
                <a:solidFill>
                  <a:srgbClr val="4087C8"/>
                </a:solidFill>
                <a:latin typeface="HGP創英角ｺﾞｼｯｸUB" pitchFamily="50" charset="-128"/>
                <a:ea typeface="HGP創英角ｺﾞｼｯｸUB" pitchFamily="50" charset="-128"/>
              </a:defRPr>
            </a:lvl8pPr>
            <a:lvl9pPr marL="1371559" algn="l" rtl="0" fontAlgn="base">
              <a:spcBef>
                <a:spcPct val="0"/>
              </a:spcBef>
              <a:spcAft>
                <a:spcPct val="0"/>
              </a:spcAft>
              <a:defRPr kumimoji="1" sz="2101">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j-cs"/>
              </a:rPr>
              <a:t>グリーンインフラとは？</a:t>
            </a:r>
          </a:p>
        </p:txBody>
      </p:sp>
      <p:sp>
        <p:nvSpPr>
          <p:cNvPr id="9" name="正方形/長方形 8">
            <a:extLst>
              <a:ext uri="{FF2B5EF4-FFF2-40B4-BE49-F238E27FC236}">
                <a16:creationId xmlns:a16="http://schemas.microsoft.com/office/drawing/2014/main" id="{DB670BDC-7241-4A1A-9DA2-3B14B7AC32B2}"/>
              </a:ext>
            </a:extLst>
          </p:cNvPr>
          <p:cNvSpPr/>
          <p:nvPr/>
        </p:nvSpPr>
        <p:spPr>
          <a:xfrm>
            <a:off x="132434" y="626432"/>
            <a:ext cx="9655560" cy="1246495"/>
          </a:xfrm>
          <a:prstGeom prst="rect">
            <a:avLst/>
          </a:prstGeom>
          <a:noFill/>
          <a:ln w="9525" cap="flat" cmpd="sng" algn="ctr">
            <a:solidFill>
              <a:srgbClr val="000000"/>
            </a:solidFill>
            <a:prstDash val="solid"/>
          </a:ln>
          <a:effectLst/>
        </p:spPr>
        <p:txBody>
          <a:bodyPr lIns="72000" tIns="45720" rIns="72000" bIns="45720" rtlCol="0" anchor="ctr"/>
          <a:lstStyle/>
          <a:p>
            <a:pPr marL="273050" marR="0" lvl="0" indent="-2730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0" lang="ja-JP" altLang="en-US" sz="1400" b="1" i="0" u="sng"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グリーンインフラ</a:t>
            </a:r>
            <a:r>
              <a:rPr kumimoji="0" lang="ja-JP" altLang="en-US" sz="14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とは、社会資本整備や土地利用等のハード・ソフト両面において、</a:t>
            </a:r>
            <a:r>
              <a:rPr kumimoji="0" lang="ja-JP" altLang="en-US" sz="1400" b="1" i="0" u="sng"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自然環境が有する多様な機能を活用</a:t>
            </a:r>
            <a:r>
              <a:rPr kumimoji="0" lang="ja-JP" altLang="en-US" sz="14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し、</a:t>
            </a:r>
            <a:r>
              <a:rPr kumimoji="0" lang="ja-JP" altLang="en-US" sz="1400" b="1" i="0" u="sng"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持続可能で魅力ある国土・都市・地域づくりを進める取組</a:t>
            </a:r>
            <a:r>
              <a:rPr kumimoji="0" lang="ja-JP" altLang="en-US" sz="14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273050" marR="0" lvl="0" indent="-2730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0" lang="ja-JP" altLang="en-US" sz="14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生物多様性の損失、自然災害の頻発・激甚化、国際的な都市競争の激化、人口減少・少子高齢化の進展に伴う低未利用地の増加、地域コミュニティの消失など</a:t>
            </a:r>
            <a:r>
              <a:rPr kumimoji="0" lang="ja-JP" altLang="en-US" sz="1400" b="1" i="0" u="sng"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様々な課題への対応が急務となる中、グリーンインフラは複数の地域課題の同時解決にアプローチする手法として有効</a:t>
            </a:r>
            <a:r>
              <a:rPr kumimoji="0" lang="ja-JP" altLang="en-US" sz="14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spTree>
    <p:extLst>
      <p:ext uri="{BB962C8B-B14F-4D97-AF65-F5344CB8AC3E}">
        <p14:creationId xmlns:p14="http://schemas.microsoft.com/office/powerpoint/2010/main" val="18436042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図 117"/>
          <p:cNvPicPr>
            <a:picLocks noChangeAspect="1"/>
          </p:cNvPicPr>
          <p:nvPr/>
        </p:nvPicPr>
        <p:blipFill rotWithShape="1">
          <a:blip r:embed="rId3" cstate="email">
            <a:extLst>
              <a:ext uri="{28A0092B-C50C-407E-A947-70E740481C1C}">
                <a14:useLocalDpi xmlns:a14="http://schemas.microsoft.com/office/drawing/2010/main"/>
              </a:ext>
            </a:extLst>
          </a:blip>
          <a:srcRect l="-334"/>
          <a:stretch/>
        </p:blipFill>
        <p:spPr>
          <a:xfrm>
            <a:off x="360737" y="2052220"/>
            <a:ext cx="1849945" cy="1187810"/>
          </a:xfrm>
          <a:prstGeom prst="rect">
            <a:avLst/>
          </a:prstGeom>
          <a:ln>
            <a:noFill/>
          </a:ln>
          <a:effectLst/>
        </p:spPr>
      </p:pic>
      <p:pic>
        <p:nvPicPr>
          <p:cNvPr id="2" name="図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00362" y="2052220"/>
            <a:ext cx="1973241" cy="1187810"/>
          </a:xfrm>
          <a:prstGeom prst="rect">
            <a:avLst/>
          </a:prstGeom>
        </p:spPr>
      </p:pic>
      <p:pic>
        <p:nvPicPr>
          <p:cNvPr id="29" name="図 28"/>
          <p:cNvPicPr>
            <a:picLocks noChangeAspect="1"/>
          </p:cNvPicPr>
          <p:nvPr/>
        </p:nvPicPr>
        <p:blipFill rotWithShape="1">
          <a:blip r:embed="rId5" cstate="email">
            <a:extLst>
              <a:ext uri="{28A0092B-C50C-407E-A947-70E740481C1C}">
                <a14:useLocalDpi xmlns:a14="http://schemas.microsoft.com/office/drawing/2010/main"/>
              </a:ext>
            </a:extLst>
          </a:blip>
          <a:srcRect b="-61"/>
          <a:stretch/>
        </p:blipFill>
        <p:spPr>
          <a:xfrm>
            <a:off x="5291947" y="5219713"/>
            <a:ext cx="2039207" cy="1187810"/>
          </a:xfrm>
          <a:prstGeom prst="rect">
            <a:avLst/>
          </a:prstGeom>
          <a:ln w="9525">
            <a:noFill/>
          </a:ln>
        </p:spPr>
      </p:pic>
      <p:pic>
        <p:nvPicPr>
          <p:cNvPr id="40" name="図 39"/>
          <p:cNvPicPr>
            <a:picLocks noChangeAspect="1"/>
          </p:cNvPicPr>
          <p:nvPr/>
        </p:nvPicPr>
        <p:blipFill rotWithShape="1">
          <a:blip r:embed="rId6" cstate="email">
            <a:extLst>
              <a:ext uri="{28A0092B-C50C-407E-A947-70E740481C1C}">
                <a14:useLocalDpi xmlns:a14="http://schemas.microsoft.com/office/drawing/2010/main"/>
              </a:ext>
            </a:extLst>
          </a:blip>
          <a:srcRect t="-666"/>
          <a:stretch/>
        </p:blipFill>
        <p:spPr>
          <a:xfrm>
            <a:off x="288749" y="5219713"/>
            <a:ext cx="1957263" cy="1187810"/>
          </a:xfrm>
          <a:prstGeom prst="rect">
            <a:avLst/>
          </a:prstGeom>
        </p:spPr>
      </p:pic>
      <p:sp>
        <p:nvSpPr>
          <p:cNvPr id="41" name="正方形/長方形 40">
            <a:extLst>
              <a:ext uri="{FF2B5EF4-FFF2-40B4-BE49-F238E27FC236}">
                <a16:creationId xmlns:a16="http://schemas.microsoft.com/office/drawing/2014/main" id="{C3CA905D-BA07-46AC-87C4-B9010B86544F}"/>
              </a:ext>
            </a:extLst>
          </p:cNvPr>
          <p:cNvSpPr/>
          <p:nvPr/>
        </p:nvSpPr>
        <p:spPr>
          <a:xfrm>
            <a:off x="1044627" y="6263546"/>
            <a:ext cx="1883374" cy="184636"/>
          </a:xfrm>
          <a:prstGeom prst="rect">
            <a:avLst/>
          </a:prstGeom>
        </p:spPr>
        <p:txBody>
          <a:bodyPr wrap="square">
            <a:spAutoFit/>
          </a:bodyPr>
          <a:lstStyle/>
          <a:p>
            <a:pPr defTabSz="914217">
              <a:defRPr/>
            </a:pPr>
            <a:r>
              <a:rPr lang="ja-JP" altLang="en-US" sz="600" spc="-30">
                <a:solidFill>
                  <a:prstClr val="black"/>
                </a:solidFill>
                <a:effectLst>
                  <a:glow rad="76200">
                    <a:prstClr val="white"/>
                  </a:glow>
                </a:effectLst>
                <a:latin typeface="メイリオ" panose="020B0604030504040204" pitchFamily="50" charset="-128"/>
                <a:ea typeface="メイリオ" panose="020B0604030504040204" pitchFamily="50" charset="-128"/>
              </a:rPr>
              <a:t>提供　</a:t>
            </a:r>
            <a:r>
              <a:rPr lang="en-US" altLang="ja-JP" sz="600" kern="100">
                <a:solidFill>
                  <a:srgbClr val="000000"/>
                </a:solidFill>
                <a:effectLst>
                  <a:glow rad="76200">
                    <a:prstClr val="white"/>
                  </a:glow>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600" kern="100" err="1">
                <a:solidFill>
                  <a:srgbClr val="000000"/>
                </a:solidFill>
                <a:effectLst>
                  <a:glow rad="76200">
                    <a:prstClr val="white"/>
                  </a:glow>
                </a:effectLst>
                <a:latin typeface="メイリオ" panose="020B0604030504040204" pitchFamily="50" charset="-128"/>
                <a:ea typeface="メイリオ" panose="020B0604030504040204" pitchFamily="50" charset="-128"/>
                <a:cs typeface="Times New Roman" panose="02020603050405020304" pitchFamily="18" charset="0"/>
              </a:rPr>
              <a:t>Futakotamagawa</a:t>
            </a:r>
            <a:r>
              <a:rPr lang="en-US" altLang="ja-JP" sz="600" kern="100">
                <a:solidFill>
                  <a:srgbClr val="000000"/>
                </a:solidFill>
                <a:effectLst>
                  <a:glow rad="76200">
                    <a:prstClr val="white"/>
                  </a:glow>
                </a:effectLst>
                <a:latin typeface="メイリオ" panose="020B0604030504040204" pitchFamily="50" charset="-128"/>
                <a:ea typeface="メイリオ" panose="020B0604030504040204" pitchFamily="50" charset="-128"/>
                <a:cs typeface="Times New Roman" panose="02020603050405020304" pitchFamily="18" charset="0"/>
              </a:rPr>
              <a:t> Rise</a:t>
            </a:r>
            <a:endParaRPr lang="ja-JP" altLang="en-US" sz="600">
              <a:solidFill>
                <a:prstClr val="black"/>
              </a:solidFill>
              <a:effectLst>
                <a:glow rad="76200">
                  <a:prstClr val="white"/>
                </a:glow>
              </a:effectLst>
              <a:latin typeface="メイリオ" panose="020B0604030504040204" pitchFamily="50" charset="-128"/>
              <a:ea typeface="メイリオ" panose="020B0604030504040204" pitchFamily="50" charset="-128"/>
            </a:endParaRPr>
          </a:p>
        </p:txBody>
      </p:sp>
      <p:pic>
        <p:nvPicPr>
          <p:cNvPr id="54" name="図 5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570387" y="5219713"/>
            <a:ext cx="1917871" cy="1187810"/>
          </a:xfrm>
          <a:prstGeom prst="rect">
            <a:avLst/>
          </a:prstGeom>
        </p:spPr>
      </p:pic>
      <p:pic>
        <p:nvPicPr>
          <p:cNvPr id="59" name="図 5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525872" y="2052220"/>
            <a:ext cx="1874482" cy="1187810"/>
          </a:xfrm>
          <a:prstGeom prst="rect">
            <a:avLst/>
          </a:prstGeom>
        </p:spPr>
      </p:pic>
      <p:sp>
        <p:nvSpPr>
          <p:cNvPr id="60" name="テキスト ボックス 59"/>
          <p:cNvSpPr txBox="1"/>
          <p:nvPr/>
        </p:nvSpPr>
        <p:spPr>
          <a:xfrm>
            <a:off x="1476558" y="3060059"/>
            <a:ext cx="1040104" cy="273916"/>
          </a:xfrm>
          <a:prstGeom prst="rect">
            <a:avLst/>
          </a:prstGeom>
          <a:noFill/>
          <a:ln w="19050">
            <a:noFill/>
          </a:ln>
        </p:spPr>
        <p:txBody>
          <a:bodyPr wrap="square" rtlCol="0" anchor="ctr" anchorCtr="0">
            <a:noAutofit/>
          </a:bodyPr>
          <a:lstStyle/>
          <a:p>
            <a:pPr algn="ctr" defTabSz="914217">
              <a:defRPr/>
            </a:pPr>
            <a:r>
              <a:rPr lang="ja-JP" altLang="en-US" sz="600">
                <a:solidFill>
                  <a:prstClr val="black"/>
                </a:solidFill>
                <a:effectLst>
                  <a:glow rad="76200">
                    <a:prstClr val="white"/>
                  </a:glow>
                </a:effectLst>
                <a:latin typeface="Meiryo UI" panose="020B0604030504040204" pitchFamily="50" charset="-128"/>
                <a:ea typeface="Meiryo UI" panose="020B0604030504040204" pitchFamily="50" charset="-128"/>
                <a:cs typeface="Meiryo UI" panose="020B0604030504040204" pitchFamily="50" charset="-128"/>
              </a:rPr>
              <a:t>提供　横浜市</a:t>
            </a:r>
          </a:p>
        </p:txBody>
      </p:sp>
      <p:grpSp>
        <p:nvGrpSpPr>
          <p:cNvPr id="11" name="グループ化 10"/>
          <p:cNvGrpSpPr>
            <a:grpSpLocks noChangeAspect="1"/>
          </p:cNvGrpSpPr>
          <p:nvPr/>
        </p:nvGrpSpPr>
        <p:grpSpPr>
          <a:xfrm>
            <a:off x="2592379" y="5219715"/>
            <a:ext cx="2163737" cy="1208139"/>
            <a:chOff x="2549377" y="5527356"/>
            <a:chExt cx="2360666" cy="1318096"/>
          </a:xfrm>
        </p:grpSpPr>
        <p:pic>
          <p:nvPicPr>
            <p:cNvPr id="48" name="図 47">
              <a:extLst>
                <a:ext uri="{FF2B5EF4-FFF2-40B4-BE49-F238E27FC236}">
                  <a16:creationId xmlns:a16="http://schemas.microsoft.com/office/drawing/2014/main" id="{C86C9389-1010-461D-8E9D-11E4BA417C8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549377" y="5527356"/>
              <a:ext cx="2310222" cy="1295916"/>
            </a:xfrm>
            <a:prstGeom prst="rect">
              <a:avLst/>
            </a:prstGeom>
          </p:spPr>
        </p:pic>
        <p:sp>
          <p:nvSpPr>
            <p:cNvPr id="49" name="角丸四角形 48"/>
            <p:cNvSpPr/>
            <p:nvPr/>
          </p:nvSpPr>
          <p:spPr>
            <a:xfrm>
              <a:off x="3214151" y="5538110"/>
              <a:ext cx="480455" cy="137347"/>
            </a:xfrm>
            <a:prstGeom prst="roundRect">
              <a:avLst>
                <a:gd name="adj" fmla="val 50000"/>
              </a:avLst>
            </a:prstGeom>
            <a:solidFill>
              <a:schemeClr val="bg1">
                <a:lumMod val="75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defTabSz="914217">
                <a:defRPr/>
              </a:pPr>
              <a:r>
                <a:rPr lang="ja-JP" altLang="en-US" sz="600">
                  <a:solidFill>
                    <a:prstClr val="black"/>
                  </a:solidFill>
                  <a:effectLst>
                    <a:glow rad="127000">
                      <a:prstClr val="white"/>
                    </a:glow>
                  </a:effectLst>
                  <a:latin typeface="メイリオ" panose="020B0604030504040204" pitchFamily="50" charset="-128"/>
                  <a:ea typeface="メイリオ" panose="020B0604030504040204" pitchFamily="50" charset="-128"/>
                  <a:cs typeface="メイリオ" panose="020B0604030504040204" pitchFamily="50" charset="-128"/>
                </a:rPr>
                <a:t>整備後</a:t>
              </a:r>
            </a:p>
          </p:txBody>
        </p:sp>
        <p:pic>
          <p:nvPicPr>
            <p:cNvPr id="50" name="図 49">
              <a:extLst>
                <a:ext uri="{FF2B5EF4-FFF2-40B4-BE49-F238E27FC236}">
                  <a16:creationId xmlns:a16="http://schemas.microsoft.com/office/drawing/2014/main" id="{2D87B3B1-E649-457C-9D21-30E156AFC0A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063788" y="5551618"/>
              <a:ext cx="766371" cy="512796"/>
            </a:xfrm>
            <a:prstGeom prst="rect">
              <a:avLst/>
            </a:prstGeom>
            <a:ln w="19050">
              <a:solidFill>
                <a:schemeClr val="bg1"/>
              </a:solidFill>
            </a:ln>
          </p:spPr>
        </p:pic>
        <p:sp>
          <p:nvSpPr>
            <p:cNvPr id="51" name="角丸四角形 32">
              <a:extLst>
                <a:ext uri="{FF2B5EF4-FFF2-40B4-BE49-F238E27FC236}">
                  <a16:creationId xmlns:a16="http://schemas.microsoft.com/office/drawing/2014/main" id="{57EB166F-5711-43A8-BB43-3CBE6B375D34}"/>
                </a:ext>
              </a:extLst>
            </p:cNvPr>
            <p:cNvSpPr/>
            <p:nvPr/>
          </p:nvSpPr>
          <p:spPr>
            <a:xfrm>
              <a:off x="4302581" y="5538110"/>
              <a:ext cx="331546" cy="137347"/>
            </a:xfrm>
            <a:prstGeom prst="roundRect">
              <a:avLst>
                <a:gd name="adj" fmla="val 50000"/>
              </a:avLst>
            </a:prstGeom>
            <a:solidFill>
              <a:schemeClr val="bg1">
                <a:lumMod val="75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defTabSz="914217">
                <a:defRPr/>
              </a:pPr>
              <a:r>
                <a:rPr lang="ja-JP" altLang="en-US" sz="600">
                  <a:solidFill>
                    <a:prstClr val="black"/>
                  </a:solidFill>
                  <a:effectLst>
                    <a:glow rad="127000">
                      <a:prstClr val="white"/>
                    </a:glow>
                  </a:effectLst>
                  <a:latin typeface="メイリオ" panose="020B0604030504040204" pitchFamily="50" charset="-128"/>
                  <a:ea typeface="メイリオ" panose="020B0604030504040204" pitchFamily="50" charset="-128"/>
                  <a:cs typeface="メイリオ" panose="020B0604030504040204" pitchFamily="50" charset="-128"/>
                </a:rPr>
                <a:t>整備前</a:t>
              </a:r>
            </a:p>
          </p:txBody>
        </p:sp>
        <p:sp>
          <p:nvSpPr>
            <p:cNvPr id="63" name="テキスト ボックス 62">
              <a:extLst>
                <a:ext uri="{FF2B5EF4-FFF2-40B4-BE49-F238E27FC236}">
                  <a16:creationId xmlns:a16="http://schemas.microsoft.com/office/drawing/2014/main" id="{5ED91EA7-900A-46C7-8CFE-5276985B61A2}"/>
                </a:ext>
              </a:extLst>
            </p:cNvPr>
            <p:cNvSpPr txBox="1"/>
            <p:nvPr/>
          </p:nvSpPr>
          <p:spPr>
            <a:xfrm>
              <a:off x="4002374" y="6744732"/>
              <a:ext cx="907669" cy="100720"/>
            </a:xfrm>
            <a:prstGeom prst="rect">
              <a:avLst/>
            </a:prstGeom>
            <a:noFill/>
          </p:spPr>
          <p:txBody>
            <a:bodyPr wrap="square" lIns="0" tIns="0" rIns="0" bIns="0" rtlCol="0">
              <a:spAutoFit/>
            </a:bodyPr>
            <a:lstStyle/>
            <a:p>
              <a:pPr defTabSz="914217">
                <a:defRPr/>
              </a:pPr>
              <a:r>
                <a:rPr lang="ja-JP" altLang="en-US" sz="600">
                  <a:solidFill>
                    <a:prstClr val="black"/>
                  </a:solidFill>
                  <a:effectLst>
                    <a:glow rad="76200">
                      <a:prstClr val="white"/>
                    </a:glow>
                  </a:effectLst>
                  <a:latin typeface="メイリオ" panose="020B0604030504040204" pitchFamily="50" charset="-128"/>
                  <a:ea typeface="メイリオ" panose="020B0604030504040204" pitchFamily="50" charset="-128"/>
                </a:rPr>
                <a:t>提供　ハイラインＨＰ　</a:t>
              </a:r>
            </a:p>
          </p:txBody>
        </p:sp>
        <p:sp>
          <p:nvSpPr>
            <p:cNvPr id="6" name="右矢印 5"/>
            <p:cNvSpPr/>
            <p:nvPr/>
          </p:nvSpPr>
          <p:spPr>
            <a:xfrm rot="10800000">
              <a:off x="3919922" y="5550564"/>
              <a:ext cx="238792" cy="118280"/>
            </a:xfrm>
            <a:prstGeom prst="rightArrow">
              <a:avLst/>
            </a:prstGeom>
            <a:solidFill>
              <a:schemeClr val="bg1">
                <a:lumMod val="85000"/>
              </a:schemeClr>
            </a:solidFill>
            <a:ln w="1270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latin typeface="Arial"/>
                <a:ea typeface="ＭＳ Ｐゴシック"/>
              </a:endParaRPr>
            </a:p>
          </p:txBody>
        </p:sp>
      </p:grpSp>
      <p:sp>
        <p:nvSpPr>
          <p:cNvPr id="43" name="テキスト ボックス 42"/>
          <p:cNvSpPr txBox="1"/>
          <p:nvPr/>
        </p:nvSpPr>
        <p:spPr>
          <a:xfrm>
            <a:off x="3888171" y="3060059"/>
            <a:ext cx="1040104" cy="273916"/>
          </a:xfrm>
          <a:prstGeom prst="rect">
            <a:avLst/>
          </a:prstGeom>
          <a:noFill/>
          <a:ln w="19050">
            <a:noFill/>
          </a:ln>
        </p:spPr>
        <p:txBody>
          <a:bodyPr wrap="square" rtlCol="0" anchor="ctr" anchorCtr="0">
            <a:noAutofit/>
          </a:bodyPr>
          <a:lstStyle/>
          <a:p>
            <a:pPr algn="ctr" defTabSz="914217">
              <a:defRPr/>
            </a:pPr>
            <a:r>
              <a:rPr lang="ja-JP" altLang="en-US" sz="600">
                <a:solidFill>
                  <a:prstClr val="black"/>
                </a:solidFill>
                <a:effectLst>
                  <a:glow rad="76200">
                    <a:prstClr val="white"/>
                  </a:glow>
                </a:effectLst>
                <a:latin typeface="Meiryo UI" panose="020B0604030504040204" pitchFamily="50" charset="-128"/>
                <a:ea typeface="Meiryo UI" panose="020B0604030504040204" pitchFamily="50" charset="-128"/>
                <a:cs typeface="Meiryo UI" panose="020B0604030504040204" pitchFamily="50" charset="-128"/>
              </a:rPr>
              <a:t>　提供　京都市</a:t>
            </a:r>
          </a:p>
        </p:txBody>
      </p:sp>
      <p:pic>
        <p:nvPicPr>
          <p:cNvPr id="47" name="図 46"/>
          <p:cNvPicPr>
            <a:picLocks noChangeAspect="1"/>
          </p:cNvPicPr>
          <p:nvPr/>
        </p:nvPicPr>
        <p:blipFill rotWithShape="1">
          <a:blip r:embed="rId11" cstate="email">
            <a:extLst>
              <a:ext uri="{28A0092B-C50C-407E-A947-70E740481C1C}">
                <a14:useLocalDpi xmlns:a14="http://schemas.microsoft.com/office/drawing/2010/main"/>
              </a:ext>
            </a:extLst>
          </a:blip>
          <a:srcRect t="-1757"/>
          <a:stretch/>
        </p:blipFill>
        <p:spPr>
          <a:xfrm>
            <a:off x="5291946" y="2052220"/>
            <a:ext cx="1851122" cy="1187810"/>
          </a:xfrm>
          <a:prstGeom prst="rect">
            <a:avLst/>
          </a:prstGeom>
        </p:spPr>
      </p:pic>
      <p:sp>
        <p:nvSpPr>
          <p:cNvPr id="111" name="テキスト ボックス 110"/>
          <p:cNvSpPr txBox="1"/>
          <p:nvPr/>
        </p:nvSpPr>
        <p:spPr>
          <a:xfrm>
            <a:off x="180766" y="648446"/>
            <a:ext cx="3311469" cy="923182"/>
          </a:xfrm>
          <a:prstGeom prst="rect">
            <a:avLst/>
          </a:prstGeom>
          <a:noFill/>
          <a:ln w="25400">
            <a:noFill/>
          </a:ln>
        </p:spPr>
        <p:txBody>
          <a:bodyPr wrap="square" lIns="66451" rIns="66451" rtlCol="0" anchor="ctr" anchorCtr="0">
            <a:spAutoFit/>
          </a:bodyPr>
          <a:lstStyle/>
          <a:p>
            <a:pPr marL="360291" indent="-360291" defTabSz="914217">
              <a:defRPr/>
            </a:pPr>
            <a:r>
              <a:rPr kumimoji="0" lang="en-US" altLang="ja-JP" b="1">
                <a:solidFill>
                  <a:srgbClr val="002060"/>
                </a:solidFill>
                <a:latin typeface="Meiryo UI" panose="020B0604030504040204" pitchFamily="50" charset="-128"/>
                <a:ea typeface="Meiryo UI" panose="020B0604030504040204" pitchFamily="50" charset="-128"/>
                <a:cs typeface="Meiryo UI" panose="020B0604030504040204" pitchFamily="50" charset="-128"/>
              </a:rPr>
              <a:t>Ⅰ</a:t>
            </a:r>
            <a:r>
              <a:rPr kumimoji="0" lang="ja-JP" altLang="en-US" b="1">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a:solidFill>
                  <a:srgbClr val="002060"/>
                </a:solidFill>
                <a:latin typeface="Meiryo UI" panose="020B0604030504040204" pitchFamily="50" charset="-128"/>
                <a:ea typeface="Meiryo UI" panose="020B0604030504040204" pitchFamily="50" charset="-128"/>
                <a:cs typeface="Meiryo UI" panose="020B0604030504040204" pitchFamily="50" charset="-128"/>
              </a:rPr>
              <a:t>雨水貯留・浸透等による気候変動・防災・減災に関するプロジェクト</a:t>
            </a:r>
          </a:p>
        </p:txBody>
      </p:sp>
      <p:sp>
        <p:nvSpPr>
          <p:cNvPr id="104" name="タイトル 1"/>
          <p:cNvSpPr txBox="1">
            <a:spLocks/>
          </p:cNvSpPr>
          <p:nvPr/>
        </p:nvSpPr>
        <p:spPr>
          <a:xfrm>
            <a:off x="794" y="550"/>
            <a:ext cx="9904413" cy="523132"/>
          </a:xfrm>
          <a:prstGeom prst="rect">
            <a:avLst/>
          </a:prstGeom>
        </p:spPr>
        <p:txBody>
          <a:bodyPr wrap="square" lIns="91420" tIns="45711" rIns="91420" bIns="45711" anchor="ctr" anchorCtr="0">
            <a:spAutoFit/>
          </a:bodyPr>
          <a:lstStyle/>
          <a:p>
            <a:pPr defTabSz="914166" eaLnBrk="0" fontAlgn="base" hangingPunct="0">
              <a:spcBef>
                <a:spcPct val="0"/>
              </a:spcBef>
              <a:spcAft>
                <a:spcPct val="0"/>
              </a:spcAft>
              <a:defRPr/>
            </a:pPr>
            <a:r>
              <a:rPr lang="ja-JP" altLang="en-US" sz="2400" kern="0">
                <a:solidFill>
                  <a:srgbClr val="4087C8"/>
                </a:solidFill>
                <a:latin typeface="HGP創英角ｺﾞｼｯｸUB"/>
                <a:ea typeface="HGP創英角ｺﾞｼｯｸUB"/>
              </a:rPr>
              <a:t> </a:t>
            </a:r>
            <a:r>
              <a:rPr lang="ja-JP" altLang="en-US" sz="2799" kern="0">
                <a:solidFill>
                  <a:srgbClr val="4087C8"/>
                </a:solidFill>
                <a:latin typeface="HGP創英角ｺﾞｼｯｸUB"/>
                <a:ea typeface="HGP創英角ｺﾞｼｯｸUB"/>
              </a:rPr>
              <a:t>グリーンインフラの取組イメージ</a:t>
            </a:r>
          </a:p>
        </p:txBody>
      </p:sp>
      <p:sp>
        <p:nvSpPr>
          <p:cNvPr id="12" name="角丸四角形 11"/>
          <p:cNvSpPr/>
          <p:nvPr/>
        </p:nvSpPr>
        <p:spPr>
          <a:xfrm>
            <a:off x="72783" y="612451"/>
            <a:ext cx="4859221" cy="3059510"/>
          </a:xfrm>
          <a:prstGeom prst="roundRect">
            <a:avLst>
              <a:gd name="adj" fmla="val 9762"/>
            </a:avLst>
          </a:prstGeom>
          <a:no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endParaRPr lang="ja-JP" altLang="en-US">
              <a:solidFill>
                <a:prstClr val="white"/>
              </a:solidFill>
              <a:latin typeface="Arial"/>
              <a:ea typeface="ＭＳ Ｐゴシック"/>
            </a:endParaRPr>
          </a:p>
        </p:txBody>
      </p:sp>
      <p:sp>
        <p:nvSpPr>
          <p:cNvPr id="119" name="角丸四角形 118"/>
          <p:cNvSpPr/>
          <p:nvPr/>
        </p:nvSpPr>
        <p:spPr>
          <a:xfrm>
            <a:off x="72783" y="3743949"/>
            <a:ext cx="4859221" cy="3059510"/>
          </a:xfrm>
          <a:prstGeom prst="roundRect">
            <a:avLst>
              <a:gd name="adj" fmla="val 9762"/>
            </a:avLst>
          </a:prstGeom>
          <a:no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endParaRPr lang="ja-JP" altLang="en-US">
              <a:solidFill>
                <a:prstClr val="white"/>
              </a:solidFill>
              <a:latin typeface="Arial"/>
              <a:ea typeface="ＭＳ Ｐゴシック"/>
            </a:endParaRPr>
          </a:p>
        </p:txBody>
      </p:sp>
      <p:sp>
        <p:nvSpPr>
          <p:cNvPr id="120" name="角丸四角形 119"/>
          <p:cNvSpPr/>
          <p:nvPr/>
        </p:nvSpPr>
        <p:spPr>
          <a:xfrm>
            <a:off x="5003993" y="612451"/>
            <a:ext cx="4859221" cy="3059510"/>
          </a:xfrm>
          <a:prstGeom prst="roundRect">
            <a:avLst>
              <a:gd name="adj" fmla="val 9762"/>
            </a:avLst>
          </a:prstGeom>
          <a:no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endParaRPr lang="ja-JP" altLang="en-US">
              <a:solidFill>
                <a:prstClr val="white"/>
              </a:solidFill>
              <a:latin typeface="Arial"/>
              <a:ea typeface="ＭＳ Ｐゴシック"/>
            </a:endParaRPr>
          </a:p>
        </p:txBody>
      </p:sp>
      <p:sp>
        <p:nvSpPr>
          <p:cNvPr id="121" name="角丸四角形 120"/>
          <p:cNvSpPr/>
          <p:nvPr/>
        </p:nvSpPr>
        <p:spPr>
          <a:xfrm>
            <a:off x="5003993" y="3743949"/>
            <a:ext cx="4859221" cy="3059510"/>
          </a:xfrm>
          <a:prstGeom prst="roundRect">
            <a:avLst>
              <a:gd name="adj" fmla="val 9762"/>
            </a:avLst>
          </a:prstGeom>
          <a:no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endParaRPr lang="ja-JP" altLang="en-US">
              <a:solidFill>
                <a:prstClr val="white"/>
              </a:solidFill>
              <a:latin typeface="Arial"/>
              <a:ea typeface="ＭＳ Ｐゴシック"/>
            </a:endParaRPr>
          </a:p>
        </p:txBody>
      </p:sp>
      <p:sp>
        <p:nvSpPr>
          <p:cNvPr id="122" name="テキスト ボックス 121"/>
          <p:cNvSpPr txBox="1"/>
          <p:nvPr/>
        </p:nvSpPr>
        <p:spPr>
          <a:xfrm>
            <a:off x="5111975" y="648446"/>
            <a:ext cx="3167492" cy="923182"/>
          </a:xfrm>
          <a:prstGeom prst="rect">
            <a:avLst/>
          </a:prstGeom>
          <a:noFill/>
          <a:ln w="25400">
            <a:noFill/>
          </a:ln>
        </p:spPr>
        <p:txBody>
          <a:bodyPr wrap="square" lIns="66451" rIns="66451" rtlCol="0" anchor="ctr" anchorCtr="0">
            <a:spAutoFit/>
          </a:bodyPr>
          <a:lstStyle/>
          <a:p>
            <a:pPr marL="360291" indent="-360291" defTabSz="914217">
              <a:defRPr/>
            </a:pPr>
            <a:r>
              <a:rPr kumimoji="0" lang="en-US" altLang="ja-JP" b="1">
                <a:solidFill>
                  <a:srgbClr val="002060"/>
                </a:solidFill>
                <a:latin typeface="Meiryo UI" panose="020B0604030504040204" pitchFamily="50" charset="-128"/>
                <a:ea typeface="Meiryo UI" panose="020B0604030504040204" pitchFamily="50" charset="-128"/>
                <a:cs typeface="Meiryo UI" panose="020B0604030504040204" pitchFamily="50" charset="-128"/>
              </a:rPr>
              <a:t>Ⅱ</a:t>
            </a:r>
            <a:r>
              <a:rPr kumimoji="0" lang="ja-JP" altLang="en-US" b="1">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a:solidFill>
                  <a:srgbClr val="002060"/>
                </a:solidFill>
                <a:latin typeface="Meiryo UI" panose="020B0604030504040204" pitchFamily="50" charset="-128"/>
                <a:ea typeface="Meiryo UI" panose="020B0604030504040204" pitchFamily="50" charset="-128"/>
                <a:cs typeface="Meiryo UI" panose="020B0604030504040204" pitchFamily="50" charset="-128"/>
              </a:rPr>
              <a:t>戦略的な緑・水の活用による豊かな生活空間の形成に関するプロジェクト</a:t>
            </a:r>
          </a:p>
        </p:txBody>
      </p:sp>
      <p:sp>
        <p:nvSpPr>
          <p:cNvPr id="123" name="テキスト ボックス 122"/>
          <p:cNvSpPr txBox="1"/>
          <p:nvPr/>
        </p:nvSpPr>
        <p:spPr>
          <a:xfrm>
            <a:off x="180766" y="3779944"/>
            <a:ext cx="3311469" cy="923182"/>
          </a:xfrm>
          <a:prstGeom prst="rect">
            <a:avLst/>
          </a:prstGeom>
          <a:noFill/>
          <a:ln w="25400">
            <a:noFill/>
          </a:ln>
        </p:spPr>
        <p:txBody>
          <a:bodyPr wrap="square" lIns="66451" rIns="66451" rtlCol="0" anchor="ctr" anchorCtr="0">
            <a:spAutoFit/>
          </a:bodyPr>
          <a:lstStyle/>
          <a:p>
            <a:pPr marL="360291" indent="-360291" defTabSz="914217">
              <a:defRPr/>
            </a:pPr>
            <a:r>
              <a:rPr kumimoji="0" lang="en-US" altLang="ja-JP" b="1">
                <a:solidFill>
                  <a:srgbClr val="002060"/>
                </a:solidFill>
                <a:latin typeface="Meiryo UI" panose="020B0604030504040204" pitchFamily="50" charset="-128"/>
                <a:ea typeface="Meiryo UI" panose="020B0604030504040204" pitchFamily="50" charset="-128"/>
                <a:cs typeface="Meiryo UI" panose="020B0604030504040204" pitchFamily="50" charset="-128"/>
              </a:rPr>
              <a:t>Ⅲ</a:t>
            </a:r>
            <a:r>
              <a:rPr kumimoji="0" lang="ja-JP" altLang="en-US" b="1">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a:solidFill>
                  <a:srgbClr val="002060"/>
                </a:solidFill>
                <a:latin typeface="Meiryo UI" panose="020B0604030504040204" pitchFamily="50" charset="-128"/>
                <a:ea typeface="Meiryo UI" panose="020B0604030504040204" pitchFamily="50" charset="-128"/>
                <a:cs typeface="Meiryo UI" panose="020B0604030504040204" pitchFamily="50" charset="-128"/>
              </a:rPr>
              <a:t>官民連携等による投資や　　人材を呼び込む都市空間の形成に関するプロジェクト</a:t>
            </a:r>
          </a:p>
        </p:txBody>
      </p:sp>
      <p:sp>
        <p:nvSpPr>
          <p:cNvPr id="124" name="テキスト ボックス 123"/>
          <p:cNvSpPr txBox="1"/>
          <p:nvPr/>
        </p:nvSpPr>
        <p:spPr>
          <a:xfrm>
            <a:off x="5111975" y="3779944"/>
            <a:ext cx="3167492" cy="923182"/>
          </a:xfrm>
          <a:prstGeom prst="rect">
            <a:avLst/>
          </a:prstGeom>
          <a:noFill/>
          <a:ln w="25400">
            <a:noFill/>
          </a:ln>
        </p:spPr>
        <p:txBody>
          <a:bodyPr wrap="square" lIns="66451" rIns="66451" rtlCol="0" anchor="ctr" anchorCtr="0">
            <a:spAutoFit/>
          </a:bodyPr>
          <a:lstStyle/>
          <a:p>
            <a:pPr marL="360291" indent="-360291" defTabSz="914217">
              <a:defRPr/>
            </a:pPr>
            <a:r>
              <a:rPr kumimoji="0" lang="en-US" altLang="ja-JP" b="1">
                <a:solidFill>
                  <a:srgbClr val="002060"/>
                </a:solidFill>
                <a:latin typeface="Meiryo UI" panose="020B0604030504040204" pitchFamily="50" charset="-128"/>
                <a:ea typeface="Meiryo UI" panose="020B0604030504040204" pitchFamily="50" charset="-128"/>
                <a:cs typeface="Meiryo UI" panose="020B0604030504040204" pitchFamily="50" charset="-128"/>
              </a:rPr>
              <a:t>Ⅳ</a:t>
            </a:r>
            <a:r>
              <a:rPr kumimoji="0" lang="ja-JP" altLang="en-US" b="1">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a:solidFill>
                  <a:srgbClr val="002060"/>
                </a:solidFill>
                <a:latin typeface="Meiryo UI" panose="020B0604030504040204" pitchFamily="50" charset="-128"/>
                <a:ea typeface="Meiryo UI" panose="020B0604030504040204" pitchFamily="50" charset="-128"/>
                <a:cs typeface="Meiryo UI" panose="020B0604030504040204" pitchFamily="50" charset="-128"/>
              </a:rPr>
              <a:t>豊かな自然環境・景観・　　生態系の保全による地域　振興に関するプロジェクト</a:t>
            </a:r>
          </a:p>
        </p:txBody>
      </p:sp>
      <p:grpSp>
        <p:nvGrpSpPr>
          <p:cNvPr id="62" name="グループ化 61"/>
          <p:cNvGrpSpPr/>
          <p:nvPr/>
        </p:nvGrpSpPr>
        <p:grpSpPr>
          <a:xfrm>
            <a:off x="3600218" y="900406"/>
            <a:ext cx="1121645" cy="333766"/>
            <a:chOff x="3684841" y="3225001"/>
            <a:chExt cx="1121825" cy="333819"/>
          </a:xfrm>
        </p:grpSpPr>
        <p:pic>
          <p:nvPicPr>
            <p:cNvPr id="65" name="Picture 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090806" y="3225001"/>
              <a:ext cx="330495" cy="32842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1" name="Picture 7"/>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684841" y="3225004"/>
              <a:ext cx="330494" cy="32844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0" name="Picture 6"/>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476172" y="3225649"/>
              <a:ext cx="330494" cy="333171"/>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86" name="グループ化 85"/>
          <p:cNvGrpSpPr/>
          <p:nvPr/>
        </p:nvGrpSpPr>
        <p:grpSpPr>
          <a:xfrm>
            <a:off x="8207478" y="900406"/>
            <a:ext cx="1511532" cy="333766"/>
            <a:chOff x="8121869" y="3225001"/>
            <a:chExt cx="1511774" cy="333819"/>
          </a:xfrm>
        </p:grpSpPr>
        <p:pic>
          <p:nvPicPr>
            <p:cNvPr id="88" name="Picture 3"/>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303150" y="3225569"/>
              <a:ext cx="330493" cy="33257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9" name="図 88">
              <a:extLst>
                <a:ext uri="{FF2B5EF4-FFF2-40B4-BE49-F238E27FC236}">
                  <a16:creationId xmlns:a16="http://schemas.microsoft.com/office/drawing/2014/main" id="{128DB49C-05EE-4901-B99C-BD2189CC6B0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908846" y="3225405"/>
              <a:ext cx="331380" cy="331380"/>
            </a:xfrm>
            <a:prstGeom prst="rect">
              <a:avLst/>
            </a:prstGeom>
            <a:effectLst>
              <a:outerShdw blurRad="50800" dist="38100" dir="2700000" algn="tl" rotWithShape="0">
                <a:prstClr val="black">
                  <a:alpha val="40000"/>
                </a:prstClr>
              </a:outerShdw>
            </a:effectLst>
          </p:spPr>
        </p:pic>
        <p:pic>
          <p:nvPicPr>
            <p:cNvPr id="90" name="Picture 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121869" y="3225001"/>
              <a:ext cx="330495" cy="32842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1" name="Picture 6"/>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510485" y="3225649"/>
              <a:ext cx="330494" cy="333171"/>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92" name="グループ化 91"/>
          <p:cNvGrpSpPr/>
          <p:nvPr/>
        </p:nvGrpSpPr>
        <p:grpSpPr>
          <a:xfrm>
            <a:off x="3744195" y="4031904"/>
            <a:ext cx="724229" cy="333766"/>
            <a:chOff x="4108471" y="4887892"/>
            <a:chExt cx="724345" cy="333819"/>
          </a:xfrm>
        </p:grpSpPr>
        <p:pic>
          <p:nvPicPr>
            <p:cNvPr id="93" name="Picture 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108471" y="4887892"/>
              <a:ext cx="330495" cy="32842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4" name="Picture 6"/>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502322" y="4888540"/>
              <a:ext cx="330494" cy="333171"/>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95" name="グループ化 94"/>
          <p:cNvGrpSpPr/>
          <p:nvPr/>
        </p:nvGrpSpPr>
        <p:grpSpPr>
          <a:xfrm>
            <a:off x="8207478" y="4031904"/>
            <a:ext cx="1511530" cy="333362"/>
            <a:chOff x="8121871" y="4888296"/>
            <a:chExt cx="1511772" cy="333415"/>
          </a:xfrm>
        </p:grpSpPr>
        <p:pic>
          <p:nvPicPr>
            <p:cNvPr id="96" name="Picture 2"/>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121871" y="4888458"/>
              <a:ext cx="330493" cy="33255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 name="Picture 3"/>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303150" y="4888460"/>
              <a:ext cx="330493" cy="33257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8" name="図 97">
              <a:extLst>
                <a:ext uri="{FF2B5EF4-FFF2-40B4-BE49-F238E27FC236}">
                  <a16:creationId xmlns:a16="http://schemas.microsoft.com/office/drawing/2014/main" id="{128DB49C-05EE-4901-B99C-BD2189CC6B0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908846" y="4888296"/>
              <a:ext cx="331380" cy="331380"/>
            </a:xfrm>
            <a:prstGeom prst="rect">
              <a:avLst/>
            </a:prstGeom>
            <a:effectLst>
              <a:outerShdw blurRad="50800" dist="38100" dir="2700000" algn="tl" rotWithShape="0">
                <a:prstClr val="black">
                  <a:alpha val="40000"/>
                </a:prstClr>
              </a:outerShdw>
            </a:effectLst>
          </p:spPr>
        </p:pic>
        <p:pic>
          <p:nvPicPr>
            <p:cNvPr id="99" name="Picture 6"/>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510485" y="4888540"/>
              <a:ext cx="330494" cy="333171"/>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100" name="テキスト ボックス 99"/>
          <p:cNvSpPr txBox="1"/>
          <p:nvPr/>
        </p:nvSpPr>
        <p:spPr>
          <a:xfrm>
            <a:off x="288748" y="1584297"/>
            <a:ext cx="2159654" cy="373331"/>
          </a:xfrm>
          <a:prstGeom prst="rect">
            <a:avLst/>
          </a:prstGeom>
          <a:noFill/>
          <a:ln w="19050">
            <a:noFill/>
          </a:ln>
        </p:spPr>
        <p:txBody>
          <a:bodyPr wrap="square" rtlCol="0" anchor="t" anchorCtr="0">
            <a:noAutofit/>
          </a:bodyPr>
          <a:lstStyle/>
          <a:p>
            <a:pPr defTabSz="914217">
              <a:defRPr/>
            </a:pPr>
            <a:r>
              <a:rPr lang="ja-JP" altLang="en-US" sz="1200">
                <a:solidFill>
                  <a:prstClr val="black"/>
                </a:solidFill>
                <a:latin typeface="Meiryo UI" panose="020B0604030504040204" pitchFamily="50" charset="-128"/>
                <a:ea typeface="Meiryo UI" panose="020B0604030504040204" pitchFamily="50" charset="-128"/>
                <a:cs typeface="Meiryo UI" panose="020B0604030504040204" pitchFamily="50" charset="-128"/>
              </a:rPr>
              <a:t>歩道の透水性・保水性舗装、植樹</a:t>
            </a:r>
            <a:r>
              <a:rPr lang="ja-JP" altLang="en-US" sz="120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ます</a:t>
            </a:r>
            <a:endParaRPr lang="ja-JP" altLang="en-US" sz="12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テキスト ボックス 100"/>
          <p:cNvSpPr txBox="1"/>
          <p:nvPr/>
        </p:nvSpPr>
        <p:spPr>
          <a:xfrm>
            <a:off x="2628373" y="1440320"/>
            <a:ext cx="2159654" cy="373331"/>
          </a:xfrm>
          <a:prstGeom prst="rect">
            <a:avLst/>
          </a:prstGeom>
          <a:noFill/>
          <a:ln w="19050">
            <a:noFill/>
          </a:ln>
        </p:spPr>
        <p:txBody>
          <a:bodyPr wrap="square" rtlCol="0" anchor="t" anchorCtr="0">
            <a:noAutofit/>
          </a:bodyPr>
          <a:lstStyle/>
          <a:p>
            <a:pPr defTabSz="914217">
              <a:defRPr/>
            </a:pPr>
            <a:r>
              <a:rPr lang="ja-JP" altLang="en-US" sz="1200">
                <a:solidFill>
                  <a:prstClr val="black"/>
                </a:solidFill>
                <a:latin typeface="Meiryo UI" panose="020B0604030504040204" pitchFamily="50" charset="-128"/>
                <a:ea typeface="Meiryo UI" panose="020B0604030504040204" pitchFamily="50" charset="-128"/>
                <a:cs typeface="Meiryo UI" panose="020B0604030504040204" pitchFamily="50" charset="-128"/>
              </a:rPr>
              <a:t>雨水を一時的に貯めてゆっくり地中へ浸透させ、水質浄化や修景機能も併せ持つ「雨庭」</a:t>
            </a:r>
          </a:p>
        </p:txBody>
      </p:sp>
      <p:sp>
        <p:nvSpPr>
          <p:cNvPr id="102" name="テキスト ボックス 101"/>
          <p:cNvSpPr txBox="1"/>
          <p:nvPr/>
        </p:nvSpPr>
        <p:spPr>
          <a:xfrm>
            <a:off x="5183963" y="1584296"/>
            <a:ext cx="2159654" cy="316790"/>
          </a:xfrm>
          <a:prstGeom prst="rect">
            <a:avLst/>
          </a:prstGeom>
          <a:noFill/>
          <a:ln w="19050">
            <a:noFill/>
          </a:ln>
        </p:spPr>
        <p:txBody>
          <a:bodyPr wrap="square" rtlCol="0" anchor="t" anchorCtr="0">
            <a:noAutofit/>
          </a:bodyPr>
          <a:lstStyle/>
          <a:p>
            <a:pPr defTabSz="914217">
              <a:defRPr/>
            </a:pPr>
            <a:r>
              <a:rPr lang="ja-JP" altLang="en-US" sz="1200">
                <a:solidFill>
                  <a:prstClr val="black"/>
                </a:solidFill>
                <a:latin typeface="Meiryo UI" panose="020B0604030504040204" pitchFamily="50" charset="-128"/>
                <a:ea typeface="Meiryo UI" panose="020B0604030504040204" pitchFamily="50" charset="-128"/>
                <a:cs typeface="Meiryo UI" panose="020B0604030504040204" pitchFamily="50" charset="-128"/>
              </a:rPr>
              <a:t>琵琶湖と市街地を結ぶ緑軸として公園を整備</a:t>
            </a:r>
          </a:p>
        </p:txBody>
      </p:sp>
      <p:sp>
        <p:nvSpPr>
          <p:cNvPr id="103" name="テキスト ボックス 102"/>
          <p:cNvSpPr txBox="1"/>
          <p:nvPr/>
        </p:nvSpPr>
        <p:spPr>
          <a:xfrm>
            <a:off x="7451599" y="1692279"/>
            <a:ext cx="2159654" cy="316790"/>
          </a:xfrm>
          <a:prstGeom prst="rect">
            <a:avLst/>
          </a:prstGeom>
          <a:noFill/>
          <a:ln w="19050">
            <a:noFill/>
          </a:ln>
        </p:spPr>
        <p:txBody>
          <a:bodyPr wrap="square" rtlCol="0" anchor="t" anchorCtr="0">
            <a:noAutofit/>
          </a:bodyPr>
          <a:lstStyle/>
          <a:p>
            <a:pPr defTabSz="914217">
              <a:defRPr/>
            </a:pPr>
            <a:r>
              <a:rPr lang="ja-JP" altLang="en-US" sz="120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地域住民による緑地の管理</a:t>
            </a:r>
          </a:p>
        </p:txBody>
      </p:sp>
      <p:sp>
        <p:nvSpPr>
          <p:cNvPr id="105" name="テキスト ボックス 104">
            <a:extLst>
              <a:ext uri="{FF2B5EF4-FFF2-40B4-BE49-F238E27FC236}">
                <a16:creationId xmlns:a16="http://schemas.microsoft.com/office/drawing/2014/main" id="{AAECA71B-B95F-4AFC-A621-E9C70382E4D9}"/>
              </a:ext>
            </a:extLst>
          </p:cNvPr>
          <p:cNvSpPr txBox="1"/>
          <p:nvPr/>
        </p:nvSpPr>
        <p:spPr>
          <a:xfrm>
            <a:off x="288748" y="4787784"/>
            <a:ext cx="2159654" cy="461591"/>
          </a:xfrm>
          <a:prstGeom prst="rect">
            <a:avLst/>
          </a:prstGeom>
          <a:noFill/>
        </p:spPr>
        <p:txBody>
          <a:bodyPr wrap="square" rtlCol="0" anchor="t">
            <a:spAutoFit/>
          </a:bodyPr>
          <a:lstStyle/>
          <a:p>
            <a:pPr defTabSz="914217">
              <a:defRPr/>
            </a:pPr>
            <a:r>
              <a:rPr lang="ja-JP" altLang="en-US" sz="1200">
                <a:solidFill>
                  <a:prstClr val="black"/>
                </a:solidFill>
                <a:latin typeface="メイリオ" panose="020B0604030504040204" pitchFamily="50" charset="-128"/>
                <a:ea typeface="メイリオ" panose="020B0604030504040204" pitchFamily="50" charset="-128"/>
              </a:rPr>
              <a:t>自然環境と調和したオフィス空間の形成</a:t>
            </a:r>
            <a:endParaRPr lang="en-US" altLang="ja-JP" sz="1200">
              <a:solidFill>
                <a:prstClr val="black"/>
              </a:solidFill>
              <a:latin typeface="メイリオ" panose="020B0604030504040204" pitchFamily="50" charset="-128"/>
              <a:ea typeface="メイリオ" panose="020B0604030504040204" pitchFamily="50" charset="-128"/>
            </a:endParaRPr>
          </a:p>
        </p:txBody>
      </p:sp>
      <p:sp>
        <p:nvSpPr>
          <p:cNvPr id="106" name="テキスト ボックス 105">
            <a:extLst>
              <a:ext uri="{FF2B5EF4-FFF2-40B4-BE49-F238E27FC236}">
                <a16:creationId xmlns:a16="http://schemas.microsoft.com/office/drawing/2014/main" id="{AAECA71B-B95F-4AFC-A621-E9C70382E4D9}"/>
              </a:ext>
            </a:extLst>
          </p:cNvPr>
          <p:cNvSpPr txBox="1"/>
          <p:nvPr/>
        </p:nvSpPr>
        <p:spPr>
          <a:xfrm>
            <a:off x="2628373" y="4643807"/>
            <a:ext cx="2159654" cy="646227"/>
          </a:xfrm>
          <a:prstGeom prst="rect">
            <a:avLst/>
          </a:prstGeom>
          <a:noFill/>
        </p:spPr>
        <p:txBody>
          <a:bodyPr wrap="square" rtlCol="0" anchor="t">
            <a:spAutoFit/>
          </a:bodyPr>
          <a:lstStyle/>
          <a:p>
            <a:pPr defTabSz="914217">
              <a:defRPr/>
            </a:pPr>
            <a:r>
              <a:rPr lang="ja-JP" altLang="en-US" sz="1200">
                <a:solidFill>
                  <a:prstClr val="black"/>
                </a:solidFill>
                <a:latin typeface="メイリオ" panose="020B0604030504040204" pitchFamily="50" charset="-128"/>
                <a:ea typeface="メイリオ" panose="020B0604030504040204" pitchFamily="50" charset="-128"/>
              </a:rPr>
              <a:t>廃線高架橋における公園緑地整備による不動産投資の活性化</a:t>
            </a:r>
          </a:p>
        </p:txBody>
      </p:sp>
      <p:sp>
        <p:nvSpPr>
          <p:cNvPr id="107" name="テキスト ボックス 106"/>
          <p:cNvSpPr txBox="1"/>
          <p:nvPr/>
        </p:nvSpPr>
        <p:spPr>
          <a:xfrm>
            <a:off x="5183963" y="4643806"/>
            <a:ext cx="2159654" cy="478731"/>
          </a:xfrm>
          <a:prstGeom prst="rect">
            <a:avLst/>
          </a:prstGeom>
          <a:noFill/>
          <a:ln w="19050">
            <a:noFill/>
          </a:ln>
        </p:spPr>
        <p:txBody>
          <a:bodyPr wrap="square" rtlCol="0" anchor="t" anchorCtr="0">
            <a:noAutofit/>
          </a:bodyPr>
          <a:lstStyle/>
          <a:p>
            <a:pPr defTabSz="914217">
              <a:defRPr/>
            </a:pPr>
            <a:r>
              <a:rPr lang="ja-JP" altLang="en-US" sz="1200">
                <a:solidFill>
                  <a:prstClr val="black"/>
                </a:solidFill>
                <a:latin typeface="Meiryo UI" panose="020B0604030504040204" pitchFamily="50" charset="-128"/>
                <a:ea typeface="Meiryo UI" panose="020B0604030504040204" pitchFamily="50" charset="-128"/>
                <a:cs typeface="Meiryo UI" panose="020B0604030504040204" pitchFamily="50" charset="-128"/>
              </a:rPr>
              <a:t>生物の生息・生育・繁殖環境及び多様な河川環境を保全・創出する多自然川づくり</a:t>
            </a:r>
            <a:endParaRPr lang="en-US" altLang="ja-JP" sz="12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テキスト ボックス 107"/>
          <p:cNvSpPr txBox="1"/>
          <p:nvPr/>
        </p:nvSpPr>
        <p:spPr>
          <a:xfrm>
            <a:off x="7523588" y="4643807"/>
            <a:ext cx="2159654" cy="646227"/>
          </a:xfrm>
          <a:prstGeom prst="rect">
            <a:avLst/>
          </a:prstGeom>
          <a:noFill/>
        </p:spPr>
        <p:txBody>
          <a:bodyPr wrap="square" rtlCol="0" anchor="t">
            <a:spAutoFit/>
          </a:bodyPr>
          <a:lstStyle/>
          <a:p>
            <a:pPr defTabSz="914217">
              <a:defRPr/>
            </a:pPr>
            <a:r>
              <a:rPr lang="ja-JP" altLang="en-US" sz="1200">
                <a:solidFill>
                  <a:prstClr val="black"/>
                </a:solidFill>
                <a:latin typeface="メイリオ" panose="020B0604030504040204" pitchFamily="50" charset="-128"/>
                <a:ea typeface="メイリオ" panose="020B0604030504040204" pitchFamily="50" charset="-128"/>
              </a:rPr>
              <a:t>山間の荒廃した水田をビオトープや環境教育の場として活用</a:t>
            </a:r>
            <a:endParaRPr lang="en-US" altLang="ja-JP" sz="1200">
              <a:solidFill>
                <a:prstClr val="black"/>
              </a:solidFill>
              <a:latin typeface="メイリオ" panose="020B0604030504040204" pitchFamily="50" charset="-128"/>
              <a:ea typeface="メイリオ" panose="020B0604030504040204" pitchFamily="50" charset="-128"/>
            </a:endParaRPr>
          </a:p>
        </p:txBody>
      </p:sp>
      <p:sp>
        <p:nvSpPr>
          <p:cNvPr id="109" name="テキスト ボックス 108"/>
          <p:cNvSpPr txBox="1"/>
          <p:nvPr/>
        </p:nvSpPr>
        <p:spPr>
          <a:xfrm>
            <a:off x="144772" y="3240031"/>
            <a:ext cx="2303631" cy="430818"/>
          </a:xfrm>
          <a:prstGeom prst="rect">
            <a:avLst/>
          </a:prstGeom>
          <a:noFill/>
        </p:spPr>
        <p:txBody>
          <a:bodyPr wrap="square" rtlCol="0">
            <a:spAutoFit/>
          </a:bodyPr>
          <a:lstStyle/>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グランモール公園</a:t>
            </a:r>
            <a:endParaRPr lang="en-US" altLang="ja-JP" sz="11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（横浜市）</a:t>
            </a:r>
          </a:p>
        </p:txBody>
      </p:sp>
      <p:sp>
        <p:nvSpPr>
          <p:cNvPr id="110" name="テキスト ボックス 109"/>
          <p:cNvSpPr txBox="1"/>
          <p:nvPr/>
        </p:nvSpPr>
        <p:spPr>
          <a:xfrm>
            <a:off x="2556385" y="3240031"/>
            <a:ext cx="2303631" cy="430818"/>
          </a:xfrm>
          <a:prstGeom prst="rect">
            <a:avLst/>
          </a:prstGeom>
          <a:noFill/>
        </p:spPr>
        <p:txBody>
          <a:bodyPr wrap="square" rtlCol="0">
            <a:spAutoFit/>
          </a:bodyPr>
          <a:lstStyle/>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四条堀川交差点</a:t>
            </a:r>
            <a:endParaRPr lang="en-US" altLang="ja-JP" sz="11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（京都市）</a:t>
            </a:r>
          </a:p>
        </p:txBody>
      </p:sp>
      <p:sp>
        <p:nvSpPr>
          <p:cNvPr id="112" name="テキスト ボックス 111"/>
          <p:cNvSpPr txBox="1"/>
          <p:nvPr/>
        </p:nvSpPr>
        <p:spPr>
          <a:xfrm>
            <a:off x="5075981" y="3240031"/>
            <a:ext cx="2303631" cy="430818"/>
          </a:xfrm>
          <a:prstGeom prst="rect">
            <a:avLst/>
          </a:prstGeom>
          <a:noFill/>
        </p:spPr>
        <p:txBody>
          <a:bodyPr wrap="square" rtlCol="0">
            <a:spAutoFit/>
          </a:bodyPr>
          <a:lstStyle/>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草津川跡地公園</a:t>
            </a:r>
            <a:endParaRPr lang="en-US" altLang="ja-JP" sz="11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（滋賀県草津市）</a:t>
            </a:r>
          </a:p>
        </p:txBody>
      </p:sp>
      <p:sp>
        <p:nvSpPr>
          <p:cNvPr id="113" name="テキスト ボックス 112"/>
          <p:cNvSpPr txBox="1"/>
          <p:nvPr/>
        </p:nvSpPr>
        <p:spPr>
          <a:xfrm>
            <a:off x="7487595" y="3240031"/>
            <a:ext cx="2303631" cy="430818"/>
          </a:xfrm>
          <a:prstGeom prst="rect">
            <a:avLst/>
          </a:prstGeom>
          <a:noFill/>
        </p:spPr>
        <p:txBody>
          <a:bodyPr wrap="square" rtlCol="0">
            <a:spAutoFit/>
          </a:bodyPr>
          <a:lstStyle/>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みつけイングリッシュガーデン</a:t>
            </a:r>
            <a:endParaRPr lang="en-US" altLang="ja-JP" sz="11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（新潟県見附市）</a:t>
            </a:r>
          </a:p>
        </p:txBody>
      </p:sp>
      <p:sp>
        <p:nvSpPr>
          <p:cNvPr id="115" name="テキスト ボックス 114"/>
          <p:cNvSpPr txBox="1"/>
          <p:nvPr/>
        </p:nvSpPr>
        <p:spPr>
          <a:xfrm>
            <a:off x="144772" y="6371529"/>
            <a:ext cx="2303631" cy="430818"/>
          </a:xfrm>
          <a:prstGeom prst="rect">
            <a:avLst/>
          </a:prstGeom>
          <a:noFill/>
        </p:spPr>
        <p:txBody>
          <a:bodyPr wrap="square" rtlCol="0">
            <a:spAutoFit/>
          </a:bodyPr>
          <a:lstStyle/>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二子玉川ライズ</a:t>
            </a:r>
            <a:endParaRPr lang="en-US" altLang="ja-JP" sz="11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（東京都世田谷区）</a:t>
            </a:r>
          </a:p>
        </p:txBody>
      </p:sp>
      <p:sp>
        <p:nvSpPr>
          <p:cNvPr id="116" name="テキスト ボックス 115"/>
          <p:cNvSpPr txBox="1"/>
          <p:nvPr/>
        </p:nvSpPr>
        <p:spPr>
          <a:xfrm>
            <a:off x="2556385" y="6371529"/>
            <a:ext cx="2303631" cy="430818"/>
          </a:xfrm>
          <a:prstGeom prst="rect">
            <a:avLst/>
          </a:prstGeom>
          <a:noFill/>
        </p:spPr>
        <p:txBody>
          <a:bodyPr wrap="square" rtlCol="0">
            <a:spAutoFit/>
          </a:bodyPr>
          <a:lstStyle/>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ハイライン</a:t>
            </a:r>
            <a:endParaRPr lang="en-US" altLang="ja-JP" sz="11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（米国ニューヨーク州）</a:t>
            </a:r>
          </a:p>
        </p:txBody>
      </p:sp>
      <p:sp>
        <p:nvSpPr>
          <p:cNvPr id="117" name="テキスト ボックス 116"/>
          <p:cNvSpPr txBox="1"/>
          <p:nvPr/>
        </p:nvSpPr>
        <p:spPr>
          <a:xfrm>
            <a:off x="5075981" y="6371529"/>
            <a:ext cx="2303631" cy="430818"/>
          </a:xfrm>
          <a:prstGeom prst="rect">
            <a:avLst/>
          </a:prstGeom>
          <a:noFill/>
        </p:spPr>
        <p:txBody>
          <a:bodyPr wrap="square" rtlCol="0">
            <a:spAutoFit/>
          </a:bodyPr>
          <a:lstStyle/>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鶴見川水系梅田川</a:t>
            </a:r>
            <a:endParaRPr lang="en-US" altLang="ja-JP" sz="11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（神奈川県）</a:t>
            </a:r>
          </a:p>
        </p:txBody>
      </p:sp>
      <p:sp>
        <p:nvSpPr>
          <p:cNvPr id="125" name="テキスト ボックス 124"/>
          <p:cNvSpPr txBox="1"/>
          <p:nvPr/>
        </p:nvSpPr>
        <p:spPr>
          <a:xfrm>
            <a:off x="7487595" y="6371529"/>
            <a:ext cx="2303631" cy="430818"/>
          </a:xfrm>
          <a:prstGeom prst="rect">
            <a:avLst/>
          </a:prstGeom>
          <a:noFill/>
        </p:spPr>
        <p:txBody>
          <a:bodyPr wrap="square" rtlCol="0">
            <a:spAutoFit/>
          </a:bodyPr>
          <a:lstStyle/>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立梅用水土地改良区</a:t>
            </a:r>
            <a:endParaRPr lang="en-US" altLang="ja-JP" sz="11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4217">
              <a:defRPr/>
            </a:pPr>
            <a:r>
              <a:rPr lang="ja-JP" altLang="en-US" sz="1100">
                <a:solidFill>
                  <a:prstClr val="black"/>
                </a:solidFill>
                <a:latin typeface="Meiryo UI" panose="020B0604030504040204" pitchFamily="50" charset="-128"/>
                <a:ea typeface="Meiryo UI" panose="020B0604030504040204" pitchFamily="50" charset="-128"/>
                <a:cs typeface="Meiryo UI" panose="020B0604030504040204" pitchFamily="50" charset="-128"/>
              </a:rPr>
              <a:t>（三重県多気町）</a:t>
            </a:r>
          </a:p>
        </p:txBody>
      </p:sp>
      <p:sp>
        <p:nvSpPr>
          <p:cNvPr id="64" name="スライド番号プレースホルダー 25"/>
          <p:cNvSpPr>
            <a:spLocks noGrp="1"/>
          </p:cNvSpPr>
          <p:nvPr>
            <p:ph type="sldNum" sz="quarter" idx="12"/>
          </p:nvPr>
        </p:nvSpPr>
        <p:spPr>
          <a:xfrm>
            <a:off x="7523588" y="6524621"/>
            <a:ext cx="2311401" cy="476250"/>
          </a:xfrm>
        </p:spPr>
        <p:txBody>
          <a:bodyPr/>
          <a:lstStyle/>
          <a:p>
            <a:pPr fontAlgn="base">
              <a:spcBef>
                <a:spcPct val="0"/>
              </a:spcBef>
              <a:spcAft>
                <a:spcPct val="0"/>
              </a:spcAft>
              <a:defRPr/>
            </a:pPr>
            <a:fld id="{15B1B617-50A7-4F2C-A396-1FC9CFBEF28E}" type="slidenum">
              <a:rPr lang="en-US" altLang="ja-JP" sz="1100" b="0">
                <a:solidFill>
                  <a:schemeClr val="bg1">
                    <a:lumMod val="65000"/>
                  </a:schemeClr>
                </a:solidFill>
                <a:effectLst/>
                <a:latin typeface="Arial" charset="0"/>
                <a:ea typeface="ＭＳ Ｐゴシック" charset="-128"/>
              </a:rPr>
              <a:pPr fontAlgn="base">
                <a:spcBef>
                  <a:spcPct val="0"/>
                </a:spcBef>
                <a:spcAft>
                  <a:spcPct val="0"/>
                </a:spcAft>
                <a:defRPr/>
              </a:pPr>
              <a:t>78</a:t>
            </a:fld>
            <a:endParaRPr lang="en-US" altLang="ja-JP" sz="1800" b="0">
              <a:solidFill>
                <a:schemeClr val="bg1">
                  <a:lumMod val="65000"/>
                </a:schemeClr>
              </a:solidFill>
              <a:effectLst/>
              <a:latin typeface="Arial" charset="0"/>
              <a:ea typeface="ＭＳ Ｐゴシック" charset="-128"/>
            </a:endParaRPr>
          </a:p>
        </p:txBody>
      </p:sp>
    </p:spTree>
    <p:extLst>
      <p:ext uri="{BB962C8B-B14F-4D97-AF65-F5344CB8AC3E}">
        <p14:creationId xmlns:p14="http://schemas.microsoft.com/office/powerpoint/2010/main" val="12028362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4DF31F6F-288A-0907-FABB-E5D5BEE23BF5}"/>
              </a:ext>
            </a:extLst>
          </p:cNvPr>
          <p:cNvPicPr>
            <a:picLocks noChangeAspect="1"/>
          </p:cNvPicPr>
          <p:nvPr/>
        </p:nvPicPr>
        <p:blipFill>
          <a:blip r:embed="rId3">
            <a:alphaModFix amt="50000"/>
          </a:blip>
          <a:stretch>
            <a:fillRect/>
          </a:stretch>
        </p:blipFill>
        <p:spPr>
          <a:xfrm>
            <a:off x="318357" y="692697"/>
            <a:ext cx="9269285" cy="6020842"/>
          </a:xfrm>
          <a:prstGeom prst="rect">
            <a:avLst/>
          </a:prstGeom>
        </p:spPr>
      </p:pic>
      <p:sp>
        <p:nvSpPr>
          <p:cNvPr id="2" name="タイトル 1">
            <a:extLst>
              <a:ext uri="{FF2B5EF4-FFF2-40B4-BE49-F238E27FC236}">
                <a16:creationId xmlns:a16="http://schemas.microsoft.com/office/drawing/2014/main" id="{A8CF4E5A-F31F-3E3D-14B5-91DB76C34FD2}"/>
              </a:ext>
            </a:extLst>
          </p:cNvPr>
          <p:cNvSpPr>
            <a:spLocks noGrp="1"/>
          </p:cNvSpPr>
          <p:nvPr>
            <p:ph type="title"/>
          </p:nvPr>
        </p:nvSpPr>
        <p:spPr>
          <a:xfrm>
            <a:off x="20" y="0"/>
            <a:ext cx="8121332" cy="476250"/>
          </a:xfrm>
        </p:spPr>
        <p:txBody>
          <a:bodyPr/>
          <a:lstStyle/>
          <a:p>
            <a:r>
              <a:rPr kumimoji="1" lang="ja-JP" altLang="en-US"/>
              <a:t>グリーンインフラの変遷　</a:t>
            </a:r>
            <a:r>
              <a:rPr lang="ja-JP" altLang="en-US" sz="1800"/>
              <a:t>（国土交通省関連の動き）</a:t>
            </a:r>
            <a:endParaRPr kumimoji="1" lang="ja-JP" altLang="en-US"/>
          </a:p>
        </p:txBody>
      </p:sp>
      <p:graphicFrame>
        <p:nvGraphicFramePr>
          <p:cNvPr id="5" name="表 4">
            <a:extLst>
              <a:ext uri="{FF2B5EF4-FFF2-40B4-BE49-F238E27FC236}">
                <a16:creationId xmlns:a16="http://schemas.microsoft.com/office/drawing/2014/main" id="{9FAC8334-B274-F65E-5527-CDC7BD071FCC}"/>
              </a:ext>
            </a:extLst>
          </p:cNvPr>
          <p:cNvGraphicFramePr>
            <a:graphicFrameLocks noGrp="1"/>
          </p:cNvGraphicFramePr>
          <p:nvPr/>
        </p:nvGraphicFramePr>
        <p:xfrm>
          <a:off x="492905" y="750624"/>
          <a:ext cx="8920187" cy="5919018"/>
        </p:xfrm>
        <a:graphic>
          <a:graphicData uri="http://schemas.openxmlformats.org/drawingml/2006/table">
            <a:tbl>
              <a:tblPr firstRow="1" bandRow="1">
                <a:tableStyleId>{2D5ABB26-0587-4C30-8999-92F81FD0307C}</a:tableStyleId>
              </a:tblPr>
              <a:tblGrid>
                <a:gridCol w="924520">
                  <a:extLst>
                    <a:ext uri="{9D8B030D-6E8A-4147-A177-3AD203B41FA5}">
                      <a16:colId xmlns:a16="http://schemas.microsoft.com/office/drawing/2014/main" val="1622832642"/>
                    </a:ext>
                  </a:extLst>
                </a:gridCol>
                <a:gridCol w="7995667">
                  <a:extLst>
                    <a:ext uri="{9D8B030D-6E8A-4147-A177-3AD203B41FA5}">
                      <a16:colId xmlns:a16="http://schemas.microsoft.com/office/drawing/2014/main" val="1566756029"/>
                    </a:ext>
                  </a:extLst>
                </a:gridCol>
              </a:tblGrid>
              <a:tr h="496490">
                <a:tc>
                  <a:txBody>
                    <a:bodyPr/>
                    <a:lstStyle/>
                    <a:p>
                      <a:pPr algn="ct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2015</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年</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・「第二次国土形成計画」閣議決定</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・「第</a:t>
                      </a: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4</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次社会資本整備重点計画」閣議決定</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8685218"/>
                  </a:ext>
                </a:extLst>
              </a:tr>
              <a:tr h="297894">
                <a:tc>
                  <a:txBody>
                    <a:bodyPr/>
                    <a:lstStyle/>
                    <a:p>
                      <a:pPr algn="ct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2016</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年</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306449"/>
                  </a:ext>
                </a:extLst>
              </a:tr>
              <a:tr h="297894">
                <a:tc>
                  <a:txBody>
                    <a:bodyPr/>
                    <a:lstStyle/>
                    <a:p>
                      <a:pPr algn="ct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2017</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年</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0757805"/>
                  </a:ext>
                </a:extLst>
              </a:tr>
              <a:tr h="297894">
                <a:tc>
                  <a:txBody>
                    <a:bodyPr/>
                    <a:lstStyle/>
                    <a:p>
                      <a:pPr algn="ct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2018</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年</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2114347"/>
                  </a:ext>
                </a:extLst>
              </a:tr>
              <a:tr h="431248">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2019</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年</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・「グリーンインフラ推進戦略」（国交省）公表</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7488413"/>
                  </a:ext>
                </a:extLst>
              </a:tr>
              <a:tr h="496490">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2020</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年</a:t>
                      </a:r>
                    </a:p>
                    <a:p>
                      <a:pPr algn="ctr"/>
                      <a:endPar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・「グリーンインフラ官民連携プラットフォーム」設立</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・「グリーンインフラ大賞」の開始</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9022427"/>
                  </a:ext>
                </a:extLst>
              </a:tr>
              <a:tr h="324273">
                <a:tc>
                  <a:txBody>
                    <a:bodyPr/>
                    <a:lstStyle/>
                    <a:p>
                      <a:pPr algn="ct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2021</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年</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・「流域治水関連法」の成立</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822973"/>
                  </a:ext>
                </a:extLst>
              </a:tr>
              <a:tr h="496490">
                <a:tc>
                  <a:txBody>
                    <a:bodyPr/>
                    <a:lstStyle/>
                    <a:p>
                      <a:pPr algn="ct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2022</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年</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・生物多様性条約第</a:t>
                      </a: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15</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回締結国会議 </a:t>
                      </a: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【COP15】</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：「昆明・モントリオール生物多様性枠組」の採択等</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p>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a:t>
                      </a: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SDGs</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アクションプラン</a:t>
                      </a: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2020</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」（内閣</a:t>
                      </a: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SDGs</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推進本部）の策定</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972448"/>
                  </a:ext>
                </a:extLst>
              </a:tr>
              <a:tr h="1092278">
                <a:tc>
                  <a:txBody>
                    <a:bodyPr/>
                    <a:lstStyle/>
                    <a:p>
                      <a:pPr algn="ct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2023</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年</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・「生物多様性国家戦略</a:t>
                      </a: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2023-2030</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」（閣議決定）の策定</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p>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・「グリーンインフラ推進戦略</a:t>
                      </a: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2023』</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（全面改訂）の策定</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a:t>
                      </a: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TNFD</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」（自然関連財務情報開示タスクフォース）最終提言の公表</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p>
                      <a:pPr>
                        <a:spcBef>
                          <a:spcPts val="0"/>
                        </a:spcBef>
                      </a:pP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・「グリーンインフラ実践ガイド」（国交省）の発行</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p>
                      <a:pPr>
                        <a:spcBef>
                          <a:spcPts val="0"/>
                        </a:spcBef>
                      </a:pP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・「グリーンインフラ産業展」の開始</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3147396"/>
                  </a:ext>
                </a:extLst>
              </a:tr>
              <a:tr h="1688067">
                <a:tc>
                  <a:txBody>
                    <a:bodyPr/>
                    <a:lstStyle/>
                    <a:p>
                      <a:pPr algn="ct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2024</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年</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0"/>
                        </a:spcBef>
                      </a:pP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・「ネイチャーポジティブ経済移行戦略」策定</a:t>
                      </a: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環境省･農水省･経産省･国交省</a:t>
                      </a: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a:t>
                      </a:r>
                      <a:endPar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p>
                      <a:pPr>
                        <a:spcBef>
                          <a:spcPts val="0"/>
                        </a:spcBef>
                      </a:pP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・「都市緑地法の一部を改正する法律」成立</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p>
                      <a:pPr marL="444500" indent="-171450">
                        <a:spcBef>
                          <a:spcPts val="0"/>
                        </a:spcBef>
                        <a:buFont typeface="Wingdings" panose="05000000000000000000" pitchFamily="2" charset="2"/>
                        <a:buChar char="ü"/>
                      </a:pP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法に基づく「緑の基本方針」（国交省）の策定</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p>
                      <a:pPr marL="444500" indent="-171450">
                        <a:spcBef>
                          <a:spcPts val="0"/>
                        </a:spcBef>
                        <a:buFont typeface="Wingdings" panose="05000000000000000000" pitchFamily="2" charset="2"/>
                        <a:buChar char="ü"/>
                      </a:pP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a:t>
                      </a:r>
                      <a:r>
                        <a:rPr kumimoji="1" lang="zh-TW"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優良緑地確保計画認定制度 </a:t>
                      </a:r>
                      <a:r>
                        <a:rPr kumimoji="1" lang="en-US" altLang="zh-TW" sz="1200" b="1" u="none">
                          <a:ln w="57150">
                            <a:solidFill>
                              <a:schemeClr val="bg1"/>
                            </a:solidFill>
                          </a:ln>
                          <a:solidFill>
                            <a:schemeClr val="bg1"/>
                          </a:solidFill>
                          <a:latin typeface="メイリオ" panose="020B0604030504040204" pitchFamily="50" charset="-128"/>
                          <a:ea typeface="メイリオ" panose="020B0604030504040204" pitchFamily="50" charset="-128"/>
                        </a:rPr>
                        <a:t>TSUNAG</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」の運用開始</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・「生物の生息・生育・繁殖の場としてもふさわしい河川整備及び流域全体としての生態系ネットワークのあり方　</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　　提言」</a:t>
                      </a:r>
                      <a:r>
                        <a:rPr kumimoji="1" lang="ja-JP" altLang="en-US" sz="900" b="1" u="none">
                          <a:ln w="57150">
                            <a:solidFill>
                              <a:schemeClr val="bg1"/>
                            </a:solidFill>
                          </a:ln>
                          <a:solidFill>
                            <a:schemeClr val="bg1"/>
                          </a:solidFill>
                          <a:latin typeface="メイリオ" panose="020B0604030504040204" pitchFamily="50" charset="-128"/>
                          <a:ea typeface="メイリオ" panose="020B0604030504040204" pitchFamily="50" charset="-128"/>
                        </a:rPr>
                        <a:t>（生物の生息・生育・繁殖の場としてもふさわしい河川整備及び流域全体としての生態系ネットワークのあり方検討会）</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の公表</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・「緑の基本計画</a:t>
                      </a:r>
                      <a:r>
                        <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rPr>
                        <a:t>×</a:t>
                      </a: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グリーンインフラガイドライン（案）」（国交省）の発行</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57150">
                            <a:solidFill>
                              <a:schemeClr val="bg1"/>
                            </a:solidFill>
                          </a:ln>
                          <a:solidFill>
                            <a:schemeClr val="bg1"/>
                          </a:solidFill>
                          <a:latin typeface="メイリオ" panose="020B0604030504040204" pitchFamily="50" charset="-128"/>
                          <a:ea typeface="メイリオ" panose="020B0604030504040204" pitchFamily="50" charset="-128"/>
                        </a:rPr>
                        <a:t>・「グリーンインフラの事業・投資のすゝめ」（経済価値研究会）の発行</a:t>
                      </a:r>
                      <a:endParaRPr kumimoji="1" lang="en-US" altLang="ja-JP" sz="1200" b="1" u="none">
                        <a:ln w="57150">
                          <a:solidFill>
                            <a:schemeClr val="bg1"/>
                          </a:solidFill>
                        </a:ln>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2450982"/>
                  </a:ext>
                </a:extLst>
              </a:tr>
            </a:tbl>
          </a:graphicData>
        </a:graphic>
      </p:graphicFrame>
      <p:graphicFrame>
        <p:nvGraphicFramePr>
          <p:cNvPr id="40" name="表 39">
            <a:extLst>
              <a:ext uri="{FF2B5EF4-FFF2-40B4-BE49-F238E27FC236}">
                <a16:creationId xmlns:a16="http://schemas.microsoft.com/office/drawing/2014/main" id="{F7B644D1-EB77-B353-4692-BA6D5C806B33}"/>
              </a:ext>
            </a:extLst>
          </p:cNvPr>
          <p:cNvGraphicFramePr>
            <a:graphicFrameLocks noGrp="1"/>
          </p:cNvGraphicFramePr>
          <p:nvPr/>
        </p:nvGraphicFramePr>
        <p:xfrm>
          <a:off x="492905" y="750624"/>
          <a:ext cx="8920187" cy="5919018"/>
        </p:xfrm>
        <a:graphic>
          <a:graphicData uri="http://schemas.openxmlformats.org/drawingml/2006/table">
            <a:tbl>
              <a:tblPr firstRow="1" bandRow="1">
                <a:tableStyleId>{2D5ABB26-0587-4C30-8999-92F81FD0307C}</a:tableStyleId>
              </a:tblPr>
              <a:tblGrid>
                <a:gridCol w="924520">
                  <a:extLst>
                    <a:ext uri="{9D8B030D-6E8A-4147-A177-3AD203B41FA5}">
                      <a16:colId xmlns:a16="http://schemas.microsoft.com/office/drawing/2014/main" val="1622832642"/>
                    </a:ext>
                  </a:extLst>
                </a:gridCol>
                <a:gridCol w="7995667">
                  <a:extLst>
                    <a:ext uri="{9D8B030D-6E8A-4147-A177-3AD203B41FA5}">
                      <a16:colId xmlns:a16="http://schemas.microsoft.com/office/drawing/2014/main" val="1566756029"/>
                    </a:ext>
                  </a:extLst>
                </a:gridCol>
              </a:tblGrid>
              <a:tr h="496490">
                <a:tc>
                  <a:txBody>
                    <a:bodyPr/>
                    <a:lstStyle/>
                    <a:p>
                      <a:pPr algn="ctr"/>
                      <a:r>
                        <a:rPr kumimoji="1" lang="en-US" altLang="ja-JP" sz="1200" b="1" u="none">
                          <a:ln w="2667">
                            <a:noFill/>
                          </a:ln>
                          <a:solidFill>
                            <a:srgbClr val="00B050"/>
                          </a:solidFill>
                          <a:latin typeface="メイリオ" panose="020B0604030504040204" pitchFamily="50" charset="-128"/>
                          <a:ea typeface="メイリオ" panose="020B0604030504040204" pitchFamily="50" charset="-128"/>
                        </a:rPr>
                        <a:t>2015</a:t>
                      </a:r>
                      <a:r>
                        <a:rPr kumimoji="1" lang="ja-JP" altLang="en-US" sz="1200" b="1" u="none">
                          <a:ln w="2667">
                            <a:noFill/>
                          </a:ln>
                          <a:solidFill>
                            <a:srgbClr val="00B050"/>
                          </a:solidFill>
                          <a:latin typeface="メイリオ" panose="020B0604030504040204" pitchFamily="50" charset="-128"/>
                          <a:ea typeface="メイリオ" panose="020B0604030504040204" pitchFamily="50" charset="-128"/>
                        </a:rPr>
                        <a:t>年</a:t>
                      </a:r>
                      <a:endParaRPr kumimoji="1" lang="en-US" altLang="ja-JP" sz="1200" b="1" u="none">
                        <a:ln w="2667">
                          <a:noFill/>
                        </a:ln>
                        <a:solidFill>
                          <a:srgbClr val="00B050"/>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a:t>
                      </a:r>
                      <a:r>
                        <a:rPr kumimoji="1" lang="ja-JP" altLang="en-US" sz="1200" b="1" u="none">
                          <a:ln w="2667">
                            <a:noFill/>
                          </a:ln>
                          <a:solidFill>
                            <a:srgbClr val="00B050"/>
                          </a:solidFill>
                          <a:latin typeface="メイリオ" panose="020B0604030504040204" pitchFamily="50" charset="-128"/>
                          <a:ea typeface="メイリオ" panose="020B0604030504040204" pitchFamily="50" charset="-128"/>
                        </a:rPr>
                        <a:t>「第二次国土形成計画」</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閣議決定</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・「第</a:t>
                      </a: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4</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次社会資本整備重点計画」閣議決定</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8685218"/>
                  </a:ext>
                </a:extLst>
              </a:tr>
              <a:tr h="297894">
                <a:tc>
                  <a:txBody>
                    <a:bodyPr/>
                    <a:lstStyle/>
                    <a:p>
                      <a:pPr algn="ct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2016</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年</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200" b="1" u="none">
                        <a:ln w="2667">
                          <a:noFill/>
                        </a:ln>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306449"/>
                  </a:ext>
                </a:extLst>
              </a:tr>
              <a:tr h="297894">
                <a:tc>
                  <a:txBody>
                    <a:bodyPr/>
                    <a:lstStyle/>
                    <a:p>
                      <a:pPr algn="ct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2017</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年</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200" b="1" u="none">
                        <a:ln w="2667">
                          <a:noFill/>
                        </a:ln>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0757805"/>
                  </a:ext>
                </a:extLst>
              </a:tr>
              <a:tr h="297894">
                <a:tc>
                  <a:txBody>
                    <a:bodyPr/>
                    <a:lstStyle/>
                    <a:p>
                      <a:pPr algn="ct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2018</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年</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200" b="1" u="none">
                        <a:ln w="2667">
                          <a:noFill/>
                        </a:ln>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2114347"/>
                  </a:ext>
                </a:extLst>
              </a:tr>
              <a:tr h="431248">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2019</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年</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a:t>
                      </a:r>
                      <a:r>
                        <a:rPr kumimoji="1" lang="ja-JP" altLang="en-US" sz="1200" b="1" u="none">
                          <a:ln w="2667">
                            <a:noFill/>
                          </a:ln>
                          <a:solidFill>
                            <a:srgbClr val="00B050"/>
                          </a:solidFill>
                          <a:latin typeface="メイリオ" panose="020B0604030504040204" pitchFamily="50" charset="-128"/>
                          <a:ea typeface="メイリオ" panose="020B0604030504040204" pitchFamily="50" charset="-128"/>
                        </a:rPr>
                        <a:t>「グリーンインフラ推進戦略」</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（国交省）公表</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7488413"/>
                  </a:ext>
                </a:extLst>
              </a:tr>
              <a:tr h="496490">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2020</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年</a:t>
                      </a:r>
                    </a:p>
                    <a:p>
                      <a:pPr algn="ctr"/>
                      <a:endParaRPr kumimoji="1" lang="ja-JP" altLang="en-US" sz="1200" b="1" u="none">
                        <a:ln w="2667">
                          <a:noFill/>
                        </a:ln>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・「グリーンインフラ官民連携プラットフォーム」設立</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・「グリーンインフラ大賞」の開始</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9022427"/>
                  </a:ext>
                </a:extLst>
              </a:tr>
              <a:tr h="324273">
                <a:tc>
                  <a:txBody>
                    <a:bodyPr/>
                    <a:lstStyle/>
                    <a:p>
                      <a:pPr algn="ct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2021</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年</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・「流域治水関連法」の成立</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822973"/>
                  </a:ext>
                </a:extLst>
              </a:tr>
              <a:tr h="496490">
                <a:tc>
                  <a:txBody>
                    <a:bodyPr/>
                    <a:lstStyle/>
                    <a:p>
                      <a:pPr algn="ct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2022</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年</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・生物多様性条約第</a:t>
                      </a: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15</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回締結国会議 </a:t>
                      </a: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【COP15】</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：「昆明・モントリオール生物多様性枠組」の採択等</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p>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a:t>
                      </a: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SDGs</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アクションプラン</a:t>
                      </a: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2020</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」（内閣</a:t>
                      </a: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SDGs</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推進本部）の策定</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972448"/>
                  </a:ext>
                </a:extLst>
              </a:tr>
              <a:tr h="1092278">
                <a:tc>
                  <a:txBody>
                    <a:bodyPr/>
                    <a:lstStyle/>
                    <a:p>
                      <a:pPr algn="ct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2023</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年</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・「生物多様性国家戦略</a:t>
                      </a: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2023-2030</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」（閣議決定）の策定</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p>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a:t>
                      </a:r>
                      <a:r>
                        <a:rPr kumimoji="1" lang="ja-JP" altLang="en-US" sz="1200" b="1" u="none">
                          <a:ln w="2667">
                            <a:noFill/>
                          </a:ln>
                          <a:solidFill>
                            <a:srgbClr val="00B050"/>
                          </a:solidFill>
                          <a:latin typeface="メイリオ" panose="020B0604030504040204" pitchFamily="50" charset="-128"/>
                          <a:ea typeface="メイリオ" panose="020B0604030504040204" pitchFamily="50" charset="-128"/>
                        </a:rPr>
                        <a:t>「グリーンインフラ推進戦略</a:t>
                      </a:r>
                      <a:r>
                        <a:rPr kumimoji="1" lang="en-US" altLang="ja-JP" sz="1200" b="1" u="none">
                          <a:ln w="2667">
                            <a:noFill/>
                          </a:ln>
                          <a:solidFill>
                            <a:srgbClr val="00B050"/>
                          </a:solidFill>
                          <a:latin typeface="メイリオ" panose="020B0604030504040204" pitchFamily="50" charset="-128"/>
                          <a:ea typeface="メイリオ" panose="020B0604030504040204" pitchFamily="50" charset="-128"/>
                        </a:rPr>
                        <a:t>2023』</a:t>
                      </a:r>
                      <a:r>
                        <a:rPr kumimoji="1" lang="ja-JP" altLang="en-US" sz="1200" b="1" u="none">
                          <a:ln w="2667">
                            <a:noFill/>
                          </a:ln>
                          <a:solidFill>
                            <a:srgbClr val="00B050"/>
                          </a:solidFill>
                          <a:latin typeface="メイリオ" panose="020B0604030504040204" pitchFamily="50" charset="-128"/>
                          <a:ea typeface="メイリオ" panose="020B0604030504040204" pitchFamily="50" charset="-128"/>
                        </a:rPr>
                        <a:t>（全面改訂）の策定</a:t>
                      </a:r>
                      <a:endParaRPr kumimoji="1" lang="en-US" altLang="ja-JP" sz="1200" b="1" u="none">
                        <a:ln w="2667">
                          <a:noFill/>
                        </a:ln>
                        <a:solidFill>
                          <a:srgbClr val="00B050"/>
                        </a:solidFill>
                        <a:latin typeface="メイリオ" panose="020B0604030504040204" pitchFamily="50" charset="-128"/>
                        <a:ea typeface="メイリオ" panose="020B0604030504040204" pitchFamily="50" charset="-128"/>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a:t>
                      </a: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TNFD</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」（自然関連財務情報開示タスクフォース）最終提言の公表</a:t>
                      </a:r>
                      <a:endParaRPr kumimoji="1" lang="en-US" altLang="ja-JP" sz="1200" b="1" u="none">
                        <a:ln w="2667">
                          <a:noFill/>
                        </a:ln>
                        <a:solidFill>
                          <a:srgbClr val="00B050"/>
                        </a:solidFill>
                        <a:latin typeface="メイリオ" panose="020B0604030504040204" pitchFamily="50" charset="-128"/>
                        <a:ea typeface="メイリオ" panose="020B0604030504040204" pitchFamily="50" charset="-128"/>
                      </a:endParaRPr>
                    </a:p>
                    <a:p>
                      <a:pPr>
                        <a:spcBef>
                          <a:spcPts val="0"/>
                        </a:spcBef>
                      </a:pP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・「グリーンインフラ実践ガイド」（国交省）の発行</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p>
                      <a:pPr>
                        <a:spcBef>
                          <a:spcPts val="0"/>
                        </a:spcBef>
                      </a:pP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・「グリーンインフラ産業展」の開始</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3147396"/>
                  </a:ext>
                </a:extLst>
              </a:tr>
              <a:tr h="1688067">
                <a:tc>
                  <a:txBody>
                    <a:bodyPr/>
                    <a:lstStyle/>
                    <a:p>
                      <a:pPr algn="ct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2024</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年</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0"/>
                        </a:spcBef>
                      </a:pP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・「ネイチャーポジティブ経済移行戦略」策定</a:t>
                      </a: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環境省･農水省･経産省･国交省</a:t>
                      </a: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a:t>
                      </a:r>
                      <a:endParaRPr kumimoji="1" lang="ja-JP" altLang="en-US" sz="1200" b="1" u="none">
                        <a:ln w="2667">
                          <a:noFill/>
                        </a:ln>
                        <a:solidFill>
                          <a:schemeClr val="tx1"/>
                        </a:solidFill>
                        <a:latin typeface="メイリオ" panose="020B0604030504040204" pitchFamily="50" charset="-128"/>
                        <a:ea typeface="メイリオ" panose="020B0604030504040204" pitchFamily="50" charset="-128"/>
                      </a:endParaRPr>
                    </a:p>
                    <a:p>
                      <a:pPr>
                        <a:spcBef>
                          <a:spcPts val="0"/>
                        </a:spcBef>
                      </a:pP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・「都市緑地法の一部を改正する法律」成立</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p>
                      <a:pPr marL="444500" indent="-171450">
                        <a:spcBef>
                          <a:spcPts val="0"/>
                        </a:spcBef>
                        <a:buFont typeface="Wingdings" panose="05000000000000000000" pitchFamily="2" charset="2"/>
                        <a:buChar char="ü"/>
                      </a:pP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法に基づく「緑の基本方針」（国交省）の策定</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p>
                      <a:pPr marL="444500" indent="-171450">
                        <a:spcBef>
                          <a:spcPts val="0"/>
                        </a:spcBef>
                        <a:buFont typeface="Wingdings" panose="05000000000000000000" pitchFamily="2" charset="2"/>
                        <a:buChar char="ü"/>
                      </a:pP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a:t>
                      </a:r>
                      <a:r>
                        <a:rPr kumimoji="1" lang="zh-TW" altLang="en-US" sz="1200" b="1" u="none">
                          <a:ln w="2667">
                            <a:noFill/>
                          </a:ln>
                          <a:solidFill>
                            <a:schemeClr val="tx1"/>
                          </a:solidFill>
                          <a:latin typeface="メイリオ" panose="020B0604030504040204" pitchFamily="50" charset="-128"/>
                          <a:ea typeface="メイリオ" panose="020B0604030504040204" pitchFamily="50" charset="-128"/>
                        </a:rPr>
                        <a:t>優良緑地確保計画認定制度 </a:t>
                      </a:r>
                      <a:r>
                        <a:rPr kumimoji="1" lang="en-US" altLang="zh-TW" sz="1200" b="1" u="none">
                          <a:ln w="2667">
                            <a:noFill/>
                          </a:ln>
                          <a:solidFill>
                            <a:schemeClr val="tx1"/>
                          </a:solidFill>
                          <a:latin typeface="メイリオ" panose="020B0604030504040204" pitchFamily="50" charset="-128"/>
                          <a:ea typeface="メイリオ" panose="020B0604030504040204" pitchFamily="50" charset="-128"/>
                        </a:rPr>
                        <a:t>TSUNAG</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」の運用開始</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・「生物の生息・生育・繁殖の場としてもふさわしい河川整備及び流域全体としての生態系ネットワークのあり方　</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　　提言」</a:t>
                      </a:r>
                      <a:r>
                        <a:rPr kumimoji="1" lang="ja-JP" altLang="en-US" sz="900" b="1" u="none">
                          <a:ln w="2667">
                            <a:noFill/>
                          </a:ln>
                          <a:solidFill>
                            <a:schemeClr val="tx1"/>
                          </a:solidFill>
                          <a:latin typeface="メイリオ" panose="020B0604030504040204" pitchFamily="50" charset="-128"/>
                          <a:ea typeface="メイリオ" panose="020B0604030504040204" pitchFamily="50" charset="-128"/>
                        </a:rPr>
                        <a:t>（生物の生息・生育・繁殖の場としてもふさわしい河川整備及び流域全体としての生態系ネットワークのあり方検討会）</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の公表</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・「緑の基本計画</a:t>
                      </a:r>
                      <a:r>
                        <a:rPr kumimoji="1" lang="en-US" altLang="ja-JP" sz="1200" b="1" u="none">
                          <a:ln w="2667">
                            <a:noFill/>
                          </a:ln>
                          <a:solidFill>
                            <a:schemeClr val="tx1"/>
                          </a:solidFill>
                          <a:latin typeface="メイリオ" panose="020B0604030504040204" pitchFamily="50" charset="-128"/>
                          <a:ea typeface="メイリオ" panose="020B0604030504040204" pitchFamily="50" charset="-128"/>
                        </a:rPr>
                        <a:t>×</a:t>
                      </a: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グリーンインフラガイドライン（案）」（国交省）の発行</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1" lang="ja-JP" altLang="en-US" sz="1200" b="1" u="none">
                          <a:ln w="2667">
                            <a:noFill/>
                          </a:ln>
                          <a:solidFill>
                            <a:schemeClr val="tx1"/>
                          </a:solidFill>
                          <a:latin typeface="メイリオ" panose="020B0604030504040204" pitchFamily="50" charset="-128"/>
                          <a:ea typeface="メイリオ" panose="020B0604030504040204" pitchFamily="50" charset="-128"/>
                        </a:rPr>
                        <a:t>・「グリーンインフラの事業・投資のすゝめ」（経済価値研究会）の発行</a:t>
                      </a:r>
                      <a:endParaRPr kumimoji="1" lang="en-US" altLang="ja-JP" sz="1200" b="1" u="none">
                        <a:ln w="2667">
                          <a:noFill/>
                        </a:ln>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2450982"/>
                  </a:ext>
                </a:extLst>
              </a:tr>
            </a:tbl>
          </a:graphicData>
        </a:graphic>
      </p:graphicFrame>
      <p:grpSp>
        <p:nvGrpSpPr>
          <p:cNvPr id="27" name="グループ化 26">
            <a:extLst>
              <a:ext uri="{FF2B5EF4-FFF2-40B4-BE49-F238E27FC236}">
                <a16:creationId xmlns:a16="http://schemas.microsoft.com/office/drawing/2014/main" id="{9170224F-E77D-F7D6-37D6-865D49E7B084}"/>
              </a:ext>
            </a:extLst>
          </p:cNvPr>
          <p:cNvGrpSpPr/>
          <p:nvPr/>
        </p:nvGrpSpPr>
        <p:grpSpPr>
          <a:xfrm>
            <a:off x="5315443" y="788406"/>
            <a:ext cx="3038668" cy="476250"/>
            <a:chOff x="5315443" y="788406"/>
            <a:chExt cx="3038668" cy="476250"/>
          </a:xfrm>
        </p:grpSpPr>
        <p:sp>
          <p:nvSpPr>
            <p:cNvPr id="26" name="二等辺三角形 25">
              <a:extLst>
                <a:ext uri="{FF2B5EF4-FFF2-40B4-BE49-F238E27FC236}">
                  <a16:creationId xmlns:a16="http://schemas.microsoft.com/office/drawing/2014/main" id="{2426385D-C5D4-3030-E984-FB69C1F81EB9}"/>
                </a:ext>
              </a:extLst>
            </p:cNvPr>
            <p:cNvSpPr/>
            <p:nvPr/>
          </p:nvSpPr>
          <p:spPr>
            <a:xfrm rot="16200000">
              <a:off x="5384348" y="779870"/>
              <a:ext cx="229373" cy="367184"/>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8" name="吹き出し: 角を丸めた四角形 17">
              <a:extLst>
                <a:ext uri="{FF2B5EF4-FFF2-40B4-BE49-F238E27FC236}">
                  <a16:creationId xmlns:a16="http://schemas.microsoft.com/office/drawing/2014/main" id="{75481579-52CD-0F26-AA50-B75C52515AFA}"/>
                </a:ext>
              </a:extLst>
            </p:cNvPr>
            <p:cNvSpPr/>
            <p:nvPr/>
          </p:nvSpPr>
          <p:spPr>
            <a:xfrm>
              <a:off x="5566883" y="788406"/>
              <a:ext cx="2787228" cy="476250"/>
            </a:xfrm>
            <a:prstGeom prst="wedgeRoundRectCallout">
              <a:avLst>
                <a:gd name="adj1" fmla="val -49208"/>
                <a:gd name="adj2" fmla="val 40391"/>
                <a:gd name="adj3" fmla="val 16667"/>
              </a:avLst>
            </a:prstGeom>
            <a:solidFill>
              <a:srgbClr val="FDFDF5"/>
            </a:solidFill>
            <a:ln w="28575">
              <a:solidFill>
                <a:srgbClr val="00B050"/>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a:ea typeface="メイリオ"/>
                  <a:cs typeface="+mn-cs"/>
                </a:rPr>
                <a:t>「グリーンインフラ」が政府の計画に初めて盛り込まれる</a:t>
              </a:r>
              <a:endParaRPr kumimoji="1" lang="en-US" altLang="ja-JP" sz="1000" b="0" i="0" u="none" strike="noStrike" kern="1200" cap="none" spc="0" normalizeH="0" baseline="0" noProof="0">
                <a:ln>
                  <a:noFill/>
                </a:ln>
                <a:solidFill>
                  <a:prstClr val="black"/>
                </a:solidFill>
                <a:effectLst/>
                <a:uLnTx/>
                <a:uFillTx/>
                <a:latin typeface="メイリオ"/>
                <a:ea typeface="メイリオ"/>
                <a:cs typeface="+mn-cs"/>
              </a:endParaRPr>
            </a:p>
          </p:txBody>
        </p:sp>
      </p:grpSp>
      <p:grpSp>
        <p:nvGrpSpPr>
          <p:cNvPr id="28" name="グループ化 27">
            <a:extLst>
              <a:ext uri="{FF2B5EF4-FFF2-40B4-BE49-F238E27FC236}">
                <a16:creationId xmlns:a16="http://schemas.microsoft.com/office/drawing/2014/main" id="{024C787A-A462-3588-720F-B784EB1BBFB6}"/>
              </a:ext>
            </a:extLst>
          </p:cNvPr>
          <p:cNvGrpSpPr/>
          <p:nvPr/>
        </p:nvGrpSpPr>
        <p:grpSpPr>
          <a:xfrm>
            <a:off x="5711631" y="1504626"/>
            <a:ext cx="3557653" cy="1032471"/>
            <a:chOff x="5315441" y="725561"/>
            <a:chExt cx="3038670" cy="539095"/>
          </a:xfrm>
        </p:grpSpPr>
        <p:sp>
          <p:nvSpPr>
            <p:cNvPr id="29" name="二等辺三角形 28">
              <a:extLst>
                <a:ext uri="{FF2B5EF4-FFF2-40B4-BE49-F238E27FC236}">
                  <a16:creationId xmlns:a16="http://schemas.microsoft.com/office/drawing/2014/main" id="{8210F8E6-BFB0-53A0-5905-C05421EFA431}"/>
                </a:ext>
              </a:extLst>
            </p:cNvPr>
            <p:cNvSpPr/>
            <p:nvPr/>
          </p:nvSpPr>
          <p:spPr>
            <a:xfrm rot="16200000">
              <a:off x="5439150" y="960504"/>
              <a:ext cx="119765" cy="367184"/>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0" name="吹き出し: 角を丸めた四角形 29">
              <a:extLst>
                <a:ext uri="{FF2B5EF4-FFF2-40B4-BE49-F238E27FC236}">
                  <a16:creationId xmlns:a16="http://schemas.microsoft.com/office/drawing/2014/main" id="{77268F3A-70DF-6BA1-549E-C7683806F4E8}"/>
                </a:ext>
              </a:extLst>
            </p:cNvPr>
            <p:cNvSpPr/>
            <p:nvPr/>
          </p:nvSpPr>
          <p:spPr>
            <a:xfrm>
              <a:off x="5566883" y="725561"/>
              <a:ext cx="2787228" cy="539095"/>
            </a:xfrm>
            <a:prstGeom prst="wedgeRoundRectCallout">
              <a:avLst>
                <a:gd name="adj1" fmla="val -49208"/>
                <a:gd name="adj2" fmla="val 40391"/>
                <a:gd name="adj3" fmla="val 16667"/>
              </a:avLst>
            </a:prstGeom>
            <a:solidFill>
              <a:srgbClr val="FDFDF5"/>
            </a:solidFill>
            <a:ln w="28575">
              <a:solidFill>
                <a:srgbClr val="00B050"/>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a:ea typeface="メイリオ"/>
                  <a:cs typeface="+mn-cs"/>
                </a:rPr>
                <a:t>「グリーンインフラとは、社会資本整備や土地利用等のハード・ソフト両面において、自然環境が有する多様な機能を活用し、持続可能で魅力ある国土・都市・地域づくりを進める取組」と定義し、特徴や意義を整理</a:t>
              </a:r>
              <a:endParaRPr kumimoji="1" lang="en-US" altLang="ja-JP" sz="1000" b="0" i="0" u="none" strike="noStrike" kern="1200" cap="none" spc="0" normalizeH="0" baseline="0" noProof="0">
                <a:ln>
                  <a:noFill/>
                </a:ln>
                <a:solidFill>
                  <a:prstClr val="black"/>
                </a:solidFill>
                <a:effectLst/>
                <a:uLnTx/>
                <a:uFillTx/>
                <a:latin typeface="メイリオ"/>
                <a:ea typeface="メイリオ"/>
                <a:cs typeface="+mn-cs"/>
              </a:endParaRPr>
            </a:p>
          </p:txBody>
        </p:sp>
      </p:grpSp>
      <p:grpSp>
        <p:nvGrpSpPr>
          <p:cNvPr id="31" name="グループ化 30">
            <a:extLst>
              <a:ext uri="{FF2B5EF4-FFF2-40B4-BE49-F238E27FC236}">
                <a16:creationId xmlns:a16="http://schemas.microsoft.com/office/drawing/2014/main" id="{D0D2982D-10A8-96E7-A9A6-505CE6EFBE78}"/>
              </a:ext>
            </a:extLst>
          </p:cNvPr>
          <p:cNvGrpSpPr/>
          <p:nvPr/>
        </p:nvGrpSpPr>
        <p:grpSpPr>
          <a:xfrm>
            <a:off x="6525680" y="3927070"/>
            <a:ext cx="3038668" cy="558327"/>
            <a:chOff x="5315443" y="706329"/>
            <a:chExt cx="3038668" cy="558327"/>
          </a:xfrm>
        </p:grpSpPr>
        <p:sp>
          <p:nvSpPr>
            <p:cNvPr id="32" name="二等辺三角形 31">
              <a:extLst>
                <a:ext uri="{FF2B5EF4-FFF2-40B4-BE49-F238E27FC236}">
                  <a16:creationId xmlns:a16="http://schemas.microsoft.com/office/drawing/2014/main" id="{B22938FD-29FD-8127-F7BD-A56847657A68}"/>
                </a:ext>
              </a:extLst>
            </p:cNvPr>
            <p:cNvSpPr/>
            <p:nvPr/>
          </p:nvSpPr>
          <p:spPr>
            <a:xfrm rot="16200000">
              <a:off x="5384348" y="779870"/>
              <a:ext cx="229373" cy="367184"/>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3" name="吹き出し: 角を丸めた四角形 32">
              <a:extLst>
                <a:ext uri="{FF2B5EF4-FFF2-40B4-BE49-F238E27FC236}">
                  <a16:creationId xmlns:a16="http://schemas.microsoft.com/office/drawing/2014/main" id="{4191CF54-3D68-80C6-58C7-9C52EF4A7F84}"/>
                </a:ext>
              </a:extLst>
            </p:cNvPr>
            <p:cNvSpPr/>
            <p:nvPr/>
          </p:nvSpPr>
          <p:spPr>
            <a:xfrm>
              <a:off x="5557762" y="706329"/>
              <a:ext cx="2796349" cy="558327"/>
            </a:xfrm>
            <a:prstGeom prst="wedgeRoundRectCallout">
              <a:avLst>
                <a:gd name="adj1" fmla="val -49208"/>
                <a:gd name="adj2" fmla="val 40391"/>
                <a:gd name="adj3" fmla="val 16667"/>
              </a:avLst>
            </a:prstGeom>
            <a:solidFill>
              <a:srgbClr val="FDFDF5"/>
            </a:solidFill>
            <a:ln w="28575">
              <a:solidFill>
                <a:srgbClr val="00B050"/>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a:ea typeface="メイリオ"/>
                  <a:cs typeface="+mn-cs"/>
                </a:rPr>
                <a:t>本格的な社会実装フェーズへの移行を打ち出すとともに、取組にあたっての視点や国交省の取組を総合的・体系的に整理</a:t>
              </a:r>
              <a:endParaRPr kumimoji="1" lang="en-US" altLang="ja-JP" sz="1000" b="0" i="0" u="none" strike="noStrike" kern="1200" cap="none" spc="0" normalizeH="0" baseline="0" noProof="0">
                <a:ln>
                  <a:noFill/>
                </a:ln>
                <a:solidFill>
                  <a:prstClr val="black"/>
                </a:solidFill>
                <a:effectLst/>
                <a:uLnTx/>
                <a:uFillTx/>
                <a:latin typeface="メイリオ"/>
                <a:ea typeface="メイリオ"/>
                <a:cs typeface="+mn-cs"/>
              </a:endParaRPr>
            </a:p>
          </p:txBody>
        </p:sp>
      </p:grpSp>
      <p:grpSp>
        <p:nvGrpSpPr>
          <p:cNvPr id="34" name="グループ化 33">
            <a:extLst>
              <a:ext uri="{FF2B5EF4-FFF2-40B4-BE49-F238E27FC236}">
                <a16:creationId xmlns:a16="http://schemas.microsoft.com/office/drawing/2014/main" id="{09F60C7B-145F-1AB0-A8D2-C8EE4ACCB237}"/>
              </a:ext>
            </a:extLst>
          </p:cNvPr>
          <p:cNvGrpSpPr/>
          <p:nvPr/>
        </p:nvGrpSpPr>
        <p:grpSpPr>
          <a:xfrm>
            <a:off x="6382003" y="2668562"/>
            <a:ext cx="3205638" cy="689255"/>
            <a:chOff x="5315443" y="575401"/>
            <a:chExt cx="3205638" cy="689255"/>
          </a:xfrm>
        </p:grpSpPr>
        <p:sp>
          <p:nvSpPr>
            <p:cNvPr id="35" name="二等辺三角形 34">
              <a:extLst>
                <a:ext uri="{FF2B5EF4-FFF2-40B4-BE49-F238E27FC236}">
                  <a16:creationId xmlns:a16="http://schemas.microsoft.com/office/drawing/2014/main" id="{EAE7AE85-F234-0FC5-0466-12AE749120CE}"/>
                </a:ext>
              </a:extLst>
            </p:cNvPr>
            <p:cNvSpPr/>
            <p:nvPr/>
          </p:nvSpPr>
          <p:spPr>
            <a:xfrm rot="16200000">
              <a:off x="5384348" y="959471"/>
              <a:ext cx="229373" cy="367184"/>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6" name="吹き出し: 角を丸めた四角形 35">
              <a:extLst>
                <a:ext uri="{FF2B5EF4-FFF2-40B4-BE49-F238E27FC236}">
                  <a16:creationId xmlns:a16="http://schemas.microsoft.com/office/drawing/2014/main" id="{E505FED3-6859-47CC-2C60-EEF275E07749}"/>
                </a:ext>
              </a:extLst>
            </p:cNvPr>
            <p:cNvSpPr/>
            <p:nvPr/>
          </p:nvSpPr>
          <p:spPr>
            <a:xfrm>
              <a:off x="5566882" y="575401"/>
              <a:ext cx="2954199" cy="689255"/>
            </a:xfrm>
            <a:prstGeom prst="wedgeRoundRectCallout">
              <a:avLst>
                <a:gd name="adj1" fmla="val -49208"/>
                <a:gd name="adj2" fmla="val 40391"/>
                <a:gd name="adj3" fmla="val 16667"/>
              </a:avLst>
            </a:prstGeom>
            <a:solidFill>
              <a:srgbClr val="FDFDF5"/>
            </a:solidFill>
            <a:ln w="28575">
              <a:solidFill>
                <a:srgbClr val="00B050"/>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a:ea typeface="メイリオ"/>
                  <a:cs typeface="+mn-cs"/>
                </a:rPr>
                <a:t>附帯決議に、流域治水の取組においては「グリーンインフラの考えを推進する。」旨が盛り込まれる</a:t>
              </a:r>
              <a:endParaRPr kumimoji="1" lang="en-US" altLang="ja-JP" sz="1000" b="0" i="0" u="none" strike="noStrike" kern="1200" cap="none" spc="0" normalizeH="0" baseline="0" noProof="0">
                <a:ln>
                  <a:noFill/>
                </a:ln>
                <a:solidFill>
                  <a:prstClr val="black"/>
                </a:solidFill>
                <a:effectLst/>
                <a:uLnTx/>
                <a:uFillTx/>
                <a:latin typeface="メイリオ"/>
                <a:ea typeface="メイリオ"/>
                <a:cs typeface="+mn-cs"/>
              </a:endParaRPr>
            </a:p>
          </p:txBody>
        </p:sp>
      </p:grpSp>
      <p:grpSp>
        <p:nvGrpSpPr>
          <p:cNvPr id="3" name="グループ化 2">
            <a:extLst>
              <a:ext uri="{FF2B5EF4-FFF2-40B4-BE49-F238E27FC236}">
                <a16:creationId xmlns:a16="http://schemas.microsoft.com/office/drawing/2014/main" id="{2A9E6FDC-71B9-3241-19A7-C94372E525AB}"/>
              </a:ext>
            </a:extLst>
          </p:cNvPr>
          <p:cNvGrpSpPr/>
          <p:nvPr/>
        </p:nvGrpSpPr>
        <p:grpSpPr>
          <a:xfrm>
            <a:off x="5722097" y="5317178"/>
            <a:ext cx="3009160" cy="476250"/>
            <a:chOff x="5333986" y="752352"/>
            <a:chExt cx="3009160" cy="476250"/>
          </a:xfrm>
        </p:grpSpPr>
        <p:sp>
          <p:nvSpPr>
            <p:cNvPr id="6" name="二等辺三角形 5">
              <a:extLst>
                <a:ext uri="{FF2B5EF4-FFF2-40B4-BE49-F238E27FC236}">
                  <a16:creationId xmlns:a16="http://schemas.microsoft.com/office/drawing/2014/main" id="{58E9254D-CABA-41F9-2270-A7B018F203A5}"/>
                </a:ext>
              </a:extLst>
            </p:cNvPr>
            <p:cNvSpPr/>
            <p:nvPr/>
          </p:nvSpPr>
          <p:spPr>
            <a:xfrm rot="16200000">
              <a:off x="5385086" y="894952"/>
              <a:ext cx="229373" cy="331573"/>
            </a:xfrm>
            <a:prstGeom prst="triangle">
              <a:avLst>
                <a:gd name="adj"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7" name="吹き出し: 角を丸めた四角形 6">
              <a:extLst>
                <a:ext uri="{FF2B5EF4-FFF2-40B4-BE49-F238E27FC236}">
                  <a16:creationId xmlns:a16="http://schemas.microsoft.com/office/drawing/2014/main" id="{2D130F86-881F-FEFC-E6A8-DDEB593F7ED6}"/>
                </a:ext>
              </a:extLst>
            </p:cNvPr>
            <p:cNvSpPr/>
            <p:nvPr/>
          </p:nvSpPr>
          <p:spPr>
            <a:xfrm>
              <a:off x="5555918" y="752352"/>
              <a:ext cx="2787228" cy="476250"/>
            </a:xfrm>
            <a:prstGeom prst="wedgeRoundRectCallout">
              <a:avLst>
                <a:gd name="adj1" fmla="val -49208"/>
                <a:gd name="adj2" fmla="val 40391"/>
                <a:gd name="adj3" fmla="val 16667"/>
              </a:avLst>
            </a:prstGeom>
            <a:solidFill>
              <a:srgbClr val="FDFDF5"/>
            </a:solidFill>
            <a:ln w="28575">
              <a:solidFill>
                <a:srgbClr val="00B050"/>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a:ea typeface="メイリオ"/>
                  <a:cs typeface="+mn-cs"/>
                </a:rPr>
                <a:t>国交省として、初めて、グリーンインフラに関連する認定制度を創設</a:t>
              </a:r>
            </a:p>
          </p:txBody>
        </p:sp>
      </p:grpSp>
      <p:sp>
        <p:nvSpPr>
          <p:cNvPr id="8" name="スライド番号プレースホルダー 2">
            <a:extLst>
              <a:ext uri="{FF2B5EF4-FFF2-40B4-BE49-F238E27FC236}">
                <a16:creationId xmlns:a16="http://schemas.microsoft.com/office/drawing/2014/main" id="{3CBAEBE4-86EA-6C67-1B42-B4AB0A436171}"/>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59141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 name="テキスト ボックス 36"/>
          <p:cNvSpPr txBox="1"/>
          <p:nvPr/>
        </p:nvSpPr>
        <p:spPr>
          <a:xfrm>
            <a:off x="-1" y="4554"/>
            <a:ext cx="99044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9BBB59">
                    <a:lumMod val="75000"/>
                  </a:srgbClr>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風致地区</a:t>
            </a:r>
          </a:p>
        </p:txBody>
      </p:sp>
      <p:sp>
        <p:nvSpPr>
          <p:cNvPr id="1303" name="テキスト ボックス 14"/>
          <p:cNvSpPr txBox="1"/>
          <p:nvPr/>
        </p:nvSpPr>
        <p:spPr>
          <a:xfrm>
            <a:off x="0" y="404664"/>
            <a:ext cx="9904413" cy="2880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04" name="テキスト ボックス 15"/>
          <p:cNvSpPr txBox="1"/>
          <p:nvPr/>
        </p:nvSpPr>
        <p:spPr>
          <a:xfrm>
            <a:off x="0" y="456948"/>
            <a:ext cx="9904413" cy="28800"/>
          </a:xfrm>
          <a:prstGeom prst="rect">
            <a:avLst/>
          </a:prstGeom>
          <a:solidFill>
            <a:srgbClr val="CC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6" name="Rectangle 3"/>
          <p:cNvSpPr>
            <a:spLocks noChangeArrowheads="1"/>
          </p:cNvSpPr>
          <p:nvPr/>
        </p:nvSpPr>
        <p:spPr>
          <a:xfrm>
            <a:off x="0" y="621138"/>
            <a:ext cx="6550950" cy="2062057"/>
          </a:xfrm>
          <a:prstGeom prst="rect">
            <a:avLst/>
          </a:prstGeom>
          <a:noFill/>
          <a:ln w="9525" algn="ctr">
            <a:noFill/>
            <a:miter lim="800000"/>
            <a:headEnd/>
            <a:tailEnd/>
          </a:ln>
          <a:effectLst/>
        </p:spPr>
        <p:txBody>
          <a:bodyPr wrap="square" lIns="35994" tIns="45697" rIns="91392" bIns="45697">
            <a:spAutoFit/>
          </a:bodyPr>
          <a:lstStyle/>
          <a:p>
            <a:pPr marL="107978" marR="0" lvl="0" indent="-107978" algn="l" defTabSz="9142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・都市における風致（自然的要素に富んだ土地における良好な自然的景観）を維持するため、開発行為等を許可制により規制</a:t>
            </a:r>
            <a:endParaRPr kumimoji="1" lang="en-US" altLang="ja-JP"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107978" marR="0" lvl="0" indent="-107978" algn="l" defTabSz="914217"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107978" marR="0" lvl="0" indent="-107978" algn="l" defTabSz="9142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・政令・条例で定める許可基準（建築物の高さ・建</a:t>
            </a:r>
            <a:r>
              <a:rPr kumimoji="1" lang="ja-JP" altLang="en-US" sz="1600" b="0" i="0" u="none" strike="noStrike" kern="1200" cap="none" spc="0" normalizeH="0" baseline="0" noProof="0" err="1">
                <a:ln>
                  <a:noFill/>
                </a:ln>
                <a:solidFill>
                  <a:prstClr val="black"/>
                </a:solidFill>
                <a:effectLst/>
                <a:uLnTx/>
                <a:uFillTx/>
                <a:latin typeface="ＭＳ Ｐ明朝" panose="02020600040205080304" pitchFamily="18" charset="-128"/>
                <a:ea typeface="ＭＳ Ｐ明朝" panose="02020600040205080304" pitchFamily="18" charset="-128"/>
                <a:cs typeface="+mn-cs"/>
              </a:rPr>
              <a:t>ぺい</a:t>
            </a:r>
            <a:r>
              <a:rPr kumimoji="1" lang="ja-JP" altLang="en-US"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率、植栽面積、切り土・盛り土の高さ　等）に適合する一定の開発行為等は許容される</a:t>
            </a:r>
            <a:endParaRPr kumimoji="1" lang="en-US" altLang="ja-JP"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107978" marR="0" lvl="0" indent="-107978" algn="l" defTabSz="914217"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1434813" marR="0" lvl="0" indent="-1434813" algn="l" defTabSz="9142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・都市計画決定：都道府県</a:t>
            </a:r>
            <a:r>
              <a:rPr kumimoji="1" lang="en-US" altLang="ja-JP"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(10ha</a:t>
            </a:r>
            <a:r>
              <a:rPr kumimoji="1" lang="ja-JP" altLang="en-US"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以上・</a:t>
            </a:r>
            <a:r>
              <a:rPr kumimoji="1" lang="en-US" altLang="ja-JP"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2</a:t>
            </a:r>
            <a:r>
              <a:rPr kumimoji="1" lang="ja-JP" altLang="en-US"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以上の市町村の区域にわたるもの</a:t>
            </a:r>
            <a:r>
              <a:rPr kumimoji="1" lang="en-US" altLang="ja-JP"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600" b="0" i="0" u="none" strike="noStrike" kern="1200" cap="none" spc="0" normalizeH="0" baseline="0" noProof="0" err="1">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6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市町村</a:t>
            </a:r>
          </a:p>
        </p:txBody>
      </p:sp>
      <p:sp>
        <p:nvSpPr>
          <p:cNvPr id="17" name="Rectangle 2"/>
          <p:cNvSpPr>
            <a:spLocks noChangeArrowheads="1"/>
          </p:cNvSpPr>
          <p:nvPr/>
        </p:nvSpPr>
        <p:spPr>
          <a:xfrm>
            <a:off x="0" y="2781032"/>
            <a:ext cx="5435129" cy="301541"/>
          </a:xfrm>
          <a:prstGeom prst="rect">
            <a:avLst/>
          </a:prstGeom>
          <a:noFill/>
          <a:ln w="12700" algn="ctr">
            <a:noFill/>
            <a:miter lim="800000"/>
            <a:headEnd/>
            <a:tailEnd/>
          </a:ln>
        </p:spPr>
        <p:txBody>
          <a:bodyPr wrap="square" lIns="91392" tIns="45697" rIns="91392" bIns="45697">
            <a:spAutoFit/>
          </a:bodyPr>
          <a:lstStyle/>
          <a:p>
            <a:pPr marL="0" marR="0" lvl="0" indent="0" algn="l" defTabSz="914217" rtl="0" eaLnBrk="1" fontAlgn="auto" latinLnBrk="0" hangingPunct="1">
              <a:lnSpc>
                <a:spcPct val="85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a:t>
            </a:r>
            <a:r>
              <a:rPr kumimoji="1" lang="zh-TW"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指定状況（</a:t>
            </a:r>
            <a:r>
              <a:rPr kumimoji="1" lang="ja-JP"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令和５</a:t>
            </a:r>
            <a:r>
              <a:rPr kumimoji="1" lang="zh-TW"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年度末現在） ：</a:t>
            </a:r>
            <a:r>
              <a:rPr kumimoji="1" lang="en-US" altLang="zh-TW"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7</a:t>
            </a:r>
            <a:r>
              <a:rPr kumimoji="1" lang="en-US" altLang="ja-JP"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64</a:t>
            </a:r>
            <a:r>
              <a:rPr kumimoji="1" lang="zh-TW"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地区、</a:t>
            </a:r>
            <a:r>
              <a:rPr kumimoji="1" lang="en-US" altLang="ja-JP"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170,020</a:t>
            </a:r>
            <a:r>
              <a:rPr kumimoji="1" lang="en-US" altLang="zh-TW"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rPr>
              <a:t>ha</a:t>
            </a:r>
            <a:endParaRPr kumimoji="1" lang="zh-TW" altLang="en-US" sz="1600" b="0" i="0" u="none" strike="noStrike" kern="1200" cap="none" spc="0" normalizeH="0" baseline="0" noProof="0">
              <a:ln>
                <a:noFill/>
              </a:ln>
              <a:solidFill>
                <a:prstClr val="black"/>
              </a:solidFill>
              <a:effectLst/>
              <a:uLnTx/>
              <a:uFillTx/>
              <a:latin typeface="Calibri"/>
              <a:ea typeface="ＭＳ Ｐ明朝" panose="02020600040205080304" pitchFamily="18" charset="-128"/>
              <a:cs typeface="+mn-cs"/>
            </a:endParaRPr>
          </a:p>
        </p:txBody>
      </p:sp>
      <p:sp>
        <p:nvSpPr>
          <p:cNvPr id="18" name="Rectangle 8"/>
          <p:cNvSpPr>
            <a:spLocks noChangeArrowheads="1"/>
          </p:cNvSpPr>
          <p:nvPr/>
        </p:nvSpPr>
        <p:spPr>
          <a:xfrm>
            <a:off x="6416737" y="2771813"/>
            <a:ext cx="3469720" cy="253959"/>
          </a:xfrm>
          <a:prstGeom prst="rect">
            <a:avLst/>
          </a:prstGeom>
          <a:noFill/>
          <a:ln w="9525" algn="ctr">
            <a:noFill/>
            <a:miter lim="800000"/>
            <a:headEnd/>
            <a:tailEnd/>
          </a:ln>
        </p:spPr>
        <p:txBody>
          <a:bodyPr wrap="none" lIns="91392" tIns="45697" rIns="91392" bIns="45697" anchor="ctr"/>
          <a:lstStyle/>
          <a:p>
            <a:pPr marL="342831" marR="0" lvl="0" indent="-342831" algn="l" defTabSz="914217" rtl="0" eaLnBrk="1" fontAlgn="auto" latinLnBrk="0" hangingPunct="1">
              <a:lnSpc>
                <a:spcPct val="100000"/>
              </a:lnSpc>
              <a:spcBef>
                <a:spcPct val="2000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Calibri"/>
                <a:ea typeface="HGPｺﾞｼｯｸM" pitchFamily="50" charset="-128"/>
                <a:cs typeface="+mn-cs"/>
              </a:rPr>
              <a:t>披露山風致地区（神奈川県逗子市）</a:t>
            </a:r>
          </a:p>
        </p:txBody>
      </p:sp>
      <p:pic>
        <p:nvPicPr>
          <p:cNvPr id="19" name="Picture 7"/>
          <p:cNvPicPr>
            <a:picLocks noChangeAspect="1" noChangeArrowheads="1"/>
          </p:cNvPicPr>
          <p:nvPr/>
        </p:nvPicPr>
        <p:blipFill>
          <a:blip r:embed="rId3"/>
          <a:stretch>
            <a:fillRect/>
          </a:stretch>
        </p:blipFill>
        <p:spPr>
          <a:xfrm>
            <a:off x="6452737" y="423727"/>
            <a:ext cx="3397722" cy="2368152"/>
          </a:xfrm>
          <a:prstGeom prst="rect">
            <a:avLst/>
          </a:prstGeom>
          <a:noFill/>
          <a:ln w="6350" algn="ctr">
            <a:noFill/>
            <a:miter lim="800000"/>
            <a:headEnd/>
            <a:tailEnd/>
          </a:ln>
        </p:spPr>
      </p:pic>
      <p:pic>
        <p:nvPicPr>
          <p:cNvPr id="20" name="図 31"/>
          <p:cNvPicPr>
            <a:picLocks noChangeAspect="1"/>
          </p:cNvPicPr>
          <p:nvPr/>
        </p:nvPicPr>
        <p:blipFill>
          <a:blip r:embed="rId4"/>
          <a:stretch>
            <a:fillRect/>
          </a:stretch>
        </p:blipFill>
        <p:spPr>
          <a:xfrm>
            <a:off x="5167401" y="3837014"/>
            <a:ext cx="3883660" cy="2735265"/>
          </a:xfrm>
          <a:prstGeom prst="rect">
            <a:avLst/>
          </a:prstGeom>
        </p:spPr>
      </p:pic>
      <p:pic>
        <p:nvPicPr>
          <p:cNvPr id="21" name="図 32"/>
          <p:cNvPicPr>
            <a:picLocks noChangeAspect="1"/>
          </p:cNvPicPr>
          <p:nvPr/>
        </p:nvPicPr>
        <p:blipFill>
          <a:blip r:embed="rId5"/>
          <a:stretch>
            <a:fillRect/>
          </a:stretch>
        </p:blipFill>
        <p:spPr>
          <a:xfrm>
            <a:off x="683459" y="3792015"/>
            <a:ext cx="3947554" cy="2780265"/>
          </a:xfrm>
          <a:prstGeom prst="rect">
            <a:avLst/>
          </a:prstGeom>
        </p:spPr>
      </p:pic>
      <p:sp>
        <p:nvSpPr>
          <p:cNvPr id="22" name="テキスト ボックス 33"/>
          <p:cNvSpPr txBox="1"/>
          <p:nvPr/>
        </p:nvSpPr>
        <p:spPr>
          <a:xfrm>
            <a:off x="631625" y="3224870"/>
            <a:ext cx="8659738" cy="523136"/>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東京都の大泉風致地区は、昭和</a:t>
            </a:r>
            <a:r>
              <a:rPr kumimoji="1" lang="en-US" altLang="ja-JP" sz="14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8</a:t>
            </a:r>
            <a:r>
              <a:rPr kumimoji="1" lang="ja-JP" altLang="en-US" sz="14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年（</a:t>
            </a:r>
            <a:r>
              <a:rPr kumimoji="1" lang="en-US" altLang="ja-JP" sz="14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1933</a:t>
            </a:r>
            <a:r>
              <a:rPr kumimoji="1" lang="ja-JP" altLang="en-US" sz="14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年）に、田園都市的な郊外住宅の形成を目的として指定された。</a:t>
            </a:r>
            <a:endParaRPr kumimoji="1" lang="en-US" altLang="ja-JP" sz="14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21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指定と同時に「大泉風致協会」が設立され、居住者自ら、緑豊かな住宅地の形成を図っている。</a:t>
            </a:r>
          </a:p>
        </p:txBody>
      </p:sp>
      <p:sp>
        <p:nvSpPr>
          <p:cNvPr id="23" name="Rectangle 8"/>
          <p:cNvSpPr>
            <a:spLocks noChangeArrowheads="1"/>
          </p:cNvSpPr>
          <p:nvPr/>
        </p:nvSpPr>
        <p:spPr>
          <a:xfrm>
            <a:off x="3785107" y="6318319"/>
            <a:ext cx="3469720" cy="253959"/>
          </a:xfrm>
          <a:prstGeom prst="rect">
            <a:avLst/>
          </a:prstGeom>
          <a:noFill/>
          <a:ln w="9525" algn="ctr">
            <a:noFill/>
            <a:miter lim="800000"/>
            <a:headEnd/>
            <a:tailEnd/>
          </a:ln>
        </p:spPr>
        <p:txBody>
          <a:bodyPr wrap="none" lIns="91392" tIns="45697" rIns="91392" bIns="45697" anchor="ctr"/>
          <a:lstStyle/>
          <a:p>
            <a:pPr marL="342831" marR="0" lvl="0" indent="-342831" algn="l" defTabSz="914217" rtl="0" eaLnBrk="1" fontAlgn="auto" latinLnBrk="0" hangingPunct="1">
              <a:lnSpc>
                <a:spcPct val="100000"/>
              </a:lnSpc>
              <a:spcBef>
                <a:spcPct val="20000"/>
              </a:spcBef>
              <a:spcAft>
                <a:spcPts val="0"/>
              </a:spcAft>
              <a:buClrTx/>
              <a:buSzTx/>
              <a:buFontTx/>
              <a:buNone/>
              <a:tabLst/>
              <a:defRPr/>
            </a:pPr>
            <a:r>
              <a:rPr kumimoji="1" lang="ja-JP" altLang="en-US" sz="1200" b="0" i="0" u="none" strike="noStrike" kern="1200" cap="none" spc="0" normalizeH="0" baseline="0" noProof="0">
                <a:ln>
                  <a:noFill/>
                </a:ln>
                <a:solidFill>
                  <a:prstClr val="white"/>
                </a:solidFill>
                <a:effectLst/>
                <a:uLnTx/>
                <a:uFillTx/>
                <a:latin typeface="Calibri"/>
                <a:ea typeface="HGPｺﾞｼｯｸM" pitchFamily="50" charset="-128"/>
                <a:cs typeface="+mn-cs"/>
              </a:rPr>
              <a:t>昭和</a:t>
            </a:r>
            <a:r>
              <a:rPr kumimoji="1" lang="en-US" altLang="ja-JP" sz="1200" b="0" i="0" u="none" strike="noStrike" kern="1200" cap="none" spc="0" normalizeH="0" baseline="0" noProof="0">
                <a:ln>
                  <a:noFill/>
                </a:ln>
                <a:solidFill>
                  <a:prstClr val="white"/>
                </a:solidFill>
                <a:effectLst/>
                <a:uLnTx/>
                <a:uFillTx/>
                <a:latin typeface="Calibri"/>
                <a:ea typeface="HGPｺﾞｼｯｸM" pitchFamily="50" charset="-128"/>
                <a:cs typeface="+mn-cs"/>
              </a:rPr>
              <a:t>30</a:t>
            </a:r>
            <a:r>
              <a:rPr kumimoji="1" lang="ja-JP" altLang="en-US" sz="1200" b="0" i="0" u="none" strike="noStrike" kern="1200" cap="none" spc="0" normalizeH="0" baseline="0" noProof="0">
                <a:ln>
                  <a:noFill/>
                </a:ln>
                <a:solidFill>
                  <a:prstClr val="white"/>
                </a:solidFill>
                <a:effectLst/>
                <a:uLnTx/>
                <a:uFillTx/>
                <a:latin typeface="Calibri"/>
                <a:ea typeface="HGPｺﾞｼｯｸM" pitchFamily="50" charset="-128"/>
                <a:cs typeface="+mn-cs"/>
              </a:rPr>
              <a:t>年　　　　　　　　　　　　　　　　　　　　　　　　　　　　　　　　　　　　　平成</a:t>
            </a:r>
            <a:r>
              <a:rPr kumimoji="1" lang="en-US" altLang="ja-JP" sz="1200" b="0" i="0" u="none" strike="noStrike" kern="1200" cap="none" spc="0" normalizeH="0" baseline="0" noProof="0">
                <a:ln>
                  <a:noFill/>
                </a:ln>
                <a:solidFill>
                  <a:prstClr val="white"/>
                </a:solidFill>
                <a:effectLst/>
                <a:uLnTx/>
                <a:uFillTx/>
                <a:latin typeface="Calibri"/>
                <a:ea typeface="HGPｺﾞｼｯｸM" pitchFamily="50" charset="-128"/>
                <a:cs typeface="+mn-cs"/>
              </a:rPr>
              <a:t>15</a:t>
            </a:r>
            <a:r>
              <a:rPr kumimoji="1" lang="ja-JP" altLang="en-US" sz="1200" b="0" i="0" u="none" strike="noStrike" kern="1200" cap="none" spc="0" normalizeH="0" baseline="0" noProof="0">
                <a:ln>
                  <a:noFill/>
                </a:ln>
                <a:solidFill>
                  <a:prstClr val="white"/>
                </a:solidFill>
                <a:effectLst/>
                <a:uLnTx/>
                <a:uFillTx/>
                <a:latin typeface="Calibri"/>
                <a:ea typeface="HGPｺﾞｼｯｸM" pitchFamily="50" charset="-128"/>
                <a:cs typeface="+mn-cs"/>
              </a:rPr>
              <a:t>年</a:t>
            </a:r>
          </a:p>
        </p:txBody>
      </p:sp>
      <p:sp>
        <p:nvSpPr>
          <p:cNvPr id="24" name="角丸四角形 35"/>
          <p:cNvSpPr/>
          <p:nvPr/>
        </p:nvSpPr>
        <p:spPr>
          <a:xfrm>
            <a:off x="247288" y="3224869"/>
            <a:ext cx="9239901" cy="3527435"/>
          </a:xfrm>
          <a:prstGeom prst="roundRect">
            <a:avLst>
              <a:gd name="adj" fmla="val 5856"/>
            </a:avLst>
          </a:prstGeom>
          <a:no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スライド番号プレースホルダー 2">
            <a:extLst>
              <a:ext uri="{FF2B5EF4-FFF2-40B4-BE49-F238E27FC236}">
                <a16:creationId xmlns:a16="http://schemas.microsoft.com/office/drawing/2014/main" id="{61A7C618-2275-9A52-1F03-011DEF57DD27}"/>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445553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1A7D9CFA-30A9-0770-70F7-3EFAF4EA7D72}"/>
              </a:ext>
            </a:extLst>
          </p:cNvPr>
          <p:cNvSpPr>
            <a:spLocks noGrp="1"/>
          </p:cNvSpPr>
          <p:nvPr>
            <p:ph type="title"/>
          </p:nvPr>
        </p:nvSpPr>
        <p:spPr>
          <a:xfrm>
            <a:off x="20" y="0"/>
            <a:ext cx="7604919" cy="476250"/>
          </a:xfrm>
        </p:spPr>
        <p:txBody>
          <a:bodyPr/>
          <a:lstStyle/>
          <a:p>
            <a:r>
              <a:rPr kumimoji="1" lang="ja-JP" altLang="en-US"/>
              <a:t>グリーンインフラを取り巻く国内動向</a:t>
            </a:r>
          </a:p>
        </p:txBody>
      </p:sp>
      <p:sp>
        <p:nvSpPr>
          <p:cNvPr id="5" name="正方形/長方形 4">
            <a:extLst>
              <a:ext uri="{FF2B5EF4-FFF2-40B4-BE49-F238E27FC236}">
                <a16:creationId xmlns:a16="http://schemas.microsoft.com/office/drawing/2014/main" id="{EC3D877B-C479-EBD3-AEF5-568C24A7F1D1}"/>
              </a:ext>
            </a:extLst>
          </p:cNvPr>
          <p:cNvSpPr/>
          <p:nvPr/>
        </p:nvSpPr>
        <p:spPr>
          <a:xfrm>
            <a:off x="151862" y="609957"/>
            <a:ext cx="9602276" cy="1048185"/>
          </a:xfrm>
          <a:prstGeom prst="rect">
            <a:avLst/>
          </a:prstGeom>
          <a:noFill/>
          <a:ln w="19050" cap="flat" cmpd="sng" algn="ctr">
            <a:solidFill>
              <a:sysClr val="windowText" lastClr="000000"/>
            </a:solidFill>
            <a:prstDash val="solid"/>
          </a:ln>
          <a:effectLst/>
        </p:spPr>
        <p:txBody>
          <a:bodyPr lIns="91440" tIns="45720" rIns="91440" bIns="45720" rtlCol="0" anchor="ctr"/>
          <a:lstStyle/>
          <a:p>
            <a:pPr marL="186055" marR="0" lvl="0" indent="-186055" algn="l" defTabSz="180367" rtl="0" eaLnBrk="1" fontAlgn="auto" latinLnBrk="0" hangingPunct="1">
              <a:lnSpc>
                <a:spcPct val="100000"/>
              </a:lnSpc>
              <a:spcBef>
                <a:spcPts val="0"/>
              </a:spcBef>
              <a:spcAft>
                <a:spcPts val="0"/>
              </a:spcAft>
              <a:buClrTx/>
              <a:buSzTx/>
              <a:buFont typeface="Yu Gothic UI" panose="020B0500000000000000" pitchFamily="50" charset="-128"/>
              <a:buChar char="○"/>
              <a:tabLst/>
              <a:defRPr/>
            </a:pPr>
            <a:r>
              <a:rPr kumimoji="0" lang="ja-JP" altLang="en-US" sz="1400" b="0" i="0" u="none" strike="noStrike" kern="0" cap="none" spc="0" normalizeH="0" baseline="0" noProof="0">
                <a:ln>
                  <a:noFill/>
                </a:ln>
                <a:solidFill>
                  <a:prstClr val="black"/>
                </a:solidFill>
                <a:effectLst/>
                <a:uLnTx/>
                <a:uFillTx/>
                <a:latin typeface="ＭＳ Ｐゴシック"/>
                <a:ea typeface="ＭＳ Ｐゴシック"/>
                <a:cs typeface="+mn-cs"/>
              </a:rPr>
              <a:t>　</a:t>
            </a:r>
            <a:r>
              <a:rPr kumimoji="0" lang="ja-JP" altLang="en-US" sz="1400" b="0" i="0" u="none" strike="noStrike" kern="0" cap="none" spc="-50" normalizeH="0" baseline="0" noProof="0">
                <a:ln>
                  <a:noFill/>
                </a:ln>
                <a:solidFill>
                  <a:prstClr val="black"/>
                </a:solidFill>
                <a:effectLst/>
                <a:uLnTx/>
                <a:uFillTx/>
                <a:latin typeface="ＭＳ Ｐゴシック"/>
                <a:ea typeface="ＭＳ Ｐゴシック"/>
                <a:cs typeface="+mn-cs"/>
              </a:rPr>
              <a:t>政府全体としては、</a:t>
            </a:r>
            <a:r>
              <a:rPr kumimoji="0" lang="en-US" altLang="ja-JP" sz="1400" b="0" i="0" u="none" strike="noStrike" kern="0" cap="none" spc="-50" normalizeH="0" baseline="0" noProof="0">
                <a:ln>
                  <a:noFill/>
                </a:ln>
                <a:solidFill>
                  <a:prstClr val="black"/>
                </a:solidFill>
                <a:effectLst/>
                <a:uLnTx/>
                <a:uFillTx/>
                <a:latin typeface="ＭＳ Ｐゴシック"/>
                <a:ea typeface="ＭＳ Ｐゴシック"/>
                <a:cs typeface="+mn-cs"/>
              </a:rPr>
              <a:t>2020</a:t>
            </a:r>
            <a:r>
              <a:rPr kumimoji="0" lang="ja-JP" altLang="en-US" sz="1400" b="0" i="0" u="none" strike="noStrike" kern="0" cap="none" spc="-50" normalizeH="0" baseline="0" noProof="0">
                <a:ln>
                  <a:noFill/>
                </a:ln>
                <a:solidFill>
                  <a:prstClr val="black"/>
                </a:solidFill>
                <a:effectLst/>
                <a:uLnTx/>
                <a:uFillTx/>
                <a:latin typeface="ＭＳ Ｐゴシック"/>
                <a:ea typeface="ＭＳ Ｐゴシック"/>
                <a:cs typeface="+mn-cs"/>
              </a:rPr>
              <a:t>年の「</a:t>
            </a:r>
            <a:r>
              <a:rPr kumimoji="0" lang="en-US" altLang="ja-JP" sz="1400" b="0" i="0" u="none" strike="noStrike" kern="0" cap="none" spc="-50" normalizeH="0" baseline="0" noProof="0">
                <a:ln>
                  <a:noFill/>
                </a:ln>
                <a:solidFill>
                  <a:prstClr val="black"/>
                </a:solidFill>
                <a:effectLst/>
                <a:uLnTx/>
                <a:uFillTx/>
                <a:latin typeface="ＭＳ Ｐゴシック"/>
                <a:ea typeface="ＭＳ Ｐゴシック"/>
                <a:cs typeface="+mn-cs"/>
              </a:rPr>
              <a:t>SDGs</a:t>
            </a:r>
            <a:r>
              <a:rPr kumimoji="0" lang="ja-JP" altLang="en-US" sz="1400" b="0" i="0" u="none" strike="noStrike" kern="0" cap="none" spc="-50" normalizeH="0" baseline="0" noProof="0">
                <a:ln>
                  <a:noFill/>
                </a:ln>
                <a:solidFill>
                  <a:prstClr val="black"/>
                </a:solidFill>
                <a:effectLst/>
                <a:uLnTx/>
                <a:uFillTx/>
                <a:latin typeface="ＭＳ Ｐゴシック"/>
                <a:ea typeface="ＭＳ Ｐゴシック"/>
                <a:cs typeface="+mn-cs"/>
              </a:rPr>
              <a:t>アクションプラン」の策定</a:t>
            </a:r>
            <a:r>
              <a:rPr kumimoji="0" lang="ja-JP" altLang="en-US" sz="1050" b="0" i="0" u="none" strike="noStrike" kern="0" cap="none" spc="-50" normalizeH="0" baseline="0" noProof="0">
                <a:ln>
                  <a:noFill/>
                </a:ln>
                <a:solidFill>
                  <a:prstClr val="black"/>
                </a:solidFill>
                <a:effectLst/>
                <a:uLnTx/>
                <a:uFillTx/>
                <a:latin typeface="ＭＳ Ｐゴシック"/>
                <a:ea typeface="ＭＳ Ｐゴシック"/>
                <a:cs typeface="+mn-cs"/>
              </a:rPr>
              <a:t>（</a:t>
            </a:r>
            <a:r>
              <a:rPr kumimoji="0" lang="en-US" altLang="ja-JP" sz="1050" b="0" i="0" u="none" strike="noStrike" kern="0" cap="none" spc="-50" normalizeH="0" baseline="0" noProof="0">
                <a:ln>
                  <a:noFill/>
                </a:ln>
                <a:solidFill>
                  <a:prstClr val="black"/>
                </a:solidFill>
                <a:effectLst/>
                <a:uLnTx/>
                <a:uFillTx/>
                <a:latin typeface="ＭＳ Ｐゴシック"/>
                <a:ea typeface="ＭＳ Ｐゴシック"/>
                <a:cs typeface="+mn-cs"/>
              </a:rPr>
              <a:t>SDGs</a:t>
            </a:r>
            <a:r>
              <a:rPr kumimoji="0" lang="ja-JP" altLang="en-US" sz="1050" b="0" i="0" u="none" strike="noStrike" kern="0" cap="none" spc="-50" normalizeH="0" baseline="0" noProof="0">
                <a:ln>
                  <a:noFill/>
                </a:ln>
                <a:solidFill>
                  <a:prstClr val="black"/>
                </a:solidFill>
                <a:effectLst/>
                <a:uLnTx/>
                <a:uFillTx/>
                <a:latin typeface="ＭＳ Ｐゴシック"/>
                <a:ea typeface="ＭＳ Ｐゴシック"/>
                <a:cs typeface="+mn-cs"/>
              </a:rPr>
              <a:t>推進本部）</a:t>
            </a:r>
            <a:r>
              <a:rPr kumimoji="0" lang="ja-JP" altLang="en-US" sz="1400" b="0" i="0" u="none" strike="noStrike" kern="0" cap="none" spc="-50" normalizeH="0" baseline="0" noProof="0">
                <a:ln>
                  <a:noFill/>
                </a:ln>
                <a:solidFill>
                  <a:prstClr val="black"/>
                </a:solidFill>
                <a:effectLst/>
                <a:uLnTx/>
                <a:uFillTx/>
                <a:latin typeface="ＭＳ Ｐゴシック"/>
                <a:ea typeface="ＭＳ Ｐゴシック"/>
                <a:cs typeface="+mn-cs"/>
              </a:rPr>
              <a:t>、</a:t>
            </a:r>
            <a:r>
              <a:rPr kumimoji="0" lang="en-US" altLang="ja-JP" sz="1400" b="0" i="0" u="none" strike="noStrike" kern="0" cap="none" spc="-50" normalizeH="0" baseline="0" noProof="0">
                <a:ln>
                  <a:noFill/>
                </a:ln>
                <a:solidFill>
                  <a:prstClr val="black"/>
                </a:solidFill>
                <a:effectLst/>
                <a:uLnTx/>
                <a:uFillTx/>
                <a:latin typeface="ＭＳ Ｐゴシック"/>
                <a:ea typeface="ＭＳ Ｐゴシック"/>
                <a:cs typeface="+mn-cs"/>
              </a:rPr>
              <a:t>2024</a:t>
            </a:r>
            <a:r>
              <a:rPr kumimoji="0" lang="ja-JP" altLang="en-US" sz="1400" b="0" i="0" u="none" strike="noStrike" kern="0" cap="none" spc="-50" normalizeH="0" baseline="0" noProof="0">
                <a:ln>
                  <a:noFill/>
                </a:ln>
                <a:solidFill>
                  <a:prstClr val="black"/>
                </a:solidFill>
                <a:effectLst/>
                <a:uLnTx/>
                <a:uFillTx/>
                <a:latin typeface="ＭＳ Ｐゴシック"/>
                <a:ea typeface="ＭＳ Ｐゴシック"/>
                <a:cs typeface="+mn-cs"/>
              </a:rPr>
              <a:t>年の「環境基本計画」の改定</a:t>
            </a:r>
            <a:r>
              <a:rPr kumimoji="0" lang="ja-JP" altLang="en-US" sz="1050" b="0" i="0" u="none" strike="noStrike" kern="0" cap="none" spc="-50" normalizeH="0" baseline="0" noProof="0">
                <a:ln>
                  <a:noFill/>
                </a:ln>
                <a:solidFill>
                  <a:prstClr val="black"/>
                </a:solidFill>
                <a:effectLst/>
                <a:uLnTx/>
                <a:uFillTx/>
                <a:latin typeface="ＭＳ Ｐゴシック"/>
                <a:ea typeface="ＭＳ Ｐゴシック"/>
                <a:cs typeface="+mn-cs"/>
              </a:rPr>
              <a:t>（閣議決定）</a:t>
            </a:r>
            <a:r>
              <a:rPr kumimoji="0" lang="ja-JP" altLang="en-US" sz="1400" b="0" i="0" u="none" strike="noStrike" kern="0" cap="none" spc="-50" normalizeH="0" baseline="0" noProof="0">
                <a:ln>
                  <a:noFill/>
                </a:ln>
                <a:solidFill>
                  <a:prstClr val="black"/>
                </a:solidFill>
                <a:effectLst/>
                <a:uLnTx/>
                <a:uFillTx/>
                <a:latin typeface="ＭＳ Ｐゴシック"/>
                <a:ea typeface="ＭＳ Ｐゴシック"/>
                <a:cs typeface="+mn-cs"/>
              </a:rPr>
              <a:t>、</a:t>
            </a:r>
            <a:r>
              <a:rPr kumimoji="0" lang="en-US" altLang="ja-JP" sz="1400" b="0" i="0" u="none" strike="noStrike" kern="0" cap="none" spc="-50" normalizeH="0" baseline="0" noProof="0">
                <a:ln>
                  <a:noFill/>
                </a:ln>
                <a:solidFill>
                  <a:prstClr val="black"/>
                </a:solidFill>
                <a:effectLst/>
                <a:uLnTx/>
                <a:uFillTx/>
                <a:latin typeface="ＭＳ Ｐゴシック"/>
                <a:ea typeface="ＭＳ Ｐゴシック"/>
                <a:cs typeface="+mn-cs"/>
              </a:rPr>
              <a:t>2023</a:t>
            </a:r>
            <a:r>
              <a:rPr kumimoji="0" lang="ja-JP" altLang="en-US" sz="1400" b="0" i="0" u="none" strike="noStrike" kern="0" cap="none" spc="-50" normalizeH="0" baseline="0" noProof="0">
                <a:ln>
                  <a:noFill/>
                </a:ln>
                <a:solidFill>
                  <a:prstClr val="black"/>
                </a:solidFill>
                <a:effectLst/>
                <a:uLnTx/>
                <a:uFillTx/>
                <a:latin typeface="ＭＳ Ｐゴシック"/>
                <a:ea typeface="ＭＳ Ｐゴシック"/>
                <a:cs typeface="+mn-cs"/>
              </a:rPr>
              <a:t>年の「生物多様性国家戦略</a:t>
            </a:r>
            <a:r>
              <a:rPr kumimoji="0" lang="en-US" altLang="ja-JP" sz="1400" b="0" i="0" u="none" strike="noStrike" kern="0" cap="none" spc="-50" normalizeH="0" baseline="0" noProof="0">
                <a:ln>
                  <a:noFill/>
                </a:ln>
                <a:solidFill>
                  <a:prstClr val="black"/>
                </a:solidFill>
                <a:effectLst/>
                <a:uLnTx/>
                <a:uFillTx/>
                <a:latin typeface="ＭＳ Ｐゴシック"/>
                <a:ea typeface="ＭＳ Ｐゴシック"/>
                <a:cs typeface="+mn-cs"/>
              </a:rPr>
              <a:t>2023-2030</a:t>
            </a:r>
            <a:r>
              <a:rPr kumimoji="0" lang="ja-JP" altLang="en-US" sz="1400" b="0" i="0" u="none" strike="noStrike" kern="0" cap="none" spc="-50" normalizeH="0" baseline="0" noProof="0">
                <a:ln>
                  <a:noFill/>
                </a:ln>
                <a:solidFill>
                  <a:prstClr val="black"/>
                </a:solidFill>
                <a:effectLst/>
                <a:uLnTx/>
                <a:uFillTx/>
                <a:latin typeface="ＭＳ Ｐゴシック"/>
                <a:ea typeface="ＭＳ Ｐゴシック"/>
                <a:cs typeface="+mn-cs"/>
              </a:rPr>
              <a:t>」の策定などが行われ、施策として、「グリーンインフラ」の活用が盛り込まれている。</a:t>
            </a:r>
            <a:endParaRPr kumimoji="1" lang="en-US" altLang="ja-JP" sz="1400" b="0" i="0" u="none" strike="noStrike" kern="0" cap="none" spc="-50" normalizeH="0" baseline="0" noProof="0">
              <a:ln>
                <a:noFill/>
              </a:ln>
              <a:solidFill>
                <a:prstClr val="black"/>
              </a:solidFill>
              <a:effectLst/>
              <a:uLnTx/>
              <a:uFillTx/>
              <a:latin typeface="ＭＳ Ｐゴシック"/>
              <a:ea typeface="ＭＳ Ｐゴシック"/>
              <a:cs typeface="+mn-cs"/>
            </a:endParaRPr>
          </a:p>
          <a:p>
            <a:pPr marL="186055" marR="0" lvl="0" indent="-186055" algn="l" defTabSz="180367" rtl="0" eaLnBrk="1" fontAlgn="auto" latinLnBrk="0" hangingPunct="1">
              <a:lnSpc>
                <a:spcPct val="100000"/>
              </a:lnSpc>
              <a:spcBef>
                <a:spcPts val="0"/>
              </a:spcBef>
              <a:spcAft>
                <a:spcPts val="0"/>
              </a:spcAft>
              <a:buClrTx/>
              <a:buSzTx/>
              <a:buFont typeface="Yu Gothic UI" panose="020B0500000000000000" pitchFamily="50" charset="-128"/>
              <a:buChar char="○"/>
              <a:tabLst/>
              <a:defRPr/>
            </a:pPr>
            <a:r>
              <a:rPr kumimoji="0" lang="ja-JP" altLang="en-US" sz="1400" b="0" i="0" u="none" strike="noStrike" kern="0" cap="none" spc="0" normalizeH="0" baseline="0" noProof="0">
                <a:ln>
                  <a:noFill/>
                </a:ln>
                <a:solidFill>
                  <a:prstClr val="black"/>
                </a:solidFill>
                <a:effectLst/>
                <a:uLnTx/>
                <a:uFillTx/>
                <a:latin typeface="ＭＳ Ｐゴシック"/>
                <a:ea typeface="ＭＳ Ｐゴシック"/>
                <a:cs typeface="+mn-cs"/>
              </a:rPr>
              <a:t>　国土交通省においては、</a:t>
            </a:r>
            <a:r>
              <a:rPr kumimoji="0" lang="en-US" altLang="ja-JP" sz="1400" b="0" i="0" u="none" strike="noStrike" kern="0" cap="none" spc="0" normalizeH="0" baseline="0" noProof="0">
                <a:ln>
                  <a:noFill/>
                </a:ln>
                <a:solidFill>
                  <a:srgbClr val="FF0000"/>
                </a:solidFill>
                <a:effectLst/>
                <a:uLnTx/>
                <a:uFillTx/>
                <a:latin typeface="ＭＳ Ｐゴシック"/>
                <a:ea typeface="ＭＳ Ｐゴシック"/>
                <a:cs typeface="+mn-cs"/>
              </a:rPr>
              <a:t>2023</a:t>
            </a:r>
            <a:r>
              <a:rPr kumimoji="0" lang="ja-JP" altLang="en-US" sz="1400" b="0" i="0" u="none" strike="noStrike" kern="0" cap="none" spc="0" normalizeH="0" baseline="0" noProof="0">
                <a:ln>
                  <a:noFill/>
                </a:ln>
                <a:solidFill>
                  <a:srgbClr val="FF0000"/>
                </a:solidFill>
                <a:effectLst/>
                <a:uLnTx/>
                <a:uFillTx/>
                <a:latin typeface="ＭＳ Ｐゴシック"/>
                <a:ea typeface="ＭＳ Ｐゴシック"/>
                <a:cs typeface="+mn-cs"/>
              </a:rPr>
              <a:t>年に「グリーンインフラ推進戦略</a:t>
            </a:r>
            <a:r>
              <a:rPr kumimoji="0" lang="en-US" altLang="ja-JP" sz="1400" b="0" i="0" u="none" strike="noStrike" kern="0" cap="none" spc="0" normalizeH="0" baseline="0" noProof="0">
                <a:ln>
                  <a:noFill/>
                </a:ln>
                <a:solidFill>
                  <a:srgbClr val="FF0000"/>
                </a:solidFill>
                <a:effectLst/>
                <a:uLnTx/>
                <a:uFillTx/>
                <a:latin typeface="ＭＳ Ｐゴシック"/>
                <a:ea typeface="ＭＳ Ｐゴシック"/>
                <a:cs typeface="+mn-cs"/>
              </a:rPr>
              <a:t>2023</a:t>
            </a:r>
            <a:r>
              <a:rPr kumimoji="0" lang="ja-JP" altLang="en-US" sz="1400" b="0" i="0" u="none" strike="noStrike" kern="0" cap="none" spc="0" normalizeH="0" baseline="0" noProof="0">
                <a:ln>
                  <a:noFill/>
                </a:ln>
                <a:solidFill>
                  <a:srgbClr val="FF0000"/>
                </a:solidFill>
                <a:effectLst/>
                <a:uLnTx/>
                <a:uFillTx/>
                <a:latin typeface="ＭＳ Ｐゴシック"/>
                <a:ea typeface="ＭＳ Ｐゴシック"/>
                <a:cs typeface="+mn-cs"/>
              </a:rPr>
              <a:t>」を策定</a:t>
            </a:r>
            <a:r>
              <a:rPr kumimoji="0" lang="ja-JP" altLang="en-US" sz="1400" b="0" i="0" u="none" strike="noStrike" kern="0" cap="none" spc="0" normalizeH="0" baseline="0" noProof="0">
                <a:ln>
                  <a:noFill/>
                </a:ln>
                <a:solidFill>
                  <a:prstClr val="black"/>
                </a:solidFill>
                <a:effectLst/>
                <a:uLnTx/>
                <a:uFillTx/>
                <a:latin typeface="ＭＳ Ｐゴシック"/>
                <a:ea typeface="ＭＳ Ｐゴシック"/>
                <a:cs typeface="+mn-cs"/>
              </a:rPr>
              <a:t>したほか、</a:t>
            </a:r>
            <a:r>
              <a:rPr kumimoji="0" lang="en-US" altLang="ja-JP" sz="1400" b="0" i="0" u="none" strike="noStrike" kern="0" cap="none" spc="0" normalizeH="0" baseline="0" noProof="0">
                <a:ln>
                  <a:noFill/>
                </a:ln>
                <a:solidFill>
                  <a:srgbClr val="FF0000"/>
                </a:solidFill>
                <a:effectLst/>
                <a:uLnTx/>
                <a:uFillTx/>
                <a:latin typeface="ＭＳ Ｐゴシック"/>
                <a:ea typeface="ＭＳ Ｐゴシック"/>
                <a:cs typeface="+mn-cs"/>
              </a:rPr>
              <a:t>2024</a:t>
            </a:r>
            <a:r>
              <a:rPr kumimoji="0" lang="ja-JP" altLang="en-US" sz="1400" b="0" i="0" u="none" strike="noStrike" kern="0" cap="none" spc="0" normalizeH="0" baseline="0" noProof="0">
                <a:ln>
                  <a:noFill/>
                </a:ln>
                <a:solidFill>
                  <a:srgbClr val="FF0000"/>
                </a:solidFill>
                <a:effectLst/>
                <a:uLnTx/>
                <a:uFillTx/>
                <a:latin typeface="ＭＳ Ｐゴシック"/>
                <a:ea typeface="ＭＳ Ｐゴシック"/>
                <a:cs typeface="+mn-cs"/>
              </a:rPr>
              <a:t>年には都市緑地法改正</a:t>
            </a:r>
            <a:r>
              <a:rPr kumimoji="0" lang="ja-JP" altLang="en-US" sz="1400" b="0" i="0" u="none" strike="noStrike" kern="0" cap="none" spc="0" normalizeH="0" baseline="0" noProof="0">
                <a:ln>
                  <a:noFill/>
                </a:ln>
                <a:solidFill>
                  <a:prstClr val="black"/>
                </a:solidFill>
                <a:effectLst/>
                <a:uLnTx/>
                <a:uFillTx/>
                <a:latin typeface="ＭＳ Ｐゴシック"/>
                <a:ea typeface="ＭＳ Ｐゴシック"/>
                <a:cs typeface="+mn-cs"/>
              </a:rPr>
              <a:t>に基づき、「緑の基本方針」の策定、</a:t>
            </a:r>
            <a:r>
              <a:rPr kumimoji="0" lang="zh-TW" altLang="en-US" sz="1400" b="0" i="0" u="none" strike="noStrike" kern="0" cap="none" spc="0" normalizeH="0" baseline="0" noProof="0">
                <a:ln>
                  <a:noFill/>
                </a:ln>
                <a:solidFill>
                  <a:prstClr val="black"/>
                </a:solidFill>
                <a:effectLst/>
                <a:uLnTx/>
                <a:uFillTx/>
                <a:latin typeface="ＭＳ Ｐゴシック"/>
                <a:ea typeface="ＭＳ Ｐゴシック"/>
                <a:cs typeface="+mn-cs"/>
              </a:rPr>
              <a:t>優良緑地確保計画認定制度</a:t>
            </a:r>
            <a:r>
              <a:rPr kumimoji="0" lang="ja-JP" altLang="en-US" sz="1400" b="0" i="0" u="none" strike="noStrike" kern="0" cap="none" spc="0" normalizeH="0" baseline="0" noProof="0">
                <a:ln>
                  <a:noFill/>
                </a:ln>
                <a:solidFill>
                  <a:prstClr val="black"/>
                </a:solidFill>
                <a:effectLst/>
                <a:uLnTx/>
                <a:uFillTx/>
                <a:latin typeface="ＭＳ Ｐゴシック"/>
                <a:ea typeface="ＭＳ Ｐゴシック"/>
                <a:cs typeface="+mn-cs"/>
              </a:rPr>
              <a:t>の創設等を行っている。</a:t>
            </a:r>
            <a:endParaRPr kumimoji="1" lang="ja-JP" altLang="en-US" sz="1400" b="0" i="0" u="none" strike="noStrike" kern="0" cap="none" spc="0" normalizeH="0" baseline="0" noProof="0">
              <a:ln>
                <a:noFill/>
              </a:ln>
              <a:solidFill>
                <a:prstClr val="black"/>
              </a:solidFill>
              <a:effectLst/>
              <a:uLnTx/>
              <a:uFillTx/>
              <a:latin typeface="ＭＳ Ｐゴシック"/>
              <a:ea typeface="ＭＳ Ｐゴシック"/>
              <a:cs typeface="+mn-cs"/>
            </a:endParaRPr>
          </a:p>
        </p:txBody>
      </p:sp>
      <p:sp>
        <p:nvSpPr>
          <p:cNvPr id="27" name="角丸四角形 58">
            <a:extLst>
              <a:ext uri="{FF2B5EF4-FFF2-40B4-BE49-F238E27FC236}">
                <a16:creationId xmlns:a16="http://schemas.microsoft.com/office/drawing/2014/main" id="{DF93AAE8-77F4-D30E-09AB-59BD7646811D}"/>
              </a:ext>
            </a:extLst>
          </p:cNvPr>
          <p:cNvSpPr/>
          <p:nvPr/>
        </p:nvSpPr>
        <p:spPr bwMode="auto">
          <a:xfrm>
            <a:off x="1209941" y="4739127"/>
            <a:ext cx="3817433" cy="1039824"/>
          </a:xfrm>
          <a:prstGeom prst="roundRect">
            <a:avLst>
              <a:gd name="adj" fmla="val 6516"/>
            </a:avLst>
          </a:prstGeom>
          <a:solidFill>
            <a:sysClr val="window" lastClr="FFFFFF"/>
          </a:solidFill>
          <a:ln w="25400" cap="flat" cmpd="sng" algn="ctr">
            <a:solidFill>
              <a:srgbClr val="4087C8"/>
            </a:solidFill>
            <a:prstDash val="solid"/>
          </a:ln>
          <a:effectLst/>
        </p:spPr>
        <p:txBody>
          <a:bodyPr anchor="t"/>
          <a:lstStyle/>
          <a:p>
            <a:pPr marL="0" marR="0" lvl="0" indent="0" algn="l" defTabSz="779193"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ネイチャーポジティブ</a:t>
            </a:r>
            <a:endParaRPr kumimoji="0" lang="en-US" altLang="ja-JP"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endParaRPr>
          </a:p>
          <a:p>
            <a:pPr marL="0" marR="0" lvl="0" indent="0" algn="l" defTabSz="779193"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経済移行戦略  </a:t>
            </a:r>
            <a:r>
              <a:rPr kumimoji="0" lang="en-US" altLang="ja-JP" sz="9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2024</a:t>
            </a:r>
            <a:endParaRPr kumimoji="0" lang="en-US" altLang="ja-JP" sz="11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endParaRPr>
          </a:p>
        </p:txBody>
      </p:sp>
      <p:sp>
        <p:nvSpPr>
          <p:cNvPr id="28" name="角丸四角形 58">
            <a:extLst>
              <a:ext uri="{FF2B5EF4-FFF2-40B4-BE49-F238E27FC236}">
                <a16:creationId xmlns:a16="http://schemas.microsoft.com/office/drawing/2014/main" id="{0890276F-C5B1-04E3-3CF2-0C332A2E4999}"/>
              </a:ext>
            </a:extLst>
          </p:cNvPr>
          <p:cNvSpPr/>
          <p:nvPr/>
        </p:nvSpPr>
        <p:spPr bwMode="auto">
          <a:xfrm>
            <a:off x="5565060" y="5159674"/>
            <a:ext cx="4171355" cy="915701"/>
          </a:xfrm>
          <a:prstGeom prst="roundRect">
            <a:avLst>
              <a:gd name="adj" fmla="val 6516"/>
            </a:avLst>
          </a:prstGeom>
          <a:solidFill>
            <a:sysClr val="window" lastClr="FFFFFF"/>
          </a:solidFill>
          <a:ln w="25400" cap="flat" cmpd="sng" algn="ctr">
            <a:solidFill>
              <a:srgbClr val="4087C8"/>
            </a:solidFill>
            <a:prstDash val="solid"/>
          </a:ln>
          <a:effectLst/>
        </p:spPr>
        <p:txBody>
          <a:bodyPr anchor="t"/>
          <a:lstStyle/>
          <a:p>
            <a:pPr marL="0" marR="0" lvl="0" indent="0" algn="l" defTabSz="779193"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都市緑地法改正</a:t>
            </a:r>
            <a:r>
              <a:rPr kumimoji="0" lang="ja-JP" altLang="en-US" sz="10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 </a:t>
            </a:r>
            <a:r>
              <a:rPr kumimoji="0" lang="en-US" altLang="ja-JP" sz="10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2024</a:t>
            </a:r>
            <a:endParaRPr kumimoji="0" lang="en-US" altLang="ja-JP"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endParaRPr>
          </a:p>
        </p:txBody>
      </p:sp>
      <p:sp>
        <p:nvSpPr>
          <p:cNvPr id="30" name="角丸四角形 58">
            <a:extLst>
              <a:ext uri="{FF2B5EF4-FFF2-40B4-BE49-F238E27FC236}">
                <a16:creationId xmlns:a16="http://schemas.microsoft.com/office/drawing/2014/main" id="{3ABB2DEC-12BD-F1FC-6E38-E5097A60982E}"/>
              </a:ext>
            </a:extLst>
          </p:cNvPr>
          <p:cNvSpPr/>
          <p:nvPr/>
        </p:nvSpPr>
        <p:spPr bwMode="auto">
          <a:xfrm>
            <a:off x="1198749" y="3749137"/>
            <a:ext cx="3837612" cy="950809"/>
          </a:xfrm>
          <a:prstGeom prst="roundRect">
            <a:avLst>
              <a:gd name="adj" fmla="val 6516"/>
            </a:avLst>
          </a:prstGeom>
          <a:solidFill>
            <a:sysClr val="window" lastClr="FFFFFF"/>
          </a:solidFill>
          <a:ln w="25400" cap="flat" cmpd="sng" algn="ctr">
            <a:solidFill>
              <a:srgbClr val="4087C8"/>
            </a:solidFill>
            <a:prstDash val="solid"/>
          </a:ln>
          <a:effectLst/>
        </p:spPr>
        <p:txBody>
          <a:bodyPr anchor="t"/>
          <a:lstStyle/>
          <a:p>
            <a:pPr marL="0" marR="0" lvl="0" indent="0" algn="l" defTabSz="779193"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生物多様性国家戦略</a:t>
            </a:r>
            <a:endParaRPr kumimoji="0" lang="en-US" altLang="ja-JP"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endParaRPr>
          </a:p>
          <a:p>
            <a:pPr marL="0" marR="0" lvl="0" indent="0" algn="l" defTabSz="779193"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2023-2030</a:t>
            </a:r>
            <a:r>
              <a:rPr kumimoji="0" lang="ja-JP" altLang="en-US"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　</a:t>
            </a:r>
            <a:r>
              <a:rPr kumimoji="0" lang="en-US" altLang="ja-JP" sz="10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2023</a:t>
            </a:r>
            <a:endParaRPr kumimoji="0" lang="en-US" altLang="ja-JP"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endParaRPr>
          </a:p>
        </p:txBody>
      </p:sp>
      <p:sp>
        <p:nvSpPr>
          <p:cNvPr id="37" name="テキスト ボックス 19">
            <a:extLst>
              <a:ext uri="{FF2B5EF4-FFF2-40B4-BE49-F238E27FC236}">
                <a16:creationId xmlns:a16="http://schemas.microsoft.com/office/drawing/2014/main" id="{861AC6E0-2123-34BA-5214-EABFA9F495E0}"/>
              </a:ext>
            </a:extLst>
          </p:cNvPr>
          <p:cNvSpPr txBox="1">
            <a:spLocks noChangeArrowheads="1"/>
          </p:cNvSpPr>
          <p:nvPr/>
        </p:nvSpPr>
        <p:spPr bwMode="auto">
          <a:xfrm>
            <a:off x="0" y="2064205"/>
            <a:ext cx="730472" cy="4183838"/>
          </a:xfrm>
          <a:prstGeom prst="rect">
            <a:avLst/>
          </a:prstGeom>
          <a:noFill/>
          <a:ln>
            <a:noFill/>
          </a:ln>
        </p:spPr>
        <p:txBody>
          <a:bodyPr wrap="square">
            <a:spAutoFit/>
          </a:bodyPr>
          <a:lstStyle>
            <a:lvl1pPr marL="90488">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2020</a:t>
            </a: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2021</a:t>
            </a: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ja-JP" altLang="en-US"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　</a:t>
            </a: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2023</a:t>
            </a: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2024</a:t>
            </a:r>
          </a:p>
        </p:txBody>
      </p:sp>
      <p:sp>
        <p:nvSpPr>
          <p:cNvPr id="47" name="角丸四角形 37">
            <a:extLst>
              <a:ext uri="{FF2B5EF4-FFF2-40B4-BE49-F238E27FC236}">
                <a16:creationId xmlns:a16="http://schemas.microsoft.com/office/drawing/2014/main" id="{A2C76D4E-E7B8-F4FC-0DC9-CC7F99803746}"/>
              </a:ext>
            </a:extLst>
          </p:cNvPr>
          <p:cNvSpPr/>
          <p:nvPr/>
        </p:nvSpPr>
        <p:spPr bwMode="auto">
          <a:xfrm>
            <a:off x="2012214" y="1782937"/>
            <a:ext cx="2491830" cy="377819"/>
          </a:xfrm>
          <a:prstGeom prst="roundRect">
            <a:avLst>
              <a:gd name="adj" fmla="val 6516"/>
            </a:avLst>
          </a:prstGeom>
          <a:noFill/>
          <a:ln w="25400" cap="flat" cmpd="sng" algn="ctr">
            <a:noFill/>
            <a:prstDash val="solid"/>
          </a:ln>
          <a:effectLst/>
        </p:spPr>
        <p:txBody>
          <a:bodyPr/>
          <a:lstStyle/>
          <a:p>
            <a:pPr marL="0" marR="0" lvl="0" indent="0" algn="ctr" defTabSz="779193" rtl="0" eaLnBrk="1" fontAlgn="auto" latinLnBrk="0" hangingPunct="1">
              <a:lnSpc>
                <a:spcPct val="100000"/>
              </a:lnSpc>
              <a:spcBef>
                <a:spcPts val="0"/>
              </a:spcBef>
              <a:spcAft>
                <a:spcPts val="0"/>
              </a:spcAft>
              <a:buClrTx/>
              <a:buSzTx/>
              <a:buFontTx/>
              <a:buNone/>
              <a:tabLst/>
              <a:defRPr/>
            </a:pPr>
            <a:r>
              <a:rPr kumimoji="1" lang="ja-JP" altLang="en-US" sz="1800" b="1" i="0" u="sng" strike="noStrike" kern="0" cap="none" spc="0" normalizeH="0" baseline="0" noProof="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政府全体の動き</a:t>
            </a:r>
            <a:endParaRPr kumimoji="1" lang="en-US" altLang="ja-JP" sz="1800" b="1" i="0" u="sng" strike="noStrike" kern="0" cap="none" spc="0" normalizeH="0" baseline="0" noProof="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endParaRPr>
          </a:p>
        </p:txBody>
      </p:sp>
      <p:sp>
        <p:nvSpPr>
          <p:cNvPr id="48" name="角丸四角形 58">
            <a:extLst>
              <a:ext uri="{FF2B5EF4-FFF2-40B4-BE49-F238E27FC236}">
                <a16:creationId xmlns:a16="http://schemas.microsoft.com/office/drawing/2014/main" id="{E4D986F7-1092-DA09-719F-132946ECAD83}"/>
              </a:ext>
            </a:extLst>
          </p:cNvPr>
          <p:cNvSpPr/>
          <p:nvPr/>
        </p:nvSpPr>
        <p:spPr bwMode="auto">
          <a:xfrm>
            <a:off x="1182024" y="2156906"/>
            <a:ext cx="3842983" cy="572465"/>
          </a:xfrm>
          <a:prstGeom prst="roundRect">
            <a:avLst>
              <a:gd name="adj" fmla="val 6516"/>
            </a:avLst>
          </a:prstGeom>
          <a:solidFill>
            <a:sysClr val="window" lastClr="FFFFFF"/>
          </a:solidFill>
          <a:ln w="25400" cap="flat" cmpd="sng" algn="ctr">
            <a:solidFill>
              <a:srgbClr val="4087C8"/>
            </a:solidFill>
            <a:prstDash val="solid"/>
          </a:ln>
          <a:effectLst/>
        </p:spPr>
        <p:txBody>
          <a:bodyPr anchor="t"/>
          <a:lstStyle/>
          <a:p>
            <a:pPr marL="0" marR="0" lvl="0" indent="0" algn="l" defTabSz="779193"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SDGs</a:t>
            </a:r>
            <a:r>
              <a:rPr kumimoji="0" lang="ja-JP" altLang="en-US"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アクションプラン </a:t>
            </a:r>
            <a:r>
              <a:rPr kumimoji="0" lang="en-US" altLang="ja-JP" sz="10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2020</a:t>
            </a:r>
            <a:endParaRPr kumimoji="0" lang="en-US" altLang="ja-JP"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endParaRPr>
          </a:p>
        </p:txBody>
      </p:sp>
      <p:sp>
        <p:nvSpPr>
          <p:cNvPr id="49" name="角丸四角形 58">
            <a:extLst>
              <a:ext uri="{FF2B5EF4-FFF2-40B4-BE49-F238E27FC236}">
                <a16:creationId xmlns:a16="http://schemas.microsoft.com/office/drawing/2014/main" id="{12DF24A0-9D92-5DC2-D8CD-901C223CD5F2}"/>
              </a:ext>
            </a:extLst>
          </p:cNvPr>
          <p:cNvSpPr/>
          <p:nvPr/>
        </p:nvSpPr>
        <p:spPr bwMode="auto">
          <a:xfrm>
            <a:off x="5565060" y="3883984"/>
            <a:ext cx="4191015" cy="1122086"/>
          </a:xfrm>
          <a:prstGeom prst="roundRect">
            <a:avLst>
              <a:gd name="adj" fmla="val 6516"/>
            </a:avLst>
          </a:prstGeom>
          <a:solidFill>
            <a:sysClr val="window" lastClr="FFFFFF"/>
          </a:solidFill>
          <a:ln w="25400" cap="flat" cmpd="sng" algn="ctr">
            <a:solidFill>
              <a:srgbClr val="4087C8"/>
            </a:solidFill>
            <a:prstDash val="solid"/>
          </a:ln>
          <a:effectLst/>
        </p:spPr>
        <p:txBody>
          <a:bodyPr anchor="t"/>
          <a:lstStyle/>
          <a:p>
            <a:pPr marL="0" marR="0" lvl="0" indent="0" algn="l" defTabSz="779193"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グリーンインフラ</a:t>
            </a:r>
            <a:endParaRPr kumimoji="0" lang="en-US" altLang="ja-JP"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endParaRPr>
          </a:p>
          <a:p>
            <a:pPr marL="0" marR="0" lvl="0" indent="0" algn="l" defTabSz="779193"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推進戦略</a:t>
            </a:r>
            <a:r>
              <a:rPr kumimoji="0" lang="en-US" altLang="ja-JP"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2023</a:t>
            </a:r>
            <a:r>
              <a:rPr kumimoji="0" lang="ja-JP" altLang="en-US"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　</a:t>
            </a:r>
            <a:r>
              <a:rPr kumimoji="0" lang="en-US" altLang="ja-JP" sz="10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2023</a:t>
            </a:r>
          </a:p>
        </p:txBody>
      </p:sp>
      <p:sp>
        <p:nvSpPr>
          <p:cNvPr id="50" name="角丸四角形 58">
            <a:extLst>
              <a:ext uri="{FF2B5EF4-FFF2-40B4-BE49-F238E27FC236}">
                <a16:creationId xmlns:a16="http://schemas.microsoft.com/office/drawing/2014/main" id="{F14A9AE1-3EF6-2479-B546-6D063E917E1E}"/>
              </a:ext>
            </a:extLst>
          </p:cNvPr>
          <p:cNvSpPr/>
          <p:nvPr/>
        </p:nvSpPr>
        <p:spPr bwMode="auto">
          <a:xfrm>
            <a:off x="5552249" y="2824126"/>
            <a:ext cx="4202847" cy="906254"/>
          </a:xfrm>
          <a:prstGeom prst="roundRect">
            <a:avLst>
              <a:gd name="adj" fmla="val 6516"/>
            </a:avLst>
          </a:prstGeom>
          <a:solidFill>
            <a:sysClr val="window" lastClr="FFFFFF"/>
          </a:solidFill>
          <a:ln w="25400" cap="flat" cmpd="sng" algn="ctr">
            <a:solidFill>
              <a:srgbClr val="4087C8"/>
            </a:solidFill>
            <a:prstDash val="solid"/>
          </a:ln>
          <a:effectLst/>
        </p:spPr>
        <p:txBody>
          <a:bodyPr anchor="t"/>
          <a:lstStyle/>
          <a:p>
            <a:pPr marL="0" marR="0" lvl="0" indent="0" algn="ctr" defTabSz="779193"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流域治水関連法　</a:t>
            </a:r>
            <a:r>
              <a:rPr kumimoji="0" lang="en-US" altLang="ja-JP" sz="10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2021</a:t>
            </a:r>
            <a:endParaRPr kumimoji="0" lang="en-US" altLang="ja-JP"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endParaRPr>
          </a:p>
        </p:txBody>
      </p:sp>
      <p:sp>
        <p:nvSpPr>
          <p:cNvPr id="51" name="角丸四角形 58">
            <a:extLst>
              <a:ext uri="{FF2B5EF4-FFF2-40B4-BE49-F238E27FC236}">
                <a16:creationId xmlns:a16="http://schemas.microsoft.com/office/drawing/2014/main" id="{89BDA5BC-BF63-D839-8D73-FDF99EC53A65}"/>
              </a:ext>
            </a:extLst>
          </p:cNvPr>
          <p:cNvSpPr/>
          <p:nvPr/>
        </p:nvSpPr>
        <p:spPr bwMode="auto">
          <a:xfrm>
            <a:off x="5582784" y="6130114"/>
            <a:ext cx="4171354" cy="679559"/>
          </a:xfrm>
          <a:prstGeom prst="roundRect">
            <a:avLst>
              <a:gd name="adj" fmla="val 6516"/>
            </a:avLst>
          </a:prstGeom>
          <a:solidFill>
            <a:sysClr val="window" lastClr="FFFFFF"/>
          </a:solidFill>
          <a:ln w="25400" cap="flat" cmpd="sng" algn="ctr">
            <a:solidFill>
              <a:srgbClr val="4087C8"/>
            </a:solidFill>
            <a:prstDash val="solid"/>
          </a:ln>
          <a:effectLst/>
        </p:spPr>
        <p:txBody>
          <a:bodyPr anchor="t"/>
          <a:lstStyle/>
          <a:p>
            <a:pPr marL="0" marR="0" lvl="0" indent="0" algn="ctr" defTabSz="779193" rtl="0" eaLnBrk="1" fontAlgn="auto" latinLnBrk="0" hangingPunct="1">
              <a:lnSpc>
                <a:spcPts val="1200"/>
              </a:lnSpc>
              <a:spcBef>
                <a:spcPts val="0"/>
              </a:spcBef>
              <a:spcAft>
                <a:spcPts val="0"/>
              </a:spcAft>
              <a:buClrTx/>
              <a:buSzTx/>
              <a:buFontTx/>
              <a:buNone/>
              <a:tabLst/>
              <a:defRPr/>
            </a:pPr>
            <a:r>
              <a:rPr kumimoji="0" lang="ja-JP" altLang="en-US" sz="105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生物の生息・生育・繁殖の場としてもふさわしい河川整備及び</a:t>
            </a:r>
            <a:endParaRPr kumimoji="0" lang="en-US" altLang="ja-JP" sz="105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endParaRPr>
          </a:p>
          <a:p>
            <a:pPr marL="0" marR="0" lvl="0" indent="0" algn="ctr" defTabSz="779193" rtl="0" eaLnBrk="1" fontAlgn="auto" latinLnBrk="0" hangingPunct="1">
              <a:lnSpc>
                <a:spcPts val="1200"/>
              </a:lnSpc>
              <a:spcBef>
                <a:spcPts val="0"/>
              </a:spcBef>
              <a:spcAft>
                <a:spcPts val="0"/>
              </a:spcAft>
              <a:buClrTx/>
              <a:buSzTx/>
              <a:buFontTx/>
              <a:buNone/>
              <a:tabLst/>
              <a:defRPr/>
            </a:pPr>
            <a:r>
              <a:rPr kumimoji="0" lang="ja-JP" altLang="en-US" sz="105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流域全体としての生態系ネットワークのあり方提言　</a:t>
            </a:r>
            <a:r>
              <a:rPr kumimoji="0" lang="en-US" altLang="ja-JP" sz="10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2024</a:t>
            </a:r>
            <a:endParaRPr kumimoji="0" lang="en-US" altLang="ja-JP" sz="16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endParaRPr>
          </a:p>
        </p:txBody>
      </p:sp>
      <p:sp>
        <p:nvSpPr>
          <p:cNvPr id="53" name="角丸四角形 58">
            <a:extLst>
              <a:ext uri="{FF2B5EF4-FFF2-40B4-BE49-F238E27FC236}">
                <a16:creationId xmlns:a16="http://schemas.microsoft.com/office/drawing/2014/main" id="{E15023FE-0FE8-02C4-1F55-D6C07A757C6A}"/>
              </a:ext>
            </a:extLst>
          </p:cNvPr>
          <p:cNvSpPr/>
          <p:nvPr/>
        </p:nvSpPr>
        <p:spPr bwMode="auto">
          <a:xfrm>
            <a:off x="1188920" y="2840552"/>
            <a:ext cx="3842983" cy="809337"/>
          </a:xfrm>
          <a:prstGeom prst="roundRect">
            <a:avLst>
              <a:gd name="adj" fmla="val 6516"/>
            </a:avLst>
          </a:prstGeom>
          <a:solidFill>
            <a:sysClr val="window" lastClr="FFFFFF"/>
          </a:solidFill>
          <a:ln w="25400" cap="flat" cmpd="sng" algn="ctr">
            <a:solidFill>
              <a:srgbClr val="4087C8"/>
            </a:solidFill>
            <a:prstDash val="solid"/>
          </a:ln>
          <a:effectLst/>
        </p:spPr>
        <p:txBody>
          <a:bodyPr anchor="t"/>
          <a:lstStyle/>
          <a:p>
            <a:pPr marL="0" marR="0" lvl="0" indent="0" algn="l" defTabSz="779193"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気候変動適応計画　</a:t>
            </a:r>
            <a:r>
              <a:rPr kumimoji="0" lang="en-US" altLang="ja-JP" sz="10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2021</a:t>
            </a:r>
            <a:endParaRPr kumimoji="0" lang="en-US" altLang="ja-JP"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endParaRPr>
          </a:p>
        </p:txBody>
      </p:sp>
      <p:sp>
        <p:nvSpPr>
          <p:cNvPr id="55" name="角丸四角形 58">
            <a:extLst>
              <a:ext uri="{FF2B5EF4-FFF2-40B4-BE49-F238E27FC236}">
                <a16:creationId xmlns:a16="http://schemas.microsoft.com/office/drawing/2014/main" id="{BC8F667D-916B-5386-C33D-71FBF5E68A5E}"/>
              </a:ext>
            </a:extLst>
          </p:cNvPr>
          <p:cNvSpPr/>
          <p:nvPr/>
        </p:nvSpPr>
        <p:spPr bwMode="auto">
          <a:xfrm>
            <a:off x="1188920" y="5825138"/>
            <a:ext cx="3847883" cy="915701"/>
          </a:xfrm>
          <a:prstGeom prst="roundRect">
            <a:avLst>
              <a:gd name="adj" fmla="val 6516"/>
            </a:avLst>
          </a:prstGeom>
          <a:solidFill>
            <a:sysClr val="window" lastClr="FFFFFF"/>
          </a:solidFill>
          <a:ln w="25400" cap="flat" cmpd="sng" algn="ctr">
            <a:solidFill>
              <a:srgbClr val="4087C8"/>
            </a:solidFill>
            <a:prstDash val="solid"/>
          </a:ln>
          <a:effectLst/>
        </p:spPr>
        <p:txBody>
          <a:bodyPr anchor="t"/>
          <a:lstStyle/>
          <a:p>
            <a:pPr marL="0" marR="0" lvl="0" indent="0" algn="l" defTabSz="779193"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第六次 環境基本計画</a:t>
            </a:r>
            <a:endParaRPr kumimoji="0" lang="en-US" altLang="ja-JP"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endParaRPr>
          </a:p>
          <a:p>
            <a:pPr marL="0" marR="0" lvl="0" indent="0" algn="l" defTabSz="779193"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rPr>
              <a:t>2024</a:t>
            </a:r>
            <a:endParaRPr kumimoji="0" lang="en-US" altLang="ja-JP" sz="1400" b="0" i="0" u="none" strike="noStrike" kern="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mn-cs"/>
            </a:endParaRPr>
          </a:p>
        </p:txBody>
      </p:sp>
      <p:sp>
        <p:nvSpPr>
          <p:cNvPr id="94" name="四角形: 角を丸くする 93">
            <a:extLst>
              <a:ext uri="{FF2B5EF4-FFF2-40B4-BE49-F238E27FC236}">
                <a16:creationId xmlns:a16="http://schemas.microsoft.com/office/drawing/2014/main" id="{6767A05C-C577-6828-D36B-AA3FF6E734E4}"/>
              </a:ext>
            </a:extLst>
          </p:cNvPr>
          <p:cNvSpPr/>
          <p:nvPr/>
        </p:nvSpPr>
        <p:spPr>
          <a:xfrm>
            <a:off x="889759" y="2159956"/>
            <a:ext cx="259951" cy="569415"/>
          </a:xfrm>
          <a:prstGeom prst="roundRect">
            <a:avLst/>
          </a:prstGeom>
          <a:solidFill>
            <a:srgbClr val="4087C8"/>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Arial"/>
                <a:ea typeface="ＭＳ Ｐゴシック"/>
                <a:cs typeface="+mn-cs"/>
              </a:rPr>
              <a:t>政府</a:t>
            </a:r>
          </a:p>
        </p:txBody>
      </p:sp>
      <p:sp>
        <p:nvSpPr>
          <p:cNvPr id="95" name="四角形: 角を丸くする 94">
            <a:extLst>
              <a:ext uri="{FF2B5EF4-FFF2-40B4-BE49-F238E27FC236}">
                <a16:creationId xmlns:a16="http://schemas.microsoft.com/office/drawing/2014/main" id="{D10C2C32-F742-E4E5-0E9A-4B64BF386392}"/>
              </a:ext>
            </a:extLst>
          </p:cNvPr>
          <p:cNvSpPr/>
          <p:nvPr/>
        </p:nvSpPr>
        <p:spPr>
          <a:xfrm>
            <a:off x="902896" y="2842330"/>
            <a:ext cx="259951" cy="806571"/>
          </a:xfrm>
          <a:prstGeom prst="roundRect">
            <a:avLst/>
          </a:prstGeom>
          <a:solidFill>
            <a:srgbClr val="4087C8"/>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Arial"/>
                <a:ea typeface="ＭＳ Ｐゴシック"/>
                <a:cs typeface="+mn-cs"/>
              </a:rPr>
              <a:t>政府</a:t>
            </a:r>
          </a:p>
        </p:txBody>
      </p:sp>
      <p:sp>
        <p:nvSpPr>
          <p:cNvPr id="96" name="四角形: 角を丸くする 95">
            <a:extLst>
              <a:ext uri="{FF2B5EF4-FFF2-40B4-BE49-F238E27FC236}">
                <a16:creationId xmlns:a16="http://schemas.microsoft.com/office/drawing/2014/main" id="{E18551C0-5BA9-6CF8-B71C-CBF4DA9BD400}"/>
              </a:ext>
            </a:extLst>
          </p:cNvPr>
          <p:cNvSpPr/>
          <p:nvPr/>
        </p:nvSpPr>
        <p:spPr>
          <a:xfrm>
            <a:off x="914428" y="3757048"/>
            <a:ext cx="259951" cy="917603"/>
          </a:xfrm>
          <a:prstGeom prst="roundRect">
            <a:avLst/>
          </a:prstGeom>
          <a:solidFill>
            <a:srgbClr val="4087C8"/>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Arial"/>
                <a:ea typeface="ＭＳ Ｐゴシック"/>
                <a:cs typeface="+mn-cs"/>
              </a:rPr>
              <a:t>政府</a:t>
            </a:r>
          </a:p>
        </p:txBody>
      </p:sp>
      <p:sp>
        <p:nvSpPr>
          <p:cNvPr id="97" name="四角形: 角を丸くする 96">
            <a:extLst>
              <a:ext uri="{FF2B5EF4-FFF2-40B4-BE49-F238E27FC236}">
                <a16:creationId xmlns:a16="http://schemas.microsoft.com/office/drawing/2014/main" id="{2E30F765-5D30-C56C-66C5-B35A87F16A51}"/>
              </a:ext>
            </a:extLst>
          </p:cNvPr>
          <p:cNvSpPr/>
          <p:nvPr/>
        </p:nvSpPr>
        <p:spPr>
          <a:xfrm>
            <a:off x="5279214" y="3880912"/>
            <a:ext cx="250821" cy="1124842"/>
          </a:xfrm>
          <a:prstGeom prst="roundRect">
            <a:avLst/>
          </a:prstGeom>
          <a:solidFill>
            <a:srgbClr val="4087C8"/>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Arial"/>
                <a:ea typeface="ＭＳ Ｐゴシック"/>
                <a:cs typeface="+mn-cs"/>
              </a:rPr>
              <a:t>国交省</a:t>
            </a:r>
          </a:p>
        </p:txBody>
      </p:sp>
      <p:sp>
        <p:nvSpPr>
          <p:cNvPr id="98" name="四角形: 角を丸くする 97">
            <a:extLst>
              <a:ext uri="{FF2B5EF4-FFF2-40B4-BE49-F238E27FC236}">
                <a16:creationId xmlns:a16="http://schemas.microsoft.com/office/drawing/2014/main" id="{4F4B66AD-181B-AC17-9854-27F3818BA996}"/>
              </a:ext>
            </a:extLst>
          </p:cNvPr>
          <p:cNvSpPr/>
          <p:nvPr/>
        </p:nvSpPr>
        <p:spPr>
          <a:xfrm>
            <a:off x="918006" y="4736292"/>
            <a:ext cx="242375" cy="1048185"/>
          </a:xfrm>
          <a:prstGeom prst="roundRect">
            <a:avLst>
              <a:gd name="adj" fmla="val 8173"/>
            </a:avLst>
          </a:prstGeom>
          <a:solidFill>
            <a:srgbClr val="4087C8"/>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Arial"/>
                <a:ea typeface="ＭＳ Ｐゴシック"/>
                <a:cs typeface="+mn-cs"/>
              </a:rPr>
              <a:t>環経農</a:t>
            </a:r>
            <a:endParaRPr kumimoji="1" lang="en-US" altLang="ja-JP" sz="1100" b="1" i="0" u="none" strike="noStrike" kern="1200" cap="none" spc="0" normalizeH="0" baseline="0" noProof="0">
              <a:ln>
                <a:noFill/>
              </a:ln>
              <a:solidFill>
                <a:prstClr val="white"/>
              </a:solidFill>
              <a:effectLst/>
              <a:uLnTx/>
              <a:uFillTx/>
              <a:latin typeface="Arial"/>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Arial"/>
                <a:ea typeface="ＭＳ Ｐゴシック"/>
                <a:cs typeface="+mn-cs"/>
              </a:rPr>
              <a:t>国</a:t>
            </a:r>
            <a:endParaRPr kumimoji="1" lang="en-US" altLang="ja-JP" sz="1100" b="1"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 name="テキスト ボックス 1">
            <a:extLst>
              <a:ext uri="{FF2B5EF4-FFF2-40B4-BE49-F238E27FC236}">
                <a16:creationId xmlns:a16="http://schemas.microsoft.com/office/drawing/2014/main" id="{6C25216B-6460-10BE-B7F6-CD5F4F7E240B}"/>
              </a:ext>
            </a:extLst>
          </p:cNvPr>
          <p:cNvSpPr txBox="1"/>
          <p:nvPr/>
        </p:nvSpPr>
        <p:spPr>
          <a:xfrm>
            <a:off x="915156" y="5145794"/>
            <a:ext cx="2423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Arial"/>
                <a:ea typeface="ＭＳ Ｐゴシック"/>
                <a:cs typeface="+mn-cs"/>
              </a:rPr>
              <a:t>・</a:t>
            </a:r>
          </a:p>
        </p:txBody>
      </p:sp>
      <p:sp>
        <p:nvSpPr>
          <p:cNvPr id="6" name="テキスト ボックス 5">
            <a:extLst>
              <a:ext uri="{FF2B5EF4-FFF2-40B4-BE49-F238E27FC236}">
                <a16:creationId xmlns:a16="http://schemas.microsoft.com/office/drawing/2014/main" id="{1E6D2B66-15F7-4AE2-32ED-16D951CDDC9F}"/>
              </a:ext>
            </a:extLst>
          </p:cNvPr>
          <p:cNvSpPr txBox="1"/>
          <p:nvPr/>
        </p:nvSpPr>
        <p:spPr>
          <a:xfrm>
            <a:off x="956375" y="5248852"/>
            <a:ext cx="2423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Arial"/>
                <a:ea typeface="ＭＳ Ｐゴシック"/>
                <a:cs typeface="+mn-cs"/>
              </a:rPr>
              <a:t>・</a:t>
            </a:r>
          </a:p>
        </p:txBody>
      </p:sp>
      <p:sp>
        <p:nvSpPr>
          <p:cNvPr id="7" name="テキスト ボックス 6">
            <a:extLst>
              <a:ext uri="{FF2B5EF4-FFF2-40B4-BE49-F238E27FC236}">
                <a16:creationId xmlns:a16="http://schemas.microsoft.com/office/drawing/2014/main" id="{A5A04542-4623-C164-BB0E-9527E546A26A}"/>
              </a:ext>
            </a:extLst>
          </p:cNvPr>
          <p:cNvSpPr txBox="1"/>
          <p:nvPr/>
        </p:nvSpPr>
        <p:spPr>
          <a:xfrm>
            <a:off x="918006" y="5316592"/>
            <a:ext cx="2423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Arial"/>
                <a:ea typeface="ＭＳ Ｐゴシック"/>
                <a:cs typeface="+mn-cs"/>
              </a:rPr>
              <a:t>・</a:t>
            </a:r>
          </a:p>
        </p:txBody>
      </p:sp>
      <p:sp>
        <p:nvSpPr>
          <p:cNvPr id="8" name="四角形: 角を丸くする 7">
            <a:extLst>
              <a:ext uri="{FF2B5EF4-FFF2-40B4-BE49-F238E27FC236}">
                <a16:creationId xmlns:a16="http://schemas.microsoft.com/office/drawing/2014/main" id="{C59C2CB2-5B58-0E83-8AD1-B433F60D0021}"/>
              </a:ext>
            </a:extLst>
          </p:cNvPr>
          <p:cNvSpPr/>
          <p:nvPr/>
        </p:nvSpPr>
        <p:spPr>
          <a:xfrm>
            <a:off x="907336" y="5817038"/>
            <a:ext cx="242374" cy="917603"/>
          </a:xfrm>
          <a:prstGeom prst="roundRect">
            <a:avLst/>
          </a:prstGeom>
          <a:solidFill>
            <a:srgbClr val="4087C8"/>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Arial"/>
                <a:ea typeface="ＭＳ Ｐゴシック"/>
                <a:cs typeface="+mn-cs"/>
              </a:rPr>
              <a:t>政府</a:t>
            </a:r>
          </a:p>
        </p:txBody>
      </p:sp>
      <p:sp>
        <p:nvSpPr>
          <p:cNvPr id="9" name="四角形: 角を丸くする 8">
            <a:extLst>
              <a:ext uri="{FF2B5EF4-FFF2-40B4-BE49-F238E27FC236}">
                <a16:creationId xmlns:a16="http://schemas.microsoft.com/office/drawing/2014/main" id="{D7CE826E-9F1B-BC15-4C1F-4ABE140D766F}"/>
              </a:ext>
            </a:extLst>
          </p:cNvPr>
          <p:cNvSpPr/>
          <p:nvPr/>
        </p:nvSpPr>
        <p:spPr>
          <a:xfrm>
            <a:off x="5282687" y="6130115"/>
            <a:ext cx="259951" cy="679558"/>
          </a:xfrm>
          <a:prstGeom prst="roundRect">
            <a:avLst/>
          </a:prstGeom>
          <a:solidFill>
            <a:srgbClr val="4087C8"/>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Arial"/>
                <a:ea typeface="ＭＳ Ｐゴシック"/>
                <a:cs typeface="+mn-cs"/>
              </a:rPr>
              <a:t>提言</a:t>
            </a:r>
          </a:p>
        </p:txBody>
      </p:sp>
      <p:sp>
        <p:nvSpPr>
          <p:cNvPr id="12" name="テキスト ボックス 11">
            <a:extLst>
              <a:ext uri="{FF2B5EF4-FFF2-40B4-BE49-F238E27FC236}">
                <a16:creationId xmlns:a16="http://schemas.microsoft.com/office/drawing/2014/main" id="{1404D614-C596-487E-BEE2-389DAA577CD8}"/>
              </a:ext>
            </a:extLst>
          </p:cNvPr>
          <p:cNvSpPr txBox="1"/>
          <p:nvPr/>
        </p:nvSpPr>
        <p:spPr>
          <a:xfrm>
            <a:off x="1188920" y="2360039"/>
            <a:ext cx="37640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政府が行う具体的な施策やその予算額を整理し、各事業の実施による</a:t>
            </a: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SDGs</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への貢献を「見える化」することを目的として策定。</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a:extLst>
              <a:ext uri="{FF2B5EF4-FFF2-40B4-BE49-F238E27FC236}">
                <a16:creationId xmlns:a16="http://schemas.microsoft.com/office/drawing/2014/main" id="{BCDAB289-98B5-29A1-BBD7-B52BC67D5518}"/>
              </a:ext>
            </a:extLst>
          </p:cNvPr>
          <p:cNvSpPr txBox="1"/>
          <p:nvPr/>
        </p:nvSpPr>
        <p:spPr>
          <a:xfrm>
            <a:off x="5582420" y="5408192"/>
            <a:ext cx="2115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・国による緑の基本方針の策定。</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・国土交通大臣による認定制度を創設。緑地の持つ機能等を多面的・定量的に評価する。</a:t>
            </a:r>
          </a:p>
        </p:txBody>
      </p:sp>
      <p:sp>
        <p:nvSpPr>
          <p:cNvPr id="4" name="四角形: 角を丸くする 3">
            <a:extLst>
              <a:ext uri="{FF2B5EF4-FFF2-40B4-BE49-F238E27FC236}">
                <a16:creationId xmlns:a16="http://schemas.microsoft.com/office/drawing/2014/main" id="{D266C8C8-1198-EAA9-7A97-48E4C3768962}"/>
              </a:ext>
            </a:extLst>
          </p:cNvPr>
          <p:cNvSpPr/>
          <p:nvPr/>
        </p:nvSpPr>
        <p:spPr>
          <a:xfrm>
            <a:off x="5242416" y="2837766"/>
            <a:ext cx="259951" cy="906254"/>
          </a:xfrm>
          <a:prstGeom prst="roundRect">
            <a:avLst/>
          </a:prstGeom>
          <a:solidFill>
            <a:srgbClr val="4087C8"/>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Arial"/>
                <a:ea typeface="ＭＳ Ｐゴシック"/>
                <a:cs typeface="+mn-cs"/>
              </a:rPr>
              <a:t>法律</a:t>
            </a:r>
          </a:p>
        </p:txBody>
      </p:sp>
      <p:sp>
        <p:nvSpPr>
          <p:cNvPr id="10" name="四角形: 角を丸くする 9">
            <a:extLst>
              <a:ext uri="{FF2B5EF4-FFF2-40B4-BE49-F238E27FC236}">
                <a16:creationId xmlns:a16="http://schemas.microsoft.com/office/drawing/2014/main" id="{B540ABDB-5DC1-1F20-4975-3FBFF8625B93}"/>
              </a:ext>
            </a:extLst>
          </p:cNvPr>
          <p:cNvSpPr/>
          <p:nvPr/>
        </p:nvSpPr>
        <p:spPr>
          <a:xfrm>
            <a:off x="5276721" y="5180516"/>
            <a:ext cx="259951" cy="908398"/>
          </a:xfrm>
          <a:prstGeom prst="roundRect">
            <a:avLst/>
          </a:prstGeom>
          <a:solidFill>
            <a:srgbClr val="4087C8"/>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Arial"/>
                <a:ea typeface="ＭＳ Ｐゴシック"/>
                <a:cs typeface="+mn-cs"/>
              </a:rPr>
              <a:t>法律</a:t>
            </a:r>
          </a:p>
        </p:txBody>
      </p:sp>
      <p:sp>
        <p:nvSpPr>
          <p:cNvPr id="20" name="角丸四角形 37">
            <a:extLst>
              <a:ext uri="{FF2B5EF4-FFF2-40B4-BE49-F238E27FC236}">
                <a16:creationId xmlns:a16="http://schemas.microsoft.com/office/drawing/2014/main" id="{49518EC0-F3D7-15BE-CF9C-9617BFD8376D}"/>
              </a:ext>
            </a:extLst>
          </p:cNvPr>
          <p:cNvSpPr/>
          <p:nvPr/>
        </p:nvSpPr>
        <p:spPr bwMode="auto">
          <a:xfrm>
            <a:off x="6278934" y="1779087"/>
            <a:ext cx="2491830" cy="377819"/>
          </a:xfrm>
          <a:prstGeom prst="roundRect">
            <a:avLst>
              <a:gd name="adj" fmla="val 6516"/>
            </a:avLst>
          </a:prstGeom>
          <a:noFill/>
          <a:ln w="25400" cap="flat" cmpd="sng" algn="ctr">
            <a:noFill/>
            <a:prstDash val="solid"/>
          </a:ln>
          <a:effectLst/>
        </p:spPr>
        <p:txBody>
          <a:bodyPr/>
          <a:lstStyle/>
          <a:p>
            <a:pPr marL="0" marR="0" lvl="0" indent="0" algn="ctr" defTabSz="779193" rtl="0" eaLnBrk="1" fontAlgn="auto" latinLnBrk="0" hangingPunct="1">
              <a:lnSpc>
                <a:spcPct val="100000"/>
              </a:lnSpc>
              <a:spcBef>
                <a:spcPts val="0"/>
              </a:spcBef>
              <a:spcAft>
                <a:spcPts val="0"/>
              </a:spcAft>
              <a:buClrTx/>
              <a:buSzTx/>
              <a:buFontTx/>
              <a:buNone/>
              <a:tabLst/>
              <a:defRPr/>
            </a:pPr>
            <a:r>
              <a:rPr kumimoji="1" lang="ja-JP" altLang="en-US" sz="1800" b="1" i="0" u="sng" strike="noStrike" kern="0" cap="none" spc="0" normalizeH="0" baseline="0" noProof="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国交省関連の取組</a:t>
            </a:r>
            <a:endParaRPr kumimoji="1" lang="en-US" altLang="ja-JP" sz="1800" b="1" i="0" u="sng" strike="noStrike" kern="0" cap="none" spc="0" normalizeH="0" baseline="0" noProof="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endParaRPr>
          </a:p>
        </p:txBody>
      </p:sp>
      <p:sp>
        <p:nvSpPr>
          <p:cNvPr id="21" name="テキスト ボックス 20">
            <a:extLst>
              <a:ext uri="{FF2B5EF4-FFF2-40B4-BE49-F238E27FC236}">
                <a16:creationId xmlns:a16="http://schemas.microsoft.com/office/drawing/2014/main" id="{0CA43125-8E3A-0C8D-D1DA-BAA76E6C3228}"/>
              </a:ext>
            </a:extLst>
          </p:cNvPr>
          <p:cNvSpPr txBox="1"/>
          <p:nvPr/>
        </p:nvSpPr>
        <p:spPr>
          <a:xfrm>
            <a:off x="5616647" y="3088176"/>
            <a:ext cx="40878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流域における雨水貯留対策の強化に向け、以下事項が定められた。</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流域における雨水貯留対策の強化　　　　</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都市部の緑地を保全し、貯留浸透機能を有するグリーンインフラ</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として活用</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テキスト ボックス 22">
            <a:extLst>
              <a:ext uri="{FF2B5EF4-FFF2-40B4-BE49-F238E27FC236}">
                <a16:creationId xmlns:a16="http://schemas.microsoft.com/office/drawing/2014/main" id="{511EDD15-64D3-5956-0511-A1C8804AF27C}"/>
              </a:ext>
            </a:extLst>
          </p:cNvPr>
          <p:cNvSpPr txBox="1"/>
          <p:nvPr/>
        </p:nvSpPr>
        <p:spPr>
          <a:xfrm>
            <a:off x="5616141" y="4351485"/>
            <a:ext cx="18433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グリーンインフラの取組にあたっての重要な視点を示すとともに、国交省の取組を総合的・体系的に整理。</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9" name="テキスト ボックス 28">
            <a:extLst>
              <a:ext uri="{FF2B5EF4-FFF2-40B4-BE49-F238E27FC236}">
                <a16:creationId xmlns:a16="http://schemas.microsoft.com/office/drawing/2014/main" id="{4538057C-B835-DB29-0BB7-72707AD23359}"/>
              </a:ext>
            </a:extLst>
          </p:cNvPr>
          <p:cNvSpPr txBox="1"/>
          <p:nvPr/>
        </p:nvSpPr>
        <p:spPr>
          <a:xfrm>
            <a:off x="1238369" y="4224541"/>
            <a:ext cx="2003484"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2030</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年目標として、「ネイチャーポジティブ（自然再興）の実現」を掲げる。</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1" name="テキスト ボックス 30">
            <a:extLst>
              <a:ext uri="{FF2B5EF4-FFF2-40B4-BE49-F238E27FC236}">
                <a16:creationId xmlns:a16="http://schemas.microsoft.com/office/drawing/2014/main" id="{296F0566-CEAF-2B8D-B143-EDF1C7A57DF1}"/>
              </a:ext>
            </a:extLst>
          </p:cNvPr>
          <p:cNvSpPr txBox="1"/>
          <p:nvPr/>
        </p:nvSpPr>
        <p:spPr>
          <a:xfrm>
            <a:off x="1218077" y="5237125"/>
            <a:ext cx="202377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ネイチャーポジティブ経済への移行により生まれるビジネス機会の規模は、</a:t>
            </a: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2030</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年時点で約</a:t>
            </a: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47</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兆円と推計。</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2" name="テキスト ボックス 31">
            <a:extLst>
              <a:ext uri="{FF2B5EF4-FFF2-40B4-BE49-F238E27FC236}">
                <a16:creationId xmlns:a16="http://schemas.microsoft.com/office/drawing/2014/main" id="{715F2BA8-999E-A537-8520-EF9BE6B14078}"/>
              </a:ext>
            </a:extLst>
          </p:cNvPr>
          <p:cNvSpPr txBox="1"/>
          <p:nvPr/>
        </p:nvSpPr>
        <p:spPr>
          <a:xfrm>
            <a:off x="1245335" y="6286436"/>
            <a:ext cx="2023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「ウェルビーイング／高い生活の質」が最上位目標に掲げられる。</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0" name="テキスト ボックス 39">
            <a:extLst>
              <a:ext uri="{FF2B5EF4-FFF2-40B4-BE49-F238E27FC236}">
                <a16:creationId xmlns:a16="http://schemas.microsoft.com/office/drawing/2014/main" id="{4C86B70E-CC60-0BBC-BF10-A8B7A6184F37}"/>
              </a:ext>
            </a:extLst>
          </p:cNvPr>
          <p:cNvSpPr txBox="1"/>
          <p:nvPr/>
        </p:nvSpPr>
        <p:spPr>
          <a:xfrm>
            <a:off x="922075" y="4989354"/>
            <a:ext cx="2423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Arial"/>
                <a:ea typeface="ＭＳ Ｐゴシック"/>
                <a:cs typeface="+mn-cs"/>
              </a:rPr>
              <a:t>・</a:t>
            </a:r>
          </a:p>
        </p:txBody>
      </p:sp>
      <p:sp>
        <p:nvSpPr>
          <p:cNvPr id="15" name="テキスト ボックス 14">
            <a:extLst>
              <a:ext uri="{FF2B5EF4-FFF2-40B4-BE49-F238E27FC236}">
                <a16:creationId xmlns:a16="http://schemas.microsoft.com/office/drawing/2014/main" id="{6467F7A2-41DF-9124-86F6-F0DAAF7DC957}"/>
              </a:ext>
            </a:extLst>
          </p:cNvPr>
          <p:cNvSpPr txBox="1"/>
          <p:nvPr/>
        </p:nvSpPr>
        <p:spPr>
          <a:xfrm>
            <a:off x="5594765" y="6472207"/>
            <a:ext cx="4170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河川整備計画へ河川環境の定量的な目標を位置づけることなどが提言としても盛り込まれる。</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8" name="Picture 13">
            <a:extLst>
              <a:ext uri="{FF2B5EF4-FFF2-40B4-BE49-F238E27FC236}">
                <a16:creationId xmlns:a16="http://schemas.microsoft.com/office/drawing/2014/main" id="{1CB1E2BD-9842-B540-4231-CC39BCF114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6614" y="4768568"/>
            <a:ext cx="1514868" cy="99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テキスト ボックス 33">
            <a:extLst>
              <a:ext uri="{FF2B5EF4-FFF2-40B4-BE49-F238E27FC236}">
                <a16:creationId xmlns:a16="http://schemas.microsoft.com/office/drawing/2014/main" id="{C9622E7B-E1B7-0CDA-55C6-762FB3C7EDBB}"/>
              </a:ext>
            </a:extLst>
          </p:cNvPr>
          <p:cNvSpPr txBox="1"/>
          <p:nvPr/>
        </p:nvSpPr>
        <p:spPr>
          <a:xfrm>
            <a:off x="1218077" y="3109937"/>
            <a:ext cx="210142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気候変動適応に関する施策の基本的方向性を示し、分野別施策の整理・各施策の</a:t>
            </a: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KPI</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設定を行った。</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39" name="図 38">
            <a:extLst>
              <a:ext uri="{FF2B5EF4-FFF2-40B4-BE49-F238E27FC236}">
                <a16:creationId xmlns:a16="http://schemas.microsoft.com/office/drawing/2014/main" id="{3C6FEEB6-8256-0078-C08D-5476E9E2FDA2}"/>
              </a:ext>
            </a:extLst>
          </p:cNvPr>
          <p:cNvPicPr>
            <a:picLocks noChangeAspect="1"/>
          </p:cNvPicPr>
          <p:nvPr/>
        </p:nvPicPr>
        <p:blipFill>
          <a:blip r:embed="rId4"/>
          <a:stretch>
            <a:fillRect/>
          </a:stretch>
        </p:blipFill>
        <p:spPr>
          <a:xfrm>
            <a:off x="7697613" y="4103046"/>
            <a:ext cx="1719883" cy="109738"/>
          </a:xfrm>
          <a:prstGeom prst="rect">
            <a:avLst/>
          </a:prstGeom>
        </p:spPr>
      </p:pic>
      <p:sp>
        <p:nvSpPr>
          <p:cNvPr id="41" name="正方形/長方形 40">
            <a:extLst>
              <a:ext uri="{FF2B5EF4-FFF2-40B4-BE49-F238E27FC236}">
                <a16:creationId xmlns:a16="http://schemas.microsoft.com/office/drawing/2014/main" id="{E7DA8BDD-F216-17F1-71C0-EAC5BC961B66}"/>
              </a:ext>
            </a:extLst>
          </p:cNvPr>
          <p:cNvSpPr/>
          <p:nvPr/>
        </p:nvSpPr>
        <p:spPr>
          <a:xfrm>
            <a:off x="7554813" y="3933247"/>
            <a:ext cx="1862683" cy="175405"/>
          </a:xfrm>
          <a:prstGeom prst="rect">
            <a:avLst/>
          </a:prstGeom>
          <a:solidFill>
            <a:srgbClr val="5ABB01">
              <a:alpha val="4392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HGP創英角ｺﾞｼｯｸUB"/>
                <a:ea typeface="HGP創英角ｺﾞｼｯｸUB"/>
                <a:cs typeface="+mn-cs"/>
              </a:rPr>
              <a:t>グリーンインフラで目指す姿　「自然と共生する社会」</a:t>
            </a:r>
            <a:endParaRPr kumimoji="1" lang="en-US" altLang="ja-JP" sz="6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nvGrpSpPr>
          <p:cNvPr id="42" name="グループ化 41">
            <a:extLst>
              <a:ext uri="{FF2B5EF4-FFF2-40B4-BE49-F238E27FC236}">
                <a16:creationId xmlns:a16="http://schemas.microsoft.com/office/drawing/2014/main" id="{DE6A4575-86A5-1BE8-770D-BDC491A573A9}"/>
              </a:ext>
            </a:extLst>
          </p:cNvPr>
          <p:cNvGrpSpPr/>
          <p:nvPr/>
        </p:nvGrpSpPr>
        <p:grpSpPr>
          <a:xfrm>
            <a:off x="7370052" y="4172698"/>
            <a:ext cx="605706" cy="768470"/>
            <a:chOff x="3637138" y="4294714"/>
            <a:chExt cx="3888816" cy="6641596"/>
          </a:xfrm>
        </p:grpSpPr>
        <p:sp>
          <p:nvSpPr>
            <p:cNvPr id="43" name="正方形/長方形 42">
              <a:extLst>
                <a:ext uri="{FF2B5EF4-FFF2-40B4-BE49-F238E27FC236}">
                  <a16:creationId xmlns:a16="http://schemas.microsoft.com/office/drawing/2014/main" id="{588D37A0-A3DD-F410-5532-28447181F2A8}"/>
                </a:ext>
              </a:extLst>
            </p:cNvPr>
            <p:cNvSpPr/>
            <p:nvPr/>
          </p:nvSpPr>
          <p:spPr>
            <a:xfrm>
              <a:off x="4025772" y="4558426"/>
              <a:ext cx="3204001" cy="6377884"/>
            </a:xfrm>
            <a:prstGeom prst="rect">
              <a:avLst/>
            </a:prstGeom>
            <a:solidFill>
              <a:srgbClr val="D8ED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45" name="正方形/長方形 44">
              <a:extLst>
                <a:ext uri="{FF2B5EF4-FFF2-40B4-BE49-F238E27FC236}">
                  <a16:creationId xmlns:a16="http://schemas.microsoft.com/office/drawing/2014/main" id="{50A39DC8-C041-D134-2172-5EB5761BF5FD}"/>
                </a:ext>
              </a:extLst>
            </p:cNvPr>
            <p:cNvSpPr/>
            <p:nvPr/>
          </p:nvSpPr>
          <p:spPr>
            <a:xfrm>
              <a:off x="3637138" y="4294714"/>
              <a:ext cx="3888816" cy="118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391896"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a:ln>
                    <a:noFill/>
                  </a:ln>
                  <a:solidFill>
                    <a:prstClr val="black"/>
                  </a:solidFill>
                  <a:effectLst/>
                  <a:uLnTx/>
                  <a:uFillTx/>
                  <a:latin typeface="Arial"/>
                  <a:ea typeface="ＭＳ Ｐゴシック"/>
                  <a:cs typeface="+mn-cs"/>
                </a:rPr>
                <a:t>１）　自然の力に支えられ、安全・安心に暮らせる社会</a:t>
              </a:r>
              <a:br>
                <a:rPr kumimoji="1" lang="en-US" altLang="ja-JP" sz="500" b="0" i="0" u="none" strike="noStrike" kern="1200" cap="none" spc="0" normalizeH="0" baseline="0" noProof="0">
                  <a:ln>
                    <a:noFill/>
                  </a:ln>
                  <a:solidFill>
                    <a:prstClr val="black"/>
                  </a:solidFill>
                  <a:effectLst/>
                  <a:uLnTx/>
                  <a:uFillTx/>
                  <a:latin typeface="Arial"/>
                  <a:ea typeface="ＭＳ Ｐゴシック"/>
                  <a:cs typeface="+mn-cs"/>
                </a:rPr>
              </a:br>
              <a:endParaRPr kumimoji="1" lang="ja-JP" altLang="en-US" sz="500" b="0" i="0" u="none" strike="noStrike" kern="1200" cap="none" spc="0" normalizeH="0" baseline="0" noProof="0">
                <a:ln>
                  <a:noFill/>
                </a:ln>
                <a:solidFill>
                  <a:prstClr val="black"/>
                </a:solidFill>
                <a:effectLst/>
                <a:uLnTx/>
                <a:uFillTx/>
                <a:latin typeface="Arial"/>
                <a:ea typeface="ＭＳ Ｐゴシック"/>
                <a:cs typeface="+mn-cs"/>
              </a:endParaRPr>
            </a:p>
          </p:txBody>
        </p:sp>
      </p:grpSp>
      <p:grpSp>
        <p:nvGrpSpPr>
          <p:cNvPr id="66" name="グループ化 65">
            <a:extLst>
              <a:ext uri="{FF2B5EF4-FFF2-40B4-BE49-F238E27FC236}">
                <a16:creationId xmlns:a16="http://schemas.microsoft.com/office/drawing/2014/main" id="{9D56129D-1B17-CF91-60A5-D976C2C4B24E}"/>
              </a:ext>
            </a:extLst>
          </p:cNvPr>
          <p:cNvGrpSpPr/>
          <p:nvPr/>
        </p:nvGrpSpPr>
        <p:grpSpPr>
          <a:xfrm>
            <a:off x="7936031" y="4172698"/>
            <a:ext cx="617369" cy="768470"/>
            <a:chOff x="3612728" y="4294714"/>
            <a:chExt cx="3963697" cy="6080016"/>
          </a:xfrm>
        </p:grpSpPr>
        <p:sp>
          <p:nvSpPr>
            <p:cNvPr id="67" name="正方形/長方形 66">
              <a:extLst>
                <a:ext uri="{FF2B5EF4-FFF2-40B4-BE49-F238E27FC236}">
                  <a16:creationId xmlns:a16="http://schemas.microsoft.com/office/drawing/2014/main" id="{0C0AA188-446C-7221-FB82-97B2EF8F9FFE}"/>
                </a:ext>
              </a:extLst>
            </p:cNvPr>
            <p:cNvSpPr/>
            <p:nvPr/>
          </p:nvSpPr>
          <p:spPr>
            <a:xfrm>
              <a:off x="4025774" y="4558426"/>
              <a:ext cx="3203999" cy="5816304"/>
            </a:xfrm>
            <a:prstGeom prst="rect">
              <a:avLst/>
            </a:prstGeom>
            <a:solidFill>
              <a:srgbClr val="D8ED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68" name="正方形/長方形 67">
              <a:extLst>
                <a:ext uri="{FF2B5EF4-FFF2-40B4-BE49-F238E27FC236}">
                  <a16:creationId xmlns:a16="http://schemas.microsoft.com/office/drawing/2014/main" id="{26544A64-9E60-1EB9-33E5-151B34EA7AEE}"/>
                </a:ext>
              </a:extLst>
            </p:cNvPr>
            <p:cNvSpPr/>
            <p:nvPr/>
          </p:nvSpPr>
          <p:spPr>
            <a:xfrm>
              <a:off x="3612728" y="4294714"/>
              <a:ext cx="3963697" cy="118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391896"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a:ln>
                    <a:noFill/>
                  </a:ln>
                  <a:solidFill>
                    <a:prstClr val="black"/>
                  </a:solidFill>
                  <a:effectLst/>
                  <a:uLnTx/>
                  <a:uFillTx/>
                  <a:latin typeface="Arial"/>
                  <a:ea typeface="ＭＳ Ｐゴシック"/>
                  <a:cs typeface="+mn-cs"/>
                </a:rPr>
                <a:t>２）　自然の中で健康・快適に暮らし、クリエイティブに楽しく活動できる社会</a:t>
              </a:r>
              <a:br>
                <a:rPr kumimoji="1" lang="en-US" altLang="ja-JP" sz="500" b="0" i="0" u="none" strike="noStrike" kern="1200" cap="none" spc="0" normalizeH="0" baseline="0" noProof="0">
                  <a:ln>
                    <a:noFill/>
                  </a:ln>
                  <a:solidFill>
                    <a:prstClr val="black"/>
                  </a:solidFill>
                  <a:effectLst/>
                  <a:uLnTx/>
                  <a:uFillTx/>
                  <a:latin typeface="Arial"/>
                  <a:ea typeface="ＭＳ Ｐゴシック"/>
                  <a:cs typeface="+mn-cs"/>
                </a:rPr>
              </a:br>
              <a:endParaRPr kumimoji="1" lang="ja-JP" altLang="en-US" sz="500" b="0" i="0" u="none" strike="noStrike" kern="1200" cap="none" spc="0" normalizeH="0" baseline="0" noProof="0">
                <a:ln>
                  <a:noFill/>
                </a:ln>
                <a:solidFill>
                  <a:prstClr val="black"/>
                </a:solidFill>
                <a:effectLst/>
                <a:uLnTx/>
                <a:uFillTx/>
                <a:latin typeface="Arial"/>
                <a:ea typeface="ＭＳ Ｐゴシック"/>
                <a:cs typeface="+mn-cs"/>
              </a:endParaRPr>
            </a:p>
          </p:txBody>
        </p:sp>
      </p:grpSp>
      <p:sp>
        <p:nvSpPr>
          <p:cNvPr id="73" name="正方形/長方形 72">
            <a:extLst>
              <a:ext uri="{FF2B5EF4-FFF2-40B4-BE49-F238E27FC236}">
                <a16:creationId xmlns:a16="http://schemas.microsoft.com/office/drawing/2014/main" id="{212843D3-0D3C-AAFB-0CFF-4F856B8BB97B}"/>
              </a:ext>
            </a:extLst>
          </p:cNvPr>
          <p:cNvSpPr/>
          <p:nvPr/>
        </p:nvSpPr>
        <p:spPr>
          <a:xfrm>
            <a:off x="8597962" y="4205552"/>
            <a:ext cx="499041" cy="735139"/>
          </a:xfrm>
          <a:prstGeom prst="rect">
            <a:avLst/>
          </a:prstGeom>
          <a:solidFill>
            <a:srgbClr val="D8ED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76" name="正方形/長方形 75">
            <a:extLst>
              <a:ext uri="{FF2B5EF4-FFF2-40B4-BE49-F238E27FC236}">
                <a16:creationId xmlns:a16="http://schemas.microsoft.com/office/drawing/2014/main" id="{0B450EE9-7C6D-BE3F-DBE9-02BEAFB06017}"/>
              </a:ext>
            </a:extLst>
          </p:cNvPr>
          <p:cNvSpPr/>
          <p:nvPr/>
        </p:nvSpPr>
        <p:spPr>
          <a:xfrm>
            <a:off x="9167743" y="4205552"/>
            <a:ext cx="499041" cy="735139"/>
          </a:xfrm>
          <a:prstGeom prst="rect">
            <a:avLst/>
          </a:prstGeom>
          <a:solidFill>
            <a:srgbClr val="D8ED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78" name="正方形/長方形 77">
            <a:extLst>
              <a:ext uri="{FF2B5EF4-FFF2-40B4-BE49-F238E27FC236}">
                <a16:creationId xmlns:a16="http://schemas.microsoft.com/office/drawing/2014/main" id="{1BEB219A-3934-035F-BE79-5A3ACE8647FC}"/>
              </a:ext>
            </a:extLst>
          </p:cNvPr>
          <p:cNvSpPr/>
          <p:nvPr/>
        </p:nvSpPr>
        <p:spPr>
          <a:xfrm>
            <a:off x="8534432" y="4166190"/>
            <a:ext cx="617369" cy="136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391896"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a:ln>
                  <a:noFill/>
                </a:ln>
                <a:solidFill>
                  <a:prstClr val="black"/>
                </a:solidFill>
                <a:effectLst/>
                <a:uLnTx/>
                <a:uFillTx/>
                <a:latin typeface="Arial"/>
                <a:ea typeface="ＭＳ Ｐゴシック"/>
                <a:cs typeface="+mn-cs"/>
              </a:rPr>
              <a:t>３）　自然を通じて、安らぎとつながりが生まれ、子どもたちが健やかに育つ社会</a:t>
            </a:r>
          </a:p>
          <a:p>
            <a:pPr marL="0" marR="0" lvl="0" indent="-391896" algn="l" defTabSz="914400" rtl="0" eaLnBrk="1" fontAlgn="auto" latinLnBrk="0" hangingPunct="1">
              <a:lnSpc>
                <a:spcPct val="100000"/>
              </a:lnSpc>
              <a:spcBef>
                <a:spcPts val="0"/>
              </a:spcBef>
              <a:spcAft>
                <a:spcPts val="0"/>
              </a:spcAft>
              <a:buClrTx/>
              <a:buSzTx/>
              <a:buFontTx/>
              <a:buNone/>
              <a:tabLst/>
              <a:defRPr/>
            </a:pPr>
            <a:br>
              <a:rPr kumimoji="1" lang="en-US" altLang="ja-JP" sz="500" b="0" i="0" u="none" strike="noStrike" kern="1200" cap="none" spc="0" normalizeH="0" baseline="0" noProof="0">
                <a:ln>
                  <a:noFill/>
                </a:ln>
                <a:solidFill>
                  <a:prstClr val="black"/>
                </a:solidFill>
                <a:effectLst/>
                <a:uLnTx/>
                <a:uFillTx/>
                <a:latin typeface="Arial"/>
                <a:ea typeface="ＭＳ Ｐゴシック"/>
                <a:cs typeface="+mn-cs"/>
              </a:rPr>
            </a:br>
            <a:endParaRPr kumimoji="1" lang="ja-JP" altLang="en-US" sz="5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80" name="正方形/長方形 79">
            <a:extLst>
              <a:ext uri="{FF2B5EF4-FFF2-40B4-BE49-F238E27FC236}">
                <a16:creationId xmlns:a16="http://schemas.microsoft.com/office/drawing/2014/main" id="{B49DB84B-B806-33B6-9DA5-AB81124610F0}"/>
              </a:ext>
            </a:extLst>
          </p:cNvPr>
          <p:cNvSpPr/>
          <p:nvPr/>
        </p:nvSpPr>
        <p:spPr>
          <a:xfrm>
            <a:off x="9091086" y="4166190"/>
            <a:ext cx="617369" cy="136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391896"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a:ln>
                  <a:noFill/>
                </a:ln>
                <a:solidFill>
                  <a:prstClr val="black"/>
                </a:solidFill>
                <a:effectLst/>
                <a:uLnTx/>
                <a:uFillTx/>
                <a:latin typeface="Arial"/>
                <a:ea typeface="ＭＳ Ｐゴシック"/>
                <a:cs typeface="+mn-cs"/>
              </a:rPr>
              <a:t>４）　自然を活かした地域活性化により、豊かさや賑わいのある社会</a:t>
            </a:r>
            <a:br>
              <a:rPr kumimoji="1" lang="en-US" altLang="ja-JP" sz="500" b="0" i="0" u="none" strike="noStrike" kern="1200" cap="none" spc="0" normalizeH="0" baseline="0" noProof="0">
                <a:ln>
                  <a:noFill/>
                </a:ln>
                <a:solidFill>
                  <a:prstClr val="black"/>
                </a:solidFill>
                <a:effectLst/>
                <a:uLnTx/>
                <a:uFillTx/>
                <a:latin typeface="Arial"/>
                <a:ea typeface="ＭＳ Ｐゴシック"/>
                <a:cs typeface="+mn-cs"/>
              </a:rPr>
            </a:br>
            <a:endParaRPr kumimoji="1" lang="ja-JP" altLang="en-US" sz="5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81" name="正方形/長方形 80">
            <a:extLst>
              <a:ext uri="{FF2B5EF4-FFF2-40B4-BE49-F238E27FC236}">
                <a16:creationId xmlns:a16="http://schemas.microsoft.com/office/drawing/2014/main" id="{EAF0C196-EF83-5634-9038-39496CD9A504}"/>
              </a:ext>
            </a:extLst>
          </p:cNvPr>
          <p:cNvSpPr/>
          <p:nvPr/>
        </p:nvSpPr>
        <p:spPr>
          <a:xfrm>
            <a:off x="7449541" y="4691114"/>
            <a:ext cx="2207718" cy="210187"/>
          </a:xfrm>
          <a:prstGeom prst="rect">
            <a:avLst/>
          </a:prstGeom>
          <a:solidFill>
            <a:srgbClr val="FEF46E"/>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ts val="300"/>
              </a:lnSpc>
              <a:spcBef>
                <a:spcPts val="0"/>
              </a:spcBef>
              <a:spcAft>
                <a:spcPts val="0"/>
              </a:spcAft>
              <a:buClrTx/>
              <a:buSzTx/>
              <a:buFontTx/>
              <a:buNone/>
              <a:tabLst/>
              <a:defRPr/>
            </a:pPr>
            <a:r>
              <a:rPr kumimoji="1" lang="ja-JP" altLang="en-US" sz="500" b="0" i="0" u="none" strike="noStrike" kern="1200" cap="none" spc="0" normalizeH="0" baseline="0" noProof="0">
                <a:ln>
                  <a:noFill/>
                </a:ln>
                <a:solidFill>
                  <a:prstClr val="black"/>
                </a:solidFill>
                <a:effectLst/>
                <a:uLnTx/>
                <a:uFillTx/>
                <a:latin typeface="Arial"/>
                <a:ea typeface="ＭＳ Ｐゴシック"/>
                <a:cs typeface="+mn-cs"/>
              </a:rPr>
              <a:t>「グリーンインフラのビルトイン」に向けた７つの視点</a:t>
            </a:r>
            <a:endParaRPr kumimoji="1" lang="en-US" altLang="ja-JP" sz="9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82" name="正方形/長方形 81">
            <a:extLst>
              <a:ext uri="{FF2B5EF4-FFF2-40B4-BE49-F238E27FC236}">
                <a16:creationId xmlns:a16="http://schemas.microsoft.com/office/drawing/2014/main" id="{B9A5BB7D-0736-EA46-7E66-FE228359CE66}"/>
              </a:ext>
            </a:extLst>
          </p:cNvPr>
          <p:cNvSpPr/>
          <p:nvPr/>
        </p:nvSpPr>
        <p:spPr>
          <a:xfrm>
            <a:off x="7460319" y="4785912"/>
            <a:ext cx="2196940" cy="8827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27"/>
              </a:spcAft>
              <a:buClrTx/>
              <a:buSzTx/>
              <a:buFontTx/>
              <a:buNone/>
              <a:tabLst/>
              <a:defRPr/>
            </a:pPr>
            <a:r>
              <a:rPr kumimoji="1" lang="ja-JP" altLang="en-US" sz="400" b="0" i="0" u="none" strike="noStrike" kern="1200" cap="none" spc="0" normalizeH="0" baseline="0" noProof="0">
                <a:ln>
                  <a:noFill/>
                </a:ln>
                <a:solidFill>
                  <a:prstClr val="black"/>
                </a:solidFill>
                <a:effectLst/>
                <a:uLnTx/>
                <a:uFillTx/>
                <a:latin typeface="Arial"/>
                <a:ea typeface="ＭＳ Ｐゴシック"/>
                <a:cs typeface="+mn-cs"/>
              </a:rPr>
              <a:t>連携　／　コミュニティ　／　技術　／　評価　／　資金調達　／　グローバル　／　デジタル</a:t>
            </a:r>
            <a:endParaRPr kumimoji="1" lang="en-US" altLang="ja-JP" sz="4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20" name="楕円 119">
            <a:extLst>
              <a:ext uri="{FF2B5EF4-FFF2-40B4-BE49-F238E27FC236}">
                <a16:creationId xmlns:a16="http://schemas.microsoft.com/office/drawing/2014/main" id="{0DC8CA54-911D-FC19-6CED-039C15BEE617}"/>
              </a:ext>
            </a:extLst>
          </p:cNvPr>
          <p:cNvSpPr/>
          <p:nvPr/>
        </p:nvSpPr>
        <p:spPr>
          <a:xfrm>
            <a:off x="3625801" y="5902005"/>
            <a:ext cx="936104" cy="760064"/>
          </a:xfrm>
          <a:prstGeom prst="ellipse">
            <a:avLst/>
          </a:prstGeom>
          <a:noFill/>
          <a:ln w="762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17" name="四角形: 角を丸くする 116">
            <a:extLst>
              <a:ext uri="{FF2B5EF4-FFF2-40B4-BE49-F238E27FC236}">
                <a16:creationId xmlns:a16="http://schemas.microsoft.com/office/drawing/2014/main" id="{5F7311DD-81D0-B18C-6797-F17F901F432F}"/>
              </a:ext>
            </a:extLst>
          </p:cNvPr>
          <p:cNvSpPr/>
          <p:nvPr/>
        </p:nvSpPr>
        <p:spPr>
          <a:xfrm>
            <a:off x="3343643" y="6430895"/>
            <a:ext cx="1514868" cy="193848"/>
          </a:xfrm>
          <a:prstGeom prst="roundRect">
            <a:avLst/>
          </a:prstGeom>
          <a:ln w="63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Arial"/>
                <a:ea typeface="ＭＳ Ｐゴシック"/>
                <a:cs typeface="+mn-cs"/>
              </a:rPr>
              <a:t>資本ストック</a:t>
            </a:r>
          </a:p>
        </p:txBody>
      </p:sp>
      <p:sp>
        <p:nvSpPr>
          <p:cNvPr id="118" name="四角形: 角を丸くする 117">
            <a:extLst>
              <a:ext uri="{FF2B5EF4-FFF2-40B4-BE49-F238E27FC236}">
                <a16:creationId xmlns:a16="http://schemas.microsoft.com/office/drawing/2014/main" id="{3AAE5325-5068-F4DA-AF73-25FC4AA04612}"/>
              </a:ext>
            </a:extLst>
          </p:cNvPr>
          <p:cNvSpPr/>
          <p:nvPr/>
        </p:nvSpPr>
        <p:spPr>
          <a:xfrm>
            <a:off x="3343643" y="6196421"/>
            <a:ext cx="1514868" cy="193848"/>
          </a:xfrm>
          <a:prstGeom prst="roundRect">
            <a:avLst/>
          </a:prstGeom>
          <a:ln w="63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Arial"/>
                <a:ea typeface="ＭＳ Ｐゴシック"/>
                <a:cs typeface="+mn-cs"/>
              </a:rPr>
              <a:t>経済のフロー</a:t>
            </a:r>
          </a:p>
        </p:txBody>
      </p:sp>
      <p:sp>
        <p:nvSpPr>
          <p:cNvPr id="119" name="四角形: 角を丸くする 118">
            <a:extLst>
              <a:ext uri="{FF2B5EF4-FFF2-40B4-BE49-F238E27FC236}">
                <a16:creationId xmlns:a16="http://schemas.microsoft.com/office/drawing/2014/main" id="{6E739503-3BFE-3F6F-7F9A-18324FDFC774}"/>
              </a:ext>
            </a:extLst>
          </p:cNvPr>
          <p:cNvSpPr/>
          <p:nvPr/>
        </p:nvSpPr>
        <p:spPr>
          <a:xfrm>
            <a:off x="3351832" y="5965548"/>
            <a:ext cx="1514868" cy="193848"/>
          </a:xfrm>
          <a:prstGeom prst="roundRect">
            <a:avLst/>
          </a:prstGeom>
          <a:ln w="63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Arial"/>
                <a:ea typeface="ＭＳ Ｐゴシック"/>
                <a:cs typeface="+mn-cs"/>
              </a:rPr>
              <a:t>国民のウェルビーイング</a:t>
            </a:r>
          </a:p>
        </p:txBody>
      </p:sp>
      <p:sp>
        <p:nvSpPr>
          <p:cNvPr id="11" name="正方形/長方形 10">
            <a:extLst>
              <a:ext uri="{FF2B5EF4-FFF2-40B4-BE49-F238E27FC236}">
                <a16:creationId xmlns:a16="http://schemas.microsoft.com/office/drawing/2014/main" id="{F8F9EBD3-7C62-483E-258D-3084585EFEA9}"/>
              </a:ext>
            </a:extLst>
          </p:cNvPr>
          <p:cNvSpPr/>
          <p:nvPr/>
        </p:nvSpPr>
        <p:spPr>
          <a:xfrm>
            <a:off x="3351832" y="2934894"/>
            <a:ext cx="843292" cy="133725"/>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Arial"/>
                <a:ea typeface="ＭＳ Ｐゴシック"/>
                <a:cs typeface="+mn-cs"/>
              </a:rPr>
              <a:t>適応策の例</a:t>
            </a:r>
          </a:p>
        </p:txBody>
      </p:sp>
      <p:cxnSp>
        <p:nvCxnSpPr>
          <p:cNvPr id="19" name="直線コネクタ 18">
            <a:extLst>
              <a:ext uri="{FF2B5EF4-FFF2-40B4-BE49-F238E27FC236}">
                <a16:creationId xmlns:a16="http://schemas.microsoft.com/office/drawing/2014/main" id="{5CEFB1BA-D55F-CEA4-42BB-E27C69EF3E1A}"/>
              </a:ext>
            </a:extLst>
          </p:cNvPr>
          <p:cNvCxnSpPr>
            <a:cxnSpLocks/>
          </p:cNvCxnSpPr>
          <p:nvPr/>
        </p:nvCxnSpPr>
        <p:spPr>
          <a:xfrm flipH="1">
            <a:off x="3414626" y="3067988"/>
            <a:ext cx="0" cy="360000"/>
          </a:xfrm>
          <a:prstGeom prst="line">
            <a:avLst/>
          </a:prstGeom>
        </p:spPr>
        <p:style>
          <a:lnRef idx="1">
            <a:schemeClr val="dk1"/>
          </a:lnRef>
          <a:fillRef idx="0">
            <a:schemeClr val="dk1"/>
          </a:fillRef>
          <a:effectRef idx="0">
            <a:schemeClr val="dk1"/>
          </a:effectRef>
          <a:fontRef idx="minor">
            <a:schemeClr val="tx1"/>
          </a:fontRef>
        </p:style>
      </p:cxnSp>
      <p:sp>
        <p:nvSpPr>
          <p:cNvPr id="22" name="楕円 21">
            <a:extLst>
              <a:ext uri="{FF2B5EF4-FFF2-40B4-BE49-F238E27FC236}">
                <a16:creationId xmlns:a16="http://schemas.microsoft.com/office/drawing/2014/main" id="{FA3F360C-DDCE-1985-C7F1-06979D9BBA02}"/>
              </a:ext>
            </a:extLst>
          </p:cNvPr>
          <p:cNvSpPr/>
          <p:nvPr/>
        </p:nvSpPr>
        <p:spPr>
          <a:xfrm>
            <a:off x="3383526" y="3128281"/>
            <a:ext cx="62199" cy="621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4" name="テキスト ボックス 23">
            <a:extLst>
              <a:ext uri="{FF2B5EF4-FFF2-40B4-BE49-F238E27FC236}">
                <a16:creationId xmlns:a16="http://schemas.microsoft.com/office/drawing/2014/main" id="{391F9829-F243-A5F2-737B-C8A96A3EA505}"/>
              </a:ext>
            </a:extLst>
          </p:cNvPr>
          <p:cNvSpPr txBox="1"/>
          <p:nvPr/>
        </p:nvSpPr>
        <p:spPr>
          <a:xfrm>
            <a:off x="3383526" y="3068055"/>
            <a:ext cx="2101420"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農林水産業</a:t>
            </a:r>
            <a:endParaRPr kumimoji="1" lang="en-US" altLang="ja-JP" sz="7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自然災害</a:t>
            </a:r>
            <a:endParaRPr kumimoji="1" lang="en-US" altLang="ja-JP" sz="7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endParaRPr kumimoji="1" lang="en-US" altLang="ja-JP" sz="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国民生活・都市生活</a:t>
            </a:r>
            <a:endParaRPr kumimoji="1" lang="en-US" altLang="ja-JP" sz="7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施設やシステムの強靭化、</a:t>
            </a:r>
            <a:r>
              <a:rPr kumimoji="1" lang="ja-JP" altLang="en-US" sz="5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グリーンインフラの活用</a:t>
            </a:r>
            <a:r>
              <a:rPr kumimoji="1" lang="ja-JP" altLang="en-US" sz="5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等</a:t>
            </a:r>
            <a:endParaRPr kumimoji="1" lang="en-US" altLang="ja-JP" sz="5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5" name="楕円 24">
            <a:extLst>
              <a:ext uri="{FF2B5EF4-FFF2-40B4-BE49-F238E27FC236}">
                <a16:creationId xmlns:a16="http://schemas.microsoft.com/office/drawing/2014/main" id="{C30A561E-8FD7-0154-2BAF-8831BDDE2D1B}"/>
              </a:ext>
            </a:extLst>
          </p:cNvPr>
          <p:cNvSpPr/>
          <p:nvPr/>
        </p:nvSpPr>
        <p:spPr>
          <a:xfrm>
            <a:off x="3383526" y="3236462"/>
            <a:ext cx="62199" cy="621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6" name="楕円 25">
            <a:extLst>
              <a:ext uri="{FF2B5EF4-FFF2-40B4-BE49-F238E27FC236}">
                <a16:creationId xmlns:a16="http://schemas.microsoft.com/office/drawing/2014/main" id="{7430B3F9-9013-5CDC-F38C-6187409FD4FF}"/>
              </a:ext>
            </a:extLst>
          </p:cNvPr>
          <p:cNvSpPr/>
          <p:nvPr/>
        </p:nvSpPr>
        <p:spPr>
          <a:xfrm>
            <a:off x="3383526" y="3396888"/>
            <a:ext cx="62199" cy="621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57" name="図 56" descr="カレンダー が含まれている画像&#10;&#10;自動的に生成された説明">
            <a:extLst>
              <a:ext uri="{FF2B5EF4-FFF2-40B4-BE49-F238E27FC236}">
                <a16:creationId xmlns:a16="http://schemas.microsoft.com/office/drawing/2014/main" id="{C3752AB8-E00A-9140-DCD4-639CFAEF9D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7820" y="3816956"/>
            <a:ext cx="1889451" cy="848079"/>
          </a:xfrm>
          <a:prstGeom prst="rect">
            <a:avLst/>
          </a:prstGeom>
        </p:spPr>
      </p:pic>
      <p:sp>
        <p:nvSpPr>
          <p:cNvPr id="58" name="二等辺三角形 57">
            <a:extLst>
              <a:ext uri="{FF2B5EF4-FFF2-40B4-BE49-F238E27FC236}">
                <a16:creationId xmlns:a16="http://schemas.microsoft.com/office/drawing/2014/main" id="{EB20275C-FB5C-5E41-8E26-C6E080BFB357}"/>
              </a:ext>
            </a:extLst>
          </p:cNvPr>
          <p:cNvSpPr/>
          <p:nvPr/>
        </p:nvSpPr>
        <p:spPr>
          <a:xfrm>
            <a:off x="7764480" y="5189948"/>
            <a:ext cx="1808615" cy="131957"/>
          </a:xfrm>
          <a:prstGeom prst="triangle">
            <a:avLst/>
          </a:prstGeom>
          <a:solidFill>
            <a:srgbClr val="E7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a:ln>
                  <a:noFill/>
                </a:ln>
                <a:solidFill>
                  <a:prstClr val="white"/>
                </a:solidFill>
                <a:effectLst/>
                <a:uLnTx/>
                <a:uFillTx/>
                <a:latin typeface="Arial"/>
                <a:ea typeface="ＭＳ Ｐゴシック"/>
                <a:cs typeface="+mn-cs"/>
              </a:rPr>
              <a:t>地域の価値向上</a:t>
            </a:r>
            <a:endParaRPr kumimoji="1" lang="en-US" altLang="ja-JP" sz="600" b="1" i="0" u="none" strike="noStrike" kern="1200" cap="none" spc="0" normalizeH="0" baseline="0" noProof="0">
              <a:ln>
                <a:noFill/>
              </a:ln>
              <a:solidFill>
                <a:prstClr val="white"/>
              </a:solidFill>
              <a:effectLst/>
              <a:uLnTx/>
              <a:uFillTx/>
              <a:latin typeface="Arial"/>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 b="1"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9" name="正方形/長方形 58">
            <a:extLst>
              <a:ext uri="{FF2B5EF4-FFF2-40B4-BE49-F238E27FC236}">
                <a16:creationId xmlns:a16="http://schemas.microsoft.com/office/drawing/2014/main" id="{B458593E-C987-D4FC-3F6F-8AD06004D7AF}"/>
              </a:ext>
            </a:extLst>
          </p:cNvPr>
          <p:cNvSpPr/>
          <p:nvPr/>
        </p:nvSpPr>
        <p:spPr>
          <a:xfrm>
            <a:off x="7769655" y="5335384"/>
            <a:ext cx="576000" cy="265908"/>
          </a:xfrm>
          <a:prstGeom prst="rect">
            <a:avLst/>
          </a:prstGeom>
          <a:solidFill>
            <a:srgbClr val="648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a:ln>
                  <a:noFill/>
                </a:ln>
                <a:solidFill>
                  <a:prstClr val="white"/>
                </a:solidFill>
                <a:effectLst/>
                <a:uLnTx/>
                <a:uFillTx/>
                <a:latin typeface="Arial"/>
                <a:ea typeface="ＭＳ Ｐゴシック"/>
                <a:cs typeface="+mn-cs"/>
              </a:rPr>
              <a:t>気候変動対策</a:t>
            </a:r>
          </a:p>
        </p:txBody>
      </p:sp>
      <p:sp>
        <p:nvSpPr>
          <p:cNvPr id="60" name="正方形/長方形 59">
            <a:extLst>
              <a:ext uri="{FF2B5EF4-FFF2-40B4-BE49-F238E27FC236}">
                <a16:creationId xmlns:a16="http://schemas.microsoft.com/office/drawing/2014/main" id="{804BF9FA-5456-0B02-DA42-BA1F99C8FAF1}"/>
              </a:ext>
            </a:extLst>
          </p:cNvPr>
          <p:cNvSpPr/>
          <p:nvPr/>
        </p:nvSpPr>
        <p:spPr>
          <a:xfrm>
            <a:off x="8380786" y="5337265"/>
            <a:ext cx="576000" cy="265908"/>
          </a:xfrm>
          <a:prstGeom prst="rect">
            <a:avLst/>
          </a:prstGeom>
          <a:solidFill>
            <a:srgbClr val="F86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a:ln>
                  <a:noFill/>
                </a:ln>
                <a:solidFill>
                  <a:prstClr val="white"/>
                </a:solidFill>
                <a:effectLst/>
                <a:uLnTx/>
                <a:uFillTx/>
                <a:latin typeface="Arial"/>
                <a:ea typeface="ＭＳ Ｐゴシック"/>
                <a:cs typeface="+mn-cs"/>
              </a:rPr>
              <a:t>生物多様性の確保</a:t>
            </a:r>
          </a:p>
        </p:txBody>
      </p:sp>
      <p:sp>
        <p:nvSpPr>
          <p:cNvPr id="61" name="正方形/長方形 60">
            <a:extLst>
              <a:ext uri="{FF2B5EF4-FFF2-40B4-BE49-F238E27FC236}">
                <a16:creationId xmlns:a16="http://schemas.microsoft.com/office/drawing/2014/main" id="{50DF56B7-7977-DD20-B2B3-9AFEF1505741}"/>
              </a:ext>
            </a:extLst>
          </p:cNvPr>
          <p:cNvSpPr/>
          <p:nvPr/>
        </p:nvSpPr>
        <p:spPr>
          <a:xfrm>
            <a:off x="8997095" y="5337579"/>
            <a:ext cx="576000" cy="265908"/>
          </a:xfrm>
          <a:prstGeom prst="rect">
            <a:avLst/>
          </a:prstGeom>
          <a:solidFill>
            <a:srgbClr val="F5C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cap="none" spc="0" normalizeH="0" baseline="0" noProof="0">
                <a:ln>
                  <a:noFill/>
                </a:ln>
                <a:solidFill>
                  <a:prstClr val="white"/>
                </a:solidFill>
                <a:effectLst/>
                <a:uLnTx/>
                <a:uFillTx/>
                <a:latin typeface="Arial"/>
                <a:ea typeface="ＭＳ Ｐゴシック"/>
                <a:cs typeface="+mn-cs"/>
              </a:rPr>
              <a:t>Well-being</a:t>
            </a:r>
            <a:r>
              <a:rPr kumimoji="1" lang="ja-JP" altLang="en-US" sz="700" b="1" i="0" u="none" strike="noStrike" kern="1200" cap="none" spc="0" normalizeH="0" baseline="0" noProof="0">
                <a:ln>
                  <a:noFill/>
                </a:ln>
                <a:solidFill>
                  <a:prstClr val="white"/>
                </a:solidFill>
                <a:effectLst/>
                <a:uLnTx/>
                <a:uFillTx/>
                <a:latin typeface="Arial"/>
                <a:ea typeface="ＭＳ Ｐゴシック"/>
                <a:cs typeface="+mn-cs"/>
              </a:rPr>
              <a:t>の向上</a:t>
            </a:r>
          </a:p>
        </p:txBody>
      </p:sp>
      <p:sp>
        <p:nvSpPr>
          <p:cNvPr id="62" name="正方形/長方形 61">
            <a:extLst>
              <a:ext uri="{FF2B5EF4-FFF2-40B4-BE49-F238E27FC236}">
                <a16:creationId xmlns:a16="http://schemas.microsoft.com/office/drawing/2014/main" id="{F2CD9F36-8768-FBB2-B098-42C41D4736DF}"/>
              </a:ext>
            </a:extLst>
          </p:cNvPr>
          <p:cNvSpPr/>
          <p:nvPr/>
        </p:nvSpPr>
        <p:spPr>
          <a:xfrm>
            <a:off x="7764480" y="5617524"/>
            <a:ext cx="1812407" cy="26590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a:ln>
                  <a:noFill/>
                </a:ln>
                <a:solidFill>
                  <a:prstClr val="white"/>
                </a:solidFill>
                <a:effectLst/>
                <a:uLnTx/>
                <a:uFillTx/>
                <a:latin typeface="Arial"/>
                <a:ea typeface="ＭＳ Ｐゴシック"/>
                <a:cs typeface="+mn-cs"/>
              </a:rPr>
              <a:t>先進的取組、</a:t>
            </a:r>
            <a:endParaRPr kumimoji="1" lang="en-US" altLang="ja-JP" sz="600" b="1" i="0" u="none" strike="noStrike" kern="1200" cap="none" spc="0" normalizeH="0" baseline="0" noProof="0">
              <a:ln>
                <a:noFill/>
              </a:ln>
              <a:solidFill>
                <a:prstClr val="white"/>
              </a:solidFill>
              <a:effectLst/>
              <a:uLnTx/>
              <a:uFillTx/>
              <a:latin typeface="Arial"/>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a:ln>
                  <a:noFill/>
                </a:ln>
                <a:solidFill>
                  <a:prstClr val="white"/>
                </a:solidFill>
                <a:effectLst/>
                <a:uLnTx/>
                <a:uFillTx/>
                <a:latin typeface="Arial"/>
                <a:ea typeface="ＭＳ Ｐゴシック"/>
                <a:cs typeface="+mn-cs"/>
              </a:rPr>
              <a:t>マネジメント・ガバナンス、</a:t>
            </a:r>
            <a:endParaRPr kumimoji="1" lang="en-US" altLang="ja-JP" sz="600" b="1" i="0" u="none" strike="noStrike" kern="1200" cap="none" spc="0" normalizeH="0" baseline="0" noProof="0">
              <a:ln>
                <a:noFill/>
              </a:ln>
              <a:solidFill>
                <a:prstClr val="white"/>
              </a:solidFill>
              <a:effectLst/>
              <a:uLnTx/>
              <a:uFillTx/>
              <a:latin typeface="Arial"/>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a:ln>
                  <a:noFill/>
                </a:ln>
                <a:solidFill>
                  <a:prstClr val="white"/>
                </a:solidFill>
                <a:effectLst/>
                <a:uLnTx/>
                <a:uFillTx/>
                <a:latin typeface="Arial"/>
                <a:ea typeface="ＭＳ Ｐゴシック"/>
                <a:cs typeface="+mn-cs"/>
              </a:rPr>
              <a:t>土地・地域特性の把握・反映</a:t>
            </a:r>
            <a:endParaRPr kumimoji="1" lang="ja-JP" altLang="en-US" sz="700" b="1"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63" name="正方形/長方形 62">
            <a:extLst>
              <a:ext uri="{FF2B5EF4-FFF2-40B4-BE49-F238E27FC236}">
                <a16:creationId xmlns:a16="http://schemas.microsoft.com/office/drawing/2014/main" id="{5C805082-BF96-38CD-220A-A4446735427C}"/>
              </a:ext>
            </a:extLst>
          </p:cNvPr>
          <p:cNvSpPr/>
          <p:nvPr/>
        </p:nvSpPr>
        <p:spPr>
          <a:xfrm>
            <a:off x="7762583" y="5910680"/>
            <a:ext cx="1812407" cy="105842"/>
          </a:xfrm>
          <a:prstGeom prst="rect">
            <a:avLst/>
          </a:prstGeom>
          <a:solidFill>
            <a:srgbClr val="7EB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a:ln>
                  <a:noFill/>
                </a:ln>
                <a:solidFill>
                  <a:prstClr val="white"/>
                </a:solidFill>
                <a:effectLst/>
                <a:uLnTx/>
                <a:uFillTx/>
                <a:latin typeface="Arial"/>
                <a:ea typeface="ＭＳ Ｐゴシック"/>
                <a:cs typeface="+mn-cs"/>
              </a:rPr>
              <a:t>緑地の量</a:t>
            </a:r>
            <a:endParaRPr kumimoji="1" lang="ja-JP" altLang="en-US" sz="700" b="1"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64" name="テキスト ボックス 63">
            <a:extLst>
              <a:ext uri="{FF2B5EF4-FFF2-40B4-BE49-F238E27FC236}">
                <a16:creationId xmlns:a16="http://schemas.microsoft.com/office/drawing/2014/main" id="{EF7643CE-3CFC-AD71-19C7-ED76D7AE9B97}"/>
              </a:ext>
            </a:extLst>
          </p:cNvPr>
          <p:cNvSpPr txBox="1"/>
          <p:nvPr/>
        </p:nvSpPr>
        <p:spPr>
          <a:xfrm>
            <a:off x="3141795" y="3961767"/>
            <a:ext cx="607859" cy="246221"/>
          </a:xfrm>
          <a:prstGeom prst="rect">
            <a:avLst/>
          </a:prstGeom>
          <a:solidFill>
            <a:srgbClr val="5679BD"/>
          </a:solidFill>
        </p:spPr>
        <p:txBody>
          <a:bodyPr wrap="none"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500" b="1" i="0" u="none" strike="noStrike" kern="1200" cap="none" spc="0" normalizeH="0" baseline="0" noProof="0">
                <a:ln>
                  <a:noFill/>
                </a:ln>
                <a:solidFill>
                  <a:prstClr val="white"/>
                </a:solidFill>
                <a:effectLst/>
                <a:uLnTx/>
                <a:uFillTx/>
                <a:latin typeface="Arial"/>
                <a:ea typeface="ＭＳ Ｐゴシック"/>
                <a:cs typeface="+mn-cs"/>
              </a:rPr>
              <a:t>自然と共生する</a:t>
            </a:r>
            <a:endParaRPr kumimoji="1" lang="en-US" altLang="ja-JP" sz="500" b="1" i="0" u="none" strike="noStrike" kern="1200" cap="none" spc="0" normalizeH="0" baseline="0" noProof="0">
              <a:ln>
                <a:noFill/>
              </a:ln>
              <a:solidFill>
                <a:prstClr val="white"/>
              </a:solidFill>
              <a:effectLst/>
              <a:uLnTx/>
              <a:uFillTx/>
              <a:latin typeface="Arial"/>
              <a:ea typeface="ＭＳ Ｐゴシック"/>
              <a:cs typeface="+mn-cs"/>
            </a:endParaRPr>
          </a:p>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500" b="1" i="0" u="none" strike="noStrike" kern="1200" cap="none" spc="0" normalizeH="0" baseline="0" noProof="0">
                <a:ln>
                  <a:noFill/>
                </a:ln>
                <a:solidFill>
                  <a:prstClr val="white"/>
                </a:solidFill>
                <a:effectLst/>
                <a:uLnTx/>
                <a:uFillTx/>
                <a:latin typeface="Arial"/>
                <a:ea typeface="ＭＳ Ｐゴシック"/>
                <a:cs typeface="+mn-cs"/>
              </a:rPr>
              <a:t>世界の実現</a:t>
            </a:r>
          </a:p>
        </p:txBody>
      </p:sp>
      <p:sp>
        <p:nvSpPr>
          <p:cNvPr id="65" name="テキスト ボックス 64">
            <a:extLst>
              <a:ext uri="{FF2B5EF4-FFF2-40B4-BE49-F238E27FC236}">
                <a16:creationId xmlns:a16="http://schemas.microsoft.com/office/drawing/2014/main" id="{89F775D2-5522-4DD8-4A95-6B582B1EA0C9}"/>
              </a:ext>
            </a:extLst>
          </p:cNvPr>
          <p:cNvSpPr txBox="1"/>
          <p:nvPr/>
        </p:nvSpPr>
        <p:spPr>
          <a:xfrm>
            <a:off x="3138722" y="4383354"/>
            <a:ext cx="649537" cy="246221"/>
          </a:xfrm>
          <a:prstGeom prst="rect">
            <a:avLst/>
          </a:prstGeom>
          <a:solidFill>
            <a:srgbClr val="5679BD"/>
          </a:solidFill>
        </p:spPr>
        <p:txBody>
          <a:bodyPr wrap="none"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1" lang="ja-JP" altLang="en-US" sz="500" b="1" i="0" u="none" strike="noStrike" kern="1200" cap="none" spc="0" normalizeH="0" baseline="0" noProof="0">
                <a:ln>
                  <a:noFill/>
                </a:ln>
                <a:solidFill>
                  <a:prstClr val="white"/>
                </a:solidFill>
                <a:effectLst/>
                <a:uLnTx/>
                <a:uFillTx/>
                <a:latin typeface="Arial"/>
                <a:ea typeface="ＭＳ Ｐゴシック"/>
                <a:cs typeface="+mn-cs"/>
              </a:rPr>
              <a:t>ネイチャー</a:t>
            </a:r>
            <a:endParaRPr kumimoji="1" lang="en-US" altLang="ja-JP" sz="500" b="1" i="0" u="none" strike="noStrike" kern="1200" cap="none" spc="0" normalizeH="0" baseline="0" noProof="0">
              <a:ln>
                <a:noFill/>
              </a:ln>
              <a:solidFill>
                <a:prstClr val="white"/>
              </a:solidFill>
              <a:effectLst/>
              <a:uLnTx/>
              <a:uFillTx/>
              <a:latin typeface="Arial"/>
              <a:ea typeface="ＭＳ Ｐゴシック"/>
              <a:cs typeface="+mn-cs"/>
            </a:endParaRPr>
          </a:p>
          <a:p>
            <a:pPr marL="0" marR="0" lvl="0" indent="0" algn="ctr" defTabSz="914400" rtl="0" eaLnBrk="1" fontAlgn="auto" latinLnBrk="0" hangingPunct="1">
              <a:lnSpc>
                <a:spcPts val="600"/>
              </a:lnSpc>
              <a:spcBef>
                <a:spcPts val="0"/>
              </a:spcBef>
              <a:spcAft>
                <a:spcPts val="0"/>
              </a:spcAft>
              <a:buClrTx/>
              <a:buSzTx/>
              <a:buFontTx/>
              <a:buNone/>
              <a:tabLst/>
              <a:defRPr/>
            </a:pPr>
            <a:r>
              <a:rPr kumimoji="1" lang="ja-JP" altLang="en-US" sz="500" b="1" i="0" u="none" strike="noStrike" kern="1200" cap="none" spc="0" normalizeH="0" baseline="0" noProof="0">
                <a:ln>
                  <a:noFill/>
                </a:ln>
                <a:solidFill>
                  <a:prstClr val="white"/>
                </a:solidFill>
                <a:effectLst/>
                <a:uLnTx/>
                <a:uFillTx/>
                <a:latin typeface="Arial"/>
                <a:ea typeface="ＭＳ Ｐゴシック"/>
                <a:cs typeface="+mn-cs"/>
              </a:rPr>
              <a:t>ポジティブの実現</a:t>
            </a:r>
          </a:p>
        </p:txBody>
      </p:sp>
      <p:sp>
        <p:nvSpPr>
          <p:cNvPr id="16" name="スライド番号プレースホルダー 2">
            <a:extLst>
              <a:ext uri="{FF2B5EF4-FFF2-40B4-BE49-F238E27FC236}">
                <a16:creationId xmlns:a16="http://schemas.microsoft.com/office/drawing/2014/main" id="{44DA9B0C-672D-D44D-EF9E-BC316E3AA89E}"/>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893752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3A3A3C-08FD-9185-C66C-A32AD8F7BA09}"/>
              </a:ext>
            </a:extLst>
          </p:cNvPr>
          <p:cNvSpPr>
            <a:spLocks noGrp="1"/>
          </p:cNvSpPr>
          <p:nvPr>
            <p:ph type="title"/>
          </p:nvPr>
        </p:nvSpPr>
        <p:spPr/>
        <p:txBody>
          <a:bodyPr/>
          <a:lstStyle/>
          <a:p>
            <a:r>
              <a:rPr lang="ja-JP" altLang="en-US"/>
              <a:t>グリーンインフラ</a:t>
            </a:r>
            <a:r>
              <a:rPr kumimoji="1" lang="ja-JP" altLang="en-US"/>
              <a:t>を取り巻く国際動向</a:t>
            </a:r>
          </a:p>
        </p:txBody>
      </p:sp>
      <p:sp>
        <p:nvSpPr>
          <p:cNvPr id="38" name="正方形/長方形 37">
            <a:extLst>
              <a:ext uri="{FF2B5EF4-FFF2-40B4-BE49-F238E27FC236}">
                <a16:creationId xmlns:a16="http://schemas.microsoft.com/office/drawing/2014/main" id="{7E9A92DF-25E5-E5B8-C228-3D06958DFD76}"/>
              </a:ext>
            </a:extLst>
          </p:cNvPr>
          <p:cNvSpPr/>
          <p:nvPr/>
        </p:nvSpPr>
        <p:spPr>
          <a:xfrm>
            <a:off x="149425" y="599152"/>
            <a:ext cx="9602276" cy="1012880"/>
          </a:xfrm>
          <a:prstGeom prst="rect">
            <a:avLst/>
          </a:prstGeom>
          <a:noFill/>
          <a:ln w="19050" cap="flat" cmpd="sng" algn="ctr">
            <a:solidFill>
              <a:sysClr val="windowText" lastClr="000000"/>
            </a:solidFill>
            <a:prstDash val="solid"/>
          </a:ln>
          <a:effectLst/>
        </p:spPr>
        <p:txBody>
          <a:bodyPr lIns="91440" tIns="45720" rIns="91440" bIns="45720" rtlCol="0" anchor="ctr"/>
          <a:lstStyle/>
          <a:p>
            <a:pPr marL="186055" marR="0" lvl="0" indent="-186055" algn="l" defTabSz="180367" rtl="0" eaLnBrk="1" fontAlgn="auto" latinLnBrk="0" hangingPunct="1">
              <a:lnSpc>
                <a:spcPts val="1500"/>
              </a:lnSpc>
              <a:spcBef>
                <a:spcPts val="0"/>
              </a:spcBef>
              <a:spcAft>
                <a:spcPts val="0"/>
              </a:spcAft>
              <a:buClrTx/>
              <a:buSzTx/>
              <a:buFont typeface="Yu Gothic UI" panose="020B0500000000000000" pitchFamily="50" charset="-128"/>
              <a:buChar char="○"/>
              <a:tabLst/>
              <a:defRPr/>
            </a:pPr>
            <a:r>
              <a:rPr kumimoji="0" lang="ja-JP" altLang="en-US" sz="1400" b="0" i="0" u="none" strike="noStrike" kern="0" cap="none" spc="0" normalizeH="0" baseline="0" noProof="0">
                <a:ln>
                  <a:noFill/>
                </a:ln>
                <a:solidFill>
                  <a:prstClr val="black"/>
                </a:solidFill>
                <a:effectLst/>
                <a:uLnTx/>
                <a:uFillTx/>
                <a:latin typeface="ＭＳ Ｐゴシック"/>
                <a:ea typeface="ＭＳ Ｐゴシック"/>
                <a:cs typeface="+mn-cs"/>
              </a:rPr>
              <a:t>　国連サミットでの</a:t>
            </a:r>
            <a:r>
              <a:rPr kumimoji="0" lang="en-US" altLang="ja-JP" sz="1400" b="0" i="0" u="none" strike="noStrike" kern="0" cap="none" spc="0" normalizeH="0" baseline="0" noProof="0">
                <a:ln>
                  <a:noFill/>
                </a:ln>
                <a:solidFill>
                  <a:prstClr val="black"/>
                </a:solidFill>
                <a:effectLst/>
                <a:uLnTx/>
                <a:uFillTx/>
                <a:latin typeface="ＭＳ Ｐゴシック"/>
                <a:ea typeface="ＭＳ Ｐゴシック"/>
                <a:cs typeface="+mn-cs"/>
              </a:rPr>
              <a:t>SDGs</a:t>
            </a:r>
            <a:r>
              <a:rPr kumimoji="0" lang="ja-JP" altLang="en-US" sz="1400" b="0" i="0" u="none" strike="noStrike" kern="0" cap="none" spc="0" normalizeH="0" baseline="0" noProof="0">
                <a:ln>
                  <a:noFill/>
                </a:ln>
                <a:solidFill>
                  <a:prstClr val="black"/>
                </a:solidFill>
                <a:effectLst/>
                <a:uLnTx/>
                <a:uFillTx/>
                <a:latin typeface="ＭＳ Ｐゴシック"/>
                <a:ea typeface="ＭＳ Ｐゴシック"/>
                <a:cs typeface="+mn-cs"/>
              </a:rPr>
              <a:t>採択、昆明・モントリオール生物多様性枠組、米国政府による</a:t>
            </a:r>
            <a:r>
              <a:rPr kumimoji="0" lang="en-US" altLang="ja-JP" sz="1400" b="0" i="0" u="none" strike="noStrike" kern="0" cap="none" spc="0" normalizeH="0" baseline="0" noProof="0" err="1">
                <a:ln>
                  <a:noFill/>
                </a:ln>
                <a:solidFill>
                  <a:prstClr val="black"/>
                </a:solidFill>
                <a:effectLst/>
                <a:uLnTx/>
                <a:uFillTx/>
                <a:latin typeface="ＭＳ Ｐゴシック"/>
                <a:ea typeface="ＭＳ Ｐゴシック"/>
                <a:cs typeface="+mn-cs"/>
              </a:rPr>
              <a:t>NbS</a:t>
            </a:r>
            <a:r>
              <a:rPr kumimoji="0" lang="ja-JP" altLang="en-US" sz="1400" b="0" i="0" u="none" strike="noStrike" kern="0" cap="none" spc="0" normalizeH="0" baseline="0" noProof="0">
                <a:ln>
                  <a:noFill/>
                </a:ln>
                <a:solidFill>
                  <a:prstClr val="black"/>
                </a:solidFill>
                <a:effectLst/>
                <a:uLnTx/>
                <a:uFillTx/>
                <a:latin typeface="ＭＳ Ｐゴシック"/>
                <a:ea typeface="ＭＳ Ｐゴシック"/>
                <a:cs typeface="+mn-cs"/>
              </a:rPr>
              <a:t>ロードマップの公表、英国政府による生物多様性ネットゲイン等、</a:t>
            </a:r>
            <a:r>
              <a:rPr kumimoji="0" lang="ja-JP" altLang="en-US" sz="1400" b="0" i="0" u="none" strike="noStrike" kern="0" cap="none" spc="0" normalizeH="0" baseline="0" noProof="0">
                <a:ln>
                  <a:noFill/>
                </a:ln>
                <a:solidFill>
                  <a:srgbClr val="FF0000"/>
                </a:solidFill>
                <a:effectLst/>
                <a:uLnTx/>
                <a:uFillTx/>
                <a:latin typeface="ＭＳ Ｐゴシック"/>
                <a:ea typeface="ＭＳ Ｐゴシック"/>
                <a:cs typeface="+mn-cs"/>
              </a:rPr>
              <a:t>国際的に</a:t>
            </a:r>
            <a:r>
              <a:rPr kumimoji="0" lang="en-US" altLang="ja-JP" sz="1400" b="0" i="0" u="none" strike="noStrike" kern="0" cap="none" spc="0" normalizeH="0" baseline="0" noProof="0" err="1">
                <a:ln>
                  <a:noFill/>
                </a:ln>
                <a:solidFill>
                  <a:srgbClr val="FF0000"/>
                </a:solidFill>
                <a:effectLst/>
                <a:uLnTx/>
                <a:uFillTx/>
                <a:latin typeface="ＭＳ Ｐゴシック"/>
                <a:ea typeface="ＭＳ Ｐゴシック"/>
                <a:cs typeface="+mn-cs"/>
              </a:rPr>
              <a:t>NbS（Nature</a:t>
            </a:r>
            <a:r>
              <a:rPr kumimoji="0" lang="en-US" altLang="ja-JP" sz="1400" b="0" i="0" u="none" strike="noStrike" kern="0" cap="none" spc="0" normalizeH="0" baseline="0" noProof="0">
                <a:ln>
                  <a:noFill/>
                </a:ln>
                <a:solidFill>
                  <a:srgbClr val="FF0000"/>
                </a:solidFill>
                <a:effectLst/>
                <a:uLnTx/>
                <a:uFillTx/>
                <a:latin typeface="ＭＳ Ｐゴシック"/>
                <a:ea typeface="ＭＳ Ｐゴシック"/>
                <a:cs typeface="+mn-cs"/>
              </a:rPr>
              <a:t> based </a:t>
            </a:r>
            <a:r>
              <a:rPr kumimoji="0" lang="en-US" altLang="ja-JP" sz="1400" b="0" i="0" u="none" strike="noStrike" kern="0" cap="none" spc="0" normalizeH="0" baseline="0" noProof="0" err="1">
                <a:ln>
                  <a:noFill/>
                </a:ln>
                <a:solidFill>
                  <a:srgbClr val="FF0000"/>
                </a:solidFill>
                <a:effectLst/>
                <a:uLnTx/>
                <a:uFillTx/>
                <a:latin typeface="ＭＳ Ｐゴシック"/>
                <a:ea typeface="ＭＳ Ｐゴシック"/>
                <a:cs typeface="+mn-cs"/>
              </a:rPr>
              <a:t>Solutions：自然</a:t>
            </a:r>
            <a:r>
              <a:rPr kumimoji="0" lang="ja-JP" altLang="en-US" sz="1400" b="0" i="0" u="none" strike="noStrike" kern="0" cap="none" spc="0" normalizeH="0" baseline="0" noProof="0">
                <a:ln>
                  <a:noFill/>
                </a:ln>
                <a:solidFill>
                  <a:srgbClr val="FF0000"/>
                </a:solidFill>
                <a:effectLst/>
                <a:uLnTx/>
                <a:uFillTx/>
                <a:latin typeface="ＭＳ Ｐゴシック"/>
                <a:ea typeface="ＭＳ Ｐゴシック"/>
                <a:cs typeface="+mn-cs"/>
              </a:rPr>
              <a:t>を基盤とした</a:t>
            </a:r>
            <a:r>
              <a:rPr kumimoji="0" lang="en-US" altLang="ja-JP" sz="1400" b="0" i="0" u="none" strike="noStrike" kern="0" cap="none" spc="0" normalizeH="0" baseline="0" noProof="0" err="1">
                <a:ln>
                  <a:noFill/>
                </a:ln>
                <a:solidFill>
                  <a:srgbClr val="FF0000"/>
                </a:solidFill>
                <a:effectLst/>
                <a:uLnTx/>
                <a:uFillTx/>
                <a:latin typeface="ＭＳ Ｐゴシック"/>
                <a:ea typeface="ＭＳ Ｐゴシック"/>
                <a:cs typeface="+mn-cs"/>
              </a:rPr>
              <a:t>解決策</a:t>
            </a:r>
            <a:r>
              <a:rPr kumimoji="0" lang="en-US" altLang="ja-JP" sz="1400" b="0" i="0" u="none" strike="noStrike" kern="0" cap="none" spc="0" normalizeH="0" baseline="0" noProof="0">
                <a:ln>
                  <a:noFill/>
                </a:ln>
                <a:solidFill>
                  <a:srgbClr val="FF0000"/>
                </a:solidFill>
                <a:effectLst/>
                <a:uLnTx/>
                <a:uFillTx/>
                <a:latin typeface="ＭＳ Ｐゴシック"/>
                <a:ea typeface="ＭＳ Ｐゴシック"/>
                <a:cs typeface="+mn-cs"/>
              </a:rPr>
              <a:t>）・</a:t>
            </a:r>
            <a:r>
              <a:rPr kumimoji="0" lang="ja-JP" altLang="en-US" sz="1400" b="0" i="0" u="none" strike="noStrike" kern="0" cap="none" spc="0" normalizeH="0" baseline="0" noProof="0">
                <a:ln>
                  <a:noFill/>
                </a:ln>
                <a:solidFill>
                  <a:srgbClr val="FF0000"/>
                </a:solidFill>
                <a:effectLst/>
                <a:uLnTx/>
                <a:uFillTx/>
                <a:latin typeface="ＭＳ Ｐゴシック"/>
                <a:ea typeface="ＭＳ Ｐゴシック"/>
                <a:cs typeface="+mn-cs"/>
              </a:rPr>
              <a:t>グリーンインフラに関連する取組が進みつつある。</a:t>
            </a:r>
            <a:endParaRPr kumimoji="1" lang="en-US" altLang="ja-JP" sz="1400" b="0" i="0" u="none" strike="noStrike" kern="0" cap="none" spc="0" normalizeH="0" baseline="0" noProof="0">
              <a:ln>
                <a:noFill/>
              </a:ln>
              <a:solidFill>
                <a:srgbClr val="FF0000"/>
              </a:solidFill>
              <a:effectLst/>
              <a:uLnTx/>
              <a:uFillTx/>
              <a:latin typeface="ＭＳ Ｐゴシック"/>
              <a:ea typeface="ＭＳ Ｐゴシック"/>
              <a:cs typeface="+mn-cs"/>
            </a:endParaRPr>
          </a:p>
          <a:p>
            <a:pPr marL="0" marR="0" lvl="0" indent="0" algn="l" defTabSz="180367" rtl="0" eaLnBrk="1" fontAlgn="auto" latinLnBrk="0" hangingPunct="1">
              <a:lnSpc>
                <a:spcPts val="1500"/>
              </a:lnSpc>
              <a:spcBef>
                <a:spcPts val="0"/>
              </a:spcBef>
              <a:spcAft>
                <a:spcPts val="0"/>
              </a:spcAft>
              <a:buClrTx/>
              <a:buSzTx/>
              <a:buFontTx/>
              <a:buNone/>
              <a:tabLst/>
              <a:defRPr/>
            </a:pPr>
            <a:r>
              <a:rPr kumimoji="0" lang="en-US" altLang="ja-JP" sz="1400" b="0" i="0" u="none" strike="noStrike" kern="0" cap="none" spc="0" normalizeH="0" baseline="0" noProof="0">
                <a:ln>
                  <a:noFill/>
                </a:ln>
                <a:solidFill>
                  <a:prstClr val="black"/>
                </a:solidFill>
                <a:effectLst/>
                <a:uLnTx/>
                <a:uFillTx/>
                <a:latin typeface="ＭＳ Ｐゴシック"/>
                <a:ea typeface="ＭＳ Ｐゴシック"/>
                <a:cs typeface="+mn-cs"/>
              </a:rPr>
              <a:t>　　　（G7</a:t>
            </a:r>
            <a:r>
              <a:rPr kumimoji="0" lang="ja-JP" altLang="en-US" sz="1400" b="0" i="0" u="none" strike="noStrike" kern="0" cap="none" spc="0" normalizeH="0" baseline="0" noProof="0">
                <a:ln>
                  <a:noFill/>
                </a:ln>
                <a:solidFill>
                  <a:prstClr val="black"/>
                </a:solidFill>
                <a:effectLst/>
                <a:uLnTx/>
                <a:uFillTx/>
                <a:latin typeface="ＭＳ Ｐゴシック"/>
                <a:ea typeface="ＭＳ Ｐゴシック"/>
                <a:cs typeface="+mn-cs"/>
              </a:rPr>
              <a:t>札幌 気候・エネルギー・環境大臣会合（</a:t>
            </a:r>
            <a:r>
              <a:rPr kumimoji="0" lang="en-US" altLang="ja-JP" sz="1400" b="0" i="0" u="none" strike="noStrike" kern="0" cap="none" spc="0" normalizeH="0" baseline="0" noProof="0">
                <a:ln>
                  <a:noFill/>
                </a:ln>
                <a:solidFill>
                  <a:prstClr val="black"/>
                </a:solidFill>
                <a:effectLst/>
                <a:uLnTx/>
                <a:uFillTx/>
                <a:latin typeface="ＭＳ Ｐゴシック"/>
                <a:ea typeface="ＭＳ Ｐゴシック"/>
                <a:cs typeface="+mn-cs"/>
              </a:rPr>
              <a:t>2023</a:t>
            </a:r>
            <a:r>
              <a:rPr kumimoji="0" lang="ja-JP" altLang="en-US" sz="1400" b="0" i="0" u="none" strike="noStrike" kern="0" cap="none" spc="0" normalizeH="0" baseline="0" noProof="0">
                <a:ln>
                  <a:noFill/>
                </a:ln>
                <a:solidFill>
                  <a:prstClr val="black"/>
                </a:solidFill>
                <a:effectLst/>
                <a:uLnTx/>
                <a:uFillTx/>
                <a:latin typeface="ＭＳ Ｐゴシック"/>
                <a:ea typeface="ＭＳ Ｐゴシック"/>
                <a:cs typeface="+mn-cs"/>
              </a:rPr>
              <a:t>年）、</a:t>
            </a:r>
            <a:r>
              <a:rPr kumimoji="0" lang="en-US" altLang="ja-JP" sz="1400" b="0" i="0" u="none" strike="noStrike" kern="0" cap="none" spc="0" normalizeH="0" baseline="0" noProof="0">
                <a:ln>
                  <a:noFill/>
                </a:ln>
                <a:solidFill>
                  <a:prstClr val="black"/>
                </a:solidFill>
                <a:effectLst/>
                <a:uLnTx/>
                <a:uFillTx/>
                <a:latin typeface="ＭＳ Ｐゴシック"/>
                <a:ea typeface="ＭＳ Ｐゴシック"/>
                <a:cs typeface="+mn-cs"/>
              </a:rPr>
              <a:t>G20</a:t>
            </a:r>
            <a:r>
              <a:rPr kumimoji="0" lang="ja-JP" altLang="en-US" sz="1400" b="0" i="0" u="none" strike="noStrike" kern="0" cap="none" spc="0" normalizeH="0" baseline="0" noProof="0">
                <a:ln>
                  <a:noFill/>
                </a:ln>
                <a:solidFill>
                  <a:prstClr val="black"/>
                </a:solidFill>
                <a:effectLst/>
                <a:uLnTx/>
                <a:uFillTx/>
                <a:latin typeface="ＭＳ Ｐゴシック"/>
                <a:ea typeface="ＭＳ Ｐゴシック"/>
                <a:cs typeface="+mn-cs"/>
              </a:rPr>
              <a:t>インド 環境・気候持続可能性大臣会合（</a:t>
            </a:r>
            <a:r>
              <a:rPr kumimoji="0" lang="en-US" altLang="ja-JP" sz="1400" b="0" i="0" u="none" strike="noStrike" kern="0" cap="none" spc="0" normalizeH="0" baseline="0" noProof="0">
                <a:ln>
                  <a:noFill/>
                </a:ln>
                <a:solidFill>
                  <a:prstClr val="black"/>
                </a:solidFill>
                <a:effectLst/>
                <a:uLnTx/>
                <a:uFillTx/>
                <a:latin typeface="ＭＳ Ｐゴシック"/>
                <a:ea typeface="ＭＳ Ｐゴシック"/>
                <a:cs typeface="+mn-cs"/>
              </a:rPr>
              <a:t>2023</a:t>
            </a:r>
            <a:r>
              <a:rPr kumimoji="0" lang="ja-JP" altLang="en-US" sz="1400" b="0" i="0" u="none" strike="noStrike" kern="0" cap="none" spc="0" normalizeH="0" baseline="0" noProof="0">
                <a:ln>
                  <a:noFill/>
                </a:ln>
                <a:solidFill>
                  <a:prstClr val="black"/>
                </a:solidFill>
                <a:effectLst/>
                <a:uLnTx/>
                <a:uFillTx/>
                <a:latin typeface="ＭＳ Ｐゴシック"/>
                <a:ea typeface="ＭＳ Ｐゴシック"/>
                <a:cs typeface="+mn-cs"/>
              </a:rPr>
              <a:t>年）においても、</a:t>
            </a:r>
            <a:endParaRPr kumimoji="0" lang="en-US" altLang="ja-JP" sz="1400" b="0" i="0" u="none" strike="noStrike" kern="0" cap="none" spc="0" normalizeH="0" baseline="0" noProof="0">
              <a:ln>
                <a:noFill/>
              </a:ln>
              <a:solidFill>
                <a:prstClr val="black"/>
              </a:solidFill>
              <a:effectLst/>
              <a:uLnTx/>
              <a:uFillTx/>
              <a:latin typeface="ＭＳ Ｐゴシック"/>
              <a:ea typeface="ＭＳ Ｐゴシック"/>
              <a:cs typeface="+mn-cs"/>
            </a:endParaRPr>
          </a:p>
          <a:p>
            <a:pPr marL="0" marR="0" lvl="0" indent="0" algn="l" defTabSz="180367" rtl="0" eaLnBrk="1" fontAlgn="auto" latinLnBrk="0" hangingPunct="1">
              <a:lnSpc>
                <a:spcPts val="1500"/>
              </a:lnSpc>
              <a:spcBef>
                <a:spcPts val="0"/>
              </a:spcBef>
              <a:spcAft>
                <a:spcPts val="0"/>
              </a:spcAft>
              <a:buClrTx/>
              <a:buSzTx/>
              <a:buFontTx/>
              <a:buNone/>
              <a:tabLst/>
              <a:defRPr/>
            </a:pPr>
            <a:r>
              <a:rPr kumimoji="0" lang="en-US" altLang="ja-JP" sz="1400" b="0" i="0" u="none" strike="noStrike" kern="0" cap="none" spc="0" normalizeH="0" baseline="0" noProof="0">
                <a:ln>
                  <a:noFill/>
                </a:ln>
                <a:solidFill>
                  <a:prstClr val="black"/>
                </a:solidFill>
                <a:effectLst/>
                <a:uLnTx/>
                <a:uFillTx/>
                <a:latin typeface="ＭＳ Ｐゴシック"/>
                <a:ea typeface="ＭＳ Ｐゴシック"/>
                <a:cs typeface="+mn-cs"/>
              </a:rPr>
              <a:t>　　</a:t>
            </a:r>
            <a:r>
              <a:rPr kumimoji="0" lang="en-US" altLang="ja-JP" sz="1400" b="0" i="0" u="none" strike="noStrike" kern="0" cap="none" spc="0" normalizeH="0" baseline="0" noProof="0" err="1">
                <a:ln>
                  <a:noFill/>
                </a:ln>
                <a:solidFill>
                  <a:prstClr val="black"/>
                </a:solidFill>
                <a:effectLst/>
                <a:uLnTx/>
                <a:uFillTx/>
                <a:latin typeface="ＭＳ Ｐゴシック"/>
                <a:ea typeface="ＭＳ Ｐゴシック"/>
                <a:cs typeface="+mn-cs"/>
              </a:rPr>
              <a:t>NbS</a:t>
            </a:r>
            <a:r>
              <a:rPr kumimoji="0" lang="ja-JP" altLang="en-US" sz="1400" b="0" i="0" u="none" strike="noStrike" kern="0" cap="none" spc="0" normalizeH="0" baseline="0" noProof="0">
                <a:ln>
                  <a:noFill/>
                </a:ln>
                <a:solidFill>
                  <a:prstClr val="black"/>
                </a:solidFill>
                <a:effectLst/>
                <a:uLnTx/>
                <a:uFillTx/>
                <a:latin typeface="ＭＳ Ｐゴシック"/>
                <a:ea typeface="ＭＳ Ｐゴシック"/>
                <a:cs typeface="+mn-cs"/>
              </a:rPr>
              <a:t>の重要性が強調されている。）</a:t>
            </a:r>
            <a:endParaRPr kumimoji="1" lang="en-US" altLang="ja-JP" sz="1400" b="0" i="0" u="none" strike="noStrike" kern="0" cap="none" spc="0" normalizeH="0" baseline="0" noProof="0">
              <a:ln>
                <a:noFill/>
              </a:ln>
              <a:solidFill>
                <a:prstClr val="black"/>
              </a:solidFill>
              <a:effectLst/>
              <a:uLnTx/>
              <a:uFillTx/>
              <a:latin typeface="ＭＳ Ｐゴシック"/>
              <a:ea typeface="ＭＳ Ｐゴシック"/>
              <a:cs typeface="+mn-cs"/>
            </a:endParaRPr>
          </a:p>
        </p:txBody>
      </p:sp>
      <p:sp>
        <p:nvSpPr>
          <p:cNvPr id="12" name="右矢印 71">
            <a:extLst>
              <a:ext uri="{FF2B5EF4-FFF2-40B4-BE49-F238E27FC236}">
                <a16:creationId xmlns:a16="http://schemas.microsoft.com/office/drawing/2014/main" id="{BF15EA3C-3E7E-8985-84C2-6C492FC0F5F0}"/>
              </a:ext>
            </a:extLst>
          </p:cNvPr>
          <p:cNvSpPr/>
          <p:nvPr/>
        </p:nvSpPr>
        <p:spPr bwMode="auto">
          <a:xfrm rot="5400000">
            <a:off x="841796" y="2905670"/>
            <a:ext cx="4278533" cy="2440210"/>
          </a:xfrm>
          <a:prstGeom prst="rightArrow">
            <a:avLst>
              <a:gd name="adj1" fmla="val 50000"/>
              <a:gd name="adj2" fmla="val 56746"/>
            </a:avLst>
          </a:prstGeom>
          <a:solidFill>
            <a:srgbClr val="009C89">
              <a:alpha val="50000"/>
            </a:srgbClr>
          </a:solidFill>
          <a:ln w="25400" cap="flat" cmpd="sng" algn="ctr">
            <a:noFill/>
            <a:prstDash val="solid"/>
          </a:ln>
          <a:effectLst/>
        </p:spPr>
        <p:txBody>
          <a:bodyPr anchor="ctr"/>
          <a:lstStyle/>
          <a:p>
            <a:pPr marL="0" marR="0" lvl="0" indent="0" algn="ctr" defTabSz="844105"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ＭＳ Ｐゴシック"/>
              <a:cs typeface="+mn-cs"/>
            </a:endParaRPr>
          </a:p>
        </p:txBody>
      </p:sp>
      <p:sp>
        <p:nvSpPr>
          <p:cNvPr id="25" name="角丸四角形 65">
            <a:extLst>
              <a:ext uri="{FF2B5EF4-FFF2-40B4-BE49-F238E27FC236}">
                <a16:creationId xmlns:a16="http://schemas.microsoft.com/office/drawing/2014/main" id="{9692C7D2-7A75-BC1B-2443-B160F0014025}"/>
              </a:ext>
            </a:extLst>
          </p:cNvPr>
          <p:cNvSpPr/>
          <p:nvPr/>
        </p:nvSpPr>
        <p:spPr bwMode="auto">
          <a:xfrm>
            <a:off x="962990" y="4781675"/>
            <a:ext cx="4089045" cy="715868"/>
          </a:xfrm>
          <a:prstGeom prst="roundRect">
            <a:avLst>
              <a:gd name="adj" fmla="val 7745"/>
            </a:avLst>
          </a:prstGeom>
          <a:solidFill>
            <a:schemeClr val="bg1"/>
          </a:solidFill>
          <a:ln w="25400" cap="flat" cmpd="sng" algn="ctr">
            <a:solidFill>
              <a:srgbClr val="1D9A78"/>
            </a:solidFill>
            <a:prstDash val="solid"/>
          </a:ln>
          <a:effectLst/>
        </p:spPr>
        <p:txBody>
          <a:bodyPr anchor="ctr"/>
          <a:lstStyle>
            <a:lvl1pPr marL="1790700" indent="-1790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1653039" marR="0" lvl="0" indent="-1653039" algn="ctr" defTabSz="844105" rtl="0" eaLnBrk="1" fontAlgn="auto" latinLnBrk="0" hangingPunct="1">
              <a:lnSpc>
                <a:spcPts val="13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生物多様性条約</a:t>
            </a:r>
            <a:r>
              <a:rPr kumimoji="1" lang="en-US" altLang="ja-JP"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COP15</a:t>
            </a:r>
            <a:endParaRPr kumimoji="1" lang="en-US" altLang="ja-JP" sz="7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marL="1653039" marR="0" lvl="0" indent="-1653039" algn="ctr" defTabSz="844105" rtl="0" eaLnBrk="1" fontAlgn="auto" latinLnBrk="0" hangingPunct="1">
              <a:lnSpc>
                <a:spcPts val="1300"/>
              </a:lnSpc>
              <a:spcBef>
                <a:spcPts val="0"/>
              </a:spcBef>
              <a:spcAft>
                <a:spcPts val="0"/>
              </a:spcAft>
              <a:buClrTx/>
              <a:buSzTx/>
              <a:buFontTx/>
              <a:buNone/>
              <a:tabLst/>
              <a:defRPr/>
            </a:pPr>
            <a:r>
              <a:rPr kumimoji="1" lang="en-US" altLang="ja-JP" sz="7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 </a:t>
            </a:r>
            <a:r>
              <a:rPr kumimoji="1" lang="ja-JP" altLang="en-US"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昆明・モントリオール</a:t>
            </a:r>
            <a:r>
              <a:rPr kumimoji="1" lang="zh-TW" altLang="en-US"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生物多様性枠組 </a:t>
            </a:r>
            <a:r>
              <a:rPr kumimoji="1" lang="en-US" altLang="ja-JP" sz="8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2022</a:t>
            </a:r>
            <a:endParaRPr kumimoji="1" lang="en-US" altLang="ja-JP" sz="9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marL="0" marR="0" lvl="0" indent="0" algn="l" defTabSz="844105" rtl="0" eaLnBrk="1" fontAlgn="auto" latinLnBrk="0" hangingPunct="1">
              <a:lnSpc>
                <a:spcPts val="1100"/>
              </a:lnSpc>
              <a:spcBef>
                <a:spcPts val="0"/>
              </a:spcBef>
              <a:spcAft>
                <a:spcPts val="0"/>
              </a:spcAft>
              <a:buClrTx/>
              <a:buSzTx/>
              <a:buFontTx/>
              <a:buNone/>
              <a:tabLst/>
              <a:defRPr/>
            </a:pP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a:t>
            </a:r>
            <a:r>
              <a:rPr kumimoji="1"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30by30</a:t>
            </a: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a:t>
            </a:r>
            <a:r>
              <a:rPr kumimoji="1"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(2030</a:t>
            </a: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年までに陸と海の</a:t>
            </a:r>
            <a:r>
              <a:rPr kumimoji="1"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30%</a:t>
            </a: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以上を保全する目標</a:t>
            </a:r>
            <a:r>
              <a:rPr kumimoji="1"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a:t>
            </a: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などが掲げられる。</a:t>
            </a:r>
            <a:endParaRPr kumimoji="1" lang="ja-JP" altLang="en-US" sz="1100" b="1"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endParaRPr>
          </a:p>
        </p:txBody>
      </p:sp>
      <p:sp>
        <p:nvSpPr>
          <p:cNvPr id="35" name="角丸四角形 58">
            <a:extLst>
              <a:ext uri="{FF2B5EF4-FFF2-40B4-BE49-F238E27FC236}">
                <a16:creationId xmlns:a16="http://schemas.microsoft.com/office/drawing/2014/main" id="{E7C248F9-86E4-279E-0B25-2C39ABD0C22F}"/>
              </a:ext>
            </a:extLst>
          </p:cNvPr>
          <p:cNvSpPr/>
          <p:nvPr/>
        </p:nvSpPr>
        <p:spPr bwMode="auto">
          <a:xfrm>
            <a:off x="954319" y="1916832"/>
            <a:ext cx="4071484" cy="452871"/>
          </a:xfrm>
          <a:prstGeom prst="roundRect">
            <a:avLst>
              <a:gd name="adj" fmla="val 6516"/>
            </a:avLst>
          </a:prstGeom>
          <a:solidFill>
            <a:schemeClr val="bg1"/>
          </a:solidFill>
          <a:ln w="25400" cap="flat" cmpd="sng" algn="ctr">
            <a:solidFill>
              <a:srgbClr val="009C89"/>
            </a:solidFill>
            <a:prstDash val="solid"/>
          </a:ln>
          <a:effectLst/>
        </p:spPr>
        <p:txBody>
          <a:bodyPr anchor="b"/>
          <a:lstStyle/>
          <a:p>
            <a:pPr marL="0" marR="0" lvl="0" indent="0" algn="ctr" defTabSz="779193" rtl="0" eaLnBrk="1" fontAlgn="auto" latinLnBrk="0" hangingPunct="1">
              <a:lnSpc>
                <a:spcPts val="11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国連サミット  </a:t>
            </a:r>
            <a:r>
              <a:rPr kumimoji="0" lang="en-US" altLang="ja-JP"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SDGs</a:t>
            </a:r>
            <a:r>
              <a:rPr kumimoji="0" lang="ja-JP" altLang="en-US" sz="105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採択 </a:t>
            </a:r>
            <a:r>
              <a:rPr kumimoji="0" lang="en-US" altLang="ja-JP" sz="8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2015</a:t>
            </a:r>
            <a:endParaRPr kumimoji="0" lang="en-US" altLang="ja-JP" sz="28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marL="0" marR="0" lvl="0" indent="0" algn="ctr" defTabSz="779193" rtl="0" eaLnBrk="1" fontAlgn="auto" latinLnBrk="0" hangingPunct="1">
              <a:lnSpc>
                <a:spcPts val="1100"/>
              </a:lnSpc>
              <a:spcBef>
                <a:spcPts val="0"/>
              </a:spcBef>
              <a:spcAft>
                <a:spcPts val="0"/>
              </a:spcAft>
              <a:buClrTx/>
              <a:buSzTx/>
              <a:buFontTx/>
              <a:buNone/>
              <a:tabLst/>
              <a:defRPr/>
            </a:pPr>
            <a:r>
              <a:rPr kumimoji="0"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・持続可能でよりよい世界を目指す国際目標</a:t>
            </a:r>
            <a:endParaRPr kumimoji="0" lang="en-US" altLang="ja-JP" sz="900" b="1" i="0" u="none" strike="noStrike" kern="0" cap="none" spc="0" normalizeH="0" baseline="0" noProof="0">
              <a:ln>
                <a:noFill/>
              </a:ln>
              <a:solidFill>
                <a:srgbClr val="009C89"/>
              </a:solidFill>
              <a:effectLst/>
              <a:uLnTx/>
              <a:uFillTx/>
              <a:latin typeface="メイリオ" panose="020B0604030504040204" pitchFamily="50" charset="-128"/>
              <a:ea typeface="メイリオ" panose="020B0604030504040204" pitchFamily="50" charset="-128"/>
              <a:cs typeface="+mn-cs"/>
            </a:endParaRPr>
          </a:p>
        </p:txBody>
      </p:sp>
      <p:sp>
        <p:nvSpPr>
          <p:cNvPr id="36" name="角丸四角形 37">
            <a:extLst>
              <a:ext uri="{FF2B5EF4-FFF2-40B4-BE49-F238E27FC236}">
                <a16:creationId xmlns:a16="http://schemas.microsoft.com/office/drawing/2014/main" id="{8A8B85A9-9D21-80D5-CF94-03E1AA43C5C2}"/>
              </a:ext>
            </a:extLst>
          </p:cNvPr>
          <p:cNvSpPr/>
          <p:nvPr/>
        </p:nvSpPr>
        <p:spPr bwMode="auto">
          <a:xfrm>
            <a:off x="1899868" y="1611021"/>
            <a:ext cx="2491830" cy="116397"/>
          </a:xfrm>
          <a:prstGeom prst="roundRect">
            <a:avLst>
              <a:gd name="adj" fmla="val 6516"/>
            </a:avLst>
          </a:prstGeom>
          <a:noFill/>
          <a:ln w="25400" cap="flat" cmpd="sng" algn="ctr">
            <a:noFill/>
            <a:prstDash val="solid"/>
          </a:ln>
          <a:effectLst/>
        </p:spPr>
        <p:txBody>
          <a:bodyPr/>
          <a:lstStyle/>
          <a:p>
            <a:pPr marL="0" marR="0" lvl="0" indent="0" algn="ctr" defTabSz="779193" rtl="0" eaLnBrk="1" fontAlgn="auto" latinLnBrk="0" hangingPunct="1">
              <a:lnSpc>
                <a:spcPct val="100000"/>
              </a:lnSpc>
              <a:spcBef>
                <a:spcPts val="0"/>
              </a:spcBef>
              <a:spcAft>
                <a:spcPts val="0"/>
              </a:spcAft>
              <a:buClrTx/>
              <a:buSzTx/>
              <a:buFontTx/>
              <a:buNone/>
              <a:tabLst/>
              <a:defRPr/>
            </a:pPr>
            <a:r>
              <a:rPr kumimoji="1" lang="ja-JP" altLang="en-US" sz="1800" b="1" i="0" u="sng" strike="noStrike" kern="0" cap="none" spc="0" normalizeH="0" baseline="0" noProof="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国際的な動き</a:t>
            </a:r>
            <a:endParaRPr kumimoji="1" lang="en-US" altLang="ja-JP" sz="1800" b="1" i="0" u="sng" strike="noStrike" kern="0" cap="none" spc="0" normalizeH="0" baseline="0" noProof="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endParaRPr>
          </a:p>
        </p:txBody>
      </p:sp>
      <p:sp>
        <p:nvSpPr>
          <p:cNvPr id="62" name="角丸四角形 65">
            <a:extLst>
              <a:ext uri="{FF2B5EF4-FFF2-40B4-BE49-F238E27FC236}">
                <a16:creationId xmlns:a16="http://schemas.microsoft.com/office/drawing/2014/main" id="{353CB980-AC1B-27D2-DEDA-61624F25759C}"/>
              </a:ext>
            </a:extLst>
          </p:cNvPr>
          <p:cNvSpPr/>
          <p:nvPr/>
        </p:nvSpPr>
        <p:spPr bwMode="auto">
          <a:xfrm>
            <a:off x="973562" y="5761716"/>
            <a:ext cx="4056797" cy="407339"/>
          </a:xfrm>
          <a:prstGeom prst="roundRect">
            <a:avLst>
              <a:gd name="adj" fmla="val 7745"/>
            </a:avLst>
          </a:prstGeom>
          <a:solidFill>
            <a:schemeClr val="bg1"/>
          </a:solidFill>
          <a:ln w="25400" cap="flat" cmpd="sng" algn="ctr">
            <a:solidFill>
              <a:srgbClr val="1D9A78"/>
            </a:solidFill>
            <a:prstDash val="solid"/>
          </a:ln>
          <a:effectLst/>
        </p:spPr>
        <p:txBody>
          <a:bodyPr anchor="b"/>
          <a:lstStyle>
            <a:lvl1pPr marL="1790700" indent="-1790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1653039" marR="0" lvl="0" indent="-1653039" algn="ctr" defTabSz="844105" rtl="0" eaLnBrk="1" fontAlgn="auto" latinLnBrk="0" hangingPunct="1">
              <a:lnSpc>
                <a:spcPts val="1100"/>
              </a:lnSpc>
              <a:spcBef>
                <a:spcPts val="0"/>
              </a:spcBef>
              <a:spcAft>
                <a:spcPts val="0"/>
              </a:spcAft>
              <a:buClrTx/>
              <a:buSzTx/>
              <a:buFontTx/>
              <a:buNone/>
              <a:tabLst/>
              <a:defRPr/>
            </a:pPr>
            <a:r>
              <a:rPr kumimoji="1" lang="en-US" altLang="ja-JP"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TNFD</a:t>
            </a:r>
            <a:r>
              <a:rPr kumimoji="1" lang="ja-JP" altLang="en-US"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最終提言 </a:t>
            </a:r>
            <a:r>
              <a:rPr kumimoji="1" lang="en-US" altLang="ja-JP" sz="8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2023</a:t>
            </a:r>
            <a:endParaRPr kumimoji="1" lang="en-US" altLang="ja-JP" sz="9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marL="0" marR="0" lvl="0" indent="0" algn="l" defTabSz="844105" rtl="0" eaLnBrk="1" fontAlgn="auto" latinLnBrk="0" hangingPunct="1">
              <a:lnSpc>
                <a:spcPts val="1100"/>
              </a:lnSpc>
              <a:spcBef>
                <a:spcPts val="0"/>
              </a:spcBef>
              <a:spcAft>
                <a:spcPts val="0"/>
              </a:spcAft>
              <a:buClrTx/>
              <a:buSzTx/>
              <a:buFontTx/>
              <a:buNone/>
              <a:tabLst/>
              <a:defRPr/>
            </a:pP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a:t>
            </a:r>
            <a:r>
              <a:rPr kumimoji="1"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TCFD</a:t>
            </a: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と整合した</a:t>
            </a:r>
            <a:r>
              <a:rPr kumimoji="1"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4</a:t>
            </a: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つの柱について、</a:t>
            </a:r>
            <a:r>
              <a:rPr kumimoji="1"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14</a:t>
            </a: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の項目での開示を推奨</a:t>
            </a:r>
            <a:endParaRPr kumimoji="1"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endParaRPr>
          </a:p>
        </p:txBody>
      </p:sp>
      <p:sp>
        <p:nvSpPr>
          <p:cNvPr id="74" name="角丸四角形 37">
            <a:extLst>
              <a:ext uri="{FF2B5EF4-FFF2-40B4-BE49-F238E27FC236}">
                <a16:creationId xmlns:a16="http://schemas.microsoft.com/office/drawing/2014/main" id="{B600FFAE-F4CC-5CDA-959A-29E2DA7AB701}"/>
              </a:ext>
            </a:extLst>
          </p:cNvPr>
          <p:cNvSpPr/>
          <p:nvPr/>
        </p:nvSpPr>
        <p:spPr bwMode="auto">
          <a:xfrm>
            <a:off x="6281174" y="1608689"/>
            <a:ext cx="2491830" cy="377819"/>
          </a:xfrm>
          <a:prstGeom prst="roundRect">
            <a:avLst>
              <a:gd name="adj" fmla="val 6516"/>
            </a:avLst>
          </a:prstGeom>
          <a:noFill/>
          <a:ln w="25400" cap="flat" cmpd="sng" algn="ctr">
            <a:noFill/>
            <a:prstDash val="solid"/>
          </a:ln>
          <a:effectLst/>
        </p:spPr>
        <p:txBody>
          <a:bodyPr/>
          <a:lstStyle/>
          <a:p>
            <a:pPr marL="0" marR="0" lvl="0" indent="0" algn="ctr" defTabSz="779193" rtl="0" eaLnBrk="1" fontAlgn="auto" latinLnBrk="0" hangingPunct="1">
              <a:lnSpc>
                <a:spcPct val="100000"/>
              </a:lnSpc>
              <a:spcBef>
                <a:spcPts val="0"/>
              </a:spcBef>
              <a:spcAft>
                <a:spcPts val="0"/>
              </a:spcAft>
              <a:buClrTx/>
              <a:buSzTx/>
              <a:buFontTx/>
              <a:buNone/>
              <a:tabLst/>
              <a:defRPr/>
            </a:pPr>
            <a:r>
              <a:rPr kumimoji="1" lang="ja-JP" altLang="en-US" sz="1800" b="1" i="0" u="sng" strike="noStrike" kern="0" cap="none" spc="0" normalizeH="0" baseline="0" noProof="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各国の取組</a:t>
            </a:r>
            <a:endParaRPr kumimoji="1" lang="en-US" altLang="ja-JP" sz="1800" b="1" i="0" u="sng" strike="noStrike" kern="0" cap="none" spc="0" normalizeH="0" baseline="0" noProof="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endParaRPr>
          </a:p>
        </p:txBody>
      </p:sp>
      <p:grpSp>
        <p:nvGrpSpPr>
          <p:cNvPr id="46" name="グループ化 45">
            <a:extLst>
              <a:ext uri="{FF2B5EF4-FFF2-40B4-BE49-F238E27FC236}">
                <a16:creationId xmlns:a16="http://schemas.microsoft.com/office/drawing/2014/main" id="{D237C986-1462-F25A-659C-23558D339F7E}"/>
              </a:ext>
            </a:extLst>
          </p:cNvPr>
          <p:cNvGrpSpPr/>
          <p:nvPr/>
        </p:nvGrpSpPr>
        <p:grpSpPr>
          <a:xfrm>
            <a:off x="5381688" y="3766068"/>
            <a:ext cx="4078708" cy="1216947"/>
            <a:chOff x="5626819" y="4070123"/>
            <a:chExt cx="4078708" cy="1216947"/>
          </a:xfrm>
        </p:grpSpPr>
        <p:sp>
          <p:nvSpPr>
            <p:cNvPr id="52" name="角丸四角形 58">
              <a:extLst>
                <a:ext uri="{FF2B5EF4-FFF2-40B4-BE49-F238E27FC236}">
                  <a16:creationId xmlns:a16="http://schemas.microsoft.com/office/drawing/2014/main" id="{DFE26DF6-154D-6541-839A-C91001DB8AFF}"/>
                </a:ext>
              </a:extLst>
            </p:cNvPr>
            <p:cNvSpPr/>
            <p:nvPr/>
          </p:nvSpPr>
          <p:spPr bwMode="auto">
            <a:xfrm>
              <a:off x="5626819" y="4070123"/>
              <a:ext cx="4073222" cy="1216947"/>
            </a:xfrm>
            <a:prstGeom prst="roundRect">
              <a:avLst>
                <a:gd name="adj" fmla="val 6516"/>
              </a:avLst>
            </a:prstGeom>
            <a:solidFill>
              <a:sysClr val="window" lastClr="FFFFFF"/>
            </a:solidFill>
            <a:ln w="25400" cap="flat" cmpd="sng" algn="ctr">
              <a:solidFill>
                <a:srgbClr val="009C89"/>
              </a:solidFill>
              <a:prstDash val="solid"/>
            </a:ln>
            <a:effectLst/>
          </p:spPr>
          <p:txBody>
            <a:bodyPr anchor="t"/>
            <a:lstStyle/>
            <a:p>
              <a:pPr marL="0" marR="0" lvl="0" indent="0" algn="ctr" defTabSz="779193"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009C89"/>
                  </a:solidFill>
                  <a:effectLst/>
                  <a:uLnTx/>
                  <a:uFillTx/>
                  <a:latin typeface="メイリオ" panose="020B0604030504040204" pitchFamily="50" charset="-128"/>
                  <a:ea typeface="メイリオ" panose="020B0604030504040204" pitchFamily="50" charset="-128"/>
                  <a:cs typeface="+mn-cs"/>
                </a:rPr>
                <a:t>＜米国＞</a:t>
              </a:r>
              <a:r>
                <a:rPr kumimoji="0" lang="en-US" altLang="ja-JP" sz="1400" b="0" i="0" u="none" strike="noStrike" kern="0" cap="none" spc="0" normalizeH="0" baseline="0" noProof="0" err="1">
                  <a:ln>
                    <a:noFill/>
                  </a:ln>
                  <a:solidFill>
                    <a:srgbClr val="009C89"/>
                  </a:solidFill>
                  <a:effectLst/>
                  <a:uLnTx/>
                  <a:uFillTx/>
                  <a:latin typeface="メイリオ" panose="020B0604030504040204" pitchFamily="50" charset="-128"/>
                  <a:ea typeface="メイリオ" panose="020B0604030504040204" pitchFamily="50" charset="-128"/>
                  <a:cs typeface="+mn-cs"/>
                </a:rPr>
                <a:t>NbS</a:t>
              </a:r>
              <a:r>
                <a:rPr kumimoji="0" lang="ja-JP" altLang="en-US" sz="1400" b="0" i="0" u="none" strike="noStrike" kern="0" cap="none" spc="0" normalizeH="0" baseline="0" noProof="0">
                  <a:ln>
                    <a:noFill/>
                  </a:ln>
                  <a:solidFill>
                    <a:srgbClr val="009C89"/>
                  </a:solidFill>
                  <a:effectLst/>
                  <a:uLnTx/>
                  <a:uFillTx/>
                  <a:latin typeface="メイリオ" panose="020B0604030504040204" pitchFamily="50" charset="-128"/>
                  <a:ea typeface="メイリオ" panose="020B0604030504040204" pitchFamily="50" charset="-128"/>
                  <a:cs typeface="+mn-cs"/>
                </a:rPr>
                <a:t>ロードマップの公表 </a:t>
              </a:r>
              <a:r>
                <a:rPr kumimoji="0" lang="en-US" altLang="ja-JP" sz="1050" b="0" i="0" u="none" strike="noStrike" kern="0" cap="none" spc="0" normalizeH="0" baseline="0" noProof="0">
                  <a:ln>
                    <a:noFill/>
                  </a:ln>
                  <a:solidFill>
                    <a:srgbClr val="009C89"/>
                  </a:solidFill>
                  <a:effectLst/>
                  <a:uLnTx/>
                  <a:uFillTx/>
                  <a:latin typeface="メイリオ" panose="020B0604030504040204" pitchFamily="50" charset="-128"/>
                  <a:ea typeface="メイリオ" panose="020B0604030504040204" pitchFamily="50" charset="-128"/>
                  <a:cs typeface="+mn-cs"/>
                </a:rPr>
                <a:t>2022</a:t>
              </a:r>
              <a:endParaRPr kumimoji="0" lang="en-US" altLang="ja-JP" sz="1400" b="0" i="0" u="none" strike="noStrike" kern="0" cap="none" spc="0" normalizeH="0" baseline="0" noProof="0">
                <a:ln>
                  <a:noFill/>
                </a:ln>
                <a:solidFill>
                  <a:srgbClr val="009C89"/>
                </a:solidFill>
                <a:effectLst/>
                <a:uLnTx/>
                <a:uFillTx/>
                <a:latin typeface="メイリオ" panose="020B0604030504040204" pitchFamily="50" charset="-128"/>
                <a:ea typeface="メイリオ" panose="020B0604030504040204" pitchFamily="50" charset="-128"/>
                <a:cs typeface="+mn-cs"/>
              </a:endParaRPr>
            </a:p>
          </p:txBody>
        </p:sp>
        <p:sp>
          <p:nvSpPr>
            <p:cNvPr id="85" name="テキスト ボックス 84">
              <a:extLst>
                <a:ext uri="{FF2B5EF4-FFF2-40B4-BE49-F238E27FC236}">
                  <a16:creationId xmlns:a16="http://schemas.microsoft.com/office/drawing/2014/main" id="{758A7056-7AAF-06FD-8FF1-D2EC64D623DF}"/>
                </a:ext>
              </a:extLst>
            </p:cNvPr>
            <p:cNvSpPr txBox="1"/>
            <p:nvPr/>
          </p:nvSpPr>
          <p:spPr>
            <a:xfrm>
              <a:off x="5632305" y="4333115"/>
              <a:ext cx="407322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ホワイトハウスが</a:t>
              </a:r>
              <a:r>
                <a:rPr kumimoji="1" lang="en-US" altLang="ja-JP" sz="900" b="0" i="0" u="none" strike="noStrike" kern="1200" cap="none" spc="0" normalizeH="0" baseline="0" noProof="0" err="1">
                  <a:ln>
                    <a:noFill/>
                  </a:ln>
                  <a:solidFill>
                    <a:prstClr val="black"/>
                  </a:solidFill>
                  <a:effectLst/>
                  <a:uLnTx/>
                  <a:uFillTx/>
                  <a:latin typeface="メイリオ" panose="020B0604030504040204" pitchFamily="50" charset="-128"/>
                  <a:ea typeface="メイリオ" panose="020B0604030504040204" pitchFamily="50" charset="-128"/>
                  <a:cs typeface="+mn-cs"/>
                </a:rPr>
                <a:t>NbS</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の活用に向けたロードマップを策定しており、政府主導による</a:t>
              </a:r>
              <a:r>
                <a:rPr kumimoji="1" lang="en-US" altLang="ja-JP" sz="900" b="0" i="0" u="none" strike="noStrike" kern="1200" cap="none" spc="0" normalizeH="0" baseline="0" noProof="0" err="1">
                  <a:ln>
                    <a:noFill/>
                  </a:ln>
                  <a:solidFill>
                    <a:prstClr val="black"/>
                  </a:solidFill>
                  <a:effectLst/>
                  <a:uLnTx/>
                  <a:uFillTx/>
                  <a:latin typeface="メイリオ" panose="020B0604030504040204" pitchFamily="50" charset="-128"/>
                  <a:ea typeface="メイリオ" panose="020B0604030504040204" pitchFamily="50" charset="-128"/>
                  <a:cs typeface="+mn-cs"/>
                </a:rPr>
                <a:t>NbS</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の推進に取り組む姿勢を示している。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87" name="図 86" descr="テキスト が含まれている画像&#10;&#10;自動的に生成された説明">
              <a:extLst>
                <a:ext uri="{FF2B5EF4-FFF2-40B4-BE49-F238E27FC236}">
                  <a16:creationId xmlns:a16="http://schemas.microsoft.com/office/drawing/2014/main" id="{6DA89DD5-3F27-226B-FDCB-81D323E7D3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2046" y="4661507"/>
              <a:ext cx="2525785" cy="606753"/>
            </a:xfrm>
            <a:prstGeom prst="rect">
              <a:avLst/>
            </a:prstGeom>
          </p:spPr>
        </p:pic>
      </p:grpSp>
      <p:grpSp>
        <p:nvGrpSpPr>
          <p:cNvPr id="45" name="グループ化 44">
            <a:extLst>
              <a:ext uri="{FF2B5EF4-FFF2-40B4-BE49-F238E27FC236}">
                <a16:creationId xmlns:a16="http://schemas.microsoft.com/office/drawing/2014/main" id="{90F39592-8FDB-9AE6-1343-804727809587}"/>
              </a:ext>
            </a:extLst>
          </p:cNvPr>
          <p:cNvGrpSpPr/>
          <p:nvPr/>
        </p:nvGrpSpPr>
        <p:grpSpPr>
          <a:xfrm>
            <a:off x="5381688" y="5033594"/>
            <a:ext cx="4056797" cy="1208594"/>
            <a:chOff x="5643244" y="5547937"/>
            <a:chExt cx="4056797" cy="1208594"/>
          </a:xfrm>
        </p:grpSpPr>
        <p:pic>
          <p:nvPicPr>
            <p:cNvPr id="66" name="図 65">
              <a:extLst>
                <a:ext uri="{FF2B5EF4-FFF2-40B4-BE49-F238E27FC236}">
                  <a16:creationId xmlns:a16="http://schemas.microsoft.com/office/drawing/2014/main" id="{B0C10838-9E08-DDC1-2E50-831408CE9584}"/>
                </a:ext>
              </a:extLst>
            </p:cNvPr>
            <p:cNvPicPr>
              <a:picLocks noChangeAspect="1"/>
            </p:cNvPicPr>
            <p:nvPr/>
          </p:nvPicPr>
          <p:blipFill rotWithShape="1">
            <a:blip r:embed="rId4"/>
            <a:srcRect l="5703" t="70458" r="18994" b="1332"/>
            <a:stretch/>
          </p:blipFill>
          <p:spPr>
            <a:xfrm>
              <a:off x="6276379" y="6099823"/>
              <a:ext cx="2924535" cy="644856"/>
            </a:xfrm>
            <a:prstGeom prst="rect">
              <a:avLst/>
            </a:prstGeom>
          </p:spPr>
        </p:pic>
        <p:sp>
          <p:nvSpPr>
            <p:cNvPr id="51" name="角丸四角形 58">
              <a:extLst>
                <a:ext uri="{FF2B5EF4-FFF2-40B4-BE49-F238E27FC236}">
                  <a16:creationId xmlns:a16="http://schemas.microsoft.com/office/drawing/2014/main" id="{73AFD5B0-7333-1D36-5317-BC877CA2E5BF}"/>
                </a:ext>
              </a:extLst>
            </p:cNvPr>
            <p:cNvSpPr/>
            <p:nvPr/>
          </p:nvSpPr>
          <p:spPr bwMode="auto">
            <a:xfrm>
              <a:off x="5643244" y="5547937"/>
              <a:ext cx="4056797" cy="1208594"/>
            </a:xfrm>
            <a:prstGeom prst="roundRect">
              <a:avLst>
                <a:gd name="adj" fmla="val 6516"/>
              </a:avLst>
            </a:prstGeom>
            <a:noFill/>
            <a:ln w="25400" cap="flat" cmpd="sng" algn="ctr">
              <a:solidFill>
                <a:srgbClr val="009C89"/>
              </a:solidFill>
              <a:prstDash val="solid"/>
            </a:ln>
            <a:effectLst/>
          </p:spPr>
          <p:txBody>
            <a:bodyPr anchor="t"/>
            <a:lstStyle/>
            <a:p>
              <a:pPr marL="0" marR="0" lvl="0" indent="0" algn="ctr" defTabSz="779193"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009C89"/>
                  </a:solidFill>
                  <a:effectLst/>
                  <a:uLnTx/>
                  <a:uFillTx/>
                  <a:latin typeface="メイリオ" panose="020B0604030504040204" pitchFamily="50" charset="-128"/>
                  <a:ea typeface="メイリオ" panose="020B0604030504040204" pitchFamily="50" charset="-128"/>
                  <a:cs typeface="+mn-cs"/>
                </a:rPr>
                <a:t>＜英国＞生物多様性ネットゲインの義務化 </a:t>
              </a:r>
              <a:r>
                <a:rPr kumimoji="0" lang="en-US" altLang="ja-JP" sz="1050" b="0" i="0" u="none" strike="noStrike" kern="0" cap="none" spc="0" normalizeH="0" baseline="0" noProof="0">
                  <a:ln>
                    <a:noFill/>
                  </a:ln>
                  <a:solidFill>
                    <a:srgbClr val="009C89"/>
                  </a:solidFill>
                  <a:effectLst/>
                  <a:uLnTx/>
                  <a:uFillTx/>
                  <a:latin typeface="メイリオ" panose="020B0604030504040204" pitchFamily="50" charset="-128"/>
                  <a:ea typeface="メイリオ" panose="020B0604030504040204" pitchFamily="50" charset="-128"/>
                  <a:cs typeface="+mn-cs"/>
                </a:rPr>
                <a:t>2024</a:t>
              </a:r>
              <a:endParaRPr kumimoji="0" lang="en-US" altLang="ja-JP" sz="1400" b="0" i="0" u="none" strike="noStrike" kern="0" cap="none" spc="0" normalizeH="0" baseline="0" noProof="0">
                <a:ln>
                  <a:noFill/>
                </a:ln>
                <a:solidFill>
                  <a:srgbClr val="009C89"/>
                </a:solidFill>
                <a:effectLst/>
                <a:uLnTx/>
                <a:uFillTx/>
                <a:latin typeface="メイリオ" panose="020B0604030504040204" pitchFamily="50" charset="-128"/>
                <a:ea typeface="メイリオ" panose="020B0604030504040204" pitchFamily="50" charset="-128"/>
                <a:cs typeface="+mn-cs"/>
              </a:endParaRPr>
            </a:p>
          </p:txBody>
        </p:sp>
        <p:sp>
          <p:nvSpPr>
            <p:cNvPr id="89" name="テキスト ボックス 88">
              <a:extLst>
                <a:ext uri="{FF2B5EF4-FFF2-40B4-BE49-F238E27FC236}">
                  <a16:creationId xmlns:a16="http://schemas.microsoft.com/office/drawing/2014/main" id="{B4A6722F-8FF5-925E-AAE5-59DB176D75AC}"/>
                </a:ext>
              </a:extLst>
            </p:cNvPr>
            <p:cNvSpPr txBox="1"/>
            <p:nvPr/>
          </p:nvSpPr>
          <p:spPr>
            <a:xfrm>
              <a:off x="5792016" y="5764865"/>
              <a:ext cx="3893262"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900" b="0" i="0" u="none" strike="noStrike" kern="1200" cap="none" spc="-1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生物多様性を開発前より</a:t>
              </a:r>
              <a:r>
                <a:rPr kumimoji="1" lang="en-US" altLang="ja-JP" sz="900" b="0" i="0" u="none" strike="noStrike" kern="1200" cap="none" spc="-1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10%</a:t>
              </a:r>
              <a:r>
                <a:rPr kumimoji="1" lang="ja-JP" altLang="ja-JP" sz="900" b="0" i="0" u="none" strike="noStrike" kern="1200" cap="none" spc="-1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以上増加させるよう開発事業者に義務付ける生物多様性ネットゲイン（</a:t>
              </a:r>
              <a:r>
                <a:rPr kumimoji="1" lang="en-US" altLang="ja-JP" sz="900" b="0" i="0" u="none" strike="noStrike" kern="1200" cap="none" spc="-1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BNG</a:t>
              </a:r>
              <a:r>
                <a:rPr kumimoji="1" lang="ja-JP" altLang="ja-JP" sz="900" b="0" i="0" u="none" strike="noStrike" kern="1200" cap="none" spc="-1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）を国レベルで初めて法制化し、</a:t>
              </a:r>
              <a:r>
                <a:rPr kumimoji="1" lang="ja-JP" altLang="en-US" sz="900" b="0" i="0" u="none" strike="noStrike" kern="1200" cap="none" spc="-1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施行開始。</a:t>
              </a:r>
              <a:endPar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sp>
        <p:nvSpPr>
          <p:cNvPr id="5" name="角丸四角形 58">
            <a:extLst>
              <a:ext uri="{FF2B5EF4-FFF2-40B4-BE49-F238E27FC236}">
                <a16:creationId xmlns:a16="http://schemas.microsoft.com/office/drawing/2014/main" id="{BE62454E-A5D6-B151-F793-CCC4B2E1129F}"/>
              </a:ext>
            </a:extLst>
          </p:cNvPr>
          <p:cNvSpPr/>
          <p:nvPr/>
        </p:nvSpPr>
        <p:spPr bwMode="auto">
          <a:xfrm>
            <a:off x="5389169" y="1906973"/>
            <a:ext cx="4062283" cy="1487135"/>
          </a:xfrm>
          <a:prstGeom prst="roundRect">
            <a:avLst>
              <a:gd name="adj" fmla="val 6516"/>
            </a:avLst>
          </a:prstGeom>
          <a:solidFill>
            <a:sysClr val="window" lastClr="FFFFFF"/>
          </a:solidFill>
          <a:ln w="25400" cap="flat" cmpd="sng" algn="ctr">
            <a:solidFill>
              <a:srgbClr val="009C89"/>
            </a:solidFill>
            <a:prstDash val="solid"/>
          </a:ln>
          <a:effectLst/>
        </p:spPr>
        <p:txBody>
          <a:bodyPr anchor="t"/>
          <a:lstStyle/>
          <a:p>
            <a:pPr marL="0" marR="0" lvl="0" indent="0" algn="ctr" defTabSz="779193"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009C89"/>
                </a:solidFill>
                <a:effectLst/>
                <a:uLnTx/>
                <a:uFillTx/>
                <a:latin typeface="メイリオ" panose="020B0604030504040204" pitchFamily="50" charset="-128"/>
                <a:ea typeface="メイリオ" panose="020B0604030504040204" pitchFamily="50" charset="-128"/>
                <a:cs typeface="+mn-cs"/>
              </a:rPr>
              <a:t>＜</a:t>
            </a:r>
            <a:r>
              <a:rPr kumimoji="0" lang="en-US" altLang="ja-JP" sz="1400" b="0" i="0" u="none" strike="noStrike" kern="0" cap="none" spc="0" normalizeH="0" baseline="0" noProof="0">
                <a:ln>
                  <a:noFill/>
                </a:ln>
                <a:solidFill>
                  <a:srgbClr val="009C89"/>
                </a:solidFill>
                <a:effectLst/>
                <a:uLnTx/>
                <a:uFillTx/>
                <a:latin typeface="メイリオ" panose="020B0604030504040204" pitchFamily="50" charset="-128"/>
                <a:ea typeface="メイリオ" panose="020B0604030504040204" pitchFamily="50" charset="-128"/>
                <a:cs typeface="+mn-cs"/>
              </a:rPr>
              <a:t>EU</a:t>
            </a:r>
            <a:r>
              <a:rPr kumimoji="0" lang="ja-JP" altLang="en-US" sz="1400" b="0" i="0" u="none" strike="noStrike" kern="0" cap="none" spc="0" normalizeH="0" baseline="0" noProof="0">
                <a:ln>
                  <a:noFill/>
                </a:ln>
                <a:solidFill>
                  <a:srgbClr val="009C89"/>
                </a:solidFill>
                <a:effectLst/>
                <a:uLnTx/>
                <a:uFillTx/>
                <a:latin typeface="メイリオ" panose="020B0604030504040204" pitchFamily="50" charset="-128"/>
                <a:ea typeface="メイリオ" panose="020B0604030504040204" pitchFamily="50" charset="-128"/>
                <a:cs typeface="+mn-cs"/>
              </a:rPr>
              <a:t>＞ 民間資金の供給を促す環境整備　</a:t>
            </a:r>
            <a:r>
              <a:rPr kumimoji="0" lang="en-US" altLang="ja-JP" sz="1000" b="0" i="0" u="none" strike="noStrike" kern="0" cap="none" spc="0" normalizeH="0" baseline="0" noProof="0">
                <a:ln>
                  <a:noFill/>
                </a:ln>
                <a:solidFill>
                  <a:srgbClr val="009C89"/>
                </a:solidFill>
                <a:effectLst/>
                <a:uLnTx/>
                <a:uFillTx/>
                <a:latin typeface="メイリオ" panose="020B0604030504040204" pitchFamily="50" charset="-128"/>
                <a:ea typeface="メイリオ" panose="020B0604030504040204" pitchFamily="50" charset="-128"/>
                <a:cs typeface="+mn-cs"/>
              </a:rPr>
              <a:t>2007,2018</a:t>
            </a:r>
            <a:r>
              <a:rPr kumimoji="0" lang="ja-JP" altLang="en-US" sz="1000" b="0" i="0" u="none" strike="noStrike" kern="0" cap="none" spc="0" normalizeH="0" baseline="0" noProof="0">
                <a:ln>
                  <a:noFill/>
                </a:ln>
                <a:solidFill>
                  <a:srgbClr val="009C89"/>
                </a:solidFill>
                <a:effectLst/>
                <a:uLnTx/>
                <a:uFillTx/>
                <a:latin typeface="メイリオ" panose="020B0604030504040204" pitchFamily="50" charset="-128"/>
                <a:ea typeface="メイリオ" panose="020B0604030504040204" pitchFamily="50" charset="-128"/>
                <a:cs typeface="+mn-cs"/>
              </a:rPr>
              <a:t>～</a:t>
            </a:r>
            <a:endParaRPr kumimoji="0" lang="en-US" altLang="ja-JP" sz="1400" b="0" i="0" u="none" strike="noStrike" kern="0" cap="none" spc="0" normalizeH="0" baseline="0" noProof="0">
              <a:ln>
                <a:noFill/>
              </a:ln>
              <a:solidFill>
                <a:srgbClr val="009C89"/>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679241D0-E698-73DC-8AA9-EF79245FEAD7}"/>
              </a:ext>
            </a:extLst>
          </p:cNvPr>
          <p:cNvSpPr txBox="1"/>
          <p:nvPr/>
        </p:nvSpPr>
        <p:spPr>
          <a:xfrm>
            <a:off x="5417100" y="2334967"/>
            <a:ext cx="406228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欧州委員会と欧州投資銀行</a:t>
            </a: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(EIB)</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が、自然資本融資制度</a:t>
            </a: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(NCFF)</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を展開。</a:t>
            </a: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EIB</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は、</a:t>
            </a: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Green Bond</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や、</a:t>
            </a: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EU</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によるアクションプランも踏まえた</a:t>
            </a: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Sustainability Awareness Bond (SAB)</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も発行。</a:t>
            </a:r>
          </a:p>
        </p:txBody>
      </p:sp>
      <p:pic>
        <p:nvPicPr>
          <p:cNvPr id="15" name="図 14" descr="テキスト&#10;&#10;自動的に生成された説明">
            <a:extLst>
              <a:ext uri="{FF2B5EF4-FFF2-40B4-BE49-F238E27FC236}">
                <a16:creationId xmlns:a16="http://schemas.microsoft.com/office/drawing/2014/main" id="{18B4AC81-C862-8CA7-7D99-8FF1620F93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174" y="2798294"/>
            <a:ext cx="2507649" cy="559167"/>
          </a:xfrm>
          <a:prstGeom prst="rect">
            <a:avLst/>
          </a:prstGeom>
        </p:spPr>
      </p:pic>
      <p:sp>
        <p:nvSpPr>
          <p:cNvPr id="22" name="角丸四角形 58">
            <a:extLst>
              <a:ext uri="{FF2B5EF4-FFF2-40B4-BE49-F238E27FC236}">
                <a16:creationId xmlns:a16="http://schemas.microsoft.com/office/drawing/2014/main" id="{A07A7391-3059-C411-5B3B-66CA9FC4FDE0}"/>
              </a:ext>
            </a:extLst>
          </p:cNvPr>
          <p:cNvSpPr/>
          <p:nvPr/>
        </p:nvSpPr>
        <p:spPr bwMode="auto">
          <a:xfrm>
            <a:off x="949710" y="2411650"/>
            <a:ext cx="4071484" cy="452870"/>
          </a:xfrm>
          <a:prstGeom prst="roundRect">
            <a:avLst>
              <a:gd name="adj" fmla="val 6516"/>
            </a:avLst>
          </a:prstGeom>
          <a:solidFill>
            <a:schemeClr val="bg1"/>
          </a:solidFill>
          <a:ln w="25400" cap="flat" cmpd="sng" algn="ctr">
            <a:solidFill>
              <a:srgbClr val="009C89"/>
            </a:solidFill>
            <a:prstDash val="solid"/>
          </a:ln>
          <a:effectLst/>
        </p:spPr>
        <p:txBody>
          <a:bodyPr anchor="b"/>
          <a:lstStyle/>
          <a:p>
            <a:pPr marL="0" marR="0" lvl="0" indent="0" algn="ctr" defTabSz="779193" rtl="0" eaLnBrk="1" fontAlgn="auto" latinLnBrk="0" hangingPunct="1">
              <a:lnSpc>
                <a:spcPts val="13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気候変動枠組条約</a:t>
            </a:r>
            <a:r>
              <a:rPr kumimoji="0" lang="en-US" altLang="ja-JP"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COP21</a:t>
            </a:r>
            <a:r>
              <a:rPr kumimoji="0" lang="ja-JP" altLang="en-US"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　パリ協定 </a:t>
            </a:r>
            <a:r>
              <a:rPr kumimoji="0" lang="en-US" altLang="ja-JP" sz="8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2015</a:t>
            </a:r>
            <a:endParaRPr kumimoji="0" lang="en-US" altLang="ja-JP" sz="105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marL="0" marR="0" lvl="0" indent="0" algn="ctr" defTabSz="779193" rtl="0" eaLnBrk="1" fontAlgn="auto" latinLnBrk="0" hangingPunct="1">
              <a:lnSpc>
                <a:spcPts val="1100"/>
              </a:lnSpc>
              <a:spcBef>
                <a:spcPts val="0"/>
              </a:spcBef>
              <a:spcAft>
                <a:spcPts val="0"/>
              </a:spcAft>
              <a:buClrTx/>
              <a:buSzTx/>
              <a:buFontTx/>
              <a:buNone/>
              <a:tabLst/>
              <a:defRPr/>
            </a:pPr>
            <a:r>
              <a:rPr kumimoji="0"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・産業革命前からの気温上昇を</a:t>
            </a:r>
            <a:r>
              <a:rPr kumimoji="0"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2</a:t>
            </a:r>
            <a:r>
              <a:rPr kumimoji="0"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度未満に抑える</a:t>
            </a:r>
            <a:endParaRPr kumimoji="0"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endParaRPr>
          </a:p>
        </p:txBody>
      </p:sp>
      <p:sp>
        <p:nvSpPr>
          <p:cNvPr id="3" name="スライド番号プレースホルダー 3">
            <a:extLst>
              <a:ext uri="{FF2B5EF4-FFF2-40B4-BE49-F238E27FC236}">
                <a16:creationId xmlns:a16="http://schemas.microsoft.com/office/drawing/2014/main" id="{37755700-193B-8865-5CD7-24695907E23A}"/>
              </a:ext>
            </a:extLst>
          </p:cNvPr>
          <p:cNvSpPr>
            <a:spLocks noGrp="1"/>
          </p:cNvSpPr>
          <p:nvPr>
            <p:ph type="sldNum" sz="quarter" idx="12"/>
          </p:nvPr>
        </p:nvSpPr>
        <p:spPr>
          <a:xfrm>
            <a:off x="7617304" y="6577146"/>
            <a:ext cx="23114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9FC96-8832-404D-A265-B73147B2DDB0}" type="slidenum">
              <a:rPr kumimoji="1" lang="en-US" altLang="ja-JP" sz="1400" b="0" i="0" u="none" strike="noStrike" kern="1200" cap="none" spc="0" normalizeH="0" baseline="0" noProof="0" smtClean="0">
                <a:ln>
                  <a:noFill/>
                </a:ln>
                <a:solidFill>
                  <a:prstClr val="black"/>
                </a:solidFill>
                <a:effectLst/>
                <a:uLnTx/>
                <a:uFillTx/>
                <a:latin typeface="Arial"/>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1" lang="en-US" altLang="ja-JP" sz="1400" b="0" i="0" u="none" strike="noStrike" kern="1200" cap="none" spc="0" normalizeH="0" baseline="0" noProof="0">
              <a:ln>
                <a:noFill/>
              </a:ln>
              <a:solidFill>
                <a:prstClr val="black"/>
              </a:solidFill>
              <a:effectLst/>
              <a:uLnTx/>
              <a:uFillTx/>
              <a:latin typeface="Arial"/>
              <a:ea typeface="ＭＳ Ｐゴシック" pitchFamily="50" charset="-128"/>
              <a:cs typeface="+mn-cs"/>
            </a:endParaRPr>
          </a:p>
        </p:txBody>
      </p:sp>
      <p:sp>
        <p:nvSpPr>
          <p:cNvPr id="10" name="テキスト ボックス 19">
            <a:extLst>
              <a:ext uri="{FF2B5EF4-FFF2-40B4-BE49-F238E27FC236}">
                <a16:creationId xmlns:a16="http://schemas.microsoft.com/office/drawing/2014/main" id="{0AE173AC-B0BF-6CC6-46EB-4F0E4523DD49}"/>
              </a:ext>
            </a:extLst>
          </p:cNvPr>
          <p:cNvSpPr txBox="1">
            <a:spLocks noChangeArrowheads="1"/>
          </p:cNvSpPr>
          <p:nvPr/>
        </p:nvSpPr>
        <p:spPr bwMode="auto">
          <a:xfrm>
            <a:off x="216495" y="1844824"/>
            <a:ext cx="730472" cy="4638449"/>
          </a:xfrm>
          <a:prstGeom prst="rect">
            <a:avLst/>
          </a:prstGeom>
          <a:noFill/>
          <a:ln>
            <a:noFill/>
          </a:ln>
        </p:spPr>
        <p:txBody>
          <a:bodyPr wrap="square">
            <a:spAutoFit/>
          </a:bodyPr>
          <a:lstStyle>
            <a:lvl1pPr marL="90488">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2015</a:t>
            </a: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2021</a:t>
            </a: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2022</a:t>
            </a: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2023</a:t>
            </a: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83531" marR="0" lvl="0" indent="0" algn="ctr" defTabSz="844105"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ja-JP" sz="1477" b="1"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2024</a:t>
            </a:r>
          </a:p>
        </p:txBody>
      </p:sp>
      <p:sp>
        <p:nvSpPr>
          <p:cNvPr id="4" name="角丸四角形 65">
            <a:extLst>
              <a:ext uri="{FF2B5EF4-FFF2-40B4-BE49-F238E27FC236}">
                <a16:creationId xmlns:a16="http://schemas.microsoft.com/office/drawing/2014/main" id="{51F6A3D2-4330-3C15-0BB8-C01199780964}"/>
              </a:ext>
            </a:extLst>
          </p:cNvPr>
          <p:cNvSpPr/>
          <p:nvPr/>
        </p:nvSpPr>
        <p:spPr bwMode="auto">
          <a:xfrm>
            <a:off x="949710" y="3013117"/>
            <a:ext cx="4084764" cy="963605"/>
          </a:xfrm>
          <a:prstGeom prst="roundRect">
            <a:avLst>
              <a:gd name="adj" fmla="val 2288"/>
            </a:avLst>
          </a:prstGeom>
          <a:solidFill>
            <a:schemeClr val="bg1"/>
          </a:solidFill>
          <a:ln w="25400" cap="flat" cmpd="sng" algn="ctr">
            <a:solidFill>
              <a:srgbClr val="1D9A78"/>
            </a:solidFill>
            <a:prstDash val="solid"/>
          </a:ln>
          <a:effectLst/>
        </p:spPr>
        <p:txBody>
          <a:bodyPr anchor="t"/>
          <a:lstStyle>
            <a:lvl1pPr marL="1790700" indent="-1790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1653039" marR="0" lvl="0" indent="-1653039" algn="ctr" defTabSz="844105" rtl="0" eaLnBrk="1" fontAlgn="auto" latinLnBrk="0" hangingPunct="1">
              <a:lnSpc>
                <a:spcPts val="1300"/>
              </a:lnSpc>
              <a:spcBef>
                <a:spcPts val="0"/>
              </a:spcBef>
              <a:spcAft>
                <a:spcPts val="0"/>
              </a:spcAft>
              <a:buClrTx/>
              <a:buSzTx/>
              <a:buFontTx/>
              <a:buNone/>
              <a:tabLst/>
              <a:defRPr/>
            </a:pPr>
            <a:r>
              <a:rPr kumimoji="1" lang="en-US" altLang="ja-JP" sz="1400" b="1" i="0" u="none" strike="noStrike" kern="0" cap="none" spc="0" normalizeH="0" baseline="0" noProof="0" err="1">
                <a:ln>
                  <a:noFill/>
                </a:ln>
                <a:solidFill>
                  <a:srgbClr val="0070C0"/>
                </a:solidFill>
                <a:effectLst/>
                <a:uLnTx/>
                <a:uFillTx/>
                <a:latin typeface="メイリオ" panose="020B0604030504040204" pitchFamily="50" charset="-128"/>
                <a:ea typeface="メイリオ" panose="020B0604030504040204" pitchFamily="50" charset="-128"/>
                <a:cs typeface="+mn-cs"/>
              </a:rPr>
              <a:t>NbS</a:t>
            </a:r>
            <a:r>
              <a:rPr kumimoji="1" lang="ja-JP" altLang="en-US"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に関する</a:t>
            </a:r>
            <a:r>
              <a:rPr kumimoji="1" lang="en-US" altLang="ja-JP"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IUCN</a:t>
            </a:r>
            <a:r>
              <a:rPr kumimoji="1" lang="ja-JP" altLang="en-US"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世界標準 </a:t>
            </a:r>
            <a:r>
              <a:rPr kumimoji="1" lang="en-US" altLang="ja-JP" sz="8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2020</a:t>
            </a:r>
            <a:endParaRPr kumimoji="1" lang="en-US" altLang="ja-JP" sz="9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marL="0" marR="0" lvl="0" indent="0" algn="l" defTabSz="844105" rtl="0" eaLnBrk="1" fontAlgn="auto" latinLnBrk="0" hangingPunct="1">
              <a:lnSpc>
                <a:spcPts val="1300"/>
              </a:lnSpc>
              <a:spcBef>
                <a:spcPts val="0"/>
              </a:spcBef>
              <a:spcAft>
                <a:spcPts val="0"/>
              </a:spcAft>
              <a:buClrTx/>
              <a:buSzTx/>
              <a:buFontTx/>
              <a:buNone/>
              <a:tabLst/>
              <a:defRPr/>
            </a:pP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a:t>
            </a:r>
            <a:r>
              <a:rPr kumimoji="1" lang="en-US" altLang="ja-JP" sz="900" b="0" i="0" u="none" strike="noStrike" kern="0" cap="none" spc="0" normalizeH="0" baseline="0" noProof="0" err="1">
                <a:ln>
                  <a:noFill/>
                </a:ln>
                <a:solidFill>
                  <a:srgbClr val="6A6A6A"/>
                </a:solidFill>
                <a:effectLst/>
                <a:uLnTx/>
                <a:uFillTx/>
                <a:latin typeface="メイリオ" panose="020B0604030504040204" pitchFamily="50" charset="-128"/>
                <a:ea typeface="メイリオ" panose="020B0604030504040204" pitchFamily="50" charset="-128"/>
                <a:cs typeface="+mn-cs"/>
              </a:rPr>
              <a:t>NbS</a:t>
            </a: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の解釈に関する共通理解の基礎となる８つの基準を公表。</a:t>
            </a:r>
            <a:endParaRPr kumimoji="1"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endParaRPr>
          </a:p>
        </p:txBody>
      </p:sp>
      <p:grpSp>
        <p:nvGrpSpPr>
          <p:cNvPr id="30" name="グループ化 29">
            <a:extLst>
              <a:ext uri="{FF2B5EF4-FFF2-40B4-BE49-F238E27FC236}">
                <a16:creationId xmlns:a16="http://schemas.microsoft.com/office/drawing/2014/main" id="{B5DF2C6F-8533-7AAE-8EFF-30B67C33CBFC}"/>
              </a:ext>
            </a:extLst>
          </p:cNvPr>
          <p:cNvGrpSpPr/>
          <p:nvPr/>
        </p:nvGrpSpPr>
        <p:grpSpPr>
          <a:xfrm>
            <a:off x="912489" y="3359710"/>
            <a:ext cx="4149269" cy="699029"/>
            <a:chOff x="6688370" y="4314691"/>
            <a:chExt cx="3370739" cy="699029"/>
          </a:xfrm>
        </p:grpSpPr>
        <p:sp>
          <p:nvSpPr>
            <p:cNvPr id="31" name="テキスト ボックス 30">
              <a:extLst>
                <a:ext uri="{FF2B5EF4-FFF2-40B4-BE49-F238E27FC236}">
                  <a16:creationId xmlns:a16="http://schemas.microsoft.com/office/drawing/2014/main" id="{C2CDEF6F-F712-8A71-2A25-3F14AFECA39F}"/>
                </a:ext>
              </a:extLst>
            </p:cNvPr>
            <p:cNvSpPr txBox="1"/>
            <p:nvPr/>
          </p:nvSpPr>
          <p:spPr>
            <a:xfrm>
              <a:off x="6698033" y="4314691"/>
              <a:ext cx="87423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１）</a:t>
              </a:r>
              <a:r>
                <a:rPr kumimoji="1" lang="en-US" altLang="ja-JP" sz="500" b="1" i="0" u="none" strike="noStrike" kern="1200" cap="none" spc="0" normalizeH="0" baseline="0" noProof="0" err="1">
                  <a:ln>
                    <a:noFill/>
                  </a:ln>
                  <a:solidFill>
                    <a:srgbClr val="0070C0"/>
                  </a:solidFill>
                  <a:effectLst/>
                  <a:uLnTx/>
                  <a:uFillTx/>
                  <a:latin typeface="メイリオ" panose="020B0604030504040204" pitchFamily="50" charset="-128"/>
                  <a:ea typeface="メイリオ" panose="020B0604030504040204" pitchFamily="50" charset="-128"/>
                  <a:cs typeface="+mn-cs"/>
                </a:rPr>
                <a:t>NbS</a:t>
              </a: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は効果的に社会課題に取り組む</a:t>
              </a:r>
            </a:p>
          </p:txBody>
        </p:sp>
        <p:sp>
          <p:nvSpPr>
            <p:cNvPr id="32" name="テキスト ボックス 31">
              <a:extLst>
                <a:ext uri="{FF2B5EF4-FFF2-40B4-BE49-F238E27FC236}">
                  <a16:creationId xmlns:a16="http://schemas.microsoft.com/office/drawing/2014/main" id="{5037C48F-7010-89BB-BA09-2EE830124D3D}"/>
                </a:ext>
              </a:extLst>
            </p:cNvPr>
            <p:cNvSpPr txBox="1"/>
            <p:nvPr/>
          </p:nvSpPr>
          <p:spPr>
            <a:xfrm>
              <a:off x="7500436" y="4317519"/>
              <a:ext cx="90582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２）</a:t>
              </a:r>
              <a:r>
                <a:rPr kumimoji="1" lang="en-US" altLang="ja-JP" sz="500" b="1" i="0" u="none" strike="noStrike" kern="1200" cap="none" spc="0" normalizeH="0" baseline="0" noProof="0" err="1">
                  <a:ln>
                    <a:noFill/>
                  </a:ln>
                  <a:solidFill>
                    <a:srgbClr val="0070C0"/>
                  </a:solidFill>
                  <a:effectLst/>
                  <a:uLnTx/>
                  <a:uFillTx/>
                  <a:latin typeface="メイリオ" panose="020B0604030504040204" pitchFamily="50" charset="-128"/>
                  <a:ea typeface="メイリオ" panose="020B0604030504040204" pitchFamily="50" charset="-128"/>
                  <a:cs typeface="+mn-cs"/>
                </a:rPr>
                <a:t>NbS</a:t>
              </a: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のデザインは規模によって方向付けられる</a:t>
              </a:r>
            </a:p>
          </p:txBody>
        </p:sp>
        <p:sp>
          <p:nvSpPr>
            <p:cNvPr id="34" name="テキスト ボックス 33">
              <a:extLst>
                <a:ext uri="{FF2B5EF4-FFF2-40B4-BE49-F238E27FC236}">
                  <a16:creationId xmlns:a16="http://schemas.microsoft.com/office/drawing/2014/main" id="{200356D0-E305-8543-09C4-2E679FCC0321}"/>
                </a:ext>
              </a:extLst>
            </p:cNvPr>
            <p:cNvSpPr txBox="1"/>
            <p:nvPr/>
          </p:nvSpPr>
          <p:spPr>
            <a:xfrm>
              <a:off x="8370809" y="4317519"/>
              <a:ext cx="87423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３）</a:t>
              </a:r>
              <a:r>
                <a:rPr kumimoji="1" lang="en-US" altLang="ja-JP" sz="500" b="1" i="0" u="none" strike="noStrike" kern="1200" cap="none" spc="0" normalizeH="0" baseline="0" noProof="0" err="1">
                  <a:ln>
                    <a:noFill/>
                  </a:ln>
                  <a:solidFill>
                    <a:srgbClr val="0070C0"/>
                  </a:solidFill>
                  <a:effectLst/>
                  <a:uLnTx/>
                  <a:uFillTx/>
                  <a:latin typeface="メイリオ" panose="020B0604030504040204" pitchFamily="50" charset="-128"/>
                  <a:ea typeface="メイリオ" panose="020B0604030504040204" pitchFamily="50" charset="-128"/>
                  <a:cs typeface="+mn-cs"/>
                </a:rPr>
                <a:t>NbS</a:t>
              </a: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、生物多様性、および、生態系の健全性に純便益をもたらす</a:t>
              </a:r>
            </a:p>
          </p:txBody>
        </p:sp>
        <p:sp>
          <p:nvSpPr>
            <p:cNvPr id="37" name="テキスト ボックス 36">
              <a:extLst>
                <a:ext uri="{FF2B5EF4-FFF2-40B4-BE49-F238E27FC236}">
                  <a16:creationId xmlns:a16="http://schemas.microsoft.com/office/drawing/2014/main" id="{64ED7222-D677-B142-1736-1D0152C3504E}"/>
                </a:ext>
              </a:extLst>
            </p:cNvPr>
            <p:cNvSpPr txBox="1"/>
            <p:nvPr/>
          </p:nvSpPr>
          <p:spPr>
            <a:xfrm>
              <a:off x="9184877" y="4317519"/>
              <a:ext cx="87423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４）</a:t>
              </a:r>
              <a:r>
                <a:rPr kumimoji="1" lang="en-US" altLang="ja-JP" sz="500" b="1" i="0" u="none" strike="noStrike" kern="1200" cap="none" spc="0" normalizeH="0" baseline="0" noProof="0" err="1">
                  <a:ln>
                    <a:noFill/>
                  </a:ln>
                  <a:solidFill>
                    <a:srgbClr val="0070C0"/>
                  </a:solidFill>
                  <a:effectLst/>
                  <a:uLnTx/>
                  <a:uFillTx/>
                  <a:latin typeface="メイリオ" panose="020B0604030504040204" pitchFamily="50" charset="-128"/>
                  <a:ea typeface="メイリオ" panose="020B0604030504040204" pitchFamily="50" charset="-128"/>
                  <a:cs typeface="+mn-cs"/>
                </a:rPr>
                <a:t>NbS</a:t>
              </a: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は経済的に実行可能である</a:t>
              </a:r>
            </a:p>
          </p:txBody>
        </p:sp>
        <p:sp>
          <p:nvSpPr>
            <p:cNvPr id="39" name="テキスト ボックス 38">
              <a:extLst>
                <a:ext uri="{FF2B5EF4-FFF2-40B4-BE49-F238E27FC236}">
                  <a16:creationId xmlns:a16="http://schemas.microsoft.com/office/drawing/2014/main" id="{52DA7F90-C9F3-E2DA-47FA-1A2E7557E4E6}"/>
                </a:ext>
              </a:extLst>
            </p:cNvPr>
            <p:cNvSpPr txBox="1"/>
            <p:nvPr/>
          </p:nvSpPr>
          <p:spPr>
            <a:xfrm>
              <a:off x="6688370" y="4613610"/>
              <a:ext cx="8742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５）</a:t>
              </a:r>
              <a:r>
                <a:rPr kumimoji="1" lang="en-US" altLang="ja-JP" sz="500" b="1" i="0" u="none" strike="noStrike" kern="1200" cap="none" spc="0" normalizeH="0" baseline="0" noProof="0" err="1">
                  <a:ln>
                    <a:noFill/>
                  </a:ln>
                  <a:solidFill>
                    <a:srgbClr val="0070C0"/>
                  </a:solidFill>
                  <a:effectLst/>
                  <a:uLnTx/>
                  <a:uFillTx/>
                  <a:latin typeface="メイリオ" panose="020B0604030504040204" pitchFamily="50" charset="-128"/>
                  <a:ea typeface="メイリオ" panose="020B0604030504040204" pitchFamily="50" charset="-128"/>
                  <a:cs typeface="+mn-cs"/>
                </a:rPr>
                <a:t>NbS</a:t>
              </a: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は、包括的で、透明性が高く、力を与えていくガバナンスプロセスに基づいている</a:t>
              </a:r>
            </a:p>
          </p:txBody>
        </p:sp>
        <p:sp>
          <p:nvSpPr>
            <p:cNvPr id="40" name="テキスト ボックス 39">
              <a:extLst>
                <a:ext uri="{FF2B5EF4-FFF2-40B4-BE49-F238E27FC236}">
                  <a16:creationId xmlns:a16="http://schemas.microsoft.com/office/drawing/2014/main" id="{243FC13F-89D9-9380-FDCC-0F460CCF5B65}"/>
                </a:ext>
              </a:extLst>
            </p:cNvPr>
            <p:cNvSpPr txBox="1"/>
            <p:nvPr/>
          </p:nvSpPr>
          <p:spPr>
            <a:xfrm>
              <a:off x="7498444" y="4616438"/>
              <a:ext cx="93173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６）</a:t>
              </a:r>
              <a:r>
                <a:rPr kumimoji="1" lang="en-US" altLang="ja-JP" sz="500" b="1" i="0" u="none" strike="noStrike" kern="1200" cap="none" spc="0" normalizeH="0" baseline="0" noProof="0" err="1">
                  <a:ln>
                    <a:noFill/>
                  </a:ln>
                  <a:solidFill>
                    <a:srgbClr val="0070C0"/>
                  </a:solidFill>
                  <a:effectLst/>
                  <a:uLnTx/>
                  <a:uFillTx/>
                  <a:latin typeface="メイリオ" panose="020B0604030504040204" pitchFamily="50" charset="-128"/>
                  <a:ea typeface="メイリオ" panose="020B0604030504040204" pitchFamily="50" charset="-128"/>
                  <a:cs typeface="+mn-cs"/>
                </a:rPr>
                <a:t>NbS</a:t>
              </a: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は、主目的の達成と複数便益の継続的な提供の間のトレードオフを公平に比較考量する</a:t>
              </a:r>
            </a:p>
          </p:txBody>
        </p:sp>
        <p:sp>
          <p:nvSpPr>
            <p:cNvPr id="41" name="テキスト ボックス 40">
              <a:extLst>
                <a:ext uri="{FF2B5EF4-FFF2-40B4-BE49-F238E27FC236}">
                  <a16:creationId xmlns:a16="http://schemas.microsoft.com/office/drawing/2014/main" id="{29E2743D-4741-3579-1F9C-26B5AD9B20ED}"/>
                </a:ext>
              </a:extLst>
            </p:cNvPr>
            <p:cNvSpPr txBox="1"/>
            <p:nvPr/>
          </p:nvSpPr>
          <p:spPr>
            <a:xfrm>
              <a:off x="8359574" y="4619865"/>
              <a:ext cx="87423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７）</a:t>
              </a:r>
              <a:r>
                <a:rPr kumimoji="1" lang="en-US" altLang="ja-JP" sz="500" b="1" i="0" u="none" strike="noStrike" kern="1200" cap="none" spc="0" normalizeH="0" baseline="0" noProof="0" err="1">
                  <a:ln>
                    <a:noFill/>
                  </a:ln>
                  <a:solidFill>
                    <a:srgbClr val="0070C0"/>
                  </a:solidFill>
                  <a:effectLst/>
                  <a:uLnTx/>
                  <a:uFillTx/>
                  <a:latin typeface="メイリオ" panose="020B0604030504040204" pitchFamily="50" charset="-128"/>
                  <a:ea typeface="メイリオ" panose="020B0604030504040204" pitchFamily="50" charset="-128"/>
                  <a:cs typeface="+mn-cs"/>
                </a:rPr>
                <a:t>NbS</a:t>
              </a: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はエビデンスに基づき、順応的に管理される</a:t>
              </a:r>
            </a:p>
          </p:txBody>
        </p:sp>
        <p:sp>
          <p:nvSpPr>
            <p:cNvPr id="42" name="テキスト ボックス 41">
              <a:extLst>
                <a:ext uri="{FF2B5EF4-FFF2-40B4-BE49-F238E27FC236}">
                  <a16:creationId xmlns:a16="http://schemas.microsoft.com/office/drawing/2014/main" id="{AED39369-CE58-685E-897E-F880D31E130F}"/>
                </a:ext>
              </a:extLst>
            </p:cNvPr>
            <p:cNvSpPr txBox="1"/>
            <p:nvPr/>
          </p:nvSpPr>
          <p:spPr>
            <a:xfrm>
              <a:off x="9173642" y="4619865"/>
              <a:ext cx="87423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８）</a:t>
              </a:r>
              <a:r>
                <a:rPr kumimoji="1" lang="en-US" altLang="ja-JP" sz="500" b="1" i="0" u="none" strike="noStrike" kern="1200" cap="none" spc="0" normalizeH="0" baseline="0" noProof="0" err="1">
                  <a:ln>
                    <a:noFill/>
                  </a:ln>
                  <a:solidFill>
                    <a:srgbClr val="0070C0"/>
                  </a:solidFill>
                  <a:effectLst/>
                  <a:uLnTx/>
                  <a:uFillTx/>
                  <a:latin typeface="メイリオ" panose="020B0604030504040204" pitchFamily="50" charset="-128"/>
                  <a:ea typeface="メイリオ" panose="020B0604030504040204" pitchFamily="50" charset="-128"/>
                  <a:cs typeface="+mn-cs"/>
                </a:rPr>
                <a:t>NbS</a:t>
              </a:r>
              <a:r>
                <a:rPr kumimoji="1" lang="ja-JP" altLang="en-US" sz="5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は、持続可能で、適切な法域の文脈の中で主流化される</a:t>
              </a:r>
            </a:p>
          </p:txBody>
        </p:sp>
      </p:grpSp>
      <p:sp>
        <p:nvSpPr>
          <p:cNvPr id="44" name="角丸四角形 65">
            <a:extLst>
              <a:ext uri="{FF2B5EF4-FFF2-40B4-BE49-F238E27FC236}">
                <a16:creationId xmlns:a16="http://schemas.microsoft.com/office/drawing/2014/main" id="{39BC5362-B590-26C1-43BC-A8A399DBFEFD}"/>
              </a:ext>
            </a:extLst>
          </p:cNvPr>
          <p:cNvSpPr/>
          <p:nvPr/>
        </p:nvSpPr>
        <p:spPr bwMode="auto">
          <a:xfrm>
            <a:off x="962990" y="4037516"/>
            <a:ext cx="4062283" cy="710371"/>
          </a:xfrm>
          <a:prstGeom prst="roundRect">
            <a:avLst>
              <a:gd name="adj" fmla="val 7745"/>
            </a:avLst>
          </a:prstGeom>
          <a:solidFill>
            <a:schemeClr val="bg1"/>
          </a:solidFill>
          <a:ln w="25400" cap="flat" cmpd="sng" algn="ctr">
            <a:solidFill>
              <a:srgbClr val="1D9A78"/>
            </a:solidFill>
            <a:prstDash val="solid"/>
          </a:ln>
          <a:effectLst/>
        </p:spPr>
        <p:txBody>
          <a:bodyPr anchor="b"/>
          <a:lstStyle>
            <a:lvl1pPr marL="1790700" indent="-1790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1652588" marR="0" lvl="0" indent="-1652588" algn="ctr" defTabSz="844105" rtl="0" eaLnBrk="1" fontAlgn="auto" latinLnBrk="0" hangingPunct="1">
              <a:lnSpc>
                <a:spcPts val="11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自然資金の現状に関する報告書 </a:t>
            </a:r>
            <a:r>
              <a:rPr kumimoji="1" lang="en-US" altLang="ja-JP" sz="8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2021</a:t>
            </a:r>
            <a:endParaRPr kumimoji="1" lang="en-US" altLang="ja-JP" sz="14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marL="1652588" marR="0" lvl="0" indent="-1652588" algn="ctr" defTabSz="844105" rtl="0" eaLnBrk="1" fontAlgn="auto" latinLnBrk="0" hangingPunct="1">
              <a:lnSpc>
                <a:spcPts val="1100"/>
              </a:lnSpc>
              <a:spcBef>
                <a:spcPts val="0"/>
              </a:spcBef>
              <a:spcAft>
                <a:spcPts val="0"/>
              </a:spcAft>
              <a:buClrTx/>
              <a:buSzTx/>
              <a:buFontTx/>
              <a:buNone/>
              <a:tabLst/>
              <a:defRPr/>
            </a:pPr>
            <a:r>
              <a:rPr kumimoji="1" lang="ja-JP" altLang="en-US" sz="8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a:t>
            </a:r>
            <a:r>
              <a:rPr kumimoji="1" lang="en-US" altLang="ja-JP" sz="8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UNEP, WEF </a:t>
            </a:r>
            <a:r>
              <a:rPr kumimoji="1" lang="ja-JP" altLang="en-US" sz="8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rPr>
              <a:t>他）</a:t>
            </a:r>
            <a:endParaRPr kumimoji="1" lang="en-US" altLang="ja-JP" sz="900" b="1" i="0" u="none" strike="noStrike" kern="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marL="0" marR="0" lvl="0" indent="0" algn="l" defTabSz="844105" rtl="0" eaLnBrk="1" fontAlgn="auto" latinLnBrk="0" hangingPunct="1">
              <a:lnSpc>
                <a:spcPts val="1100"/>
              </a:lnSpc>
              <a:spcBef>
                <a:spcPts val="0"/>
              </a:spcBef>
              <a:spcAft>
                <a:spcPts val="0"/>
              </a:spcAft>
              <a:buClrTx/>
              <a:buSzTx/>
              <a:buFontTx/>
              <a:buNone/>
              <a:tabLst/>
              <a:defRPr/>
            </a:pP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a:t>
            </a:r>
            <a:r>
              <a:rPr kumimoji="1" lang="en-US" altLang="ja-JP" sz="900" b="0" i="0" u="none" strike="noStrike" kern="0" cap="none" spc="0" normalizeH="0" baseline="0" noProof="0" err="1">
                <a:ln>
                  <a:noFill/>
                </a:ln>
                <a:solidFill>
                  <a:srgbClr val="6A6A6A"/>
                </a:solidFill>
                <a:effectLst/>
                <a:uLnTx/>
                <a:uFillTx/>
                <a:latin typeface="メイリオ" panose="020B0604030504040204" pitchFamily="50" charset="-128"/>
                <a:ea typeface="メイリオ" panose="020B0604030504040204" pitchFamily="50" charset="-128"/>
                <a:cs typeface="+mn-cs"/>
              </a:rPr>
              <a:t>NbS</a:t>
            </a: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（自然を活用した解決策）への投資を、</a:t>
            </a:r>
            <a:r>
              <a:rPr kumimoji="1"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2050</a:t>
            </a: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年までに現在の水準（約</a:t>
            </a:r>
            <a:r>
              <a:rPr kumimoji="1"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1330</a:t>
            </a: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億ドル＝約</a:t>
            </a:r>
            <a:r>
              <a:rPr kumimoji="1"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20</a:t>
            </a: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兆円）の</a:t>
            </a:r>
            <a:r>
              <a:rPr kumimoji="1"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4</a:t>
            </a:r>
            <a:r>
              <a:rPr kumimoji="1" lang="ja-JP" altLang="en-US"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rPr>
              <a:t>倍にすることを求める。</a:t>
            </a:r>
            <a:endParaRPr kumimoji="1" lang="en-US" altLang="ja-JP" sz="900" b="0" i="0" u="none" strike="noStrike" kern="0" cap="none" spc="0" normalizeH="0" baseline="0" noProof="0">
              <a:ln>
                <a:noFill/>
              </a:ln>
              <a:solidFill>
                <a:srgbClr val="6A6A6A"/>
              </a:solidFill>
              <a:effectLst/>
              <a:uLnTx/>
              <a:uFillTx/>
              <a:latin typeface="メイリオ" panose="020B0604030504040204" pitchFamily="50" charset="-128"/>
              <a:ea typeface="メイリオ" panose="020B0604030504040204" pitchFamily="50" charset="-128"/>
              <a:cs typeface="+mn-cs"/>
            </a:endParaRPr>
          </a:p>
        </p:txBody>
      </p:sp>
      <p:sp>
        <p:nvSpPr>
          <p:cNvPr id="48" name="正方形/長方形 47">
            <a:extLst>
              <a:ext uri="{FF2B5EF4-FFF2-40B4-BE49-F238E27FC236}">
                <a16:creationId xmlns:a16="http://schemas.microsoft.com/office/drawing/2014/main" id="{A6F9D6E2-BF11-041B-EF45-7FEF64B8DCDD}"/>
              </a:ext>
            </a:extLst>
          </p:cNvPr>
          <p:cNvSpPr/>
          <p:nvPr/>
        </p:nvSpPr>
        <p:spPr>
          <a:xfrm>
            <a:off x="993180" y="3382468"/>
            <a:ext cx="916483" cy="251505"/>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9" name="正方形/長方形 48">
            <a:extLst>
              <a:ext uri="{FF2B5EF4-FFF2-40B4-BE49-F238E27FC236}">
                <a16:creationId xmlns:a16="http://schemas.microsoft.com/office/drawing/2014/main" id="{50796ABB-05D5-1F94-FD29-229E20B26364}"/>
              </a:ext>
            </a:extLst>
          </p:cNvPr>
          <p:cNvSpPr/>
          <p:nvPr/>
        </p:nvSpPr>
        <p:spPr>
          <a:xfrm>
            <a:off x="993180" y="3667863"/>
            <a:ext cx="918936" cy="274263"/>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0" name="正方形/長方形 49">
            <a:extLst>
              <a:ext uri="{FF2B5EF4-FFF2-40B4-BE49-F238E27FC236}">
                <a16:creationId xmlns:a16="http://schemas.microsoft.com/office/drawing/2014/main" id="{360DFA44-0E56-40BA-8091-770B83A509DB}"/>
              </a:ext>
            </a:extLst>
          </p:cNvPr>
          <p:cNvSpPr/>
          <p:nvPr/>
        </p:nvSpPr>
        <p:spPr>
          <a:xfrm>
            <a:off x="1985028" y="3382468"/>
            <a:ext cx="996035" cy="251505"/>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3" name="正方形/長方形 52">
            <a:extLst>
              <a:ext uri="{FF2B5EF4-FFF2-40B4-BE49-F238E27FC236}">
                <a16:creationId xmlns:a16="http://schemas.microsoft.com/office/drawing/2014/main" id="{BA58615F-1A64-6A26-711E-E6B26F7365AE}"/>
              </a:ext>
            </a:extLst>
          </p:cNvPr>
          <p:cNvSpPr/>
          <p:nvPr/>
        </p:nvSpPr>
        <p:spPr>
          <a:xfrm>
            <a:off x="1985027" y="3667863"/>
            <a:ext cx="998701" cy="274263"/>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4" name="正方形/長方形 53">
            <a:extLst>
              <a:ext uri="{FF2B5EF4-FFF2-40B4-BE49-F238E27FC236}">
                <a16:creationId xmlns:a16="http://schemas.microsoft.com/office/drawing/2014/main" id="{EC874305-79F2-48F9-79B3-B3FFCCBAB0E0}"/>
              </a:ext>
            </a:extLst>
          </p:cNvPr>
          <p:cNvSpPr/>
          <p:nvPr/>
        </p:nvSpPr>
        <p:spPr>
          <a:xfrm>
            <a:off x="3037733" y="3378675"/>
            <a:ext cx="947874" cy="251505"/>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5" name="正方形/長方形 54">
            <a:extLst>
              <a:ext uri="{FF2B5EF4-FFF2-40B4-BE49-F238E27FC236}">
                <a16:creationId xmlns:a16="http://schemas.microsoft.com/office/drawing/2014/main" id="{B0382177-7CDA-4D42-07F3-76842C802BFC}"/>
              </a:ext>
            </a:extLst>
          </p:cNvPr>
          <p:cNvSpPr/>
          <p:nvPr/>
        </p:nvSpPr>
        <p:spPr>
          <a:xfrm>
            <a:off x="3037732" y="3664070"/>
            <a:ext cx="950411" cy="274263"/>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6" name="正方形/長方形 55">
            <a:extLst>
              <a:ext uri="{FF2B5EF4-FFF2-40B4-BE49-F238E27FC236}">
                <a16:creationId xmlns:a16="http://schemas.microsoft.com/office/drawing/2014/main" id="{F199B36F-E9AA-45D1-7E42-89D199F0A937}"/>
              </a:ext>
            </a:extLst>
          </p:cNvPr>
          <p:cNvSpPr/>
          <p:nvPr/>
        </p:nvSpPr>
        <p:spPr>
          <a:xfrm>
            <a:off x="4040843" y="3378675"/>
            <a:ext cx="947874" cy="251505"/>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7" name="正方形/長方形 56">
            <a:extLst>
              <a:ext uri="{FF2B5EF4-FFF2-40B4-BE49-F238E27FC236}">
                <a16:creationId xmlns:a16="http://schemas.microsoft.com/office/drawing/2014/main" id="{A91CD2FA-7254-C317-4084-278647393C1F}"/>
              </a:ext>
            </a:extLst>
          </p:cNvPr>
          <p:cNvSpPr/>
          <p:nvPr/>
        </p:nvSpPr>
        <p:spPr>
          <a:xfrm>
            <a:off x="4040842" y="3664070"/>
            <a:ext cx="950411" cy="274263"/>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9" name="テキスト ボックス 58">
            <a:extLst>
              <a:ext uri="{FF2B5EF4-FFF2-40B4-BE49-F238E27FC236}">
                <a16:creationId xmlns:a16="http://schemas.microsoft.com/office/drawing/2014/main" id="{2480853C-6784-EDC2-2E13-6A6579A4F468}"/>
              </a:ext>
            </a:extLst>
          </p:cNvPr>
          <p:cNvSpPr txBox="1"/>
          <p:nvPr/>
        </p:nvSpPr>
        <p:spPr>
          <a:xfrm>
            <a:off x="195111" y="6483273"/>
            <a:ext cx="5221989" cy="407099"/>
          </a:xfrm>
          <a:prstGeom prst="rect">
            <a:avLst/>
          </a:prstGeom>
          <a:noFill/>
        </p:spPr>
        <p:txBody>
          <a:bodyPr wrap="square"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1" lang="en-US" altLang="ja-JP" sz="900" b="0" i="0" u="none" strike="noStrike" kern="1200" cap="none" spc="0" normalizeH="0" baseline="30000" noProof="0">
                <a:ln>
                  <a:noFill/>
                </a:ln>
                <a:solidFill>
                  <a:prstClr val="black"/>
                </a:solidFill>
                <a:effectLst/>
                <a:uLnTx/>
                <a:uFillTx/>
                <a:latin typeface="Arial"/>
                <a:ea typeface="ＭＳ Ｐゴシック"/>
                <a:cs typeface="+mn-cs"/>
              </a:rPr>
              <a:t>IUCN</a:t>
            </a:r>
            <a:r>
              <a:rPr kumimoji="1" lang="ja-JP" altLang="en-US" sz="900" b="0" i="0" u="none" strike="noStrike" kern="1200" cap="none" spc="0" normalizeH="0" baseline="30000" noProof="0">
                <a:ln>
                  <a:noFill/>
                </a:ln>
                <a:solidFill>
                  <a:prstClr val="black"/>
                </a:solidFill>
                <a:effectLst/>
                <a:uLnTx/>
                <a:uFillTx/>
                <a:latin typeface="Arial"/>
                <a:ea typeface="ＭＳ Ｐゴシック"/>
                <a:cs typeface="+mn-cs"/>
              </a:rPr>
              <a:t>　：　国連自然保護連合。スイスに本部を置き、国家会員、政府会員、</a:t>
            </a:r>
            <a:r>
              <a:rPr kumimoji="1" lang="en-US" altLang="ja-JP" sz="900" b="0" i="0" u="none" strike="noStrike" kern="1200" cap="none" spc="0" normalizeH="0" baseline="30000" noProof="0">
                <a:ln>
                  <a:noFill/>
                </a:ln>
                <a:solidFill>
                  <a:prstClr val="black"/>
                </a:solidFill>
                <a:effectLst/>
                <a:uLnTx/>
                <a:uFillTx/>
                <a:latin typeface="Arial"/>
                <a:ea typeface="ＭＳ Ｐゴシック"/>
                <a:cs typeface="+mn-cs"/>
              </a:rPr>
              <a:t>NGO</a:t>
            </a:r>
            <a:r>
              <a:rPr kumimoji="1" lang="ja-JP" altLang="en-US" sz="900" b="0" i="0" u="none" strike="noStrike" kern="1200" cap="none" spc="0" normalizeH="0" baseline="30000" noProof="0">
                <a:ln>
                  <a:noFill/>
                </a:ln>
                <a:solidFill>
                  <a:prstClr val="black"/>
                </a:solidFill>
                <a:effectLst/>
                <a:uLnTx/>
                <a:uFillTx/>
                <a:latin typeface="Arial"/>
                <a:ea typeface="ＭＳ Ｐゴシック"/>
                <a:cs typeface="+mn-cs"/>
              </a:rPr>
              <a:t>、先住民地域共同体で構成され、科学に基づく指針等を作成。</a:t>
            </a:r>
            <a:endParaRPr kumimoji="1" lang="en-US" altLang="ja-JP" sz="900" b="0" i="0" u="none" strike="noStrike" kern="1200" cap="none" spc="0" normalizeH="0" baseline="30000" noProof="0">
              <a:ln>
                <a:noFill/>
              </a:ln>
              <a:solidFill>
                <a:prstClr val="black"/>
              </a:solidFill>
              <a:effectLst/>
              <a:uLnTx/>
              <a:uFillTx/>
              <a:latin typeface="Arial"/>
              <a:ea typeface="ＭＳ Ｐゴシック"/>
              <a:cs typeface="+mn-cs"/>
            </a:endParaRPr>
          </a:p>
          <a:p>
            <a:pPr marL="0" marR="0" lvl="0" indent="0" algn="l" defTabSz="914400" rtl="0" eaLnBrk="1" fontAlgn="auto" latinLnBrk="0" hangingPunct="1">
              <a:lnSpc>
                <a:spcPts val="600"/>
              </a:lnSpc>
              <a:spcBef>
                <a:spcPts val="0"/>
              </a:spcBef>
              <a:spcAft>
                <a:spcPts val="0"/>
              </a:spcAft>
              <a:buClrTx/>
              <a:buSzTx/>
              <a:buFontTx/>
              <a:buNone/>
              <a:tabLst/>
              <a:defRPr/>
            </a:pPr>
            <a:r>
              <a:rPr kumimoji="1" lang="en-US" altLang="ja-JP" sz="900" b="0" i="0" u="none" strike="noStrike" kern="1200" cap="none" spc="0" normalizeH="0" baseline="30000" noProof="0">
                <a:ln>
                  <a:noFill/>
                </a:ln>
                <a:solidFill>
                  <a:prstClr val="black"/>
                </a:solidFill>
                <a:effectLst/>
                <a:uLnTx/>
                <a:uFillTx/>
                <a:latin typeface="Arial"/>
                <a:ea typeface="ＭＳ Ｐゴシック"/>
                <a:cs typeface="+mn-cs"/>
              </a:rPr>
              <a:t>UNEP</a:t>
            </a:r>
            <a:r>
              <a:rPr kumimoji="1" lang="ja-JP" altLang="en-US" sz="900" b="0" i="0" u="none" strike="noStrike" kern="1200" cap="none" spc="0" normalizeH="0" baseline="30000" noProof="0">
                <a:ln>
                  <a:noFill/>
                </a:ln>
                <a:solidFill>
                  <a:prstClr val="black"/>
                </a:solidFill>
                <a:effectLst/>
                <a:uLnTx/>
                <a:uFillTx/>
                <a:latin typeface="Arial"/>
                <a:ea typeface="ＭＳ Ｐゴシック"/>
                <a:cs typeface="+mn-cs"/>
              </a:rPr>
              <a:t>  ：　</a:t>
            </a:r>
            <a:r>
              <a:rPr kumimoji="1" lang="zh-TW" altLang="en-US" sz="900" b="0" i="0" u="none" strike="noStrike" kern="1200" cap="none" spc="0" normalizeH="0" baseline="30000" noProof="0">
                <a:ln>
                  <a:noFill/>
                </a:ln>
                <a:solidFill>
                  <a:prstClr val="black"/>
                </a:solidFill>
                <a:effectLst/>
                <a:uLnTx/>
                <a:uFillTx/>
                <a:latin typeface="Arial"/>
                <a:ea typeface="ＭＳ Ｐゴシック"/>
                <a:cs typeface="+mn-cs"/>
              </a:rPr>
              <a:t>国連環境計画</a:t>
            </a:r>
            <a:r>
              <a:rPr kumimoji="1" lang="ja-JP" altLang="en-US" sz="900" b="0" i="0" u="none" strike="noStrike" kern="1200" cap="none" spc="0" normalizeH="0" baseline="30000" noProof="0">
                <a:ln>
                  <a:noFill/>
                </a:ln>
                <a:solidFill>
                  <a:prstClr val="black"/>
                </a:solidFill>
                <a:effectLst/>
                <a:uLnTx/>
                <a:uFillTx/>
                <a:latin typeface="Arial"/>
                <a:ea typeface="ＭＳ Ｐゴシック"/>
                <a:cs typeface="+mn-cs"/>
              </a:rPr>
              <a:t>。ケニアに本部を置き、国連加盟国を会員とし、環境の保護と改善を目的とした国連機関。</a:t>
            </a:r>
            <a:endParaRPr kumimoji="1" lang="en-US" altLang="ja-JP" sz="900" b="0" i="0" u="none" strike="noStrike" kern="1200" cap="none" spc="0" normalizeH="0" baseline="30000" noProof="0">
              <a:ln>
                <a:noFill/>
              </a:ln>
              <a:solidFill>
                <a:prstClr val="black"/>
              </a:solidFill>
              <a:effectLst/>
              <a:uLnTx/>
              <a:uFillTx/>
              <a:latin typeface="Arial"/>
              <a:ea typeface="ＭＳ Ｐゴシック"/>
              <a:cs typeface="+mn-cs"/>
            </a:endParaRPr>
          </a:p>
          <a:p>
            <a:pPr marL="0" marR="0" lvl="0" indent="0" algn="l" defTabSz="914400" rtl="0" eaLnBrk="1" fontAlgn="auto" latinLnBrk="0" hangingPunct="1">
              <a:lnSpc>
                <a:spcPts val="600"/>
              </a:lnSpc>
              <a:spcBef>
                <a:spcPts val="0"/>
              </a:spcBef>
              <a:spcAft>
                <a:spcPts val="0"/>
              </a:spcAft>
              <a:buClrTx/>
              <a:buSzTx/>
              <a:buFontTx/>
              <a:buNone/>
              <a:tabLst/>
              <a:defRPr/>
            </a:pPr>
            <a:r>
              <a:rPr kumimoji="1" lang="en-US" altLang="ja-JP" sz="900" b="0" i="0" u="none" strike="noStrike" kern="1200" cap="none" spc="0" normalizeH="0" baseline="30000" noProof="0">
                <a:ln>
                  <a:noFill/>
                </a:ln>
                <a:solidFill>
                  <a:prstClr val="black"/>
                </a:solidFill>
                <a:effectLst/>
                <a:uLnTx/>
                <a:uFillTx/>
                <a:latin typeface="Arial"/>
                <a:ea typeface="ＭＳ Ｐゴシック"/>
                <a:cs typeface="+mn-cs"/>
              </a:rPr>
              <a:t>WEF</a:t>
            </a:r>
            <a:r>
              <a:rPr kumimoji="1" lang="ja-JP" altLang="en-US" sz="900" b="0" i="0" u="none" strike="noStrike" kern="1200" cap="none" spc="0" normalizeH="0" baseline="30000" noProof="0">
                <a:ln>
                  <a:noFill/>
                </a:ln>
                <a:solidFill>
                  <a:prstClr val="black"/>
                </a:solidFill>
                <a:effectLst/>
                <a:uLnTx/>
                <a:uFillTx/>
                <a:latin typeface="Arial"/>
                <a:ea typeface="ＭＳ Ｐゴシック"/>
                <a:cs typeface="+mn-cs"/>
              </a:rPr>
              <a:t>　　：　世界経済フォーラム。スイスに本部を置き、世界約</a:t>
            </a:r>
            <a:r>
              <a:rPr kumimoji="1" lang="en-US" altLang="ja-JP" sz="900" b="0" i="0" u="none" strike="noStrike" kern="1200" cap="none" spc="0" normalizeH="0" baseline="30000" noProof="0">
                <a:ln>
                  <a:noFill/>
                </a:ln>
                <a:solidFill>
                  <a:prstClr val="black"/>
                </a:solidFill>
                <a:effectLst/>
                <a:uLnTx/>
                <a:uFillTx/>
                <a:latin typeface="Arial"/>
                <a:ea typeface="ＭＳ Ｐゴシック"/>
                <a:cs typeface="+mn-cs"/>
              </a:rPr>
              <a:t>1,000</a:t>
            </a:r>
            <a:r>
              <a:rPr kumimoji="1" lang="ja-JP" altLang="en-US" sz="900" b="0" i="0" u="none" strike="noStrike" kern="1200" cap="none" spc="0" normalizeH="0" baseline="30000" noProof="0">
                <a:ln>
                  <a:noFill/>
                </a:ln>
                <a:solidFill>
                  <a:prstClr val="black"/>
                </a:solidFill>
                <a:effectLst/>
                <a:uLnTx/>
                <a:uFillTx/>
                <a:latin typeface="Arial"/>
                <a:ea typeface="ＭＳ Ｐゴシック"/>
                <a:cs typeface="+mn-cs"/>
              </a:rPr>
              <a:t>の企業や団体で構成される非営利団体。</a:t>
            </a:r>
            <a:endParaRPr kumimoji="1" lang="en-US" altLang="ja-JP" sz="900" b="0" i="0" u="none" strike="noStrike" kern="1200" cap="none" spc="0" normalizeH="0" baseline="30000" noProof="0">
              <a:ln>
                <a:noFill/>
              </a:ln>
              <a:solidFill>
                <a:prstClr val="black"/>
              </a:solidFill>
              <a:effectLst/>
              <a:uLnTx/>
              <a:uFillTx/>
              <a:latin typeface="Arial"/>
              <a:ea typeface="ＭＳ Ｐゴシック"/>
              <a:cs typeface="+mn-cs"/>
            </a:endParaRPr>
          </a:p>
          <a:p>
            <a:pPr marL="0" marR="0" lvl="0" indent="0" algn="l" defTabSz="914400" rtl="0" eaLnBrk="1" fontAlgn="auto" latinLnBrk="0" hangingPunct="1">
              <a:lnSpc>
                <a:spcPts val="600"/>
              </a:lnSpc>
              <a:spcBef>
                <a:spcPts val="0"/>
              </a:spcBef>
              <a:spcAft>
                <a:spcPts val="0"/>
              </a:spcAft>
              <a:buClrTx/>
              <a:buSzTx/>
              <a:buFontTx/>
              <a:buNone/>
              <a:tabLst/>
              <a:defRPr/>
            </a:pPr>
            <a:r>
              <a:rPr kumimoji="1" lang="en-US" altLang="ja-JP" sz="900" b="0" i="0" u="none" strike="noStrike" kern="1200" cap="none" spc="0" normalizeH="0" baseline="30000" noProof="0">
                <a:ln>
                  <a:noFill/>
                </a:ln>
                <a:solidFill>
                  <a:prstClr val="black"/>
                </a:solidFill>
                <a:effectLst/>
                <a:uLnTx/>
                <a:uFillTx/>
                <a:latin typeface="Arial"/>
                <a:ea typeface="ＭＳ Ｐゴシック"/>
                <a:cs typeface="+mn-cs"/>
              </a:rPr>
              <a:t>TNFD</a:t>
            </a:r>
            <a:r>
              <a:rPr kumimoji="1" lang="ja-JP" altLang="en-US" sz="900" b="0" i="0" u="none" strike="noStrike" kern="1200" cap="none" spc="0" normalizeH="0" baseline="30000" noProof="0">
                <a:ln>
                  <a:noFill/>
                </a:ln>
                <a:solidFill>
                  <a:prstClr val="black"/>
                </a:solidFill>
                <a:effectLst/>
                <a:uLnTx/>
                <a:uFillTx/>
                <a:latin typeface="Arial"/>
                <a:ea typeface="ＭＳ Ｐゴシック"/>
                <a:cs typeface="+mn-cs"/>
              </a:rPr>
              <a:t>　：　自然関連財務情報開示タスクフォース。自然資本等に関する企業のリスク管理と開示枠組みを構築するために設立された</a:t>
            </a:r>
            <a:endParaRPr kumimoji="1" lang="en-US" altLang="ja-JP" sz="9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7" name="正方形/長方形 6">
            <a:extLst>
              <a:ext uri="{FF2B5EF4-FFF2-40B4-BE49-F238E27FC236}">
                <a16:creationId xmlns:a16="http://schemas.microsoft.com/office/drawing/2014/main" id="{7780F608-8857-905E-F578-A7D4E88C611F}"/>
              </a:ext>
            </a:extLst>
          </p:cNvPr>
          <p:cNvSpPr/>
          <p:nvPr/>
        </p:nvSpPr>
        <p:spPr>
          <a:xfrm>
            <a:off x="5351551" y="6288312"/>
            <a:ext cx="4506775" cy="553963"/>
          </a:xfrm>
          <a:prstGeom prst="rect">
            <a:avLst/>
          </a:prstGeom>
          <a:noFill/>
          <a:ln w="12700">
            <a:prstDash val="dash"/>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（参考）</a:t>
            </a:r>
            <a:endParaRPr kumimoji="1" lang="en-US" altLang="ja-JP" sz="600" b="0" i="0" u="none" strike="noStrike" kern="1200" cap="none" spc="0" normalizeH="0" baseline="0" noProof="0">
              <a:ln>
                <a:noFill/>
              </a:ln>
              <a:solidFill>
                <a:prstClr val="black"/>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　</a:t>
            </a:r>
            <a:r>
              <a:rPr kumimoji="1" lang="en-US" altLang="ja-JP" sz="600" b="0" i="0" u="none" strike="noStrike" kern="1200" cap="none" spc="0" normalizeH="0" baseline="0" noProof="0">
                <a:ln>
                  <a:noFill/>
                </a:ln>
                <a:solidFill>
                  <a:prstClr val="black"/>
                </a:solidFill>
                <a:effectLst/>
                <a:uLnTx/>
                <a:uFillTx/>
                <a:latin typeface="Arial"/>
                <a:ea typeface="ＭＳ Ｐゴシック"/>
                <a:cs typeface="+mn-cs"/>
              </a:rPr>
              <a:t>G7</a:t>
            </a: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札幌 気候・エネルギー・環境大臣会合　コミュニケ（</a:t>
            </a:r>
            <a:r>
              <a:rPr kumimoji="1" lang="en-US" altLang="ja-JP" sz="600" b="0" i="0" u="none" strike="noStrike" kern="1200" cap="none" spc="0" normalizeH="0" baseline="0" noProof="0">
                <a:ln>
                  <a:noFill/>
                </a:ln>
                <a:solidFill>
                  <a:prstClr val="black"/>
                </a:solidFill>
                <a:effectLst/>
                <a:uLnTx/>
                <a:uFillTx/>
                <a:latin typeface="Arial"/>
                <a:ea typeface="ＭＳ Ｐゴシック"/>
                <a:cs typeface="+mn-cs"/>
              </a:rPr>
              <a:t>2023</a:t>
            </a: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年</a:t>
            </a:r>
            <a:r>
              <a:rPr kumimoji="1" lang="en-US" altLang="ja-JP" sz="600" b="0" i="0" u="none" strike="noStrike" kern="1200" cap="none" spc="0" normalizeH="0" baseline="0" noProof="0">
                <a:ln>
                  <a:noFill/>
                </a:ln>
                <a:solidFill>
                  <a:prstClr val="black"/>
                </a:solidFill>
                <a:effectLst/>
                <a:uLnTx/>
                <a:uFillTx/>
                <a:latin typeface="Arial"/>
                <a:ea typeface="ＭＳ Ｐゴシック"/>
                <a:cs typeface="+mn-cs"/>
              </a:rPr>
              <a:t>4</a:t>
            </a: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月</a:t>
            </a:r>
            <a:r>
              <a:rPr kumimoji="1" lang="en-US" altLang="ja-JP" sz="600" b="0" i="0" u="none" strike="noStrike" kern="1200" cap="none" spc="0" normalizeH="0" baseline="0" noProof="0">
                <a:ln>
                  <a:noFill/>
                </a:ln>
                <a:solidFill>
                  <a:prstClr val="black"/>
                </a:solidFill>
                <a:effectLst/>
                <a:uLnTx/>
                <a:uFillTx/>
                <a:latin typeface="Arial"/>
                <a:ea typeface="ＭＳ Ｐゴシック"/>
                <a:cs typeface="+mn-cs"/>
              </a:rPr>
              <a:t>15</a:t>
            </a: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日～</a:t>
            </a:r>
            <a:r>
              <a:rPr kumimoji="1" lang="en-US" altLang="ja-JP" sz="600" b="0" i="0" u="none" strike="noStrike" kern="1200" cap="none" spc="0" normalizeH="0" baseline="0" noProof="0">
                <a:ln>
                  <a:noFill/>
                </a:ln>
                <a:solidFill>
                  <a:prstClr val="black"/>
                </a:solidFill>
                <a:effectLst/>
                <a:uLnTx/>
                <a:uFillTx/>
                <a:latin typeface="Arial"/>
                <a:ea typeface="ＭＳ Ｐゴシック"/>
                <a:cs typeface="+mn-cs"/>
              </a:rPr>
              <a:t>16</a:t>
            </a: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日）</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　　「（略）気候、生物多様性及び人間の幸福などの複数の恩恵をもたらす、都市部におけるものも含めた </a:t>
            </a:r>
            <a:r>
              <a:rPr kumimoji="1" lang="en-US" altLang="ja-JP" sz="600" b="0" i="0" u="none" strike="noStrike" kern="1200" cap="none" spc="0" normalizeH="0" baseline="0" noProof="0" err="1">
                <a:ln>
                  <a:noFill/>
                </a:ln>
                <a:solidFill>
                  <a:prstClr val="black"/>
                </a:solidFill>
                <a:effectLst/>
                <a:uLnTx/>
                <a:uFillTx/>
                <a:latin typeface="Arial"/>
                <a:ea typeface="ＭＳ Ｐゴシック"/>
                <a:cs typeface="+mn-cs"/>
              </a:rPr>
              <a:t>NbS</a:t>
            </a:r>
            <a:r>
              <a:rPr kumimoji="1" lang="en-US" altLang="ja-JP" sz="600" b="0" i="0" u="none" strike="noStrike" kern="1200" cap="none" spc="0" normalizeH="0" baseline="0" noProof="0">
                <a:ln>
                  <a:noFill/>
                </a:ln>
                <a:solidFill>
                  <a:prstClr val="black"/>
                </a:solidFill>
                <a:effectLst/>
                <a:uLnTx/>
                <a:uFillTx/>
                <a:latin typeface="Arial"/>
                <a:ea typeface="ＭＳ Ｐゴシック"/>
                <a:cs typeface="+mn-cs"/>
              </a:rPr>
              <a:t> </a:t>
            </a: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の重要性を強調する。」</a:t>
            </a:r>
            <a:endParaRPr kumimoji="1" lang="en-US" altLang="ja-JP" sz="600" b="0" i="0" u="none" strike="noStrike" kern="1200" cap="none" spc="0" normalizeH="0" baseline="0" noProof="0">
              <a:ln>
                <a:noFill/>
              </a:ln>
              <a:solidFill>
                <a:prstClr val="black"/>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　</a:t>
            </a:r>
            <a:r>
              <a:rPr kumimoji="1" lang="en-US" altLang="ja-JP" sz="600" b="0" i="0" u="none" strike="noStrike" kern="1200" cap="none" spc="0" normalizeH="0" baseline="0" noProof="0">
                <a:ln>
                  <a:noFill/>
                </a:ln>
                <a:solidFill>
                  <a:prstClr val="black"/>
                </a:solidFill>
                <a:effectLst/>
                <a:uLnTx/>
                <a:uFillTx/>
                <a:latin typeface="Arial"/>
                <a:ea typeface="ＭＳ Ｐゴシック"/>
                <a:cs typeface="+mn-cs"/>
              </a:rPr>
              <a:t>G20</a:t>
            </a: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インド 環境・気候持続可能性大臣会合　成果文書・議長総括（</a:t>
            </a:r>
            <a:r>
              <a:rPr kumimoji="1" lang="en-US" altLang="ja-JP" sz="600" b="0" i="0" u="none" strike="noStrike" kern="1200" cap="none" spc="0" normalizeH="0" baseline="0" noProof="0">
                <a:ln>
                  <a:noFill/>
                </a:ln>
                <a:solidFill>
                  <a:prstClr val="black"/>
                </a:solidFill>
                <a:effectLst/>
                <a:uLnTx/>
                <a:uFillTx/>
                <a:latin typeface="Arial"/>
                <a:ea typeface="ＭＳ Ｐゴシック"/>
                <a:cs typeface="+mn-cs"/>
              </a:rPr>
              <a:t>2023</a:t>
            </a: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年</a:t>
            </a:r>
            <a:r>
              <a:rPr kumimoji="1" lang="en-US" altLang="ja-JP" sz="600" b="0" i="0" u="none" strike="noStrike" kern="1200" cap="none" spc="0" normalizeH="0" baseline="0" noProof="0">
                <a:ln>
                  <a:noFill/>
                </a:ln>
                <a:solidFill>
                  <a:prstClr val="black"/>
                </a:solidFill>
                <a:effectLst/>
                <a:uLnTx/>
                <a:uFillTx/>
                <a:latin typeface="Arial"/>
                <a:ea typeface="ＭＳ Ｐゴシック"/>
                <a:cs typeface="+mn-cs"/>
              </a:rPr>
              <a:t>7</a:t>
            </a: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月</a:t>
            </a:r>
            <a:r>
              <a:rPr kumimoji="1" lang="en-US" altLang="ja-JP" sz="600" b="0" i="0" u="none" strike="noStrike" kern="1200" cap="none" spc="0" normalizeH="0" baseline="0" noProof="0">
                <a:ln>
                  <a:noFill/>
                </a:ln>
                <a:solidFill>
                  <a:prstClr val="black"/>
                </a:solidFill>
                <a:effectLst/>
                <a:uLnTx/>
                <a:uFillTx/>
                <a:latin typeface="Arial"/>
                <a:ea typeface="ＭＳ Ｐゴシック"/>
                <a:cs typeface="+mn-cs"/>
              </a:rPr>
              <a:t>28</a:t>
            </a: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日）</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　　「我々は、（略）自然を活用した解決策（</a:t>
            </a:r>
            <a:r>
              <a:rPr kumimoji="1" lang="en-US" altLang="ja-JP" sz="600" b="0" i="0" u="none" strike="noStrike" kern="1200" cap="none" spc="0" normalizeH="0" baseline="0" noProof="0" err="1">
                <a:ln>
                  <a:noFill/>
                </a:ln>
                <a:solidFill>
                  <a:prstClr val="black"/>
                </a:solidFill>
                <a:effectLst/>
                <a:uLnTx/>
                <a:uFillTx/>
                <a:latin typeface="Arial"/>
                <a:ea typeface="ＭＳ Ｐゴシック"/>
                <a:cs typeface="+mn-cs"/>
              </a:rPr>
              <a:t>NbS</a:t>
            </a: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）、生態系を活用したアプローチ（</a:t>
            </a:r>
            <a:r>
              <a:rPr kumimoji="1" lang="en-US" altLang="ja-JP" sz="600" b="0" i="0" u="none" strike="noStrike" kern="1200" cap="none" spc="0" normalizeH="0" baseline="0" noProof="0" err="1">
                <a:ln>
                  <a:noFill/>
                </a:ln>
                <a:solidFill>
                  <a:prstClr val="black"/>
                </a:solidFill>
                <a:effectLst/>
                <a:uLnTx/>
                <a:uFillTx/>
                <a:latin typeface="Arial"/>
                <a:ea typeface="ＭＳ Ｐゴシック"/>
                <a:cs typeface="+mn-cs"/>
              </a:rPr>
              <a:t>EbA</a:t>
            </a:r>
            <a:r>
              <a:rPr kumimoji="1" lang="ja-JP" altLang="en-US" sz="600" b="0" i="0" u="none" strike="noStrike" kern="1200" cap="none" spc="0" normalizeH="0" baseline="0" noProof="0">
                <a:ln>
                  <a:noFill/>
                </a:ln>
                <a:solidFill>
                  <a:prstClr val="black"/>
                </a:solidFill>
                <a:effectLst/>
                <a:uLnTx/>
                <a:uFillTx/>
                <a:latin typeface="Arial"/>
                <a:ea typeface="ＭＳ Ｐゴシック"/>
                <a:cs typeface="+mn-cs"/>
              </a:rPr>
              <a:t>）及び緩和及び適応対策のためのその他の管理・保全アプローチを実施するように努める。」</a:t>
            </a:r>
          </a:p>
        </p:txBody>
      </p:sp>
    </p:spTree>
    <p:extLst>
      <p:ext uri="{BB962C8B-B14F-4D97-AF65-F5344CB8AC3E}">
        <p14:creationId xmlns:p14="http://schemas.microsoft.com/office/powerpoint/2010/main" val="26114715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　グリーンインフラ推進戦略</a:t>
            </a:r>
            <a:r>
              <a:rPr lang="en-US" altLang="ja-JP"/>
              <a:t>2023</a:t>
            </a:r>
            <a:r>
              <a:rPr lang="ja-JP" altLang="en-US"/>
              <a:t>の概要</a:t>
            </a:r>
            <a:endParaRPr kumimoji="1" lang="ja-JP" altLang="en-US"/>
          </a:p>
        </p:txBody>
      </p:sp>
      <p:sp>
        <p:nvSpPr>
          <p:cNvPr id="3" name="正方形/長方形 2"/>
          <p:cNvSpPr/>
          <p:nvPr/>
        </p:nvSpPr>
        <p:spPr>
          <a:xfrm>
            <a:off x="2160981" y="1702995"/>
            <a:ext cx="7201215" cy="408188"/>
          </a:xfrm>
          <a:prstGeom prst="rect">
            <a:avLst/>
          </a:prstGeom>
          <a:solidFill>
            <a:srgbClr val="5ABB01">
              <a:alpha val="4392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24">
                <a:solidFill>
                  <a:schemeClr val="tx1"/>
                </a:solidFill>
                <a:latin typeface="+mj-ea"/>
                <a:ea typeface="+mj-ea"/>
              </a:rPr>
              <a:t>グリーンインフラで目指す姿　「自然と共生する社会」</a:t>
            </a:r>
            <a:endParaRPr lang="en-US" altLang="ja-JP" sz="1524">
              <a:solidFill>
                <a:schemeClr val="tx1"/>
              </a:solidFill>
              <a:latin typeface="+mj-ea"/>
              <a:ea typeface="+mj-ea"/>
            </a:endParaRPr>
          </a:p>
          <a:p>
            <a:pPr algn="ctr"/>
            <a:r>
              <a:rPr lang="ja-JP" altLang="en-US" sz="762">
                <a:solidFill>
                  <a:schemeClr val="tx1"/>
                </a:solidFill>
                <a:latin typeface="+mn-ea"/>
              </a:rPr>
              <a:t>グリーンインフラの意義：①ネイチャーポジティブ・カーボンニュートラル等への貢献　②社会資本整備やまちづくりの質向上、機能強化　③</a:t>
            </a:r>
            <a:r>
              <a:rPr lang="en-US" altLang="ja-JP" sz="762">
                <a:solidFill>
                  <a:schemeClr val="tx1"/>
                </a:solidFill>
                <a:latin typeface="+mn-ea"/>
              </a:rPr>
              <a:t>SDGs</a:t>
            </a:r>
            <a:r>
              <a:rPr lang="ja-JP" altLang="en-US" sz="762" err="1">
                <a:solidFill>
                  <a:schemeClr val="tx1"/>
                </a:solidFill>
                <a:latin typeface="+mn-ea"/>
              </a:rPr>
              <a:t>、</a:t>
            </a:r>
            <a:r>
              <a:rPr lang="ja-JP" altLang="en-US" sz="762">
                <a:solidFill>
                  <a:schemeClr val="tx1"/>
                </a:solidFill>
                <a:latin typeface="+mn-ea"/>
              </a:rPr>
              <a:t>地方創生への貢献</a:t>
            </a:r>
          </a:p>
        </p:txBody>
      </p:sp>
      <p:sp>
        <p:nvSpPr>
          <p:cNvPr id="22" name="正方形/長方形 21"/>
          <p:cNvSpPr/>
          <p:nvPr/>
        </p:nvSpPr>
        <p:spPr>
          <a:xfrm>
            <a:off x="108872" y="612053"/>
            <a:ext cx="9602276" cy="960592"/>
          </a:xfrm>
          <a:prstGeom prst="rect">
            <a:avLst/>
          </a:prstGeom>
          <a:noFill/>
          <a:ln w="25400" cap="flat" cmpd="sng" algn="ctr">
            <a:solidFill>
              <a:sysClr val="windowText" lastClr="000000"/>
            </a:solidFill>
            <a:prstDash val="solid"/>
          </a:ln>
          <a:effectLst/>
        </p:spPr>
        <p:txBody>
          <a:bodyPr rtlCol="0" anchor="ctr"/>
          <a:lstStyle/>
          <a:p>
            <a:pPr marL="186629" indent="-186629" defTabSz="180367">
              <a:buFont typeface="Yu Gothic UI" panose="020B0500000000000000" pitchFamily="50" charset="-128"/>
              <a:buChar char="○"/>
              <a:defRPr/>
            </a:pPr>
            <a:r>
              <a:rPr kumimoji="0" lang="ja-JP" altLang="en-US" sz="1306" kern="0">
                <a:solidFill>
                  <a:sysClr val="windowText" lastClr="000000"/>
                </a:solidFill>
                <a:latin typeface="+mn-ea"/>
              </a:rPr>
              <a:t>　グリーンインフラの概念が定着し、</a:t>
            </a:r>
            <a:r>
              <a:rPr kumimoji="0" lang="ja-JP" altLang="en-US" sz="1306" b="1" u="sng" kern="0">
                <a:solidFill>
                  <a:sysClr val="windowText" lastClr="000000"/>
                </a:solidFill>
                <a:latin typeface="+mn-ea"/>
              </a:rPr>
              <a:t>本格的な実装フェーズ</a:t>
            </a:r>
            <a:r>
              <a:rPr kumimoji="0" lang="ja-JP" altLang="en-US" sz="1306" kern="0">
                <a:solidFill>
                  <a:sysClr val="windowText" lastClr="000000"/>
                </a:solidFill>
                <a:latin typeface="+mn-ea"/>
              </a:rPr>
              <a:t>へ移行するとともに、</a:t>
            </a:r>
            <a:r>
              <a:rPr kumimoji="0" lang="ja-JP" altLang="en-US" sz="1306" b="1" u="sng" kern="0">
                <a:solidFill>
                  <a:sysClr val="windowText" lastClr="000000"/>
                </a:solidFill>
                <a:latin typeface="+mn-ea"/>
              </a:rPr>
              <a:t>ネイチャーポジティブやカーボンニュートラル・</a:t>
            </a:r>
            <a:r>
              <a:rPr kumimoji="0" lang="en-US" altLang="ja-JP" sz="1306" b="1" u="sng" kern="0">
                <a:solidFill>
                  <a:sysClr val="windowText" lastClr="000000"/>
                </a:solidFill>
                <a:latin typeface="+mn-ea"/>
              </a:rPr>
              <a:t>GX</a:t>
            </a:r>
            <a:r>
              <a:rPr kumimoji="0" lang="ja-JP" altLang="en-US" sz="1306" kern="0">
                <a:solidFill>
                  <a:sysClr val="windowText" lastClr="000000"/>
                </a:solidFill>
                <a:latin typeface="+mn-ea"/>
              </a:rPr>
              <a:t>等の世界的潮流等を踏まえ、前戦略（</a:t>
            </a:r>
            <a:r>
              <a:rPr kumimoji="0" lang="en-US" altLang="ja-JP" sz="1306" kern="0">
                <a:solidFill>
                  <a:sysClr val="windowText" lastClr="000000"/>
                </a:solidFill>
                <a:latin typeface="+mn-ea"/>
              </a:rPr>
              <a:t>R</a:t>
            </a:r>
            <a:r>
              <a:rPr kumimoji="0" lang="ja-JP" altLang="en-US" sz="1306" kern="0">
                <a:solidFill>
                  <a:sysClr val="windowText" lastClr="000000"/>
                </a:solidFill>
                <a:latin typeface="+mn-ea"/>
              </a:rPr>
              <a:t>元年</a:t>
            </a:r>
            <a:r>
              <a:rPr kumimoji="0" lang="en-US" altLang="ja-JP" sz="1306" kern="0">
                <a:solidFill>
                  <a:sysClr val="windowText" lastClr="000000"/>
                </a:solidFill>
                <a:latin typeface="+mn-ea"/>
              </a:rPr>
              <a:t>7</a:t>
            </a:r>
            <a:r>
              <a:rPr kumimoji="0" lang="ja-JP" altLang="en-US" sz="1306" kern="0">
                <a:solidFill>
                  <a:sysClr val="windowText" lastClr="000000"/>
                </a:solidFill>
                <a:latin typeface="+mn-ea"/>
              </a:rPr>
              <a:t>月）を全面改訂し、新たな</a:t>
            </a:r>
            <a:r>
              <a:rPr kumimoji="0" lang="ja-JP" altLang="en-US" sz="1306" b="1" u="sng" kern="0">
                <a:solidFill>
                  <a:sysClr val="windowText" lastClr="000000"/>
                </a:solidFill>
                <a:latin typeface="+mn-ea"/>
              </a:rPr>
              <a:t>「グリーンインフラ推進戦略</a:t>
            </a:r>
            <a:r>
              <a:rPr kumimoji="0" lang="en-US" altLang="ja-JP" sz="1306" b="1" u="sng" kern="0">
                <a:solidFill>
                  <a:sysClr val="windowText" lastClr="000000"/>
                </a:solidFill>
                <a:latin typeface="+mn-ea"/>
              </a:rPr>
              <a:t>2023</a:t>
            </a:r>
            <a:r>
              <a:rPr kumimoji="0" lang="ja-JP" altLang="en-US" sz="1306" b="1" u="sng" kern="0">
                <a:solidFill>
                  <a:sysClr val="windowText" lastClr="000000"/>
                </a:solidFill>
                <a:latin typeface="+mn-ea"/>
              </a:rPr>
              <a:t>」</a:t>
            </a:r>
            <a:r>
              <a:rPr kumimoji="0" lang="ja-JP" altLang="en-US" sz="1306" kern="0">
                <a:solidFill>
                  <a:sysClr val="windowText" lastClr="000000"/>
                </a:solidFill>
                <a:latin typeface="+mn-ea"/>
              </a:rPr>
              <a:t>を策定。</a:t>
            </a:r>
            <a:endParaRPr kumimoji="0" lang="en-US" altLang="ja-JP" sz="1306" kern="0">
              <a:solidFill>
                <a:sysClr val="windowText" lastClr="000000"/>
              </a:solidFill>
              <a:latin typeface="+mn-ea"/>
            </a:endParaRPr>
          </a:p>
          <a:p>
            <a:pPr marL="186629" indent="-186629" defTabSz="180367">
              <a:buFont typeface="Yu Gothic UI" panose="020B0500000000000000" pitchFamily="50" charset="-128"/>
              <a:buChar char="○"/>
              <a:defRPr/>
            </a:pPr>
            <a:r>
              <a:rPr kumimoji="0" lang="ja-JP" altLang="en-US" sz="1306" kern="0">
                <a:solidFill>
                  <a:sysClr val="windowText" lastClr="000000"/>
                </a:solidFill>
                <a:latin typeface="+mn-ea"/>
              </a:rPr>
              <a:t>　本戦略では、新たにグリーンインフラの目指す姿や取組に当たっての視点を示すとともに、 </a:t>
            </a:r>
            <a:r>
              <a:rPr kumimoji="0" lang="ja-JP" altLang="en-US" sz="1306" b="1" u="sng" kern="0">
                <a:solidFill>
                  <a:sysClr val="windowText" lastClr="000000"/>
                </a:solidFill>
                <a:latin typeface="+mn-ea"/>
              </a:rPr>
              <a:t>官と民が両輪となって、あらゆる分野・</a:t>
            </a:r>
            <a:br>
              <a:rPr kumimoji="0" lang="en-US" altLang="ja-JP" sz="1306" b="1" u="sng" kern="0">
                <a:solidFill>
                  <a:sysClr val="windowText" lastClr="000000"/>
                </a:solidFill>
                <a:latin typeface="+mn-ea"/>
              </a:rPr>
            </a:br>
            <a:r>
              <a:rPr kumimoji="0" lang="ja-JP" altLang="en-US" sz="1306" b="1" u="sng" kern="0">
                <a:solidFill>
                  <a:sysClr val="windowText" lastClr="000000"/>
                </a:solidFill>
                <a:latin typeface="+mn-ea"/>
              </a:rPr>
              <a:t>場面でグリーンインフラを普及・ビルトイン</a:t>
            </a:r>
            <a:r>
              <a:rPr kumimoji="0" lang="ja-JP" altLang="en-US" sz="1306" kern="0">
                <a:solidFill>
                  <a:sysClr val="windowText" lastClr="000000"/>
                </a:solidFill>
                <a:latin typeface="+mn-ea"/>
              </a:rPr>
              <a:t>することを目指し、</a:t>
            </a:r>
            <a:r>
              <a:rPr kumimoji="0" lang="ja-JP" altLang="en-US" sz="1306" b="1" u="sng" kern="0">
                <a:solidFill>
                  <a:sysClr val="windowText" lastClr="000000"/>
                </a:solidFill>
                <a:latin typeface="+mn-ea"/>
              </a:rPr>
              <a:t>国土交通省の取組を総合的・体系的に位置づけ</a:t>
            </a:r>
            <a:r>
              <a:rPr kumimoji="0" lang="ja-JP" altLang="en-US" sz="1306" kern="0">
                <a:solidFill>
                  <a:sysClr val="windowText" lastClr="000000"/>
                </a:solidFill>
                <a:latin typeface="+mn-ea"/>
              </a:rPr>
              <a:t>。</a:t>
            </a:r>
          </a:p>
        </p:txBody>
      </p:sp>
      <p:cxnSp>
        <p:nvCxnSpPr>
          <p:cNvPr id="9" name="カギ線コネクタ 8"/>
          <p:cNvCxnSpPr>
            <a:stCxn id="5" idx="0"/>
            <a:endCxn id="3" idx="2"/>
          </p:cNvCxnSpPr>
          <p:nvPr/>
        </p:nvCxnSpPr>
        <p:spPr>
          <a:xfrm rot="5400000" flipH="1" flipV="1">
            <a:off x="4295092" y="853824"/>
            <a:ext cx="209138" cy="2723855"/>
          </a:xfrm>
          <a:prstGeom prst="bentConnector3">
            <a:avLst>
              <a:gd name="adj1" fmla="val 50000"/>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 name="カギ線コネクタ 45"/>
          <p:cNvCxnSpPr>
            <a:stCxn id="6" idx="0"/>
            <a:endCxn id="3" idx="2"/>
          </p:cNvCxnSpPr>
          <p:nvPr/>
        </p:nvCxnSpPr>
        <p:spPr>
          <a:xfrm rot="5400000" flipH="1" flipV="1">
            <a:off x="5201306" y="1765125"/>
            <a:ext cx="214225" cy="906340"/>
          </a:xfrm>
          <a:prstGeom prst="bentConnector3">
            <a:avLst>
              <a:gd name="adj1" fmla="val 50000"/>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 name="カギ線コネクタ 47"/>
          <p:cNvCxnSpPr>
            <a:stCxn id="11" idx="0"/>
            <a:endCxn id="3" idx="2"/>
          </p:cNvCxnSpPr>
          <p:nvPr/>
        </p:nvCxnSpPr>
        <p:spPr>
          <a:xfrm rot="16200000" flipV="1">
            <a:off x="7040731" y="832042"/>
            <a:ext cx="213693" cy="2771976"/>
          </a:xfrm>
          <a:prstGeom prst="bentConnector3">
            <a:avLst>
              <a:gd name="adj1" fmla="val 50000"/>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 name="カギ線コネクタ 48"/>
          <p:cNvCxnSpPr>
            <a:stCxn id="7" idx="0"/>
            <a:endCxn id="3" idx="2"/>
          </p:cNvCxnSpPr>
          <p:nvPr/>
        </p:nvCxnSpPr>
        <p:spPr>
          <a:xfrm rot="16200000" flipV="1">
            <a:off x="6110331" y="1762442"/>
            <a:ext cx="213693" cy="911175"/>
          </a:xfrm>
          <a:prstGeom prst="bentConnector3">
            <a:avLst>
              <a:gd name="adj1" fmla="val 50000"/>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69" name="上矢印 68"/>
          <p:cNvSpPr/>
          <p:nvPr/>
        </p:nvSpPr>
        <p:spPr>
          <a:xfrm rot="10800000" flipV="1">
            <a:off x="9415929" y="1715061"/>
            <a:ext cx="426873" cy="4935667"/>
          </a:xfrm>
          <a:prstGeom prst="upArrow">
            <a:avLst>
              <a:gd name="adj1" fmla="val 64697"/>
              <a:gd name="adj2" fmla="val 86093"/>
            </a:avLst>
          </a:prstGeom>
          <a:solidFill>
            <a:srgbClr val="FEF46E"/>
          </a:solidFill>
          <a:ln>
            <a:noFill/>
          </a:ln>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089" spc="163"/>
              <a:t>中期的ロードマップの策定／毎年のフォローアップ</a:t>
            </a:r>
          </a:p>
        </p:txBody>
      </p:sp>
      <p:cxnSp>
        <p:nvCxnSpPr>
          <p:cNvPr id="67" name="直線矢印コネクタ 66"/>
          <p:cNvCxnSpPr>
            <a:stCxn id="82" idx="0"/>
            <a:endCxn id="6" idx="2"/>
          </p:cNvCxnSpPr>
          <p:nvPr/>
        </p:nvCxnSpPr>
        <p:spPr>
          <a:xfrm flipH="1">
            <a:off x="4855249" y="3485576"/>
            <a:ext cx="1" cy="2000478"/>
          </a:xfrm>
          <a:prstGeom prst="straightConnector1">
            <a:avLst/>
          </a:prstGeom>
          <a:ln>
            <a:solidFill>
              <a:schemeClr val="bg2">
                <a:lumMod val="75000"/>
              </a:schemeClr>
            </a:solidFill>
            <a:tailEnd type="none" w="lg" len="lg"/>
          </a:ln>
        </p:spPr>
        <p:style>
          <a:lnRef idx="1">
            <a:schemeClr val="dk1"/>
          </a:lnRef>
          <a:fillRef idx="0">
            <a:schemeClr val="dk1"/>
          </a:fillRef>
          <a:effectRef idx="0">
            <a:schemeClr val="dk1"/>
          </a:effectRef>
          <a:fontRef idx="minor">
            <a:schemeClr val="tx1"/>
          </a:fontRef>
        </p:style>
      </p:cxnSp>
      <p:grpSp>
        <p:nvGrpSpPr>
          <p:cNvPr id="58" name="グループ化 57"/>
          <p:cNvGrpSpPr/>
          <p:nvPr/>
        </p:nvGrpSpPr>
        <p:grpSpPr>
          <a:xfrm>
            <a:off x="82238" y="1707705"/>
            <a:ext cx="1881158" cy="1900253"/>
            <a:chOff x="143346" y="3395873"/>
            <a:chExt cx="3240361" cy="1656637"/>
          </a:xfrm>
        </p:grpSpPr>
        <p:sp>
          <p:nvSpPr>
            <p:cNvPr id="43" name="正方形/長方形 42"/>
            <p:cNvSpPr/>
            <p:nvPr/>
          </p:nvSpPr>
          <p:spPr>
            <a:xfrm>
              <a:off x="143346" y="3395873"/>
              <a:ext cx="3240361" cy="1656637"/>
            </a:xfrm>
            <a:prstGeom prst="rect">
              <a:avLst/>
            </a:prstGeom>
            <a:solidFill>
              <a:srgbClr val="9ED3D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327"/>
                </a:spcAft>
              </a:pPr>
              <a:r>
                <a:rPr lang="ja-JP" altLang="en-US" sz="1089">
                  <a:solidFill>
                    <a:schemeClr val="tx1"/>
                  </a:solidFill>
                </a:rPr>
                <a:t>世界的な潮流</a:t>
              </a:r>
            </a:p>
          </p:txBody>
        </p:sp>
        <p:sp>
          <p:nvSpPr>
            <p:cNvPr id="33" name="正方形/長方形 32"/>
            <p:cNvSpPr/>
            <p:nvPr/>
          </p:nvSpPr>
          <p:spPr>
            <a:xfrm>
              <a:off x="273999" y="3576382"/>
              <a:ext cx="2964128" cy="140849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27"/>
                </a:spcAft>
              </a:pPr>
              <a:r>
                <a:rPr lang="ja-JP" altLang="en-US" sz="1089" b="1">
                  <a:solidFill>
                    <a:schemeClr val="tx1"/>
                  </a:solidFill>
                </a:rPr>
                <a:t>〇　ネイチャーポジティブ</a:t>
              </a:r>
              <a:endParaRPr lang="en-US" altLang="ja-JP" sz="1089" b="1">
                <a:solidFill>
                  <a:schemeClr val="tx1"/>
                </a:solidFill>
              </a:endParaRPr>
            </a:p>
            <a:p>
              <a:pPr>
                <a:spcAft>
                  <a:spcPts val="327"/>
                </a:spcAft>
              </a:pPr>
              <a:r>
                <a:rPr lang="ja-JP" altLang="en-US" sz="980">
                  <a:solidFill>
                    <a:schemeClr val="tx1"/>
                  </a:solidFill>
                </a:rPr>
                <a:t>　・昆明・モントリオール</a:t>
              </a:r>
              <a:br>
                <a:rPr lang="en-US" altLang="ja-JP" sz="980">
                  <a:solidFill>
                    <a:schemeClr val="tx1"/>
                  </a:solidFill>
                </a:rPr>
              </a:br>
              <a:r>
                <a:rPr lang="ja-JP" altLang="en-US" sz="980">
                  <a:solidFill>
                    <a:schemeClr val="tx1"/>
                  </a:solidFill>
                </a:rPr>
                <a:t>　  生物多様性枠組（</a:t>
              </a:r>
              <a:r>
                <a:rPr lang="en-US" altLang="ja-JP" sz="980">
                  <a:solidFill>
                    <a:schemeClr val="tx1"/>
                  </a:solidFill>
                </a:rPr>
                <a:t>R4.12</a:t>
              </a:r>
              <a:r>
                <a:rPr lang="ja-JP" altLang="en-US" sz="980">
                  <a:solidFill>
                    <a:schemeClr val="tx1"/>
                  </a:solidFill>
                </a:rPr>
                <a:t>）</a:t>
              </a:r>
              <a:br>
                <a:rPr lang="en-US" altLang="ja-JP" sz="980">
                  <a:solidFill>
                    <a:schemeClr val="tx1"/>
                  </a:solidFill>
                </a:rPr>
              </a:br>
              <a:r>
                <a:rPr lang="ja-JP" altLang="en-US" sz="980">
                  <a:solidFill>
                    <a:schemeClr val="tx1"/>
                  </a:solidFill>
                </a:rPr>
                <a:t>　・生物多様性国家戦略</a:t>
              </a:r>
              <a:br>
                <a:rPr lang="en-US" altLang="ja-JP" sz="980">
                  <a:solidFill>
                    <a:schemeClr val="tx1"/>
                  </a:solidFill>
                </a:rPr>
              </a:br>
              <a:r>
                <a:rPr lang="ja-JP" altLang="en-US" sz="980">
                  <a:solidFill>
                    <a:schemeClr val="tx1"/>
                  </a:solidFill>
                </a:rPr>
                <a:t>　  （</a:t>
              </a:r>
              <a:r>
                <a:rPr lang="en-US" altLang="ja-JP" sz="980">
                  <a:solidFill>
                    <a:schemeClr val="tx1"/>
                  </a:solidFill>
                </a:rPr>
                <a:t>R5.3</a:t>
              </a:r>
              <a:r>
                <a:rPr lang="ja-JP" altLang="en-US" sz="980">
                  <a:solidFill>
                    <a:schemeClr val="tx1"/>
                  </a:solidFill>
                </a:rPr>
                <a:t>閣議決定）</a:t>
              </a:r>
              <a:endParaRPr lang="en-US" altLang="ja-JP" sz="980">
                <a:solidFill>
                  <a:schemeClr val="tx1"/>
                </a:solidFill>
              </a:endParaRPr>
            </a:p>
            <a:p>
              <a:pPr>
                <a:spcAft>
                  <a:spcPts val="327"/>
                </a:spcAft>
              </a:pPr>
              <a:r>
                <a:rPr lang="ja-JP" altLang="en-US" sz="1089" b="1">
                  <a:solidFill>
                    <a:schemeClr val="tx1"/>
                  </a:solidFill>
                </a:rPr>
                <a:t>〇　カーボンニュートラル</a:t>
              </a:r>
              <a:endParaRPr lang="en-US" altLang="ja-JP" sz="1089" b="1">
                <a:solidFill>
                  <a:schemeClr val="tx1"/>
                </a:solidFill>
              </a:endParaRPr>
            </a:p>
            <a:p>
              <a:r>
                <a:rPr lang="ja-JP" altLang="en-US" sz="980">
                  <a:solidFill>
                    <a:schemeClr val="tx1"/>
                  </a:solidFill>
                </a:rPr>
                <a:t>　・カーボンニュートラル宣言　</a:t>
              </a:r>
              <a:br>
                <a:rPr lang="en-US" altLang="ja-JP" sz="980">
                  <a:solidFill>
                    <a:schemeClr val="tx1"/>
                  </a:solidFill>
                </a:rPr>
              </a:br>
              <a:r>
                <a:rPr lang="ja-JP" altLang="en-US" sz="980">
                  <a:solidFill>
                    <a:schemeClr val="tx1"/>
                  </a:solidFill>
                </a:rPr>
                <a:t>　  （</a:t>
              </a:r>
              <a:r>
                <a:rPr lang="en-US" altLang="ja-JP" sz="980">
                  <a:solidFill>
                    <a:schemeClr val="tx1"/>
                  </a:solidFill>
                </a:rPr>
                <a:t>R2.10</a:t>
              </a:r>
              <a:r>
                <a:rPr lang="ja-JP" altLang="en-US" sz="980">
                  <a:solidFill>
                    <a:schemeClr val="tx1"/>
                  </a:solidFill>
                </a:rPr>
                <a:t>）</a:t>
              </a:r>
              <a:br>
                <a:rPr lang="en-US" altLang="ja-JP" sz="980">
                  <a:solidFill>
                    <a:schemeClr val="tx1"/>
                  </a:solidFill>
                </a:rPr>
              </a:br>
              <a:r>
                <a:rPr lang="ja-JP" altLang="en-US" sz="980">
                  <a:solidFill>
                    <a:schemeClr val="tx1"/>
                  </a:solidFill>
                </a:rPr>
                <a:t>　・</a:t>
              </a:r>
              <a:r>
                <a:rPr lang="en-US" altLang="ja-JP" sz="980">
                  <a:solidFill>
                    <a:schemeClr val="tx1"/>
                  </a:solidFill>
                </a:rPr>
                <a:t>GX</a:t>
              </a:r>
              <a:r>
                <a:rPr lang="ja-JP" altLang="en-US" sz="980">
                  <a:solidFill>
                    <a:schemeClr val="tx1"/>
                  </a:solidFill>
                </a:rPr>
                <a:t>推進法の成立（</a:t>
              </a:r>
              <a:r>
                <a:rPr lang="en-US" altLang="ja-JP" sz="980">
                  <a:solidFill>
                    <a:schemeClr val="tx1"/>
                  </a:solidFill>
                </a:rPr>
                <a:t>R5.5</a:t>
              </a:r>
              <a:r>
                <a:rPr lang="ja-JP" altLang="en-US" sz="980">
                  <a:solidFill>
                    <a:schemeClr val="tx1"/>
                  </a:solidFill>
                </a:rPr>
                <a:t>）</a:t>
              </a:r>
              <a:endParaRPr lang="en-US" altLang="ja-JP" sz="980">
                <a:solidFill>
                  <a:schemeClr val="tx1"/>
                </a:solidFill>
              </a:endParaRPr>
            </a:p>
          </p:txBody>
        </p:sp>
      </p:grpSp>
      <p:grpSp>
        <p:nvGrpSpPr>
          <p:cNvPr id="57" name="グループ化 56"/>
          <p:cNvGrpSpPr/>
          <p:nvPr/>
        </p:nvGrpSpPr>
        <p:grpSpPr>
          <a:xfrm>
            <a:off x="87168" y="3660373"/>
            <a:ext cx="1874618" cy="3020127"/>
            <a:chOff x="161464" y="6943895"/>
            <a:chExt cx="3222244" cy="5548785"/>
          </a:xfrm>
        </p:grpSpPr>
        <p:sp>
          <p:nvSpPr>
            <p:cNvPr id="19" name="正方形/長方形 18"/>
            <p:cNvSpPr/>
            <p:nvPr/>
          </p:nvSpPr>
          <p:spPr>
            <a:xfrm>
              <a:off x="161464" y="6943895"/>
              <a:ext cx="3222244" cy="5548785"/>
            </a:xfrm>
            <a:prstGeom prst="rect">
              <a:avLst/>
            </a:prstGeom>
            <a:solidFill>
              <a:srgbClr val="9ED3D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algn="ctr"/>
              <a:r>
                <a:rPr lang="ja-JP" altLang="en-US" sz="1089">
                  <a:solidFill>
                    <a:schemeClr val="tx1"/>
                  </a:solidFill>
                </a:rPr>
                <a:t>グリーンインフラへの期待</a:t>
              </a:r>
            </a:p>
          </p:txBody>
        </p:sp>
        <p:sp>
          <p:nvSpPr>
            <p:cNvPr id="34" name="正方形/長方形 33"/>
            <p:cNvSpPr/>
            <p:nvPr/>
          </p:nvSpPr>
          <p:spPr>
            <a:xfrm>
              <a:off x="283056" y="7308106"/>
              <a:ext cx="2979060" cy="233420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spcAft>
                  <a:spcPts val="327"/>
                </a:spcAft>
              </a:pPr>
              <a:r>
                <a:rPr lang="ja-JP" altLang="en-US" sz="980" b="1">
                  <a:solidFill>
                    <a:schemeClr val="tx1"/>
                  </a:solidFill>
                </a:rPr>
                <a:t>〇　社会資本整備・</a:t>
              </a:r>
              <a:br>
                <a:rPr lang="en-US" altLang="ja-JP" sz="980" b="1">
                  <a:solidFill>
                    <a:schemeClr val="tx1"/>
                  </a:solidFill>
                </a:rPr>
              </a:br>
              <a:r>
                <a:rPr lang="ja-JP" altLang="en-US" sz="980" b="1">
                  <a:solidFill>
                    <a:schemeClr val="tx1"/>
                  </a:solidFill>
                </a:rPr>
                <a:t>　 まちづくり等の課題解決</a:t>
              </a:r>
              <a:endParaRPr lang="en-US" altLang="ja-JP" sz="980" b="1">
                <a:solidFill>
                  <a:schemeClr val="tx1"/>
                </a:solidFill>
              </a:endParaRPr>
            </a:p>
            <a:p>
              <a:r>
                <a:rPr lang="ja-JP" altLang="en-US" sz="871">
                  <a:solidFill>
                    <a:schemeClr val="tx1"/>
                  </a:solidFill>
                </a:rPr>
                <a:t>　・ 災害の激甚化・頻発化</a:t>
              </a:r>
              <a:endParaRPr lang="en-US" altLang="ja-JP" sz="871">
                <a:solidFill>
                  <a:schemeClr val="tx1"/>
                </a:solidFill>
              </a:endParaRPr>
            </a:p>
            <a:p>
              <a:r>
                <a:rPr lang="ja-JP" altLang="en-US" sz="871">
                  <a:solidFill>
                    <a:schemeClr val="tx1"/>
                  </a:solidFill>
                </a:rPr>
                <a:t>　・ インフラの老朽化</a:t>
              </a:r>
              <a:endParaRPr lang="en-US" altLang="ja-JP" sz="871">
                <a:solidFill>
                  <a:schemeClr val="tx1"/>
                </a:solidFill>
              </a:endParaRPr>
            </a:p>
            <a:p>
              <a:r>
                <a:rPr lang="ja-JP" altLang="en-US" sz="871">
                  <a:solidFill>
                    <a:schemeClr val="tx1"/>
                  </a:solidFill>
                </a:rPr>
                <a:t>　・ 魅力とゆとりある都市・</a:t>
              </a:r>
              <a:br>
                <a:rPr lang="en-US" altLang="ja-JP" sz="871">
                  <a:solidFill>
                    <a:schemeClr val="tx1"/>
                  </a:solidFill>
                </a:rPr>
              </a:br>
              <a:r>
                <a:rPr lang="ja-JP" altLang="en-US" sz="871">
                  <a:solidFill>
                    <a:schemeClr val="tx1"/>
                  </a:solidFill>
                </a:rPr>
                <a:t>　　生活空間へのニーズ</a:t>
              </a:r>
              <a:endParaRPr lang="en-US" altLang="ja-JP" sz="871">
                <a:solidFill>
                  <a:schemeClr val="tx1"/>
                </a:solidFill>
              </a:endParaRPr>
            </a:p>
            <a:p>
              <a:r>
                <a:rPr lang="ja-JP" altLang="en-US" sz="871">
                  <a:solidFill>
                    <a:schemeClr val="tx1"/>
                  </a:solidFill>
                </a:rPr>
                <a:t>　・ 人口減少社会での</a:t>
              </a:r>
              <a:br>
                <a:rPr lang="en-US" altLang="ja-JP" sz="871">
                  <a:solidFill>
                    <a:schemeClr val="tx1"/>
                  </a:solidFill>
                </a:rPr>
              </a:br>
              <a:r>
                <a:rPr lang="ja-JP" altLang="en-US" sz="871">
                  <a:solidFill>
                    <a:schemeClr val="tx1"/>
                  </a:solidFill>
                </a:rPr>
                <a:t>　　土地利用の変化</a:t>
              </a:r>
              <a:endParaRPr lang="en-US" altLang="ja-JP" sz="871">
                <a:solidFill>
                  <a:schemeClr val="tx1"/>
                </a:solidFill>
              </a:endParaRPr>
            </a:p>
          </p:txBody>
        </p:sp>
        <p:sp>
          <p:nvSpPr>
            <p:cNvPr id="35" name="正方形/長方形 34"/>
            <p:cNvSpPr/>
            <p:nvPr/>
          </p:nvSpPr>
          <p:spPr>
            <a:xfrm>
              <a:off x="283056" y="9714323"/>
              <a:ext cx="2979061" cy="190930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spcAft>
                  <a:spcPts val="327"/>
                </a:spcAft>
              </a:pPr>
              <a:r>
                <a:rPr lang="ja-JP" altLang="en-US" sz="980" b="1">
                  <a:solidFill>
                    <a:sysClr val="windowText" lastClr="000000"/>
                  </a:solidFill>
                </a:rPr>
                <a:t>〇　新たな社会像の実現</a:t>
              </a:r>
              <a:endParaRPr lang="en-US" altLang="ja-JP" sz="980" b="1">
                <a:solidFill>
                  <a:sysClr val="windowText" lastClr="000000"/>
                </a:solidFill>
              </a:endParaRPr>
            </a:p>
            <a:p>
              <a:r>
                <a:rPr lang="ja-JP" altLang="en-US" sz="871">
                  <a:solidFill>
                    <a:sysClr val="windowText" lastClr="000000"/>
                  </a:solidFill>
                </a:rPr>
                <a:t>　・　</a:t>
              </a:r>
              <a:r>
                <a:rPr lang="en-US" altLang="ja-JP" sz="871">
                  <a:solidFill>
                    <a:sysClr val="windowText" lastClr="000000"/>
                  </a:solidFill>
                </a:rPr>
                <a:t>SDGs</a:t>
              </a:r>
            </a:p>
            <a:p>
              <a:r>
                <a:rPr lang="ja-JP" altLang="en-US" sz="871">
                  <a:solidFill>
                    <a:sysClr val="windowText" lastClr="000000"/>
                  </a:solidFill>
                </a:rPr>
                <a:t>　・　</a:t>
              </a:r>
              <a:r>
                <a:rPr lang="en-US" altLang="ja-JP" sz="871">
                  <a:solidFill>
                    <a:sysClr val="windowText" lastClr="000000"/>
                  </a:solidFill>
                </a:rPr>
                <a:t>Well-being</a:t>
              </a:r>
            </a:p>
            <a:p>
              <a:r>
                <a:rPr lang="ja-JP" altLang="en-US" sz="871">
                  <a:solidFill>
                    <a:sysClr val="windowText" lastClr="000000"/>
                  </a:solidFill>
                </a:rPr>
                <a:t>　・　ワンヘルス</a:t>
              </a:r>
              <a:endParaRPr lang="en-US" altLang="ja-JP" sz="871">
                <a:solidFill>
                  <a:sysClr val="windowText" lastClr="000000"/>
                </a:solidFill>
              </a:endParaRPr>
            </a:p>
            <a:p>
              <a:r>
                <a:rPr lang="ja-JP" altLang="en-US" sz="871">
                  <a:solidFill>
                    <a:sysClr val="windowText" lastClr="000000"/>
                  </a:solidFill>
                </a:rPr>
                <a:t>　・　こどもまんなか社会</a:t>
              </a:r>
              <a:endParaRPr lang="en-US" altLang="ja-JP" sz="871">
                <a:solidFill>
                  <a:sysClr val="windowText" lastClr="000000"/>
                </a:solidFill>
              </a:endParaRPr>
            </a:p>
            <a:p>
              <a:r>
                <a:rPr lang="ja-JP" altLang="en-US" sz="871">
                  <a:solidFill>
                    <a:sysClr val="windowText" lastClr="000000"/>
                  </a:solidFill>
                </a:rPr>
                <a:t>　・　地方創生</a:t>
              </a:r>
              <a:br>
                <a:rPr lang="en-US" altLang="ja-JP" sz="1089">
                  <a:solidFill>
                    <a:sysClr val="windowText" lastClr="000000"/>
                  </a:solidFill>
                </a:rPr>
              </a:br>
              <a:r>
                <a:rPr lang="ja-JP" altLang="en-US" sz="871">
                  <a:solidFill>
                    <a:sysClr val="windowText" lastClr="000000"/>
                  </a:solidFill>
                </a:rPr>
                <a:t>　　（デジタル田園都市国家構想）</a:t>
              </a:r>
            </a:p>
          </p:txBody>
        </p:sp>
        <p:sp>
          <p:nvSpPr>
            <p:cNvPr id="36" name="正方形/長方形 35"/>
            <p:cNvSpPr/>
            <p:nvPr/>
          </p:nvSpPr>
          <p:spPr>
            <a:xfrm>
              <a:off x="283056" y="11695634"/>
              <a:ext cx="2979061" cy="69657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spcAft>
                  <a:spcPts val="327"/>
                </a:spcAft>
              </a:pPr>
              <a:r>
                <a:rPr lang="ja-JP" altLang="en-US" sz="980" b="1">
                  <a:solidFill>
                    <a:schemeClr val="tx1"/>
                  </a:solidFill>
                </a:rPr>
                <a:t>〇　日本の歴史・文化との</a:t>
              </a:r>
              <a:br>
                <a:rPr lang="en-US" altLang="ja-JP" sz="980" b="1">
                  <a:solidFill>
                    <a:schemeClr val="tx1"/>
                  </a:solidFill>
                </a:rPr>
              </a:br>
              <a:r>
                <a:rPr lang="ja-JP" altLang="en-US" sz="980" b="1">
                  <a:solidFill>
                    <a:schemeClr val="tx1"/>
                  </a:solidFill>
                </a:rPr>
                <a:t>　親和性を踏まえた活用</a:t>
              </a:r>
              <a:endParaRPr lang="en-US" altLang="ja-JP" sz="980" b="1">
                <a:solidFill>
                  <a:schemeClr val="tx1"/>
                </a:solidFill>
              </a:endParaRPr>
            </a:p>
          </p:txBody>
        </p:sp>
      </p:grpSp>
      <p:grpSp>
        <p:nvGrpSpPr>
          <p:cNvPr id="39" name="グループ化 38"/>
          <p:cNvGrpSpPr/>
          <p:nvPr/>
        </p:nvGrpSpPr>
        <p:grpSpPr>
          <a:xfrm>
            <a:off x="2163281" y="2320320"/>
            <a:ext cx="1746399" cy="3165734"/>
            <a:chOff x="4021170" y="4558426"/>
            <a:chExt cx="3208604" cy="5816304"/>
          </a:xfrm>
        </p:grpSpPr>
        <p:sp>
          <p:nvSpPr>
            <p:cNvPr id="5" name="正方形/長方形 4"/>
            <p:cNvSpPr/>
            <p:nvPr/>
          </p:nvSpPr>
          <p:spPr>
            <a:xfrm>
              <a:off x="4025774" y="4558426"/>
              <a:ext cx="3204000" cy="5816304"/>
            </a:xfrm>
            <a:prstGeom prst="rect">
              <a:avLst/>
            </a:prstGeom>
            <a:solidFill>
              <a:srgbClr val="D8ED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algn="ctr"/>
              <a:endParaRPr lang="ja-JP" altLang="en-US" sz="1089">
                <a:solidFill>
                  <a:schemeClr val="tx1"/>
                </a:solidFill>
              </a:endParaRPr>
            </a:p>
          </p:txBody>
        </p:sp>
        <p:sp>
          <p:nvSpPr>
            <p:cNvPr id="81" name="正方形/長方形 80"/>
            <p:cNvSpPr/>
            <p:nvPr/>
          </p:nvSpPr>
          <p:spPr>
            <a:xfrm>
              <a:off x="4021170" y="6699180"/>
              <a:ext cx="3208604" cy="1352924"/>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5524" indent="-155524">
                <a:buFont typeface="Arial" panose="020B0604020202020204" pitchFamily="34" charset="0"/>
                <a:buChar char="•"/>
              </a:pPr>
              <a:r>
                <a:rPr lang="ja-JP" altLang="en-US" sz="762">
                  <a:solidFill>
                    <a:schemeClr val="tx1"/>
                  </a:solidFill>
                </a:rPr>
                <a:t>自然環境が有する機能を活用した</a:t>
              </a:r>
              <a:br>
                <a:rPr lang="en-US" altLang="ja-JP" sz="762">
                  <a:solidFill>
                    <a:schemeClr val="tx1"/>
                  </a:solidFill>
                </a:rPr>
              </a:br>
              <a:r>
                <a:rPr lang="ja-JP" altLang="en-US" sz="762">
                  <a:solidFill>
                    <a:schemeClr val="tx1"/>
                  </a:solidFill>
                </a:rPr>
                <a:t>流域治水の推進</a:t>
              </a:r>
              <a:endParaRPr lang="en-US" altLang="ja-JP" sz="762">
                <a:solidFill>
                  <a:schemeClr val="tx1"/>
                </a:solidFill>
              </a:endParaRPr>
            </a:p>
            <a:p>
              <a:pPr marL="155524" indent="-155524">
                <a:buFont typeface="Arial" panose="020B0604020202020204" pitchFamily="34" charset="0"/>
                <a:buChar char="•"/>
              </a:pPr>
              <a:r>
                <a:rPr lang="ja-JP" altLang="en-US" sz="762">
                  <a:solidFill>
                    <a:schemeClr val="tx1"/>
                  </a:solidFill>
                </a:rPr>
                <a:t>都市緑化や都市公園整備等による吸収源対策</a:t>
              </a:r>
              <a:endParaRPr lang="en-US" altLang="ja-JP" sz="762">
                <a:solidFill>
                  <a:schemeClr val="tx1"/>
                </a:solidFill>
              </a:endParaRPr>
            </a:p>
            <a:p>
              <a:pPr marL="155524" indent="-155524">
                <a:buFont typeface="Arial" panose="020B0604020202020204" pitchFamily="34" charset="0"/>
                <a:buChar char="•"/>
              </a:pPr>
              <a:r>
                <a:rPr lang="ja-JP" altLang="en-US" sz="762">
                  <a:solidFill>
                    <a:schemeClr val="tx1"/>
                  </a:solidFill>
                </a:rPr>
                <a:t>雨庭、雨水貯留・浸透施設の整備</a:t>
              </a:r>
              <a:endParaRPr lang="en-US" altLang="ja-JP" sz="762">
                <a:solidFill>
                  <a:schemeClr val="tx1"/>
                </a:solidFill>
              </a:endParaRPr>
            </a:p>
            <a:p>
              <a:pPr marL="155524" indent="-155524">
                <a:buFont typeface="Arial" panose="020B0604020202020204" pitchFamily="34" charset="0"/>
                <a:buChar char="•"/>
              </a:pPr>
              <a:r>
                <a:rPr lang="ja-JP" altLang="en-US" sz="762">
                  <a:solidFill>
                    <a:schemeClr val="tx1"/>
                  </a:solidFill>
                </a:rPr>
                <a:t>建築物における木材利用推進　等</a:t>
              </a:r>
              <a:endParaRPr lang="en-US" altLang="ja-JP" sz="762">
                <a:solidFill>
                  <a:schemeClr val="tx1"/>
                </a:solidFill>
              </a:endParaRPr>
            </a:p>
          </p:txBody>
        </p:sp>
        <p:sp>
          <p:nvSpPr>
            <p:cNvPr id="4" name="正方形/長方形 3"/>
            <p:cNvSpPr/>
            <p:nvPr/>
          </p:nvSpPr>
          <p:spPr>
            <a:xfrm>
              <a:off x="4021170" y="4571748"/>
              <a:ext cx="3208604" cy="1180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91896"/>
              <a:r>
                <a:rPr lang="ja-JP" altLang="en-US" sz="980" b="1">
                  <a:solidFill>
                    <a:schemeClr val="tx1"/>
                  </a:solidFill>
                </a:rPr>
                <a:t>１）　自然の力に支えられ、</a:t>
              </a:r>
              <a:endParaRPr lang="en-US" altLang="ja-JP" sz="980" b="1">
                <a:solidFill>
                  <a:schemeClr val="tx1"/>
                </a:solidFill>
              </a:endParaRPr>
            </a:p>
            <a:p>
              <a:pPr indent="-391896"/>
              <a:r>
                <a:rPr lang="ja-JP" altLang="en-US" sz="980" b="1">
                  <a:solidFill>
                    <a:schemeClr val="tx1"/>
                  </a:solidFill>
                </a:rPr>
                <a:t>　　安全・安心に暮らせる社会</a:t>
              </a:r>
              <a:br>
                <a:rPr lang="en-US" altLang="ja-JP" sz="1089" b="1">
                  <a:solidFill>
                    <a:schemeClr val="tx1"/>
                  </a:solidFill>
                </a:rPr>
              </a:br>
              <a:r>
                <a:rPr lang="ja-JP" altLang="en-US" sz="1089" b="1">
                  <a:solidFill>
                    <a:schemeClr val="tx1"/>
                  </a:solidFill>
                </a:rPr>
                <a:t>　　　　　</a:t>
              </a:r>
              <a:r>
                <a:rPr lang="ja-JP" altLang="en-US" sz="980">
                  <a:solidFill>
                    <a:schemeClr val="tx1"/>
                  </a:solidFill>
                </a:rPr>
                <a:t>（安全・安心）</a:t>
              </a:r>
            </a:p>
          </p:txBody>
        </p:sp>
      </p:grpSp>
      <p:grpSp>
        <p:nvGrpSpPr>
          <p:cNvPr id="41" name="グループ化 40"/>
          <p:cNvGrpSpPr/>
          <p:nvPr/>
        </p:nvGrpSpPr>
        <p:grpSpPr>
          <a:xfrm>
            <a:off x="3983272" y="2325407"/>
            <a:ext cx="1743954" cy="3160647"/>
            <a:chOff x="7401626" y="4567772"/>
            <a:chExt cx="3204111" cy="5806957"/>
          </a:xfrm>
        </p:grpSpPr>
        <p:sp>
          <p:nvSpPr>
            <p:cNvPr id="6" name="正方形/長方形 5"/>
            <p:cNvSpPr/>
            <p:nvPr/>
          </p:nvSpPr>
          <p:spPr>
            <a:xfrm>
              <a:off x="7401681" y="4567772"/>
              <a:ext cx="3204000" cy="5806957"/>
            </a:xfrm>
            <a:prstGeom prst="rect">
              <a:avLst/>
            </a:prstGeom>
            <a:solidFill>
              <a:srgbClr val="D8ED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sz="1306" b="1">
                <a:solidFill>
                  <a:schemeClr val="tx1"/>
                </a:solidFill>
              </a:endParaRPr>
            </a:p>
          </p:txBody>
        </p:sp>
        <p:sp>
          <p:nvSpPr>
            <p:cNvPr id="82" name="正方形/長方形 81"/>
            <p:cNvSpPr/>
            <p:nvPr/>
          </p:nvSpPr>
          <p:spPr>
            <a:xfrm>
              <a:off x="7401626" y="6699314"/>
              <a:ext cx="3204111" cy="1319178"/>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marL="155524" indent="-155524">
                <a:buFont typeface="Arial" panose="020B0604020202020204" pitchFamily="34" charset="0"/>
                <a:buChar char="•"/>
              </a:pPr>
              <a:r>
                <a:rPr lang="ja-JP" altLang="en-US" sz="762">
                  <a:solidFill>
                    <a:schemeClr val="tx1"/>
                  </a:solidFill>
                </a:rPr>
                <a:t>「居心地が良く歩きたくなる」</a:t>
              </a:r>
              <a:br>
                <a:rPr lang="en-US" altLang="ja-JP" sz="762">
                  <a:solidFill>
                    <a:schemeClr val="tx1"/>
                  </a:solidFill>
                </a:rPr>
              </a:br>
              <a:r>
                <a:rPr lang="ja-JP" altLang="en-US" sz="762">
                  <a:solidFill>
                    <a:schemeClr val="tx1"/>
                  </a:solidFill>
                </a:rPr>
                <a:t>まちなかづくり</a:t>
              </a:r>
              <a:endParaRPr lang="en-US" altLang="ja-JP" sz="762">
                <a:solidFill>
                  <a:schemeClr val="tx1"/>
                </a:solidFill>
              </a:endParaRPr>
            </a:p>
            <a:p>
              <a:pPr marL="155524" indent="-155524">
                <a:buFont typeface="Arial" panose="020B0604020202020204" pitchFamily="34" charset="0"/>
                <a:buChar char="•"/>
              </a:pPr>
              <a:r>
                <a:rPr lang="ja-JP" altLang="en-US" sz="762">
                  <a:solidFill>
                    <a:schemeClr val="tx1"/>
                  </a:solidFill>
                </a:rPr>
                <a:t>自然豊かな都市空間づくりや環境性</a:t>
              </a:r>
              <a:br>
                <a:rPr lang="en-US" altLang="ja-JP" sz="762">
                  <a:solidFill>
                    <a:schemeClr val="tx1"/>
                  </a:solidFill>
                </a:rPr>
              </a:br>
              <a:r>
                <a:rPr lang="ja-JP" altLang="en-US" sz="762">
                  <a:solidFill>
                    <a:schemeClr val="tx1"/>
                  </a:solidFill>
                </a:rPr>
                <a:t>能に配慮した不動産投資市場の形成</a:t>
              </a:r>
              <a:endParaRPr lang="en-US" altLang="ja-JP" sz="762">
                <a:solidFill>
                  <a:schemeClr val="tx1"/>
                </a:solidFill>
              </a:endParaRPr>
            </a:p>
            <a:p>
              <a:pPr marL="155524" indent="-155524">
                <a:buFont typeface="Arial" panose="020B0604020202020204" pitchFamily="34" charset="0"/>
                <a:buChar char="•"/>
              </a:pPr>
              <a:r>
                <a:rPr lang="ja-JP" altLang="en-US" sz="762">
                  <a:solidFill>
                    <a:schemeClr val="tx1"/>
                  </a:solidFill>
                </a:rPr>
                <a:t>住宅・建築物、道路空間、</a:t>
              </a:r>
              <a:br>
                <a:rPr lang="en-US" altLang="ja-JP" sz="762">
                  <a:solidFill>
                    <a:schemeClr val="tx1"/>
                  </a:solidFill>
                </a:rPr>
              </a:br>
              <a:r>
                <a:rPr lang="ja-JP" altLang="en-US" sz="762">
                  <a:solidFill>
                    <a:schemeClr val="tx1"/>
                  </a:solidFill>
                </a:rPr>
                <a:t>低未利用地等の緑化推進　　　　　等</a:t>
              </a:r>
              <a:endParaRPr lang="en-US" altLang="ja-JP" sz="762">
                <a:solidFill>
                  <a:schemeClr val="tx1"/>
                </a:solidFill>
              </a:endParaRPr>
            </a:p>
          </p:txBody>
        </p:sp>
        <p:sp>
          <p:nvSpPr>
            <p:cNvPr id="10" name="正方形/長方形 9"/>
            <p:cNvSpPr/>
            <p:nvPr/>
          </p:nvSpPr>
          <p:spPr>
            <a:xfrm>
              <a:off x="7401668" y="4593282"/>
              <a:ext cx="3204025" cy="1277958"/>
            </a:xfrm>
            <a:prstGeom prst="rect">
              <a:avLst/>
            </a:prstGeom>
          </p:spPr>
          <p:txBody>
            <a:bodyPr wrap="square" anchor="t">
              <a:spAutoFit/>
            </a:bodyPr>
            <a:lstStyle/>
            <a:p>
              <a:pPr>
                <a:spcAft>
                  <a:spcPts val="327"/>
                </a:spcAft>
              </a:pPr>
              <a:r>
                <a:rPr lang="ja-JP" altLang="en-US" sz="980" b="1"/>
                <a:t>２）　自然の中で健康・快適に</a:t>
              </a:r>
              <a:br>
                <a:rPr lang="en-US" altLang="ja-JP" sz="980" b="1"/>
              </a:br>
              <a:r>
                <a:rPr lang="ja-JP" altLang="en-US" sz="980" b="1"/>
                <a:t>　　暮らし、クリエイティブに</a:t>
              </a:r>
              <a:br>
                <a:rPr lang="en-US" altLang="ja-JP" sz="980" b="1"/>
              </a:br>
              <a:r>
                <a:rPr lang="ja-JP" altLang="en-US" sz="980" b="1"/>
                <a:t>　　楽しく活動できる社会</a:t>
              </a:r>
              <a:br>
                <a:rPr lang="en-US" altLang="ja-JP" sz="980" b="1"/>
              </a:br>
              <a:r>
                <a:rPr lang="ja-JP" altLang="en-US" sz="980" b="1"/>
                <a:t>　　　　　　　　</a:t>
              </a:r>
              <a:r>
                <a:rPr lang="ja-JP" altLang="en-US" sz="980"/>
                <a:t>（まち）</a:t>
              </a:r>
              <a:endParaRPr lang="en-US" altLang="ja-JP" sz="980"/>
            </a:p>
          </p:txBody>
        </p:sp>
      </p:grpSp>
      <p:grpSp>
        <p:nvGrpSpPr>
          <p:cNvPr id="44" name="グループ化 43"/>
          <p:cNvGrpSpPr/>
          <p:nvPr/>
        </p:nvGrpSpPr>
        <p:grpSpPr>
          <a:xfrm>
            <a:off x="5800818" y="2324876"/>
            <a:ext cx="1743893" cy="3161179"/>
            <a:chOff x="10693336" y="4566795"/>
            <a:chExt cx="3204000" cy="5807935"/>
          </a:xfrm>
        </p:grpSpPr>
        <p:sp>
          <p:nvSpPr>
            <p:cNvPr id="7" name="正方形/長方形 6"/>
            <p:cNvSpPr/>
            <p:nvPr/>
          </p:nvSpPr>
          <p:spPr>
            <a:xfrm>
              <a:off x="10693336" y="4566795"/>
              <a:ext cx="3204000" cy="5807935"/>
            </a:xfrm>
            <a:prstGeom prst="rect">
              <a:avLst/>
            </a:prstGeom>
            <a:solidFill>
              <a:srgbClr val="D8ED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sz="1306" b="1">
                <a:solidFill>
                  <a:sysClr val="windowText" lastClr="000000"/>
                </a:solidFill>
              </a:endParaRPr>
            </a:p>
          </p:txBody>
        </p:sp>
        <p:sp>
          <p:nvSpPr>
            <p:cNvPr id="91" name="正方形/長方形 90"/>
            <p:cNvSpPr/>
            <p:nvPr/>
          </p:nvSpPr>
          <p:spPr>
            <a:xfrm>
              <a:off x="10693336" y="6577755"/>
              <a:ext cx="3204000" cy="163413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5524" indent="-155524">
                <a:buFont typeface="Arial" panose="020B0604020202020204" pitchFamily="34" charset="0"/>
                <a:buChar char="•"/>
              </a:pPr>
              <a:r>
                <a:rPr lang="ja-JP" altLang="en-US" sz="762">
                  <a:solidFill>
                    <a:schemeClr val="tx1"/>
                  </a:solidFill>
                </a:rPr>
                <a:t>環境教育の推進</a:t>
              </a:r>
              <a:endParaRPr lang="en-US" altLang="ja-JP" sz="762">
                <a:solidFill>
                  <a:schemeClr val="tx1"/>
                </a:solidFill>
              </a:endParaRPr>
            </a:p>
            <a:p>
              <a:pPr marL="155524" indent="-155524">
                <a:buFont typeface="Arial" panose="020B0604020202020204" pitchFamily="34" charset="0"/>
                <a:buChar char="•"/>
              </a:pPr>
              <a:r>
                <a:rPr lang="ja-JP" altLang="en-US" sz="762">
                  <a:solidFill>
                    <a:schemeClr val="tx1"/>
                  </a:solidFill>
                </a:rPr>
                <a:t>自然豊かな遊び場の確保</a:t>
              </a:r>
              <a:endParaRPr lang="en-US" altLang="ja-JP" sz="762">
                <a:solidFill>
                  <a:schemeClr val="tx1"/>
                </a:solidFill>
              </a:endParaRPr>
            </a:p>
            <a:p>
              <a:pPr marL="155524" indent="-155524">
                <a:buFont typeface="Arial" panose="020B0604020202020204" pitchFamily="34" charset="0"/>
                <a:buChar char="•"/>
              </a:pPr>
              <a:r>
                <a:rPr lang="ja-JP" altLang="en-US" sz="762">
                  <a:solidFill>
                    <a:schemeClr val="tx1"/>
                  </a:solidFill>
                </a:rPr>
                <a:t>かわまちづくり、多自然川づくり</a:t>
              </a:r>
              <a:endParaRPr lang="en-US" altLang="ja-JP" sz="762">
                <a:solidFill>
                  <a:schemeClr val="tx1"/>
                </a:solidFill>
              </a:endParaRPr>
            </a:p>
            <a:p>
              <a:pPr marL="155524" indent="-155524">
                <a:buFont typeface="Arial" panose="020B0604020202020204" pitchFamily="34" charset="0"/>
                <a:buChar char="•"/>
              </a:pPr>
              <a:r>
                <a:rPr lang="ja-JP" altLang="en-US" sz="762">
                  <a:solidFill>
                    <a:schemeClr val="tx1"/>
                  </a:solidFill>
                </a:rPr>
                <a:t>ブルーインフラ拡大プロジェクト</a:t>
              </a:r>
              <a:endParaRPr lang="en-US" altLang="ja-JP" sz="762">
                <a:solidFill>
                  <a:schemeClr val="tx1"/>
                </a:solidFill>
              </a:endParaRPr>
            </a:p>
            <a:p>
              <a:pPr marL="155524" indent="-155524">
                <a:buFont typeface="Arial" panose="020B0604020202020204" pitchFamily="34" charset="0"/>
                <a:buChar char="•"/>
              </a:pPr>
              <a:r>
                <a:rPr lang="ja-JP" altLang="en-US" sz="762">
                  <a:solidFill>
                    <a:schemeClr val="tx1"/>
                  </a:solidFill>
                </a:rPr>
                <a:t>グリーンインフラコミュニティの醸成</a:t>
              </a:r>
              <a:endParaRPr lang="en-US" altLang="ja-JP" sz="762">
                <a:solidFill>
                  <a:schemeClr val="tx1"/>
                </a:solidFill>
              </a:endParaRPr>
            </a:p>
            <a:p>
              <a:r>
                <a:rPr lang="ja-JP" altLang="en-US" sz="762">
                  <a:solidFill>
                    <a:schemeClr val="tx1"/>
                  </a:solidFill>
                </a:rPr>
                <a:t>　　　　　　　　　　　　　　　　　　　　　　　等</a:t>
              </a:r>
              <a:endParaRPr lang="en-US" altLang="ja-JP" sz="762">
                <a:solidFill>
                  <a:schemeClr val="tx1"/>
                </a:solidFill>
              </a:endParaRPr>
            </a:p>
          </p:txBody>
        </p:sp>
        <p:sp>
          <p:nvSpPr>
            <p:cNvPr id="12" name="正方形/長方形 11"/>
            <p:cNvSpPr/>
            <p:nvPr/>
          </p:nvSpPr>
          <p:spPr>
            <a:xfrm>
              <a:off x="10693336" y="4576997"/>
              <a:ext cx="3204000" cy="1277958"/>
            </a:xfrm>
            <a:prstGeom prst="rect">
              <a:avLst/>
            </a:prstGeom>
          </p:spPr>
          <p:txBody>
            <a:bodyPr wrap="square" anchor="t">
              <a:spAutoFit/>
            </a:bodyPr>
            <a:lstStyle/>
            <a:p>
              <a:r>
                <a:rPr lang="ja-JP" altLang="en-US" sz="980" b="1">
                  <a:solidFill>
                    <a:sysClr val="windowText" lastClr="000000"/>
                  </a:solidFill>
                </a:rPr>
                <a:t>３）　自然を通じて、</a:t>
              </a:r>
              <a:r>
                <a:rPr lang="ja-JP" altLang="en-US" sz="980" b="1"/>
                <a:t>安らぎ</a:t>
              </a:r>
              <a:r>
                <a:rPr lang="ja-JP" altLang="en-US" sz="980" b="1">
                  <a:solidFill>
                    <a:sysClr val="windowText" lastClr="000000"/>
                  </a:solidFill>
                </a:rPr>
                <a:t>と</a:t>
              </a:r>
              <a:br>
                <a:rPr lang="en-US" altLang="ja-JP" sz="980" b="1">
                  <a:solidFill>
                    <a:sysClr val="windowText" lastClr="000000"/>
                  </a:solidFill>
                </a:rPr>
              </a:br>
              <a:r>
                <a:rPr lang="ja-JP" altLang="en-US" sz="980" b="1">
                  <a:solidFill>
                    <a:sysClr val="windowText" lastClr="000000"/>
                  </a:solidFill>
                </a:rPr>
                <a:t>　　つながりが生まれ、子ども　</a:t>
              </a:r>
              <a:br>
                <a:rPr lang="en-US" altLang="ja-JP" sz="980" b="1">
                  <a:solidFill>
                    <a:sysClr val="windowText" lastClr="000000"/>
                  </a:solidFill>
                </a:rPr>
              </a:br>
              <a:r>
                <a:rPr lang="ja-JP" altLang="en-US" sz="980" b="1">
                  <a:solidFill>
                    <a:sysClr val="windowText" lastClr="000000"/>
                  </a:solidFill>
                </a:rPr>
                <a:t>　　たちが健やかに育つ社会</a:t>
              </a:r>
              <a:endParaRPr lang="en-US" altLang="ja-JP" sz="980" b="1">
                <a:solidFill>
                  <a:sysClr val="windowText" lastClr="000000"/>
                </a:solidFill>
              </a:endParaRPr>
            </a:p>
            <a:p>
              <a:r>
                <a:rPr lang="ja-JP" altLang="en-US" sz="980" b="1">
                  <a:solidFill>
                    <a:sysClr val="windowText" lastClr="000000"/>
                  </a:solidFill>
                </a:rPr>
                <a:t>　　　　　　　</a:t>
              </a:r>
              <a:r>
                <a:rPr lang="ja-JP" altLang="en-US" sz="980">
                  <a:solidFill>
                    <a:sysClr val="windowText" lastClr="000000"/>
                  </a:solidFill>
                </a:rPr>
                <a:t>（ひと）</a:t>
              </a:r>
              <a:endParaRPr lang="en-US" altLang="ja-JP" sz="980">
                <a:solidFill>
                  <a:sysClr val="windowText" lastClr="000000"/>
                </a:solidFill>
              </a:endParaRPr>
            </a:p>
          </p:txBody>
        </p:sp>
      </p:grpSp>
      <p:grpSp>
        <p:nvGrpSpPr>
          <p:cNvPr id="45" name="グループ化 44"/>
          <p:cNvGrpSpPr/>
          <p:nvPr/>
        </p:nvGrpSpPr>
        <p:grpSpPr>
          <a:xfrm>
            <a:off x="7618303" y="2324876"/>
            <a:ext cx="1830523" cy="3161179"/>
            <a:chOff x="13910103" y="4566795"/>
            <a:chExt cx="3204000" cy="5807935"/>
          </a:xfrm>
        </p:grpSpPr>
        <p:sp>
          <p:nvSpPr>
            <p:cNvPr id="11" name="正方形/長方形 10"/>
            <p:cNvSpPr/>
            <p:nvPr/>
          </p:nvSpPr>
          <p:spPr>
            <a:xfrm>
              <a:off x="13910103" y="4566795"/>
              <a:ext cx="3204000" cy="5807935"/>
            </a:xfrm>
            <a:prstGeom prst="rect">
              <a:avLst/>
            </a:prstGeom>
            <a:solidFill>
              <a:srgbClr val="D8ED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sz="1306" b="1">
                <a:solidFill>
                  <a:schemeClr val="tx1"/>
                </a:solidFill>
              </a:endParaRPr>
            </a:p>
          </p:txBody>
        </p:sp>
        <p:sp>
          <p:nvSpPr>
            <p:cNvPr id="93" name="正方形/長方形 92"/>
            <p:cNvSpPr/>
            <p:nvPr/>
          </p:nvSpPr>
          <p:spPr>
            <a:xfrm>
              <a:off x="13910103" y="6605460"/>
              <a:ext cx="3204000" cy="141303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5524" indent="-155524">
                <a:buFont typeface="Arial" panose="020B0604020202020204" pitchFamily="34" charset="0"/>
                <a:buChar char="•"/>
              </a:pPr>
              <a:r>
                <a:rPr lang="ja-JP" altLang="en-US" sz="762">
                  <a:solidFill>
                    <a:schemeClr val="tx1"/>
                  </a:solidFill>
                </a:rPr>
                <a:t>景観・歴史まちづくりの推進</a:t>
              </a:r>
              <a:endParaRPr lang="en-US" altLang="ja-JP" sz="762">
                <a:solidFill>
                  <a:schemeClr val="tx1"/>
                </a:solidFill>
              </a:endParaRPr>
            </a:p>
            <a:p>
              <a:pPr marL="155524" indent="-155524">
                <a:buFont typeface="Arial" panose="020B0604020202020204" pitchFamily="34" charset="0"/>
                <a:buChar char="•"/>
              </a:pPr>
              <a:r>
                <a:rPr lang="ja-JP" altLang="en-US" sz="762">
                  <a:solidFill>
                    <a:schemeClr val="tx1"/>
                  </a:solidFill>
                </a:rPr>
                <a:t>自然・文化等の観光資源の保全、</a:t>
              </a:r>
              <a:br>
                <a:rPr lang="en-US" altLang="ja-JP" sz="762">
                  <a:solidFill>
                    <a:schemeClr val="tx1"/>
                  </a:solidFill>
                </a:rPr>
              </a:br>
              <a:r>
                <a:rPr lang="ja-JP" altLang="en-US" sz="762">
                  <a:solidFill>
                    <a:schemeClr val="tx1"/>
                  </a:solidFill>
                </a:rPr>
                <a:t>地域社会・経済に好循環をもたらす持続可能な観光の推進</a:t>
              </a:r>
              <a:endParaRPr lang="en-US" altLang="ja-JP" sz="762">
                <a:solidFill>
                  <a:schemeClr val="tx1"/>
                </a:solidFill>
              </a:endParaRPr>
            </a:p>
            <a:p>
              <a:pPr marL="155524" indent="-155524">
                <a:buFont typeface="Arial" panose="020B0604020202020204" pitchFamily="34" charset="0"/>
                <a:buChar char="•"/>
              </a:pPr>
              <a:r>
                <a:rPr lang="ja-JP" altLang="en-US" sz="762">
                  <a:solidFill>
                    <a:schemeClr val="tx1"/>
                  </a:solidFill>
                </a:rPr>
                <a:t>カーボン・クレジットの活用　　　　等</a:t>
              </a:r>
              <a:endParaRPr lang="en-US" altLang="ja-JP" sz="762">
                <a:solidFill>
                  <a:schemeClr val="tx1"/>
                </a:solidFill>
              </a:endParaRPr>
            </a:p>
          </p:txBody>
        </p:sp>
        <p:sp>
          <p:nvSpPr>
            <p:cNvPr id="13" name="正方形/長方形 12"/>
            <p:cNvSpPr/>
            <p:nvPr/>
          </p:nvSpPr>
          <p:spPr>
            <a:xfrm>
              <a:off x="13910103" y="4576997"/>
              <a:ext cx="3204000" cy="1585903"/>
            </a:xfrm>
            <a:prstGeom prst="rect">
              <a:avLst/>
            </a:prstGeom>
          </p:spPr>
          <p:txBody>
            <a:bodyPr wrap="square" anchor="t">
              <a:spAutoFit/>
            </a:bodyPr>
            <a:lstStyle/>
            <a:p>
              <a:pPr>
                <a:spcAft>
                  <a:spcPts val="327"/>
                </a:spcAft>
              </a:pPr>
              <a:r>
                <a:rPr lang="ja-JP" altLang="en-US" sz="980" b="1"/>
                <a:t>４）　自然を活かした地域活性</a:t>
              </a:r>
              <a:br>
                <a:rPr lang="en-US" altLang="ja-JP" sz="980" b="1"/>
              </a:br>
              <a:r>
                <a:rPr lang="ja-JP" altLang="en-US" sz="980" b="1"/>
                <a:t>　　化により、</a:t>
              </a:r>
              <a:r>
                <a:rPr lang="ja-JP" altLang="en-US" sz="980" b="1" spc="-82"/>
                <a:t>豊かさや賑わいの</a:t>
              </a:r>
              <a:br>
                <a:rPr lang="en-US" altLang="ja-JP" sz="980" b="1" spc="-82"/>
              </a:br>
              <a:r>
                <a:rPr lang="ja-JP" altLang="en-US" sz="980" b="1" spc="-82"/>
                <a:t>　　 ある社会</a:t>
              </a:r>
              <a:br>
                <a:rPr lang="en-US" altLang="ja-JP" sz="1089" b="1" spc="-82"/>
              </a:br>
              <a:r>
                <a:rPr lang="ja-JP" altLang="en-US" sz="1089" b="1" spc="-82"/>
                <a:t>　　　　　　　</a:t>
              </a:r>
              <a:r>
                <a:rPr lang="ja-JP" altLang="en-US" sz="980"/>
                <a:t>（しごと）</a:t>
              </a:r>
              <a:endParaRPr lang="en-US" altLang="ja-JP" sz="980"/>
            </a:p>
          </p:txBody>
        </p:sp>
      </p:grpSp>
      <p:sp>
        <p:nvSpPr>
          <p:cNvPr id="142" name="正方形/長方形 141"/>
          <p:cNvSpPr/>
          <p:nvPr/>
        </p:nvSpPr>
        <p:spPr>
          <a:xfrm>
            <a:off x="2164989" y="5548588"/>
            <a:ext cx="7201443" cy="729812"/>
          </a:xfrm>
          <a:prstGeom prst="rect">
            <a:avLst/>
          </a:prstGeom>
          <a:solidFill>
            <a:srgbClr val="63C99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spcBef>
                <a:spcPts val="327"/>
              </a:spcBef>
            </a:pPr>
            <a:endParaRPr lang="en-US" altLang="ja-JP" sz="1089">
              <a:solidFill>
                <a:schemeClr val="tx1"/>
              </a:solidFill>
            </a:endParaRPr>
          </a:p>
        </p:txBody>
      </p:sp>
      <p:grpSp>
        <p:nvGrpSpPr>
          <p:cNvPr id="26" name="グループ化 25"/>
          <p:cNvGrpSpPr/>
          <p:nvPr/>
        </p:nvGrpSpPr>
        <p:grpSpPr>
          <a:xfrm>
            <a:off x="2192670" y="2987779"/>
            <a:ext cx="7138670" cy="480704"/>
            <a:chOff x="3815755" y="6415544"/>
            <a:chExt cx="13115653" cy="883182"/>
          </a:xfrm>
        </p:grpSpPr>
        <p:sp>
          <p:nvSpPr>
            <p:cNvPr id="42" name="正方形/長方形 41"/>
            <p:cNvSpPr/>
            <p:nvPr/>
          </p:nvSpPr>
          <p:spPr>
            <a:xfrm>
              <a:off x="3815755" y="6415544"/>
              <a:ext cx="13115653" cy="883182"/>
            </a:xfrm>
            <a:prstGeom prst="rect">
              <a:avLst/>
            </a:prstGeom>
            <a:solidFill>
              <a:srgbClr val="FEF46E"/>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089">
                  <a:solidFill>
                    <a:schemeClr val="tx1"/>
                  </a:solidFill>
                </a:rPr>
                <a:t>「グリーンインフラのビルトイン」に向けた７つの視点</a:t>
              </a:r>
              <a:endParaRPr lang="en-US" altLang="ja-JP" sz="980">
                <a:solidFill>
                  <a:schemeClr val="tx1"/>
                </a:solidFill>
              </a:endParaRPr>
            </a:p>
          </p:txBody>
        </p:sp>
        <p:sp>
          <p:nvSpPr>
            <p:cNvPr id="79" name="正方形/長方形 78"/>
            <p:cNvSpPr/>
            <p:nvPr/>
          </p:nvSpPr>
          <p:spPr>
            <a:xfrm>
              <a:off x="4031779" y="6822100"/>
              <a:ext cx="1728000" cy="36735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27"/>
                </a:spcAft>
              </a:pPr>
              <a:r>
                <a:rPr lang="ja-JP" altLang="en-US" sz="980">
                  <a:solidFill>
                    <a:schemeClr val="tx1"/>
                  </a:solidFill>
                </a:rPr>
                <a:t>連携</a:t>
              </a:r>
              <a:endParaRPr lang="en-US" altLang="ja-JP" sz="980">
                <a:solidFill>
                  <a:schemeClr val="tx1"/>
                </a:solidFill>
              </a:endParaRPr>
            </a:p>
          </p:txBody>
        </p:sp>
        <p:sp>
          <p:nvSpPr>
            <p:cNvPr id="80" name="正方形/長方形 79"/>
            <p:cNvSpPr/>
            <p:nvPr/>
          </p:nvSpPr>
          <p:spPr>
            <a:xfrm>
              <a:off x="5857681" y="6822100"/>
              <a:ext cx="1728000" cy="36735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spcAft>
                  <a:spcPts val="327"/>
                </a:spcAft>
              </a:pPr>
              <a:r>
                <a:rPr lang="ja-JP" altLang="en-US" sz="980">
                  <a:solidFill>
                    <a:schemeClr val="tx1"/>
                  </a:solidFill>
                </a:rPr>
                <a:t>コミュニティ</a:t>
              </a:r>
              <a:endParaRPr lang="en-US" altLang="ja-JP" sz="980">
                <a:solidFill>
                  <a:schemeClr val="tx1"/>
                </a:solidFill>
              </a:endParaRPr>
            </a:p>
          </p:txBody>
        </p:sp>
        <p:sp>
          <p:nvSpPr>
            <p:cNvPr id="83" name="正方形/長方形 82"/>
            <p:cNvSpPr/>
            <p:nvPr/>
          </p:nvSpPr>
          <p:spPr>
            <a:xfrm>
              <a:off x="7683583" y="6822100"/>
              <a:ext cx="1728000" cy="36735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27"/>
                </a:spcAft>
              </a:pPr>
              <a:r>
                <a:rPr lang="ja-JP" altLang="en-US" sz="980">
                  <a:solidFill>
                    <a:sysClr val="windowText" lastClr="000000"/>
                  </a:solidFill>
                </a:rPr>
                <a:t>技術</a:t>
              </a:r>
              <a:endParaRPr lang="en-US" altLang="ja-JP" sz="980">
                <a:solidFill>
                  <a:sysClr val="windowText" lastClr="000000"/>
                </a:solidFill>
              </a:endParaRPr>
            </a:p>
          </p:txBody>
        </p:sp>
        <p:sp>
          <p:nvSpPr>
            <p:cNvPr id="84" name="正方形/長方形 83"/>
            <p:cNvSpPr/>
            <p:nvPr/>
          </p:nvSpPr>
          <p:spPr>
            <a:xfrm>
              <a:off x="9509485" y="6822100"/>
              <a:ext cx="1728000" cy="36735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27"/>
                </a:spcAft>
              </a:pPr>
              <a:r>
                <a:rPr lang="ja-JP" altLang="en-US" sz="980">
                  <a:solidFill>
                    <a:schemeClr val="tx1"/>
                  </a:solidFill>
                </a:rPr>
                <a:t>評価</a:t>
              </a:r>
              <a:endParaRPr lang="en-US" altLang="ja-JP" sz="980">
                <a:solidFill>
                  <a:schemeClr val="tx1"/>
                </a:solidFill>
              </a:endParaRPr>
            </a:p>
          </p:txBody>
        </p:sp>
        <p:sp>
          <p:nvSpPr>
            <p:cNvPr id="85" name="正方形/長方形 84"/>
            <p:cNvSpPr/>
            <p:nvPr/>
          </p:nvSpPr>
          <p:spPr>
            <a:xfrm>
              <a:off x="11335387" y="6822100"/>
              <a:ext cx="1728000" cy="36735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27"/>
                </a:spcAft>
              </a:pPr>
              <a:r>
                <a:rPr lang="ja-JP" altLang="en-US" sz="980">
                  <a:solidFill>
                    <a:schemeClr val="tx1"/>
                  </a:solidFill>
                </a:rPr>
                <a:t>資金調達</a:t>
              </a:r>
              <a:endParaRPr lang="en-US" altLang="ja-JP" sz="980">
                <a:solidFill>
                  <a:schemeClr val="tx1"/>
                </a:solidFill>
              </a:endParaRPr>
            </a:p>
          </p:txBody>
        </p:sp>
        <p:sp>
          <p:nvSpPr>
            <p:cNvPr id="86" name="正方形/長方形 85"/>
            <p:cNvSpPr/>
            <p:nvPr/>
          </p:nvSpPr>
          <p:spPr>
            <a:xfrm>
              <a:off x="13161289" y="6822100"/>
              <a:ext cx="1728000" cy="36735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27"/>
                </a:spcAft>
              </a:pPr>
              <a:r>
                <a:rPr lang="ja-JP" altLang="en-US" sz="980">
                  <a:solidFill>
                    <a:schemeClr val="tx1"/>
                  </a:solidFill>
                </a:rPr>
                <a:t>グローバル</a:t>
              </a:r>
              <a:endParaRPr lang="en-US" altLang="ja-JP" sz="980">
                <a:solidFill>
                  <a:schemeClr val="tx1"/>
                </a:solidFill>
              </a:endParaRPr>
            </a:p>
          </p:txBody>
        </p:sp>
        <p:sp>
          <p:nvSpPr>
            <p:cNvPr id="88" name="正方形/長方形 87"/>
            <p:cNvSpPr/>
            <p:nvPr/>
          </p:nvSpPr>
          <p:spPr>
            <a:xfrm>
              <a:off x="14987192" y="6822100"/>
              <a:ext cx="1728000" cy="36735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27"/>
                </a:spcAft>
              </a:pPr>
              <a:r>
                <a:rPr lang="ja-JP" altLang="en-US" sz="980">
                  <a:solidFill>
                    <a:schemeClr val="tx1"/>
                  </a:solidFill>
                </a:rPr>
                <a:t>デジタル</a:t>
              </a:r>
              <a:endParaRPr lang="en-US" altLang="ja-JP" sz="980">
                <a:solidFill>
                  <a:schemeClr val="tx1"/>
                </a:solidFill>
              </a:endParaRPr>
            </a:p>
          </p:txBody>
        </p:sp>
      </p:grpSp>
      <p:sp>
        <p:nvSpPr>
          <p:cNvPr id="40" name="テキスト ボックス 39"/>
          <p:cNvSpPr txBox="1"/>
          <p:nvPr/>
        </p:nvSpPr>
        <p:spPr>
          <a:xfrm>
            <a:off x="3140058" y="4400425"/>
            <a:ext cx="888385" cy="343556"/>
          </a:xfrm>
          <a:prstGeom prst="rect">
            <a:avLst/>
          </a:prstGeom>
          <a:noFill/>
        </p:spPr>
        <p:txBody>
          <a:bodyPr wrap="none" rtlCol="0">
            <a:spAutoFit/>
          </a:bodyPr>
          <a:lstStyle/>
          <a:p>
            <a:r>
              <a:rPr lang="ja-JP" altLang="en-US" sz="544"/>
              <a:t>としまみどりの防災公園</a:t>
            </a:r>
            <a:br>
              <a:rPr lang="en-US" altLang="ja-JP" sz="544"/>
            </a:br>
            <a:r>
              <a:rPr lang="ja-JP" altLang="en-US" sz="544"/>
              <a:t>（</a:t>
            </a:r>
            <a:r>
              <a:rPr lang="en-US" altLang="ja-JP" sz="544"/>
              <a:t>IKE</a:t>
            </a:r>
            <a:r>
              <a:rPr lang="ja-JP" altLang="en-US" sz="544"/>
              <a:t>・</a:t>
            </a:r>
            <a:r>
              <a:rPr lang="en-US" altLang="ja-JP" sz="544"/>
              <a:t>SUNPARK</a:t>
            </a:r>
            <a:r>
              <a:rPr lang="ja-JP" altLang="en-US" sz="544"/>
              <a:t>）</a:t>
            </a:r>
            <a:endParaRPr lang="en-US" altLang="ja-JP" sz="544"/>
          </a:p>
          <a:p>
            <a:r>
              <a:rPr lang="ja-JP" altLang="en-US" sz="544"/>
              <a:t>（東京都豊島区）</a:t>
            </a:r>
            <a:endParaRPr lang="en-US" altLang="ja-JP" sz="544"/>
          </a:p>
        </p:txBody>
      </p:sp>
      <p:sp>
        <p:nvSpPr>
          <p:cNvPr id="99" name="テキスト ボックス 98"/>
          <p:cNvSpPr txBox="1"/>
          <p:nvPr/>
        </p:nvSpPr>
        <p:spPr>
          <a:xfrm>
            <a:off x="5887303" y="5016143"/>
            <a:ext cx="678391" cy="343556"/>
          </a:xfrm>
          <a:prstGeom prst="rect">
            <a:avLst/>
          </a:prstGeom>
          <a:noFill/>
        </p:spPr>
        <p:txBody>
          <a:bodyPr wrap="none" rtlCol="0">
            <a:spAutoFit/>
          </a:bodyPr>
          <a:lstStyle/>
          <a:p>
            <a:r>
              <a:rPr lang="ja-JP" altLang="en-US" sz="544"/>
              <a:t>地域住民による</a:t>
            </a:r>
            <a:br>
              <a:rPr lang="en-US" altLang="ja-JP" sz="544"/>
            </a:br>
            <a:r>
              <a:rPr lang="ja-JP" altLang="en-US" sz="544"/>
              <a:t>緑地の維持管理</a:t>
            </a:r>
            <a:br>
              <a:rPr lang="en-US" altLang="ja-JP" sz="544"/>
            </a:br>
            <a:r>
              <a:rPr lang="ja-JP" altLang="en-US" sz="544"/>
              <a:t>（新潟県見附市）</a:t>
            </a:r>
          </a:p>
        </p:txBody>
      </p:sp>
      <p:pic>
        <p:nvPicPr>
          <p:cNvPr id="102" name="図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488997" y="4796757"/>
            <a:ext cx="1002227" cy="640837"/>
          </a:xfrm>
          <a:prstGeom prst="rect">
            <a:avLst/>
          </a:prstGeom>
          <a:ln>
            <a:noFill/>
          </a:ln>
          <a:effectLst/>
        </p:spPr>
      </p:pic>
      <p:sp>
        <p:nvSpPr>
          <p:cNvPr id="108" name="テキスト ボックス 107"/>
          <p:cNvSpPr txBox="1"/>
          <p:nvPr/>
        </p:nvSpPr>
        <p:spPr>
          <a:xfrm>
            <a:off x="2132421" y="5098011"/>
            <a:ext cx="819455" cy="259815"/>
          </a:xfrm>
          <a:prstGeom prst="rect">
            <a:avLst/>
          </a:prstGeom>
          <a:noFill/>
        </p:spPr>
        <p:txBody>
          <a:bodyPr wrap="none" rtlCol="0">
            <a:spAutoFit/>
          </a:bodyPr>
          <a:lstStyle/>
          <a:p>
            <a:r>
              <a:rPr lang="ja-JP" altLang="en-US" sz="544"/>
              <a:t>鶴見川多目的遊水地</a:t>
            </a:r>
            <a:endParaRPr lang="en-US" altLang="ja-JP" sz="544"/>
          </a:p>
          <a:p>
            <a:r>
              <a:rPr lang="ja-JP" altLang="en-US" sz="544"/>
              <a:t>（神奈川県横浜市）</a:t>
            </a:r>
            <a:endParaRPr lang="en-US" altLang="ja-JP" sz="544"/>
          </a:p>
        </p:txBody>
      </p:sp>
      <p:sp>
        <p:nvSpPr>
          <p:cNvPr id="109" name="テキスト ボックス 108"/>
          <p:cNvSpPr txBox="1"/>
          <p:nvPr/>
        </p:nvSpPr>
        <p:spPr>
          <a:xfrm>
            <a:off x="6824944" y="4376731"/>
            <a:ext cx="814647" cy="343556"/>
          </a:xfrm>
          <a:prstGeom prst="rect">
            <a:avLst/>
          </a:prstGeom>
          <a:noFill/>
        </p:spPr>
        <p:txBody>
          <a:bodyPr wrap="none" rtlCol="0">
            <a:spAutoFit/>
          </a:bodyPr>
          <a:lstStyle/>
          <a:p>
            <a:r>
              <a:rPr lang="ja-JP" altLang="en-US" sz="544"/>
              <a:t>堀川の生物観察会に</a:t>
            </a:r>
            <a:endParaRPr lang="en-US" altLang="ja-JP" sz="544"/>
          </a:p>
          <a:p>
            <a:r>
              <a:rPr lang="ja-JP" altLang="en-US" sz="544"/>
              <a:t>参加する小学生</a:t>
            </a:r>
            <a:endParaRPr lang="en-US" altLang="ja-JP" sz="544"/>
          </a:p>
          <a:p>
            <a:r>
              <a:rPr lang="ja-JP" altLang="en-US" sz="544"/>
              <a:t>（愛知県名古屋市）</a:t>
            </a:r>
            <a:endParaRPr lang="en-US" altLang="ja-JP" sz="544"/>
          </a:p>
        </p:txBody>
      </p:sp>
      <p:sp>
        <p:nvSpPr>
          <p:cNvPr id="63" name="上矢印 62"/>
          <p:cNvSpPr/>
          <p:nvPr/>
        </p:nvSpPr>
        <p:spPr>
          <a:xfrm rot="16200000" flipV="1">
            <a:off x="1432276" y="4026535"/>
            <a:ext cx="1222128" cy="244894"/>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80"/>
          </a:p>
        </p:txBody>
      </p:sp>
      <p:sp>
        <p:nvSpPr>
          <p:cNvPr id="66" name="テキスト ボックス 65"/>
          <p:cNvSpPr txBox="1"/>
          <p:nvPr/>
        </p:nvSpPr>
        <p:spPr>
          <a:xfrm>
            <a:off x="5090785" y="4376731"/>
            <a:ext cx="748923" cy="343556"/>
          </a:xfrm>
          <a:prstGeom prst="rect">
            <a:avLst/>
          </a:prstGeom>
          <a:noFill/>
        </p:spPr>
        <p:txBody>
          <a:bodyPr wrap="none" rtlCol="0">
            <a:spAutoFit/>
          </a:bodyPr>
          <a:lstStyle/>
          <a:p>
            <a:r>
              <a:rPr lang="ja-JP" altLang="en-US" sz="544"/>
              <a:t>多くの人で賑わう</a:t>
            </a:r>
            <a:endParaRPr lang="en-US" altLang="ja-JP" sz="544"/>
          </a:p>
          <a:p>
            <a:r>
              <a:rPr lang="ja-JP" altLang="en-US" sz="544"/>
              <a:t>二子玉川ライズ</a:t>
            </a:r>
            <a:br>
              <a:rPr lang="en-US" altLang="ja-JP" sz="544"/>
            </a:br>
            <a:r>
              <a:rPr lang="ja-JP" altLang="en-US" sz="544"/>
              <a:t>（東京都世田谷区）</a:t>
            </a:r>
          </a:p>
        </p:txBody>
      </p:sp>
      <p:sp>
        <p:nvSpPr>
          <p:cNvPr id="68" name="正方形/長方形 67"/>
          <p:cNvSpPr/>
          <p:nvPr/>
        </p:nvSpPr>
        <p:spPr>
          <a:xfrm>
            <a:off x="3963858" y="5071689"/>
            <a:ext cx="691127" cy="343556"/>
          </a:xfrm>
          <a:prstGeom prst="rect">
            <a:avLst/>
          </a:prstGeom>
        </p:spPr>
        <p:txBody>
          <a:bodyPr wrap="square">
            <a:spAutoFit/>
          </a:bodyPr>
          <a:lstStyle/>
          <a:p>
            <a:r>
              <a:rPr lang="ja-JP" altLang="en-US" sz="544"/>
              <a:t>大手町の森</a:t>
            </a:r>
            <a:endParaRPr lang="en-US" altLang="ja-JP" sz="544"/>
          </a:p>
          <a:p>
            <a:r>
              <a:rPr lang="ja-JP" altLang="en-US" sz="544"/>
              <a:t>（東京都千代田区）</a:t>
            </a:r>
            <a:endParaRPr lang="en-US" altLang="ja-JP" sz="544"/>
          </a:p>
        </p:txBody>
      </p:sp>
      <p:pic>
        <p:nvPicPr>
          <p:cNvPr id="70" name="図 69"/>
          <p:cNvPicPr>
            <a:picLocks noChangeAspect="1"/>
          </p:cNvPicPr>
          <p:nvPr/>
        </p:nvPicPr>
        <p:blipFill rotWithShape="1">
          <a:blip r:embed="rId3" cstate="email">
            <a:extLst>
              <a:ext uri="{28A0092B-C50C-407E-A947-70E740481C1C}">
                <a14:useLocalDpi xmlns:a14="http://schemas.microsoft.com/office/drawing/2010/main"/>
              </a:ext>
            </a:extLst>
          </a:blip>
          <a:srcRect l="8291" t="24695" r="51845" b="27511"/>
          <a:stretch/>
        </p:blipFill>
        <p:spPr>
          <a:xfrm>
            <a:off x="4596074" y="4796758"/>
            <a:ext cx="1092274" cy="636089"/>
          </a:xfrm>
          <a:prstGeom prst="rect">
            <a:avLst/>
          </a:prstGeom>
          <a:effectLst/>
        </p:spPr>
      </p:pic>
      <p:sp>
        <p:nvSpPr>
          <p:cNvPr id="89" name="正方形/長方形 88"/>
          <p:cNvSpPr/>
          <p:nvPr/>
        </p:nvSpPr>
        <p:spPr>
          <a:xfrm>
            <a:off x="5819329" y="5947850"/>
            <a:ext cx="3443807" cy="29391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27"/>
              </a:spcAft>
            </a:pPr>
            <a:r>
              <a:rPr lang="ja-JP" altLang="en-US" sz="1089" b="1" spc="163">
                <a:solidFill>
                  <a:schemeClr val="tx1"/>
                </a:solidFill>
              </a:rPr>
              <a:t>支援の充実</a:t>
            </a:r>
            <a:br>
              <a:rPr lang="en-US" altLang="ja-JP" sz="980" b="1">
                <a:solidFill>
                  <a:schemeClr val="tx1"/>
                </a:solidFill>
              </a:rPr>
            </a:br>
            <a:r>
              <a:rPr lang="ja-JP" altLang="en-US" sz="762" spc="-33">
                <a:solidFill>
                  <a:schemeClr val="tx1"/>
                </a:solidFill>
              </a:rPr>
              <a:t>（社会資本整備総合交付金、防災・安全交付金等）</a:t>
            </a:r>
            <a:endParaRPr lang="en-US" altLang="ja-JP" sz="762" spc="-33">
              <a:solidFill>
                <a:schemeClr val="tx1"/>
              </a:solidFill>
            </a:endParaRPr>
          </a:p>
        </p:txBody>
      </p:sp>
      <p:sp>
        <p:nvSpPr>
          <p:cNvPr id="72" name="正方形/長方形 71"/>
          <p:cNvSpPr/>
          <p:nvPr/>
        </p:nvSpPr>
        <p:spPr>
          <a:xfrm>
            <a:off x="2082596" y="6337349"/>
            <a:ext cx="7366230" cy="293915"/>
          </a:xfrm>
          <a:prstGeom prst="rect">
            <a:avLst/>
          </a:prstGeom>
          <a:solidFill>
            <a:srgbClr val="FFF9AF"/>
          </a:solidFill>
          <a:ln w="76200" cmpd="dbl">
            <a:solidFill>
              <a:srgbClr val="F3A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spcAft>
                <a:spcPts val="327"/>
              </a:spcAft>
            </a:pPr>
            <a:r>
              <a:rPr lang="ja-JP" altLang="en-US" sz="1089" b="1" spc="163">
                <a:solidFill>
                  <a:schemeClr val="tx1"/>
                </a:solidFill>
              </a:rPr>
              <a:t>「グリーンインフラ官民連携プラットフォーム」や経済団体と連携した国民運動の展開</a:t>
            </a:r>
            <a:endParaRPr lang="en-US" altLang="ja-JP" sz="1089" b="1" spc="163">
              <a:solidFill>
                <a:schemeClr val="tx1"/>
              </a:solidFill>
            </a:endParaRPr>
          </a:p>
        </p:txBody>
      </p:sp>
      <p:sp>
        <p:nvSpPr>
          <p:cNvPr id="78" name="正方形/長方形 77"/>
          <p:cNvSpPr/>
          <p:nvPr/>
        </p:nvSpPr>
        <p:spPr>
          <a:xfrm>
            <a:off x="2265324" y="5593715"/>
            <a:ext cx="3443807" cy="29391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27"/>
              </a:spcAft>
            </a:pPr>
            <a:r>
              <a:rPr lang="ja-JP" altLang="en-US" sz="1089" b="1" spc="163">
                <a:solidFill>
                  <a:schemeClr val="tx1"/>
                </a:solidFill>
              </a:rPr>
              <a:t>産学官金の多様な主体の取組の促進</a:t>
            </a:r>
            <a:br>
              <a:rPr lang="en-US" altLang="ja-JP" sz="980" b="1">
                <a:solidFill>
                  <a:schemeClr val="tx1"/>
                </a:solidFill>
              </a:rPr>
            </a:br>
            <a:r>
              <a:rPr lang="ja-JP" altLang="en-US" sz="762" spc="-33">
                <a:solidFill>
                  <a:schemeClr val="tx1"/>
                </a:solidFill>
              </a:rPr>
              <a:t>（グリーンインフラ官民連携プラットフォームの取組の深化等）</a:t>
            </a:r>
            <a:endParaRPr lang="en-US" altLang="ja-JP" sz="762" spc="-33">
              <a:solidFill>
                <a:schemeClr val="tx1"/>
              </a:solidFill>
            </a:endParaRPr>
          </a:p>
        </p:txBody>
      </p:sp>
      <p:sp>
        <p:nvSpPr>
          <p:cNvPr id="87" name="正方形/長方形 86"/>
          <p:cNvSpPr/>
          <p:nvPr/>
        </p:nvSpPr>
        <p:spPr>
          <a:xfrm>
            <a:off x="5819329" y="5593715"/>
            <a:ext cx="3443807" cy="29391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27"/>
              </a:spcAft>
            </a:pPr>
            <a:r>
              <a:rPr lang="ja-JP" altLang="en-US" sz="1089" b="1" spc="163">
                <a:solidFill>
                  <a:schemeClr val="tx1"/>
                </a:solidFill>
              </a:rPr>
              <a:t>実用的な評価・認証手法の構築</a:t>
            </a:r>
            <a:br>
              <a:rPr lang="en-US" altLang="ja-JP" sz="980" b="1">
                <a:solidFill>
                  <a:schemeClr val="tx1"/>
                </a:solidFill>
              </a:rPr>
            </a:br>
            <a:r>
              <a:rPr lang="ja-JP" altLang="en-US" sz="762" spc="-33">
                <a:solidFill>
                  <a:schemeClr val="tx1"/>
                </a:solidFill>
              </a:rPr>
              <a:t>（都市緑地等のグリーンインフラに係る評価制度の構築、</a:t>
            </a:r>
            <a:r>
              <a:rPr lang="en-US" altLang="ja-JP" sz="762" spc="-33">
                <a:solidFill>
                  <a:schemeClr val="tx1"/>
                </a:solidFill>
              </a:rPr>
              <a:t>TNFD※</a:t>
            </a:r>
            <a:r>
              <a:rPr lang="ja-JP" altLang="en-US" sz="762" spc="-33">
                <a:solidFill>
                  <a:schemeClr val="tx1"/>
                </a:solidFill>
              </a:rPr>
              <a:t>との連携等）</a:t>
            </a:r>
            <a:endParaRPr lang="en-US" altLang="ja-JP" sz="762" spc="-33">
              <a:solidFill>
                <a:schemeClr val="tx1"/>
              </a:solidFill>
            </a:endParaRPr>
          </a:p>
        </p:txBody>
      </p:sp>
      <p:sp>
        <p:nvSpPr>
          <p:cNvPr id="94" name="正方形/長方形 93"/>
          <p:cNvSpPr/>
          <p:nvPr/>
        </p:nvSpPr>
        <p:spPr>
          <a:xfrm>
            <a:off x="2261369" y="5945537"/>
            <a:ext cx="3443808" cy="29391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27"/>
              </a:spcAft>
            </a:pPr>
            <a:r>
              <a:rPr lang="ja-JP" altLang="en-US" sz="1089" b="1" spc="163">
                <a:solidFill>
                  <a:schemeClr val="tx1"/>
                </a:solidFill>
              </a:rPr>
              <a:t>新技術の開発・活用の促進</a:t>
            </a:r>
            <a:br>
              <a:rPr lang="en-US" altLang="ja-JP" sz="980" b="1">
                <a:solidFill>
                  <a:schemeClr val="tx1"/>
                </a:solidFill>
              </a:rPr>
            </a:br>
            <a:r>
              <a:rPr lang="ja-JP" altLang="en-US" sz="700" spc="-33">
                <a:solidFill>
                  <a:schemeClr val="tx1"/>
                </a:solidFill>
              </a:rPr>
              <a:t>（新技術開発、自然資本のデジタル基盤情報の開発等、各技術指針への位置づけ等）</a:t>
            </a:r>
            <a:endParaRPr lang="en-US" altLang="ja-JP" sz="700" spc="-33">
              <a:solidFill>
                <a:schemeClr val="tx1"/>
              </a:solidFill>
            </a:endParaRPr>
          </a:p>
        </p:txBody>
      </p:sp>
      <p:pic>
        <p:nvPicPr>
          <p:cNvPr id="8" name="図 7"/>
          <p:cNvPicPr>
            <a:picLocks noChangeAspect="1"/>
          </p:cNvPicPr>
          <p:nvPr/>
        </p:nvPicPr>
        <p:blipFill>
          <a:blip r:embed="rId4"/>
          <a:stretch>
            <a:fillRect/>
          </a:stretch>
        </p:blipFill>
        <p:spPr>
          <a:xfrm>
            <a:off x="4052556" y="4251634"/>
            <a:ext cx="1036582" cy="723998"/>
          </a:xfrm>
          <a:prstGeom prst="rect">
            <a:avLst/>
          </a:prstGeom>
        </p:spPr>
      </p:pic>
      <p:pic>
        <p:nvPicPr>
          <p:cNvPr id="75" name="図 74">
            <a:extLst>
              <a:ext uri="{FF2B5EF4-FFF2-40B4-BE49-F238E27FC236}">
                <a16:creationId xmlns:a16="http://schemas.microsoft.com/office/drawing/2014/main" id="{0342A810-7BAE-1DB0-8BA8-76BA574FA945}"/>
              </a:ext>
            </a:extLst>
          </p:cNvPr>
          <p:cNvPicPr>
            <a:picLocks noChangeAspect="1"/>
          </p:cNvPicPr>
          <p:nvPr/>
        </p:nvPicPr>
        <p:blipFill rotWithShape="1">
          <a:blip r:embed="rId5"/>
          <a:srcRect l="72439" t="53666" b="1248"/>
          <a:stretch/>
        </p:blipFill>
        <p:spPr>
          <a:xfrm>
            <a:off x="5850674" y="4236296"/>
            <a:ext cx="1000861" cy="717234"/>
          </a:xfrm>
          <a:prstGeom prst="rect">
            <a:avLst/>
          </a:prstGeom>
        </p:spPr>
      </p:pic>
      <p:pic>
        <p:nvPicPr>
          <p:cNvPr id="92" name="図 91"/>
          <p:cNvPicPr>
            <a:picLocks noChangeAspect="1"/>
          </p:cNvPicPr>
          <p:nvPr/>
        </p:nvPicPr>
        <p:blipFill>
          <a:blip r:embed="rId6"/>
          <a:stretch>
            <a:fillRect/>
          </a:stretch>
        </p:blipFill>
        <p:spPr>
          <a:xfrm>
            <a:off x="2817841" y="4787423"/>
            <a:ext cx="1064555" cy="661750"/>
          </a:xfrm>
          <a:prstGeom prst="rect">
            <a:avLst/>
          </a:prstGeom>
        </p:spPr>
      </p:pic>
      <p:sp>
        <p:nvSpPr>
          <p:cNvPr id="96" name="フリーフォーム 95"/>
          <p:cNvSpPr/>
          <p:nvPr/>
        </p:nvSpPr>
        <p:spPr>
          <a:xfrm>
            <a:off x="3219861" y="4874857"/>
            <a:ext cx="549538" cy="494636"/>
          </a:xfrm>
          <a:custGeom>
            <a:avLst/>
            <a:gdLst>
              <a:gd name="connsiteX0" fmla="*/ 16668 w 995362"/>
              <a:gd name="connsiteY0" fmla="*/ 0 h 892969"/>
              <a:gd name="connsiteX1" fmla="*/ 116681 w 995362"/>
              <a:gd name="connsiteY1" fmla="*/ 88106 h 892969"/>
              <a:gd name="connsiteX2" fmla="*/ 197643 w 995362"/>
              <a:gd name="connsiteY2" fmla="*/ 176213 h 892969"/>
              <a:gd name="connsiteX3" fmla="*/ 209550 w 995362"/>
              <a:gd name="connsiteY3" fmla="*/ 216694 h 892969"/>
              <a:gd name="connsiteX4" fmla="*/ 171450 w 995362"/>
              <a:gd name="connsiteY4" fmla="*/ 295275 h 892969"/>
              <a:gd name="connsiteX5" fmla="*/ 100012 w 995362"/>
              <a:gd name="connsiteY5" fmla="*/ 411956 h 892969"/>
              <a:gd name="connsiteX6" fmla="*/ 45243 w 995362"/>
              <a:gd name="connsiteY6" fmla="*/ 526256 h 892969"/>
              <a:gd name="connsiteX7" fmla="*/ 14287 w 995362"/>
              <a:gd name="connsiteY7" fmla="*/ 600075 h 892969"/>
              <a:gd name="connsiteX8" fmla="*/ 0 w 995362"/>
              <a:gd name="connsiteY8" fmla="*/ 731044 h 892969"/>
              <a:gd name="connsiteX9" fmla="*/ 0 w 995362"/>
              <a:gd name="connsiteY9" fmla="*/ 821531 h 892969"/>
              <a:gd name="connsiteX10" fmla="*/ 7143 w 995362"/>
              <a:gd name="connsiteY10" fmla="*/ 878681 h 892969"/>
              <a:gd name="connsiteX11" fmla="*/ 619125 w 995362"/>
              <a:gd name="connsiteY11" fmla="*/ 892969 h 892969"/>
              <a:gd name="connsiteX12" fmla="*/ 645318 w 995362"/>
              <a:gd name="connsiteY12" fmla="*/ 873919 h 892969"/>
              <a:gd name="connsiteX13" fmla="*/ 714375 w 995362"/>
              <a:gd name="connsiteY13" fmla="*/ 709613 h 892969"/>
              <a:gd name="connsiteX14" fmla="*/ 711993 w 995362"/>
              <a:gd name="connsiteY14" fmla="*/ 602456 h 892969"/>
              <a:gd name="connsiteX15" fmla="*/ 852487 w 995362"/>
              <a:gd name="connsiteY15" fmla="*/ 557213 h 892969"/>
              <a:gd name="connsiteX16" fmla="*/ 952500 w 995362"/>
              <a:gd name="connsiteY16" fmla="*/ 381000 h 892969"/>
              <a:gd name="connsiteX17" fmla="*/ 947737 w 995362"/>
              <a:gd name="connsiteY17" fmla="*/ 352425 h 892969"/>
              <a:gd name="connsiteX18" fmla="*/ 995362 w 995362"/>
              <a:gd name="connsiteY18" fmla="*/ 304800 h 892969"/>
              <a:gd name="connsiteX19" fmla="*/ 971550 w 995362"/>
              <a:gd name="connsiteY19" fmla="*/ 154781 h 892969"/>
              <a:gd name="connsiteX20" fmla="*/ 581025 w 995362"/>
              <a:gd name="connsiteY20" fmla="*/ 111919 h 892969"/>
              <a:gd name="connsiteX21" fmla="*/ 557212 w 995362"/>
              <a:gd name="connsiteY21" fmla="*/ 161925 h 892969"/>
              <a:gd name="connsiteX22" fmla="*/ 483393 w 995362"/>
              <a:gd name="connsiteY22" fmla="*/ 169069 h 892969"/>
              <a:gd name="connsiteX23" fmla="*/ 254793 w 995362"/>
              <a:gd name="connsiteY23" fmla="*/ 83344 h 892969"/>
              <a:gd name="connsiteX24" fmla="*/ 295275 w 995362"/>
              <a:gd name="connsiteY24" fmla="*/ 42863 h 892969"/>
              <a:gd name="connsiteX25" fmla="*/ 150018 w 995362"/>
              <a:gd name="connsiteY25" fmla="*/ 23813 h 892969"/>
              <a:gd name="connsiteX26" fmla="*/ 16668 w 995362"/>
              <a:gd name="connsiteY26" fmla="*/ 0 h 8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95362" h="892969">
                <a:moveTo>
                  <a:pt x="16668" y="0"/>
                </a:moveTo>
                <a:lnTo>
                  <a:pt x="116681" y="88106"/>
                </a:lnTo>
                <a:lnTo>
                  <a:pt x="197643" y="176213"/>
                </a:lnTo>
                <a:lnTo>
                  <a:pt x="209550" y="216694"/>
                </a:lnTo>
                <a:lnTo>
                  <a:pt x="171450" y="295275"/>
                </a:lnTo>
                <a:lnTo>
                  <a:pt x="100012" y="411956"/>
                </a:lnTo>
                <a:lnTo>
                  <a:pt x="45243" y="526256"/>
                </a:lnTo>
                <a:lnTo>
                  <a:pt x="14287" y="600075"/>
                </a:lnTo>
                <a:lnTo>
                  <a:pt x="0" y="731044"/>
                </a:lnTo>
                <a:lnTo>
                  <a:pt x="0" y="821531"/>
                </a:lnTo>
                <a:lnTo>
                  <a:pt x="7143" y="878681"/>
                </a:lnTo>
                <a:lnTo>
                  <a:pt x="619125" y="892969"/>
                </a:lnTo>
                <a:lnTo>
                  <a:pt x="645318" y="873919"/>
                </a:lnTo>
                <a:lnTo>
                  <a:pt x="714375" y="709613"/>
                </a:lnTo>
                <a:lnTo>
                  <a:pt x="711993" y="602456"/>
                </a:lnTo>
                <a:lnTo>
                  <a:pt x="852487" y="557213"/>
                </a:lnTo>
                <a:lnTo>
                  <a:pt x="952500" y="381000"/>
                </a:lnTo>
                <a:lnTo>
                  <a:pt x="947737" y="352425"/>
                </a:lnTo>
                <a:lnTo>
                  <a:pt x="995362" y="304800"/>
                </a:lnTo>
                <a:lnTo>
                  <a:pt x="971550" y="154781"/>
                </a:lnTo>
                <a:lnTo>
                  <a:pt x="581025" y="111919"/>
                </a:lnTo>
                <a:lnTo>
                  <a:pt x="557212" y="161925"/>
                </a:lnTo>
                <a:lnTo>
                  <a:pt x="483393" y="169069"/>
                </a:lnTo>
                <a:lnTo>
                  <a:pt x="254793" y="83344"/>
                </a:lnTo>
                <a:lnTo>
                  <a:pt x="295275" y="42863"/>
                </a:lnTo>
                <a:lnTo>
                  <a:pt x="150018" y="23813"/>
                </a:lnTo>
                <a:lnTo>
                  <a:pt x="16668" y="0"/>
                </a:lnTo>
                <a:close/>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80"/>
          </a:p>
        </p:txBody>
      </p:sp>
      <p:sp>
        <p:nvSpPr>
          <p:cNvPr id="97" name="Text Box 24">
            <a:extLst>
              <a:ext uri="{FF2B5EF4-FFF2-40B4-BE49-F238E27FC236}">
                <a16:creationId xmlns:a16="http://schemas.microsoft.com/office/drawing/2014/main" id="{9498CAB0-79B5-4F83-A959-4412B8017A7A}"/>
              </a:ext>
            </a:extLst>
          </p:cNvPr>
          <p:cNvSpPr txBox="1">
            <a:spLocks noChangeArrowheads="1"/>
          </p:cNvSpPr>
          <p:nvPr/>
        </p:nvSpPr>
        <p:spPr bwMode="auto">
          <a:xfrm>
            <a:off x="3440066" y="5046610"/>
            <a:ext cx="312586" cy="58606"/>
          </a:xfrm>
          <a:prstGeom prst="rect">
            <a:avLst/>
          </a:prstGeom>
          <a:solidFill>
            <a:schemeClr val="bg1">
              <a:alpha val="7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defTabSz="293249" eaLnBrk="1" hangingPunct="1">
              <a:defRPr/>
            </a:pPr>
            <a:r>
              <a:rPr lang="ja-JP" altLang="en-US" sz="381">
                <a:solidFill>
                  <a:prstClr val="black"/>
                </a:solidFill>
                <a:latin typeface="ＭＳ Ｐゴシック" panose="020B0600070205080204" pitchFamily="50" charset="-128"/>
              </a:rPr>
              <a:t>日産スタジアム</a:t>
            </a:r>
          </a:p>
        </p:txBody>
      </p:sp>
      <p:sp>
        <p:nvSpPr>
          <p:cNvPr id="100" name="テキスト ボックス 99"/>
          <p:cNvSpPr txBox="1"/>
          <p:nvPr/>
        </p:nvSpPr>
        <p:spPr>
          <a:xfrm rot="239301">
            <a:off x="2992996" y="5242297"/>
            <a:ext cx="301878" cy="214897"/>
          </a:xfrm>
          <a:prstGeom prst="rect">
            <a:avLst/>
          </a:prstGeom>
          <a:noFill/>
        </p:spPr>
        <p:txBody>
          <a:bodyPr vert="eaVert" wrap="square" rtlCol="0">
            <a:spAutoFit/>
          </a:bodyPr>
          <a:lstStyle/>
          <a:p>
            <a:r>
              <a:rPr lang="ja-JP" altLang="en-US" sz="381">
                <a:solidFill>
                  <a:schemeClr val="accent5"/>
                </a:solidFill>
              </a:rPr>
              <a:t>鶴見川</a:t>
            </a:r>
          </a:p>
        </p:txBody>
      </p:sp>
      <p:pic>
        <p:nvPicPr>
          <p:cNvPr id="71" name="図 70">
            <a:extLst>
              <a:ext uri="{FF2B5EF4-FFF2-40B4-BE49-F238E27FC236}">
                <a16:creationId xmlns:a16="http://schemas.microsoft.com/office/drawing/2014/main" id="{C082C9D2-B5E2-473D-948F-85F0000C2B8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4662"/>
          <a:stretch/>
        </p:blipFill>
        <p:spPr>
          <a:xfrm>
            <a:off x="2200174" y="4260301"/>
            <a:ext cx="968190" cy="677428"/>
          </a:xfrm>
          <a:prstGeom prst="rect">
            <a:avLst/>
          </a:prstGeom>
        </p:spPr>
      </p:pic>
      <p:sp>
        <p:nvSpPr>
          <p:cNvPr id="73" name="テキスト ボックス 72"/>
          <p:cNvSpPr txBox="1"/>
          <p:nvPr/>
        </p:nvSpPr>
        <p:spPr>
          <a:xfrm>
            <a:off x="7661836" y="4937730"/>
            <a:ext cx="678391" cy="511037"/>
          </a:xfrm>
          <a:prstGeom prst="rect">
            <a:avLst/>
          </a:prstGeom>
          <a:noFill/>
        </p:spPr>
        <p:txBody>
          <a:bodyPr wrap="none" rtlCol="0">
            <a:spAutoFit/>
          </a:bodyPr>
          <a:lstStyle/>
          <a:p>
            <a:r>
              <a:rPr lang="ja-JP" altLang="en-US" sz="544"/>
              <a:t>ブルーカーボン</a:t>
            </a:r>
            <a:endParaRPr lang="en-US" altLang="ja-JP" sz="544"/>
          </a:p>
          <a:p>
            <a:r>
              <a:rPr lang="ja-JP" altLang="en-US" sz="544"/>
              <a:t>生態系による</a:t>
            </a:r>
            <a:endParaRPr lang="en-US" altLang="ja-JP" sz="544"/>
          </a:p>
          <a:p>
            <a:r>
              <a:rPr lang="ja-JP" altLang="en-US" sz="544"/>
              <a:t>カーボン・</a:t>
            </a:r>
            <a:endParaRPr lang="en-US" altLang="ja-JP" sz="544"/>
          </a:p>
          <a:p>
            <a:r>
              <a:rPr lang="ja-JP" altLang="en-US" sz="544"/>
              <a:t>クレジット制度</a:t>
            </a:r>
            <a:br>
              <a:rPr lang="en-US" altLang="ja-JP" sz="544"/>
            </a:br>
            <a:r>
              <a:rPr lang="ja-JP" altLang="en-US" sz="544"/>
              <a:t>（山口県周南市）</a:t>
            </a:r>
          </a:p>
        </p:txBody>
      </p:sp>
      <p:pic>
        <p:nvPicPr>
          <p:cNvPr id="74" name="図 73"/>
          <p:cNvPicPr>
            <a:picLocks noChangeAspect="1"/>
          </p:cNvPicPr>
          <p:nvPr/>
        </p:nvPicPr>
        <p:blipFill rotWithShape="1">
          <a:blip r:embed="rId8" cstate="print">
            <a:extLst>
              <a:ext uri="{28A0092B-C50C-407E-A947-70E740481C1C}">
                <a14:useLocalDpi xmlns:a14="http://schemas.microsoft.com/office/drawing/2010/main" val="0"/>
              </a:ext>
            </a:extLst>
          </a:blip>
          <a:srcRect t="8356"/>
          <a:stretch/>
        </p:blipFill>
        <p:spPr>
          <a:xfrm>
            <a:off x="8287393" y="4813485"/>
            <a:ext cx="1033897" cy="631668"/>
          </a:xfrm>
          <a:prstGeom prst="rect">
            <a:avLst/>
          </a:prstGeom>
        </p:spPr>
      </p:pic>
      <p:sp>
        <p:nvSpPr>
          <p:cNvPr id="14" name="テキスト ボックス 13"/>
          <p:cNvSpPr txBox="1"/>
          <p:nvPr/>
        </p:nvSpPr>
        <p:spPr>
          <a:xfrm>
            <a:off x="5709131" y="6631264"/>
            <a:ext cx="3902030" cy="209609"/>
          </a:xfrm>
          <a:prstGeom prst="rect">
            <a:avLst/>
          </a:prstGeom>
          <a:noFill/>
        </p:spPr>
        <p:txBody>
          <a:bodyPr wrap="none" rtlCol="0">
            <a:spAutoFit/>
          </a:bodyPr>
          <a:lstStyle/>
          <a:p>
            <a:r>
              <a:rPr lang="en-US" altLang="ja-JP" sz="653"/>
              <a:t>※TNFD=(Taskforce on </a:t>
            </a:r>
            <a:r>
              <a:rPr lang="en-US" altLang="ja-JP" sz="762"/>
              <a:t>Nature-related</a:t>
            </a:r>
            <a:r>
              <a:rPr lang="en-US" altLang="ja-JP" sz="653"/>
              <a:t> Financial Disclosures) </a:t>
            </a:r>
            <a:r>
              <a:rPr lang="ja-JP" altLang="ja-JP" sz="653"/>
              <a:t>自然関連財務情報開示タスクフォース</a:t>
            </a:r>
            <a:endParaRPr lang="ja-JP" altLang="en-US" sz="653"/>
          </a:p>
        </p:txBody>
      </p:sp>
      <p:pic>
        <p:nvPicPr>
          <p:cNvPr id="17" name="図 16"/>
          <p:cNvPicPr>
            <a:picLocks noChangeAspect="1"/>
          </p:cNvPicPr>
          <p:nvPr/>
        </p:nvPicPr>
        <p:blipFill rotWithShape="1">
          <a:blip r:embed="rId9"/>
          <a:srcRect l="-760" r="738"/>
          <a:stretch/>
        </p:blipFill>
        <p:spPr>
          <a:xfrm>
            <a:off x="7650079" y="4236296"/>
            <a:ext cx="1136596" cy="638560"/>
          </a:xfrm>
          <a:prstGeom prst="rect">
            <a:avLst/>
          </a:prstGeom>
        </p:spPr>
      </p:pic>
      <p:sp>
        <p:nvSpPr>
          <p:cNvPr id="110" name="テキスト ボックス 109"/>
          <p:cNvSpPr txBox="1"/>
          <p:nvPr/>
        </p:nvSpPr>
        <p:spPr>
          <a:xfrm>
            <a:off x="8764282" y="4418611"/>
            <a:ext cx="748923" cy="343556"/>
          </a:xfrm>
          <a:prstGeom prst="rect">
            <a:avLst/>
          </a:prstGeom>
          <a:noFill/>
        </p:spPr>
        <p:txBody>
          <a:bodyPr wrap="none" rtlCol="0">
            <a:spAutoFit/>
          </a:bodyPr>
          <a:lstStyle/>
          <a:p>
            <a:r>
              <a:rPr lang="ja-JP" altLang="en-US" sz="544"/>
              <a:t>キリンビール</a:t>
            </a:r>
            <a:endParaRPr lang="en-US" altLang="ja-JP" sz="544"/>
          </a:p>
          <a:p>
            <a:r>
              <a:rPr lang="ja-JP" altLang="en-US" sz="544"/>
              <a:t>横浜工場</a:t>
            </a:r>
            <a:br>
              <a:rPr lang="en-US" altLang="ja-JP" sz="544"/>
            </a:br>
            <a:r>
              <a:rPr lang="ja-JP" altLang="en-US" sz="544"/>
              <a:t>（神奈川県横浜市）</a:t>
            </a:r>
          </a:p>
        </p:txBody>
      </p:sp>
      <p:sp>
        <p:nvSpPr>
          <p:cNvPr id="15" name="スライド番号プレースホルダー 2">
            <a:extLst>
              <a:ext uri="{FF2B5EF4-FFF2-40B4-BE49-F238E27FC236}">
                <a16:creationId xmlns:a16="http://schemas.microsoft.com/office/drawing/2014/main" id="{22A337DA-2D60-D6C8-69FB-47722CB6A5E5}"/>
              </a:ext>
            </a:extLst>
          </p:cNvPr>
          <p:cNvSpPr>
            <a:spLocks noGrp="1"/>
          </p:cNvSpPr>
          <p:nvPr>
            <p:ph type="sldNum" sz="quarter" idx="12"/>
          </p:nvPr>
        </p:nvSpPr>
        <p:spPr>
          <a:xfrm>
            <a:off x="7538144" y="6520259"/>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F5491-8AA2-4D26-B041-A129FDD1AC3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937796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タイトル 1"/>
          <p:cNvSpPr>
            <a:spLocks noGrp="1"/>
          </p:cNvSpPr>
          <p:nvPr>
            <p:ph type="title"/>
          </p:nvPr>
        </p:nvSpPr>
        <p:spPr>
          <a:xfrm>
            <a:off x="0" y="0"/>
            <a:ext cx="9906000" cy="476250"/>
          </a:xfrm>
        </p:spPr>
        <p:txBody>
          <a:bodyPr/>
          <a:lstStyle/>
          <a:p>
            <a:r>
              <a:rPr lang="ja-JP" altLang="en-US">
                <a:latin typeface="HGP創英角ｺﾞｼｯｸUB"/>
                <a:ea typeface="HGP創英角ｺﾞｼｯｸUB"/>
                <a:cs typeface="+mn-cs"/>
              </a:rPr>
              <a:t>　グリーンインフラ官民連携プラットフォーム</a:t>
            </a:r>
          </a:p>
        </p:txBody>
      </p:sp>
      <p:sp>
        <p:nvSpPr>
          <p:cNvPr id="3076" name="Rectangle 8"/>
          <p:cNvSpPr>
            <a:spLocks noChangeArrowheads="1"/>
          </p:cNvSpPr>
          <p:nvPr/>
        </p:nvSpPr>
        <p:spPr bwMode="auto">
          <a:xfrm>
            <a:off x="0" y="-253915"/>
            <a:ext cx="184731" cy="507831"/>
          </a:xfrm>
          <a:prstGeom prst="rect">
            <a:avLst/>
          </a:prstGeom>
          <a:noFill/>
          <a:ln w="9525">
            <a:noFill/>
            <a:miter lim="800000"/>
            <a:headEnd/>
            <a:tailEnd/>
          </a:ln>
        </p:spPr>
        <p:txBody>
          <a:bodyPr wrap="none" anchor="ct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br>
              <a:rPr kumimoji="1" lang="ja-JP" altLang="ja-JP" sz="900" b="0" i="0" u="none" strike="noStrike" kern="1200" cap="none" spc="0" normalizeH="0" baseline="0" noProof="0">
                <a:ln>
                  <a:noFill/>
                </a:ln>
                <a:solidFill>
                  <a:prstClr val="black"/>
                </a:solidFill>
                <a:effectLst/>
                <a:uLnTx/>
                <a:uFillTx/>
                <a:latin typeface="Arial"/>
                <a:ea typeface="ＭＳ Ｐゴシック"/>
                <a:cs typeface="+mn-cs"/>
              </a:rPr>
            </a:br>
            <a:endParaRPr kumimoji="1" lang="ja-JP" altLang="ja-JP"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38" name="正方形/長方形 103"/>
          <p:cNvSpPr/>
          <p:nvPr/>
        </p:nvSpPr>
        <p:spPr>
          <a:xfrm>
            <a:off x="0" y="545609"/>
            <a:ext cx="9905999" cy="631239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Calibri"/>
              <a:ea typeface="游ゴシック" panose="020B0400000000000000" pitchFamily="50" charset="-128"/>
              <a:cs typeface="+mn-cs"/>
            </a:endParaRPr>
          </a:p>
        </p:txBody>
      </p:sp>
      <p:sp>
        <p:nvSpPr>
          <p:cNvPr id="43" name="角丸四角形 104"/>
          <p:cNvSpPr/>
          <p:nvPr/>
        </p:nvSpPr>
        <p:spPr>
          <a:xfrm>
            <a:off x="72000" y="2195900"/>
            <a:ext cx="9720000" cy="4435116"/>
          </a:xfrm>
          <a:prstGeom prst="roundRect">
            <a:avLst>
              <a:gd name="adj" fmla="val 4279"/>
            </a:avLst>
          </a:prstGeom>
          <a:solidFill>
            <a:sysClr val="window" lastClr="FFFFFF"/>
          </a:solidFill>
          <a:ln w="12700" cap="flat" cmpd="sng" algn="ctr">
            <a:solidFill>
              <a:srgbClr val="008000"/>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Calibri"/>
              <a:ea typeface="游ゴシック" panose="020B0400000000000000" pitchFamily="50" charset="-128"/>
              <a:cs typeface="+mn-cs"/>
            </a:endParaRPr>
          </a:p>
        </p:txBody>
      </p:sp>
      <p:sp>
        <p:nvSpPr>
          <p:cNvPr id="44" name="角丸四角形 105"/>
          <p:cNvSpPr/>
          <p:nvPr/>
        </p:nvSpPr>
        <p:spPr>
          <a:xfrm>
            <a:off x="864000" y="2414930"/>
            <a:ext cx="1296000" cy="429462"/>
          </a:xfrm>
          <a:prstGeom prst="roundRect">
            <a:avLst>
              <a:gd name="adj" fmla="val 13426"/>
            </a:avLst>
          </a:prstGeom>
          <a:solidFill>
            <a:srgbClr val="E2E419"/>
          </a:solidFill>
          <a:ln w="12700" cap="flat" cmpd="sng" algn="ctr">
            <a:noFill/>
            <a:prstDash val="solid"/>
            <a:miter lim="800000"/>
          </a:ln>
          <a:effectLst/>
        </p:spPr>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a:ln>
                  <a:noFill/>
                </a:ln>
                <a:solidFill>
                  <a:srgbClr val="000000"/>
                </a:solidFill>
                <a:effectLst>
                  <a:glow rad="190500">
                    <a:srgbClr val="FFFFFF">
                      <a:alpha val="80000"/>
                    </a:srgbClr>
                  </a:glow>
                </a:effectLst>
                <a:uLnTx/>
                <a:uFillTx/>
                <a:latin typeface="メイリオ" panose="020B0604030504040204" pitchFamily="50" charset="-128"/>
                <a:ea typeface="メイリオ" panose="020B0604030504040204" pitchFamily="50" charset="-128"/>
                <a:cs typeface="メイリオ" panose="020B0604030504040204" pitchFamily="50" charset="-128"/>
              </a:rPr>
              <a:t>都道府県</a:t>
            </a:r>
            <a:endParaRPr kumimoji="1" lang="en-US" altLang="ja-JP" sz="1200" b="1" i="0" u="none" strike="noStrike" kern="0" cap="none" spc="0" normalizeH="0" baseline="0" noProof="0">
              <a:ln>
                <a:noFill/>
              </a:ln>
              <a:solidFill>
                <a:srgbClr val="000000"/>
              </a:solidFill>
              <a:effectLst>
                <a:glow rad="190500">
                  <a:srgbClr val="FFFFFF">
                    <a:alpha val="80000"/>
                  </a:srgbClr>
                </a:glo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a:ln>
                  <a:noFill/>
                </a:ln>
                <a:solidFill>
                  <a:srgbClr val="000000"/>
                </a:solidFill>
                <a:effectLst>
                  <a:glow rad="190500">
                    <a:srgbClr val="FFFFFF">
                      <a:alpha val="80000"/>
                    </a:srgbClr>
                  </a:glow>
                </a:effectLst>
                <a:uLnTx/>
                <a:uFillTx/>
                <a:latin typeface="メイリオ" panose="020B0604030504040204" pitchFamily="50" charset="-128"/>
                <a:ea typeface="メイリオ" panose="020B0604030504040204" pitchFamily="50" charset="-128"/>
                <a:cs typeface="メイリオ" panose="020B0604030504040204" pitchFamily="50" charset="-128"/>
              </a:rPr>
              <a:t>市区町村</a:t>
            </a:r>
          </a:p>
        </p:txBody>
      </p:sp>
      <p:sp>
        <p:nvSpPr>
          <p:cNvPr id="46" name="角丸四角形 106"/>
          <p:cNvSpPr/>
          <p:nvPr/>
        </p:nvSpPr>
        <p:spPr>
          <a:xfrm>
            <a:off x="2268000" y="2414930"/>
            <a:ext cx="1296000" cy="429462"/>
          </a:xfrm>
          <a:prstGeom prst="roundRect">
            <a:avLst>
              <a:gd name="adj" fmla="val 10741"/>
            </a:avLst>
          </a:prstGeom>
          <a:solidFill>
            <a:srgbClr val="E2E419"/>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a:ln>
                  <a:noFill/>
                </a:ln>
                <a:solidFill>
                  <a:srgbClr val="000000"/>
                </a:solidFill>
                <a:effectLst>
                  <a:glow rad="190500">
                    <a:srgbClr val="FFFFFF">
                      <a:alpha val="80000"/>
                    </a:srgbClr>
                  </a:glow>
                </a:effectLst>
                <a:uLnTx/>
                <a:uFillTx/>
                <a:latin typeface="メイリオ" panose="020B0604030504040204" pitchFamily="50" charset="-128"/>
                <a:ea typeface="メイリオ" panose="020B0604030504040204" pitchFamily="50" charset="-128"/>
                <a:cs typeface="メイリオ" panose="020B0604030504040204" pitchFamily="50" charset="-128"/>
              </a:rPr>
              <a:t>関係府省庁</a:t>
            </a:r>
          </a:p>
        </p:txBody>
      </p:sp>
      <p:sp>
        <p:nvSpPr>
          <p:cNvPr id="47" name="角丸四角形 107"/>
          <p:cNvSpPr/>
          <p:nvPr/>
        </p:nvSpPr>
        <p:spPr>
          <a:xfrm>
            <a:off x="3672000" y="2414930"/>
            <a:ext cx="1296000" cy="429462"/>
          </a:xfrm>
          <a:prstGeom prst="roundRect">
            <a:avLst>
              <a:gd name="adj" fmla="val 8056"/>
            </a:avLst>
          </a:prstGeom>
          <a:solidFill>
            <a:srgbClr val="E2E419"/>
          </a:solidFill>
          <a:ln w="12700" cap="flat" cmpd="sng" algn="ctr">
            <a:noFill/>
            <a:prstDash val="solid"/>
            <a:miter lim="800000"/>
          </a:ln>
          <a:effectLst/>
        </p:spPr>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a:ln>
                  <a:noFill/>
                </a:ln>
                <a:solidFill>
                  <a:srgbClr val="000000"/>
                </a:solidFill>
                <a:effectLst>
                  <a:glow rad="190500">
                    <a:srgbClr val="FFFFFF">
                      <a:alpha val="80000"/>
                    </a:srgbClr>
                  </a:glow>
                </a:effectLst>
                <a:uLnTx/>
                <a:uFillTx/>
                <a:latin typeface="メイリオ" panose="020B0604030504040204" pitchFamily="50" charset="-128"/>
                <a:ea typeface="メイリオ" panose="020B0604030504040204" pitchFamily="50" charset="-128"/>
                <a:cs typeface="メイリオ" panose="020B0604030504040204" pitchFamily="50" charset="-128"/>
              </a:rPr>
              <a:t>民間企業</a:t>
            </a:r>
            <a:endParaRPr kumimoji="1" lang="en-US" altLang="ja-JP" sz="1200" b="1" i="0" u="none" strike="noStrike" kern="0" cap="none" spc="0" normalizeH="0" baseline="0" noProof="0">
              <a:ln>
                <a:noFill/>
              </a:ln>
              <a:solidFill>
                <a:srgbClr val="000000"/>
              </a:solidFill>
              <a:effectLst>
                <a:glow rad="190500">
                  <a:srgbClr val="FFFFFF">
                    <a:alpha val="80000"/>
                  </a:srgbClr>
                </a:glo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a:ln>
                  <a:noFill/>
                </a:ln>
                <a:solidFill>
                  <a:srgbClr val="000000"/>
                </a:solidFill>
                <a:effectLst>
                  <a:glow rad="190500">
                    <a:srgbClr val="FFFFFF">
                      <a:alpha val="80000"/>
                    </a:srgbClr>
                  </a:glow>
                </a:effectLst>
                <a:uLnTx/>
                <a:uFillTx/>
                <a:latin typeface="メイリオ" panose="020B0604030504040204" pitchFamily="50" charset="-128"/>
                <a:ea typeface="メイリオ" panose="020B0604030504040204" pitchFamily="50" charset="-128"/>
                <a:cs typeface="メイリオ" panose="020B0604030504040204" pitchFamily="50" charset="-128"/>
              </a:rPr>
              <a:t>学術団体等</a:t>
            </a:r>
          </a:p>
        </p:txBody>
      </p:sp>
      <p:sp>
        <p:nvSpPr>
          <p:cNvPr id="48" name="角丸四角形 108"/>
          <p:cNvSpPr/>
          <p:nvPr/>
        </p:nvSpPr>
        <p:spPr>
          <a:xfrm>
            <a:off x="5076000" y="2414930"/>
            <a:ext cx="1296000" cy="429462"/>
          </a:xfrm>
          <a:prstGeom prst="roundRect">
            <a:avLst>
              <a:gd name="adj" fmla="val 8056"/>
            </a:avLst>
          </a:prstGeom>
          <a:solidFill>
            <a:srgbClr val="E2E419"/>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a:ln>
                  <a:noFill/>
                </a:ln>
                <a:solidFill>
                  <a:srgbClr val="000000"/>
                </a:solidFill>
                <a:effectLst>
                  <a:glow rad="190500">
                    <a:srgbClr val="FFFFFF">
                      <a:alpha val="80000"/>
                    </a:srgbClr>
                  </a:glow>
                </a:effectLst>
                <a:uLnTx/>
                <a:uFillTx/>
                <a:latin typeface="メイリオ" panose="020B0604030504040204" pitchFamily="50" charset="-128"/>
                <a:ea typeface="メイリオ" panose="020B0604030504040204" pitchFamily="50" charset="-128"/>
                <a:cs typeface="メイリオ" panose="020B0604030504040204" pitchFamily="50" charset="-128"/>
              </a:rPr>
              <a:t>個人</a:t>
            </a:r>
          </a:p>
        </p:txBody>
      </p:sp>
      <p:sp>
        <p:nvSpPr>
          <p:cNvPr id="49" name="角丸四角形 109"/>
          <p:cNvSpPr/>
          <p:nvPr/>
        </p:nvSpPr>
        <p:spPr>
          <a:xfrm>
            <a:off x="283800" y="2405521"/>
            <a:ext cx="436200" cy="438871"/>
          </a:xfrm>
          <a:prstGeom prst="roundRect">
            <a:avLst>
              <a:gd name="adj" fmla="val 9836"/>
            </a:avLst>
          </a:prstGeom>
          <a:solidFill>
            <a:sysClr val="window" lastClr="FFFFFF">
              <a:lumMod val="75000"/>
            </a:sysClr>
          </a:solidFill>
          <a:ln w="12700" cap="flat" cmpd="sng" algn="ctr">
            <a:noFill/>
            <a:prstDash val="solid"/>
            <a:miter lim="800000"/>
          </a:ln>
          <a:effectLst/>
        </p:spPr>
        <p:txBody>
          <a:bodyPr vert="horz" rIns="144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a:ln>
                  <a:noFill/>
                </a:ln>
                <a:solidFill>
                  <a:srgbClr val="000000"/>
                </a:solidFill>
                <a:effectLst>
                  <a:glow rad="190500">
                    <a:srgbClr val="FFFFFF">
                      <a:alpha val="80000"/>
                    </a:srgbClr>
                  </a:glow>
                </a:effectLst>
                <a:uLnTx/>
                <a:uFillTx/>
                <a:latin typeface="メイリオ" panose="020B0604030504040204" pitchFamily="50" charset="-128"/>
                <a:ea typeface="メイリオ" panose="020B0604030504040204" pitchFamily="50" charset="-128"/>
                <a:cs typeface="メイリオ" panose="020B0604030504040204" pitchFamily="50" charset="-128"/>
              </a:rPr>
              <a:t>会 員</a:t>
            </a:r>
          </a:p>
        </p:txBody>
      </p:sp>
      <p:sp>
        <p:nvSpPr>
          <p:cNvPr id="50" name="角丸四角形 110"/>
          <p:cNvSpPr/>
          <p:nvPr/>
        </p:nvSpPr>
        <p:spPr>
          <a:xfrm>
            <a:off x="283800" y="4703867"/>
            <a:ext cx="432000" cy="1755088"/>
          </a:xfrm>
          <a:prstGeom prst="roundRect">
            <a:avLst>
              <a:gd name="adj" fmla="val 9836"/>
            </a:avLst>
          </a:prstGeom>
          <a:solidFill>
            <a:sysClr val="window" lastClr="FFFFFF">
              <a:lumMod val="75000"/>
            </a:sysClr>
          </a:solidFill>
          <a:ln w="12700" cap="flat" cmpd="sng" algn="ctr">
            <a:noFill/>
            <a:prstDash val="solid"/>
            <a:miter lim="800000"/>
          </a:ln>
          <a:effectLst/>
        </p:spPr>
        <p:txBody>
          <a:bodyPr vert="eaVert" rIns="144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a:ln>
                  <a:noFill/>
                </a:ln>
                <a:solidFill>
                  <a:srgbClr val="000000"/>
                </a:solidFill>
                <a:effectLst>
                  <a:glow rad="190500">
                    <a:srgbClr val="FFFFFF">
                      <a:alpha val="80000"/>
                    </a:srgbClr>
                  </a:glow>
                </a:effectLst>
                <a:uLnTx/>
                <a:uFillTx/>
                <a:latin typeface="メイリオ" panose="020B0604030504040204" pitchFamily="50" charset="-128"/>
                <a:ea typeface="メイリオ" panose="020B0604030504040204" pitchFamily="50" charset="-128"/>
                <a:cs typeface="メイリオ" panose="020B0604030504040204" pitchFamily="50" charset="-128"/>
              </a:rPr>
              <a:t>活動内容</a:t>
            </a:r>
          </a:p>
        </p:txBody>
      </p:sp>
      <p:sp>
        <p:nvSpPr>
          <p:cNvPr id="51" name="角丸四角形 111"/>
          <p:cNvSpPr/>
          <p:nvPr/>
        </p:nvSpPr>
        <p:spPr>
          <a:xfrm>
            <a:off x="2456999" y="2018254"/>
            <a:ext cx="4992000" cy="346195"/>
          </a:xfrm>
          <a:prstGeom prst="roundRect">
            <a:avLst/>
          </a:prstGeom>
          <a:solidFill>
            <a:srgbClr val="31673B"/>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グリーンインフラ官民連携プラットフォーム（</a:t>
            </a:r>
            <a:r>
              <a:rPr kumimoji="1" lang="en-US" altLang="ja-JP" sz="1400" b="1"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R2.3</a:t>
            </a:r>
            <a:r>
              <a:rPr kumimoji="1" lang="ja-JP" altLang="en-US" sz="1400" b="1"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設立）</a:t>
            </a:r>
            <a:endParaRPr kumimoji="1" lang="en-US" altLang="ja-JP" sz="1400" b="1"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112"/>
          <p:cNvSpPr/>
          <p:nvPr/>
        </p:nvSpPr>
        <p:spPr>
          <a:xfrm>
            <a:off x="3867014" y="5414559"/>
            <a:ext cx="4966077" cy="299697"/>
          </a:xfrm>
          <a:prstGeom prst="rect">
            <a:avLst/>
          </a:prstGeom>
        </p:spPr>
        <p:txBody>
          <a:bodyPr wrap="square">
            <a:spAutoFit/>
          </a:bodyPr>
          <a:lstStyle/>
          <a:p>
            <a:pPr marL="0" marR="0" lvl="0" indent="0" algn="r" defTabSz="914400" rtl="0" eaLnBrk="1" fontAlgn="base" latinLnBrk="0" hangingPunct="1">
              <a:lnSpc>
                <a:spcPct val="13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四角形: 角を丸くする 3"/>
          <p:cNvSpPr/>
          <p:nvPr/>
        </p:nvSpPr>
        <p:spPr>
          <a:xfrm>
            <a:off x="825900" y="4766100"/>
            <a:ext cx="1800000" cy="1692139"/>
          </a:xfrm>
          <a:prstGeom prst="roundRect">
            <a:avLst>
              <a:gd name="adj" fmla="val 11541"/>
            </a:avLst>
          </a:prstGeom>
          <a:solidFill>
            <a:sysClr val="window" lastClr="FFFFFF"/>
          </a:solidFill>
          <a:ln w="19050" cap="flat" cmpd="sng" algn="ctr">
            <a:solidFill>
              <a:srgbClr val="FF0000"/>
            </a:solidFill>
            <a:prstDash val="solid"/>
            <a:miter lim="800000"/>
          </a:ln>
          <a:effectLst/>
        </p:spPr>
        <p:txBody>
          <a:bodyPr lIns="36000" rIns="36000"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ja-JP" sz="1000" b="1" i="0" u="sng"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600" b="1" i="0" u="sng"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4" name="四角形: 対角を丸める 1"/>
          <p:cNvSpPr/>
          <p:nvPr/>
        </p:nvSpPr>
        <p:spPr>
          <a:xfrm>
            <a:off x="833671" y="4727151"/>
            <a:ext cx="1800000" cy="254272"/>
          </a:xfrm>
          <a:prstGeom prst="round2DiagRect">
            <a:avLst>
              <a:gd name="adj1" fmla="val 50000"/>
              <a:gd name="adj2" fmla="val 0"/>
            </a:avLst>
          </a:prstGeom>
          <a:solidFill>
            <a:srgbClr val="FF0000"/>
          </a:solidFill>
          <a:ln w="19050" cap="rnd" cmpd="sng" algn="ctr">
            <a:solidFill>
              <a:srgbClr val="FF0000"/>
            </a:solidFill>
            <a:prstDash val="solid"/>
            <a:round/>
          </a:ln>
          <a:effectLst/>
        </p:spPr>
        <p:txBody>
          <a:bodyPr lIns="0" tIns="3600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企画･広報部会</a:t>
            </a:r>
          </a:p>
        </p:txBody>
      </p:sp>
      <p:sp>
        <p:nvSpPr>
          <p:cNvPr id="55" name="四角形: 角を丸くする 10"/>
          <p:cNvSpPr/>
          <p:nvPr/>
        </p:nvSpPr>
        <p:spPr>
          <a:xfrm>
            <a:off x="2688375" y="4766100"/>
            <a:ext cx="1800000" cy="1692139"/>
          </a:xfrm>
          <a:prstGeom prst="roundRect">
            <a:avLst>
              <a:gd name="adj" fmla="val 11541"/>
            </a:avLst>
          </a:prstGeom>
          <a:solidFill>
            <a:sysClr val="window" lastClr="FFFFFF"/>
          </a:solidFill>
          <a:ln w="19050" cap="flat" cmpd="sng" algn="ctr">
            <a:solidFill>
              <a:srgbClr val="0070C0"/>
            </a:solidFill>
            <a:prstDash val="solid"/>
            <a:miter lim="800000"/>
          </a:ln>
          <a:effectLst/>
        </p:spPr>
        <p:txBody>
          <a:bodyPr lIns="36000" rIns="36000" rtlCol="0" anchor="t"/>
          <a:lstStyle/>
          <a:p>
            <a:pPr marL="182563" marR="0" lvl="0" indent="-182563"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1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500" b="1" i="0" u="sng"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6" name="四角形: 対角を丸める 11"/>
          <p:cNvSpPr/>
          <p:nvPr/>
        </p:nvSpPr>
        <p:spPr>
          <a:xfrm>
            <a:off x="2697900" y="4715895"/>
            <a:ext cx="1800000" cy="260974"/>
          </a:xfrm>
          <a:prstGeom prst="round2DiagRect">
            <a:avLst>
              <a:gd name="adj1" fmla="val 50000"/>
              <a:gd name="adj2" fmla="val 0"/>
            </a:avLst>
          </a:prstGeom>
          <a:solidFill>
            <a:srgbClr val="0070C0"/>
          </a:solidFill>
          <a:ln w="19050" cap="rnd" cmpd="sng" algn="ctr">
            <a:solidFill>
              <a:srgbClr val="0070C0"/>
            </a:solidFill>
            <a:prstDash val="solid"/>
            <a:round/>
          </a:ln>
          <a:effectLst/>
        </p:spPr>
        <p:txBody>
          <a:bodyPr lIns="0" tIns="3600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技術部会</a:t>
            </a:r>
          </a:p>
        </p:txBody>
      </p:sp>
      <p:sp>
        <p:nvSpPr>
          <p:cNvPr id="57" name="四角形: 角を丸くする 12"/>
          <p:cNvSpPr/>
          <p:nvPr/>
        </p:nvSpPr>
        <p:spPr>
          <a:xfrm>
            <a:off x="4588949" y="4741822"/>
            <a:ext cx="1800000" cy="1721136"/>
          </a:xfrm>
          <a:prstGeom prst="roundRect">
            <a:avLst>
              <a:gd name="adj" fmla="val 11541"/>
            </a:avLst>
          </a:prstGeom>
          <a:solidFill>
            <a:sysClr val="window" lastClr="FFFFFF"/>
          </a:solidFill>
          <a:ln w="19050" cap="flat" cmpd="sng" algn="ctr">
            <a:solidFill>
              <a:srgbClr val="00B050"/>
            </a:solidFill>
            <a:prstDash val="solid"/>
            <a:miter lim="800000"/>
          </a:ln>
          <a:effectLst/>
        </p:spPr>
        <p:txBody>
          <a:bodyPr lIns="36000" r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500" b="1" i="0" u="sng"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8" name="四角形: 対角を丸める 13"/>
          <p:cNvSpPr/>
          <p:nvPr/>
        </p:nvSpPr>
        <p:spPr>
          <a:xfrm>
            <a:off x="4588949" y="4710514"/>
            <a:ext cx="1800000" cy="259465"/>
          </a:xfrm>
          <a:prstGeom prst="round2DiagRect">
            <a:avLst>
              <a:gd name="adj1" fmla="val 50000"/>
              <a:gd name="adj2" fmla="val 0"/>
            </a:avLst>
          </a:prstGeom>
          <a:solidFill>
            <a:srgbClr val="00B050"/>
          </a:solidFill>
          <a:ln w="19050" cap="rnd" cmpd="sng" algn="ctr">
            <a:solidFill>
              <a:srgbClr val="00B050"/>
            </a:solidFill>
            <a:prstDash val="solid"/>
            <a:round/>
          </a:ln>
          <a:effectLst/>
        </p:spPr>
        <p:txBody>
          <a:bodyPr lIns="0" tIns="3600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金融部会</a:t>
            </a:r>
          </a:p>
        </p:txBody>
      </p:sp>
      <p:sp>
        <p:nvSpPr>
          <p:cNvPr id="59" name="テキスト ボックス 119"/>
          <p:cNvSpPr txBox="1"/>
          <p:nvPr/>
        </p:nvSpPr>
        <p:spPr>
          <a:xfrm>
            <a:off x="6523000" y="4881551"/>
            <a:ext cx="3167100" cy="400110"/>
          </a:xfrm>
          <a:prstGeom prst="rect">
            <a:avLst/>
          </a:prstGeom>
          <a:noFill/>
          <a:ln>
            <a:solidFill>
              <a:srgbClr val="FFFFFF">
                <a:lumMod val="85000"/>
              </a:srgbClr>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0" cap="none" spc="0" normalizeH="0" baseline="0" noProof="0">
                <a:ln>
                  <a:noFill/>
                </a:ln>
                <a:solidFill>
                  <a:srgbClr val="5B9BD5"/>
                </a:solidFill>
                <a:effectLst/>
                <a:uLnTx/>
                <a:uFillTx/>
                <a:latin typeface="メイリオ" panose="020B0604030504040204" pitchFamily="50" charset="-128"/>
                <a:ea typeface="メイリオ" panose="020B0604030504040204" pitchFamily="50" charset="-128"/>
                <a:cs typeface="+mn-cs"/>
              </a:rPr>
              <a:t>■</a:t>
            </a:r>
            <a:r>
              <a:rPr kumimoji="1" lang="ja-JP" altLang="en-US" sz="1000" b="0" i="0" u="none" strike="noStrike" kern="0" cap="none" spc="0" normalizeH="0" baseline="0" noProof="0">
                <a:ln>
                  <a:noFill/>
                </a:ln>
                <a:solidFill>
                  <a:srgbClr val="92D050"/>
                </a:solidFill>
                <a:effectLst/>
                <a:uLnTx/>
                <a:uFillTx/>
                <a:latin typeface="メイリオ" panose="020B0604030504040204" pitchFamily="50" charset="-128"/>
                <a:ea typeface="メイリオ" panose="020B0604030504040204" pitchFamily="50" charset="-128"/>
                <a:cs typeface="+mn-cs"/>
              </a:rPr>
              <a:t> </a:t>
            </a:r>
            <a:r>
              <a:rPr kumimoji="1" lang="ja-JP" altLang="en-US" sz="8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一号会員</a:t>
            </a:r>
            <a:r>
              <a:rPr kumimoji="1" lang="en-US" altLang="ja-JP" sz="8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都道府県及び市区町村</a:t>
            </a:r>
            <a:r>
              <a:rPr kumimoji="1" lang="en-US" altLang="ja-JP" sz="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000" b="0" i="0" u="none" strike="noStrike" kern="0" cap="none" spc="0" normalizeH="0" baseline="0" noProof="0">
                <a:ln>
                  <a:noFill/>
                </a:ln>
                <a:solidFill>
                  <a:srgbClr val="FF6600"/>
                </a:solidFill>
                <a:effectLst/>
                <a:uLnTx/>
                <a:uFillTx/>
                <a:latin typeface="メイリオ" panose="020B0604030504040204" pitchFamily="50" charset="-128"/>
                <a:ea typeface="メイリオ" panose="020B0604030504040204" pitchFamily="50" charset="-128"/>
                <a:cs typeface="+mn-cs"/>
              </a:rPr>
              <a:t>■</a:t>
            </a:r>
            <a:r>
              <a:rPr kumimoji="1" lang="ja-JP" altLang="en-US" sz="1000" b="0" i="0" u="none" strike="noStrike" kern="0" cap="none" spc="0" normalizeH="0" baseline="0" noProof="0">
                <a:ln>
                  <a:noFill/>
                </a:ln>
                <a:solidFill>
                  <a:srgbClr val="FFFF00"/>
                </a:solidFill>
                <a:effectLst/>
                <a:uLnTx/>
                <a:uFillTx/>
                <a:latin typeface="メイリオ" panose="020B0604030504040204" pitchFamily="50" charset="-128"/>
                <a:ea typeface="メイリオ" panose="020B0604030504040204" pitchFamily="50" charset="-128"/>
                <a:cs typeface="+mn-cs"/>
              </a:rPr>
              <a:t> </a:t>
            </a:r>
            <a:r>
              <a:rPr kumimoji="1" lang="ja-JP" altLang="en-US" sz="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二号会員</a:t>
            </a:r>
            <a:r>
              <a:rPr kumimoji="1" lang="en-US" altLang="ja-JP" sz="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関係府省庁</a:t>
            </a:r>
            <a:r>
              <a:rPr kumimoji="1" lang="en-US" altLang="ja-JP" sz="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0" cap="none" spc="0" normalizeH="0" baseline="0" noProof="0">
                <a:ln>
                  <a:noFill/>
                </a:ln>
                <a:solidFill>
                  <a:prstClr val="white">
                    <a:lumMod val="50000"/>
                  </a:prstClr>
                </a:solidFill>
                <a:effectLst/>
                <a:uLnTx/>
                <a:uFillTx/>
                <a:latin typeface="メイリオ" panose="020B0604030504040204" pitchFamily="50" charset="-128"/>
                <a:ea typeface="メイリオ" panose="020B0604030504040204" pitchFamily="50" charset="-128"/>
                <a:cs typeface="+mn-cs"/>
              </a:rPr>
              <a:t>■</a:t>
            </a:r>
            <a:r>
              <a:rPr kumimoji="1" lang="ja-JP" altLang="en-US" sz="1000" b="0" i="0" u="none" strike="noStrike" kern="0" cap="none" spc="0" normalizeH="0" baseline="0" noProof="0">
                <a:ln>
                  <a:noFill/>
                </a:ln>
                <a:solidFill>
                  <a:srgbClr val="00B050"/>
                </a:solidFill>
                <a:effectLst/>
                <a:uLnTx/>
                <a:uFillTx/>
                <a:latin typeface="メイリオ" panose="020B0604030504040204" pitchFamily="50" charset="-128"/>
                <a:ea typeface="メイリオ" panose="020B0604030504040204" pitchFamily="50" charset="-128"/>
                <a:cs typeface="+mn-cs"/>
              </a:rPr>
              <a:t> </a:t>
            </a:r>
            <a:r>
              <a:rPr kumimoji="1" lang="ja-JP" altLang="en-US" sz="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三号会員</a:t>
            </a:r>
            <a:r>
              <a:rPr kumimoji="1" lang="en-US" altLang="ja-JP" sz="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zh-TW" altLang="en-US" sz="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民間企業、学術団体等</a:t>
            </a:r>
            <a:r>
              <a:rPr kumimoji="1" lang="en-US" altLang="ja-JP" sz="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000" b="0" i="0" u="none" strike="noStrike" kern="0" cap="none" spc="0" normalizeH="0" baseline="0" noProof="0">
                <a:ln>
                  <a:noFill/>
                </a:ln>
                <a:solidFill>
                  <a:srgbClr val="FFC000"/>
                </a:solidFill>
                <a:effectLst/>
                <a:uLnTx/>
                <a:uFillTx/>
                <a:latin typeface="メイリオ" panose="020B0604030504040204" pitchFamily="50" charset="-128"/>
                <a:ea typeface="メイリオ" panose="020B0604030504040204" pitchFamily="50" charset="-128"/>
                <a:cs typeface="+mn-cs"/>
              </a:rPr>
              <a:t>■ </a:t>
            </a:r>
            <a:r>
              <a:rPr kumimoji="1" lang="ja-JP" altLang="en-US" sz="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四号会員</a:t>
            </a:r>
            <a:r>
              <a:rPr kumimoji="1" lang="en-US" altLang="ja-JP" sz="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個人</a:t>
            </a:r>
            <a:r>
              <a:rPr kumimoji="1" lang="en-US" altLang="ja-JP" sz="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endParaRPr kumimoji="1" lang="ja-JP" altLang="en-US" sz="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64" name="テキスト ボックス 124"/>
          <p:cNvSpPr txBox="1"/>
          <p:nvPr/>
        </p:nvSpPr>
        <p:spPr>
          <a:xfrm>
            <a:off x="72000" y="648000"/>
            <a:ext cx="9720000" cy="1188798"/>
          </a:xfrm>
          <a:prstGeom prst="rect">
            <a:avLst/>
          </a:prstGeom>
          <a:solidFill>
            <a:sysClr val="window" lastClr="FFFFFF"/>
          </a:solidFill>
          <a:ln w="31750">
            <a:solidFill>
              <a:srgbClr val="00B050"/>
            </a:solidFill>
          </a:ln>
        </p:spPr>
        <p:txBody>
          <a:bodyPr wrap="square" lIns="132923" tIns="99692" rIns="132923" bIns="66462" rtlCol="0">
            <a:noAutofit/>
          </a:bodyPr>
          <a:lstStyle/>
          <a:p>
            <a:pPr marL="304800" marR="0" lvl="0" indent="-304800" algn="just" defTabSz="914400" rtl="0" eaLnBrk="1" fontAlgn="base"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国土交通省において、産学官の多様な主体が参画し、グリーンインフラに関する様々なノウハウ・技術等を持ち寄る場として、「グリーンインフラ官民連携プラットフォーム」を令和２年３月に設立。</a:t>
            </a:r>
            <a:endParaRPr kumimoji="1" lang="en-US" altLang="ja-JP" sz="16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04800" marR="0" lvl="0" indent="-304800" algn="just" defTabSz="914400" rtl="0" eaLnBrk="1" fontAlgn="base"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企画・広報部会」、「技術部会」、「金融部会」を設置し、グリーンインフラの社会的な普及、活用技術やその効果評価等に関する調査・研究、資金調達手法等の検討を進め、グリーンインフラの社会実装を推進。</a:t>
            </a:r>
          </a:p>
        </p:txBody>
      </p:sp>
      <p:sp>
        <p:nvSpPr>
          <p:cNvPr id="65" name="角丸四角形 125"/>
          <p:cNvSpPr/>
          <p:nvPr/>
        </p:nvSpPr>
        <p:spPr>
          <a:xfrm>
            <a:off x="283800" y="2913752"/>
            <a:ext cx="432000" cy="1734630"/>
          </a:xfrm>
          <a:prstGeom prst="roundRect">
            <a:avLst>
              <a:gd name="adj" fmla="val 9836"/>
            </a:avLst>
          </a:prstGeom>
          <a:solidFill>
            <a:sysClr val="window" lastClr="FFFFFF">
              <a:lumMod val="75000"/>
            </a:sysClr>
          </a:solidFill>
          <a:ln w="12700" cap="flat" cmpd="sng" algn="ctr">
            <a:noFill/>
            <a:prstDash val="solid"/>
            <a:miter lim="800000"/>
          </a:ln>
          <a:effectLst/>
        </p:spPr>
        <p:txBody>
          <a:bodyPr vert="eaVert" rIns="144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a:ln>
                  <a:noFill/>
                </a:ln>
                <a:solidFill>
                  <a:srgbClr val="000000"/>
                </a:solidFill>
                <a:effectLst>
                  <a:glow rad="190500">
                    <a:srgbClr val="FFFFFF">
                      <a:alpha val="80000"/>
                    </a:srgbClr>
                  </a:glow>
                </a:effectLst>
                <a:uLnTx/>
                <a:uFillTx/>
                <a:latin typeface="メイリオ" panose="020B0604030504040204" pitchFamily="50" charset="-128"/>
                <a:ea typeface="メイリオ" panose="020B0604030504040204" pitchFamily="50" charset="-128"/>
                <a:cs typeface="メイリオ" panose="020B0604030504040204" pitchFamily="50" charset="-128"/>
              </a:rPr>
              <a:t>運営体制</a:t>
            </a:r>
          </a:p>
        </p:txBody>
      </p:sp>
      <p:sp>
        <p:nvSpPr>
          <p:cNvPr id="66" name="角丸四角形 126"/>
          <p:cNvSpPr/>
          <p:nvPr/>
        </p:nvSpPr>
        <p:spPr>
          <a:xfrm>
            <a:off x="863999" y="2913752"/>
            <a:ext cx="5557101" cy="1734629"/>
          </a:xfrm>
          <a:prstGeom prst="roundRect">
            <a:avLst>
              <a:gd name="adj" fmla="val 6377"/>
            </a:avLst>
          </a:prstGeom>
          <a:solidFill>
            <a:srgbClr val="DEEBF7"/>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1" lang="ja-JP" altLang="en-US" sz="1400" b="1" i="0" u="none" strike="noStrike" kern="0" cap="none" spc="300" normalizeH="0" baseline="0" noProof="0">
                <a:ln>
                  <a:noFill/>
                </a:ln>
                <a:solidFill>
                  <a:srgbClr val="000000"/>
                </a:solidFill>
                <a:effectLst>
                  <a:glow rad="190500">
                    <a:srgbClr val="FFFFFF">
                      <a:alpha val="80000"/>
                    </a:srgbClr>
                  </a:glow>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68" name="正方形/長方形 128"/>
          <p:cNvSpPr/>
          <p:nvPr/>
        </p:nvSpPr>
        <p:spPr>
          <a:xfrm>
            <a:off x="4670310" y="5018789"/>
            <a:ext cx="1707242" cy="149271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sng"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グリーンインフラの</a:t>
            </a:r>
            <a:br>
              <a:rPr kumimoji="0" lang="en-US" altLang="ja-JP" sz="1050" b="1" i="0" u="sng"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0" lang="ja-JP" altLang="en-US" sz="1050" b="1" i="0" u="sng"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資金調達の検討</a:t>
            </a:r>
            <a:endParaRPr kumimoji="0" lang="en-US" altLang="ja-JP" sz="105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82563" marR="0" lvl="0" indent="-182563" algn="l" defTabSz="457200" rtl="0" eaLnBrk="1" fontAlgn="auto" latinLnBrk="0" hangingPunct="1">
              <a:lnSpc>
                <a:spcPts val="1200"/>
              </a:lnSpc>
              <a:spcBef>
                <a:spcPts val="600"/>
              </a:spcBef>
              <a:spcAft>
                <a:spcPts val="0"/>
              </a:spcAft>
              <a:buClrTx/>
              <a:buSzTx/>
              <a:buFont typeface="Wingdings" panose="05000000000000000000" pitchFamily="2" charset="2"/>
              <a:buChar char="Ø"/>
              <a:tabLst/>
              <a:defRPr/>
            </a:pPr>
            <a:r>
              <a:rPr kumimoji="0" lang="ja-JP" altLang="en-US" sz="105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多様な資金調達のあり方を検討するための地域モデル実証の実施</a:t>
            </a:r>
            <a:endParaRPr kumimoji="0" lang="en-US" altLang="ja-JP" sz="105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82563" marR="0" lvl="0" indent="-182563" algn="l" defTabSz="457200" rtl="0" eaLnBrk="1" fontAlgn="auto" latinLnBrk="0" hangingPunct="1">
              <a:lnSpc>
                <a:spcPts val="1200"/>
              </a:lnSpc>
              <a:spcBef>
                <a:spcPts val="600"/>
              </a:spcBef>
              <a:spcAft>
                <a:spcPts val="0"/>
              </a:spcAft>
              <a:buClrTx/>
              <a:buSzTx/>
              <a:buFont typeface="Wingdings" panose="05000000000000000000" pitchFamily="2" charset="2"/>
              <a:buChar char="Ø"/>
              <a:tabLst/>
              <a:defRPr/>
            </a:pPr>
            <a:r>
              <a:rPr kumimoji="0" lang="ja-JP" altLang="en-US" sz="105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金融視点からのグリーンインフラの評価指標の検討　等</a:t>
            </a:r>
            <a:endParaRPr kumimoji="0" lang="en-US" altLang="ja-JP" sz="105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69" name="正方形/長方形 129"/>
          <p:cNvSpPr/>
          <p:nvPr/>
        </p:nvSpPr>
        <p:spPr>
          <a:xfrm>
            <a:off x="2708229" y="5022850"/>
            <a:ext cx="1777442" cy="149271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sng"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グリーンインフラ技術の調査・研究</a:t>
            </a:r>
            <a:endParaRPr kumimoji="0" lang="en-US" altLang="ja-JP" sz="1050" b="1" i="0" u="sng"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82563" marR="0" lvl="0" indent="-182563"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ja-JP" altLang="en-US" sz="10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グリーンインフラ効果の見える化を図る評価手法の体系的な整理</a:t>
            </a:r>
          </a:p>
          <a:p>
            <a:pPr marL="182563" marR="0" lvl="0" indent="-182563"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ja-JP" altLang="en-US" sz="10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グリーンインフラ技術の効果的活用方策に関する検討　等</a:t>
            </a:r>
            <a:endParaRPr kumimoji="0" lang="en-US" altLang="ja-JP" sz="10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0" name="正方形/長方形 130"/>
          <p:cNvSpPr/>
          <p:nvPr/>
        </p:nvSpPr>
        <p:spPr>
          <a:xfrm>
            <a:off x="858858" y="5053111"/>
            <a:ext cx="1706312" cy="1310615"/>
          </a:xfrm>
          <a:prstGeom prst="rect">
            <a:avLst/>
          </a:prstGeom>
        </p:spPr>
        <p:txBody>
          <a:bodyPr wrap="square">
            <a:spAutoFit/>
          </a:bodyP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050" b="1" i="0" u="sng"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グリーンインフラの</a:t>
            </a:r>
            <a:br>
              <a:rPr kumimoji="0" lang="en-US" altLang="ja-JP" sz="1050" b="1" i="0" u="sng"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0" lang="ja-JP" altLang="en-US" sz="1050" b="1" i="0" u="sng"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社会的な普及</a:t>
            </a:r>
            <a:endParaRPr kumimoji="1" lang="en-US" altLang="ja-JP"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82563" marR="0" lvl="0" indent="-182563" algn="just" defTabSz="457200" rtl="0" eaLnBrk="1" fontAlgn="auto" latinLnBrk="0" hangingPunct="1">
              <a:lnSpc>
                <a:spcPts val="1100"/>
              </a:lnSpc>
              <a:spcBef>
                <a:spcPts val="600"/>
              </a:spcBef>
              <a:spcAft>
                <a:spcPts val="0"/>
              </a:spcAft>
              <a:buClrTx/>
              <a:buSzTx/>
              <a:buFont typeface="Wingdings" panose="05000000000000000000" pitchFamily="2" charset="2"/>
              <a:buChar char="Ø"/>
              <a:tabLst/>
              <a:defRPr/>
            </a:pPr>
            <a:r>
              <a:rPr kumimoji="1" lang="ja-JP" altLang="en-US" sz="1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会員同士のパートナーシップ構築拡大</a:t>
            </a:r>
          </a:p>
          <a:p>
            <a:pPr marL="182563" marR="0" lvl="0" indent="-182563" algn="just" defTabSz="457200" rtl="0" eaLnBrk="1" fontAlgn="auto" latinLnBrk="0" hangingPunct="1">
              <a:lnSpc>
                <a:spcPts val="1100"/>
              </a:lnSpc>
              <a:spcBef>
                <a:spcPts val="600"/>
              </a:spcBef>
              <a:spcAft>
                <a:spcPts val="0"/>
              </a:spcAft>
              <a:buClrTx/>
              <a:buSzTx/>
              <a:buFont typeface="Wingdings" panose="05000000000000000000" pitchFamily="2" charset="2"/>
              <a:buChar char="Ø"/>
              <a:tabLst/>
              <a:defRPr/>
            </a:pPr>
            <a:r>
              <a:rPr kumimoji="1" lang="ja-JP" altLang="en-US" sz="1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グリーンインフラ大賞</a:t>
            </a:r>
          </a:p>
          <a:p>
            <a:pPr marL="182563" marR="0" lvl="0" indent="-182563" algn="just" defTabSz="457200" rtl="0" eaLnBrk="1" fontAlgn="auto" latinLnBrk="0" hangingPunct="1">
              <a:lnSpc>
                <a:spcPts val="1100"/>
              </a:lnSpc>
              <a:spcBef>
                <a:spcPts val="600"/>
              </a:spcBef>
              <a:spcAft>
                <a:spcPts val="0"/>
              </a:spcAft>
              <a:buClrTx/>
              <a:buSzTx/>
              <a:buFont typeface="Wingdings" panose="05000000000000000000" pitchFamily="2" charset="2"/>
              <a:buChar char="Ø"/>
              <a:tabLst/>
              <a:defRPr/>
            </a:pPr>
            <a:r>
              <a:rPr kumimoji="1" lang="ja-JP" altLang="en-US" sz="1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会員参加型の広報の検討　等</a:t>
            </a:r>
            <a:endParaRPr kumimoji="1" lang="en-US" altLang="ja-JP" sz="1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3" name="正方形/長方形 32">
            <a:extLst>
              <a:ext uri="{FF2B5EF4-FFF2-40B4-BE49-F238E27FC236}">
                <a16:creationId xmlns:a16="http://schemas.microsoft.com/office/drawing/2014/main" id="{1F296C89-C701-415A-8EC7-C30D0C8F32F3}"/>
              </a:ext>
            </a:extLst>
          </p:cNvPr>
          <p:cNvSpPr/>
          <p:nvPr/>
        </p:nvSpPr>
        <p:spPr>
          <a:xfrm>
            <a:off x="863999" y="3044555"/>
            <a:ext cx="1368000" cy="1477328"/>
          </a:xfrm>
          <a:prstGeom prst="rect">
            <a:avLst/>
          </a:prstGeom>
        </p:spPr>
        <p:txBody>
          <a:bodyPr wrap="square">
            <a:spAutoFit/>
          </a:bodyPr>
          <a:lstStyle/>
          <a:p>
            <a:pPr marL="0" marR="0" lvl="0" indent="0" algn="dist" defTabSz="457200" rtl="0" eaLnBrk="1" fontAlgn="auto" latinLnBrk="0" hangingPunct="1">
              <a:lnSpc>
                <a:spcPct val="100000"/>
              </a:lnSpc>
              <a:spcBef>
                <a:spcPts val="60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会        長：</a:t>
            </a:r>
            <a:br>
              <a:rPr kumimoji="0"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br>
            <a:endParaRPr kumimoji="0"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dist" defTabSz="457200" rtl="0" eaLnBrk="1" fontAlgn="auto" latinLnBrk="0" hangingPunct="1">
              <a:lnSpc>
                <a:spcPct val="100000"/>
              </a:lnSpc>
              <a:spcBef>
                <a:spcPts val="60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会長代理：</a:t>
            </a:r>
            <a:endParaRPr kumimoji="0"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dist" defTabSz="457200" rtl="0" eaLnBrk="1" fontAlgn="auto" latinLnBrk="0" hangingPunct="1">
              <a:lnSpc>
                <a:spcPct val="100000"/>
              </a:lnSpc>
              <a:spcBef>
                <a:spcPts val="600"/>
              </a:spcBef>
              <a:spcAft>
                <a:spcPts val="0"/>
              </a:spcAft>
              <a:buClrTx/>
              <a:buSzTx/>
              <a:buFontTx/>
              <a:buNone/>
              <a:tabLst/>
              <a:defRPr/>
            </a:pPr>
            <a:br>
              <a:rPr kumimoji="0"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0"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運営委員長</a:t>
            </a:r>
            <a:r>
              <a:rPr kumimoji="0"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34" name="テキスト ボックス 33"/>
          <p:cNvSpPr txBox="1"/>
          <p:nvPr/>
        </p:nvSpPr>
        <p:spPr>
          <a:xfrm>
            <a:off x="2106894" y="3064374"/>
            <a:ext cx="4426212"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西澤敬二（経団連自然保護協議会 会長）</a:t>
            </a:r>
            <a:br>
              <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br>
            <a:endPar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涌井史郎（東京都市大学 環境学部 特別教授）</a:t>
            </a:r>
            <a:endPar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br>
              <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石田東生（筑波大学 名誉教授）</a:t>
            </a:r>
            <a:endPar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60" name="グループ化 120"/>
          <p:cNvGrpSpPr/>
          <p:nvPr/>
        </p:nvGrpSpPr>
        <p:grpSpPr>
          <a:xfrm>
            <a:off x="6480001" y="5321303"/>
            <a:ext cx="3212901" cy="1141654"/>
            <a:chOff x="6437289" y="5119621"/>
            <a:chExt cx="3210102" cy="1062218"/>
          </a:xfrm>
        </p:grpSpPr>
        <p:sp>
          <p:nvSpPr>
            <p:cNvPr id="61" name="正方形/長方形 121"/>
            <p:cNvSpPr/>
            <p:nvPr/>
          </p:nvSpPr>
          <p:spPr>
            <a:xfrm>
              <a:off x="6437289" y="5126265"/>
              <a:ext cx="2043916" cy="562701"/>
            </a:xfrm>
            <a:prstGeom prst="rect">
              <a:avLst/>
            </a:prstGeom>
          </p:spPr>
          <p:txBody>
            <a:bodyPr wrap="square">
              <a:spAutoFit/>
            </a:bodyP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ja-JP" sz="1000" b="1"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000" b="1"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会員申込みはこちらから</a:t>
              </a:r>
              <a:endParaRPr kumimoji="0" lang="en-US" altLang="ja-JP" sz="1000" b="1"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95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グリーンインフラ官民連携</a:t>
              </a:r>
              <a:endParaRPr kumimoji="0" lang="en-US" altLang="ja-JP" sz="95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95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プラットフォーム</a:t>
              </a:r>
              <a:r>
                <a:rPr kumimoji="0" lang="en-US" altLang="ja-JP" sz="95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WEB</a:t>
              </a:r>
              <a:r>
                <a:rPr kumimoji="0" lang="ja-JP" altLang="en-US" sz="95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サイト</a:t>
              </a:r>
            </a:p>
          </p:txBody>
        </p:sp>
        <p:pic>
          <p:nvPicPr>
            <p:cNvPr id="62" name="図 122"/>
            <p:cNvPicPr>
              <a:picLocks noChangeAspect="1"/>
            </p:cNvPicPr>
            <p:nvPr/>
          </p:nvPicPr>
          <p:blipFill>
            <a:blip r:embed="rId2" cstate="print"/>
            <a:stretch>
              <a:fillRect/>
            </a:stretch>
          </p:blipFill>
          <p:spPr>
            <a:xfrm>
              <a:off x="8104497" y="5185638"/>
              <a:ext cx="1511538" cy="848751"/>
            </a:xfrm>
            <a:prstGeom prst="rect">
              <a:avLst/>
            </a:prstGeom>
          </p:spPr>
        </p:pic>
        <p:sp>
          <p:nvSpPr>
            <p:cNvPr id="63" name="正方形/長方形 123"/>
            <p:cNvSpPr/>
            <p:nvPr/>
          </p:nvSpPr>
          <p:spPr>
            <a:xfrm>
              <a:off x="6437289" y="5119621"/>
              <a:ext cx="3210102" cy="1062218"/>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grpSp>
      <p:sp>
        <p:nvSpPr>
          <p:cNvPr id="35" name="正方形/長方形 121"/>
          <p:cNvSpPr/>
          <p:nvPr/>
        </p:nvSpPr>
        <p:spPr>
          <a:xfrm>
            <a:off x="6510300" y="5914925"/>
            <a:ext cx="2385115" cy="2308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900" b="1" i="0" u="sng" strike="noStrike" kern="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https://gi-platform.com/</a:t>
            </a:r>
          </a:p>
        </p:txBody>
      </p:sp>
      <p:sp>
        <p:nvSpPr>
          <p:cNvPr id="4" name="スライド番号プレースホルダー 3">
            <a:extLst>
              <a:ext uri="{FF2B5EF4-FFF2-40B4-BE49-F238E27FC236}">
                <a16:creationId xmlns:a16="http://schemas.microsoft.com/office/drawing/2014/main" id="{E455E6F9-BC05-35CF-73F4-D31D09683E15}"/>
              </a:ext>
            </a:extLst>
          </p:cNvPr>
          <p:cNvSpPr>
            <a:spLocks noGrp="1"/>
          </p:cNvSpPr>
          <p:nvPr>
            <p:ph type="sldNum" sz="quarter" idx="12"/>
          </p:nvPr>
        </p:nvSpPr>
        <p:spPr/>
        <p:txBody>
          <a:bodyPr/>
          <a:lstStyle/>
          <a:p>
            <a:fld id="{258466D9-AAEE-40CC-A136-5CED8682336C}" type="slidenum">
              <a:rPr kumimoji="1" lang="ja-JP" altLang="en-US" sz="1000" smtClean="0">
                <a:solidFill>
                  <a:schemeClr val="bg1">
                    <a:lumMod val="65000"/>
                  </a:schemeClr>
                </a:solidFill>
              </a:rPr>
              <a:pPr/>
              <a:t>83</a:t>
            </a:fld>
            <a:endParaRPr kumimoji="1" lang="ja-JP" altLang="en-US">
              <a:solidFill>
                <a:schemeClr val="bg1">
                  <a:lumMod val="65000"/>
                </a:schemeClr>
              </a:solidFill>
            </a:endParaRPr>
          </a:p>
        </p:txBody>
      </p:sp>
      <p:pic>
        <p:nvPicPr>
          <p:cNvPr id="3" name="図 2">
            <a:extLst>
              <a:ext uri="{FF2B5EF4-FFF2-40B4-BE49-F238E27FC236}">
                <a16:creationId xmlns:a16="http://schemas.microsoft.com/office/drawing/2014/main" id="{D2687BCF-BF3C-2F6E-D212-4C3C93F79E33}"/>
              </a:ext>
            </a:extLst>
          </p:cNvPr>
          <p:cNvPicPr>
            <a:picLocks noChangeAspect="1"/>
          </p:cNvPicPr>
          <p:nvPr/>
        </p:nvPicPr>
        <p:blipFill>
          <a:blip r:embed="rId3"/>
          <a:stretch>
            <a:fillRect/>
          </a:stretch>
        </p:blipFill>
        <p:spPr>
          <a:xfrm>
            <a:off x="6479998" y="2589956"/>
            <a:ext cx="3212901" cy="2137195"/>
          </a:xfrm>
          <a:prstGeom prst="rect">
            <a:avLst/>
          </a:prstGeom>
        </p:spPr>
      </p:pic>
    </p:spTree>
    <p:extLst>
      <p:ext uri="{BB962C8B-B14F-4D97-AF65-F5344CB8AC3E}">
        <p14:creationId xmlns:p14="http://schemas.microsoft.com/office/powerpoint/2010/main" val="31280751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9" name="タイトル 1"/>
          <p:cNvSpPr>
            <a:spLocks noGrp="1"/>
          </p:cNvSpPr>
          <p:nvPr>
            <p:ph type="title"/>
          </p:nvPr>
        </p:nvSpPr>
        <p:spPr>
          <a:xfrm>
            <a:off x="381734" y="549"/>
            <a:ext cx="7296058" cy="476174"/>
          </a:xfrm>
        </p:spPr>
        <p:txBody>
          <a:bodyPr/>
          <a:lstStyle/>
          <a:p>
            <a:r>
              <a:rPr lang="ja-JP" altLang="en-US"/>
              <a:t>グリーンインフラの考え方</a:t>
            </a:r>
            <a:endParaRPr kumimoji="1" lang="ja-JP" altLang="en-US"/>
          </a:p>
        </p:txBody>
      </p:sp>
      <p:sp>
        <p:nvSpPr>
          <p:cNvPr id="5070" name="テキスト ボックス 3"/>
          <p:cNvSpPr txBox="1"/>
          <p:nvPr/>
        </p:nvSpPr>
        <p:spPr>
          <a:xfrm>
            <a:off x="4680680" y="6562225"/>
            <a:ext cx="1050378" cy="125333"/>
          </a:xfrm>
          <a:prstGeom prst="rect">
            <a:avLst/>
          </a:prstGeom>
          <a:noFill/>
        </p:spPr>
        <p:txBody>
          <a:bodyPr wrap="none" lIns="33226" tIns="33226" rIns="33226" bIns="0" rtlCol="0">
            <a:noAutofit/>
          </a:bodyPr>
          <a:lstStyle/>
          <a:p>
            <a:pPr algn="ctr" defTabSz="914217" fontAlgn="base">
              <a:spcBef>
                <a:spcPct val="0"/>
              </a:spcBef>
              <a:spcAft>
                <a:spcPct val="0"/>
              </a:spcAft>
              <a:defRPr/>
            </a:pPr>
            <a:r>
              <a:rPr lang="ja-JP" altLang="en-US" sz="646"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緑の駐車場（埼玉県庁）</a:t>
            </a:r>
            <a:endParaRPr lang="en-US" altLang="ja-JP" sz="554"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71" name="テキスト ボックス 4"/>
          <p:cNvSpPr txBox="1"/>
          <p:nvPr/>
        </p:nvSpPr>
        <p:spPr>
          <a:xfrm>
            <a:off x="1970976" y="6562225"/>
            <a:ext cx="1183060" cy="138843"/>
          </a:xfrm>
          <a:prstGeom prst="rect">
            <a:avLst/>
          </a:prstGeom>
          <a:noFill/>
        </p:spPr>
        <p:txBody>
          <a:bodyPr wrap="none" lIns="33226" tIns="33226" rIns="33226" bIns="0" rtlCol="0">
            <a:noAutofit/>
          </a:bodyPr>
          <a:lstStyle/>
          <a:p>
            <a:pPr algn="ctr" defTabSz="914217" fontAlgn="base">
              <a:spcBef>
                <a:spcPct val="0"/>
              </a:spcBef>
              <a:spcAft>
                <a:spcPct val="0"/>
              </a:spcAft>
              <a:defRPr/>
            </a:pPr>
            <a:r>
              <a:rPr lang="ja-JP" altLang="en-US" sz="646"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沿道緑化（神奈川県横浜市）</a:t>
            </a:r>
            <a:endParaRPr lang="en-US" altLang="ja-JP" sz="554"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72" name="テキスト ボックス 5"/>
          <p:cNvSpPr txBox="1"/>
          <p:nvPr/>
        </p:nvSpPr>
        <p:spPr>
          <a:xfrm>
            <a:off x="8441788" y="6562225"/>
            <a:ext cx="1050378" cy="125333"/>
          </a:xfrm>
          <a:prstGeom prst="rect">
            <a:avLst/>
          </a:prstGeom>
          <a:noFill/>
        </p:spPr>
        <p:txBody>
          <a:bodyPr wrap="none" lIns="33226" tIns="33226" rIns="33226" bIns="0" rtlCol="0">
            <a:noAutofit/>
          </a:bodyPr>
          <a:lstStyle/>
          <a:p>
            <a:pPr algn="ctr" defTabSz="914217" fontAlgn="base">
              <a:spcBef>
                <a:spcPct val="0"/>
              </a:spcBef>
              <a:spcAft>
                <a:spcPct val="0"/>
              </a:spcAft>
              <a:defRPr/>
            </a:pPr>
            <a:r>
              <a:rPr lang="ja-JP" altLang="en-US" sz="600"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多自然川づくり</a:t>
            </a:r>
            <a:r>
              <a:rPr lang="ja-JP" altLang="en-US" sz="489"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（神奈川県梅田川）</a:t>
            </a:r>
            <a:endParaRPr lang="en-US" altLang="ja-JP" sz="489"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073" name="グループ化 6"/>
          <p:cNvGrpSpPr/>
          <p:nvPr/>
        </p:nvGrpSpPr>
        <p:grpSpPr>
          <a:xfrm>
            <a:off x="462325" y="3447060"/>
            <a:ext cx="8988034" cy="2257609"/>
            <a:chOff x="127661" y="3262515"/>
            <a:chExt cx="9738598" cy="2446135"/>
          </a:xfrm>
        </p:grpSpPr>
        <p:sp>
          <p:nvSpPr>
            <p:cNvPr id="5074" name="テキスト ボックス 7"/>
            <p:cNvSpPr txBox="1"/>
            <p:nvPr/>
          </p:nvSpPr>
          <p:spPr>
            <a:xfrm>
              <a:off x="128464" y="3464380"/>
              <a:ext cx="340332" cy="144073"/>
            </a:xfrm>
            <a:prstGeom prst="rect">
              <a:avLst/>
            </a:prstGeom>
            <a:solidFill>
              <a:srgbClr val="00CC66"/>
            </a:solidFill>
          </p:spPr>
          <p:txBody>
            <a:bodyPr wrap="none" lIns="33226" tIns="33226" rIns="33226" bIns="0" rtlCol="0" anchor="ctr" anchorCtr="1">
              <a:noAutofit/>
            </a:bodyPr>
            <a:lstStyle/>
            <a:p>
              <a:pPr defTabSz="914217" fontAlgn="base">
                <a:spcBef>
                  <a:spcPct val="0"/>
                </a:spcBef>
                <a:spcAft>
                  <a:spcPct val="0"/>
                </a:spcAft>
                <a:defRPr/>
              </a:pPr>
              <a:r>
                <a:rPr lang="ja-JP" altLang="en-US" sz="646"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技術</a:t>
              </a:r>
            </a:p>
          </p:txBody>
        </p:sp>
        <p:sp>
          <p:nvSpPr>
            <p:cNvPr id="5075" name="テキスト ボックス 8"/>
            <p:cNvSpPr txBox="1"/>
            <p:nvPr/>
          </p:nvSpPr>
          <p:spPr>
            <a:xfrm>
              <a:off x="524244" y="3464380"/>
              <a:ext cx="9340400" cy="144020"/>
            </a:xfrm>
            <a:prstGeom prst="rect">
              <a:avLst/>
            </a:prstGeom>
            <a:solidFill>
              <a:srgbClr val="99FF99"/>
            </a:solidFill>
          </p:spPr>
          <p:txBody>
            <a:bodyPr wrap="square" tIns="33226" bIns="0" rtlCol="0">
              <a:spAutoFit/>
            </a:bodyPr>
            <a:lstStyle/>
            <a:p>
              <a:pPr algn="ctr" defTabSz="914217" fontAlgn="base">
                <a:spcBef>
                  <a:spcPct val="0"/>
                </a:spcBef>
                <a:spcAft>
                  <a:spcPct val="0"/>
                </a:spcAft>
                <a:defRPr/>
              </a:pPr>
              <a:r>
                <a:rPr lang="ja-JP" altLang="en-US" sz="646">
                  <a:solidFill>
                    <a:srgbClr val="000000"/>
                  </a:solidFill>
                  <a:effectLst>
                    <a:glow rad="889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雨水貯留浸透技術　（ 地下貯留槽、雨水浸透</a:t>
              </a:r>
              <a:r>
                <a:rPr lang="ja-JP" altLang="en-US" sz="646" err="1">
                  <a:solidFill>
                    <a:srgbClr val="000000"/>
                  </a:solidFill>
                  <a:effectLst>
                    <a:glow rad="889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ます</a:t>
              </a:r>
              <a:r>
                <a:rPr lang="ja-JP" altLang="en-US" sz="646">
                  <a:solidFill>
                    <a:srgbClr val="000000"/>
                  </a:solidFill>
                  <a:effectLst>
                    <a:glow rad="889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、透水性舗装等）、緑化技術（屋上緑化、壁面緑化、建物内緑化、植栽管理等）</a:t>
              </a:r>
            </a:p>
          </p:txBody>
        </p:sp>
        <p:sp>
          <p:nvSpPr>
            <p:cNvPr id="5076" name="テキスト ボックス 9"/>
            <p:cNvSpPr txBox="1"/>
            <p:nvPr/>
          </p:nvSpPr>
          <p:spPr>
            <a:xfrm>
              <a:off x="128464" y="3642838"/>
              <a:ext cx="342008" cy="682682"/>
            </a:xfrm>
            <a:prstGeom prst="rect">
              <a:avLst/>
            </a:prstGeom>
            <a:solidFill>
              <a:srgbClr val="33CC33"/>
            </a:solidFill>
          </p:spPr>
          <p:txBody>
            <a:bodyPr wrap="none" lIns="33226" tIns="33226" rIns="33226" bIns="0" rtlCol="0" anchor="ctr" anchorCtr="1">
              <a:noAutofit/>
            </a:bodyPr>
            <a:lstStyle/>
            <a:p>
              <a:pPr algn="ctr" defTabSz="914217" fontAlgn="base">
                <a:spcBef>
                  <a:spcPct val="0"/>
                </a:spcBef>
                <a:spcAft>
                  <a:spcPct val="0"/>
                </a:spcAft>
                <a:defRPr/>
              </a:pPr>
              <a:r>
                <a:rPr lang="ja-JP" altLang="en-US" sz="646"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ハード</a:t>
              </a:r>
              <a:endParaRPr lang="en-US" altLang="ja-JP" sz="646"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914217" fontAlgn="base">
                <a:spcBef>
                  <a:spcPct val="0"/>
                </a:spcBef>
                <a:spcAft>
                  <a:spcPct val="0"/>
                </a:spcAft>
                <a:defRPr/>
              </a:pPr>
              <a:r>
                <a:rPr lang="ja-JP" altLang="en-US" sz="646"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施策</a:t>
              </a:r>
            </a:p>
          </p:txBody>
        </p:sp>
        <p:sp>
          <p:nvSpPr>
            <p:cNvPr id="5077" name="テキスト ボックス 10"/>
            <p:cNvSpPr txBox="1"/>
            <p:nvPr/>
          </p:nvSpPr>
          <p:spPr>
            <a:xfrm>
              <a:off x="4284803" y="3642838"/>
              <a:ext cx="1044000" cy="682682"/>
            </a:xfrm>
            <a:prstGeom prst="rect">
              <a:avLst/>
            </a:prstGeom>
            <a:solidFill>
              <a:srgbClr val="CCFFCC"/>
            </a:solidFill>
          </p:spPr>
          <p:txBody>
            <a:bodyPr wrap="square" lIns="33226" tIns="33226" rIns="33226" bIns="0" rtlCol="0">
              <a:noAutofit/>
            </a:bodyPr>
            <a:lstStyle/>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○緑</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あふれる</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公園</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や</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芝生広場の整備</a:t>
              </a:r>
              <a:endPar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ビオトープの整備</a:t>
              </a:r>
              <a:endParaRPr lang="en-US" altLang="zh-TW"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78" name="テキスト ボックス 11"/>
            <p:cNvSpPr txBox="1"/>
            <p:nvPr/>
          </p:nvSpPr>
          <p:spPr>
            <a:xfrm>
              <a:off x="5377758" y="3642838"/>
              <a:ext cx="1090800" cy="682682"/>
            </a:xfrm>
            <a:prstGeom prst="rect">
              <a:avLst/>
            </a:prstGeom>
            <a:solidFill>
              <a:srgbClr val="CCFFCC"/>
            </a:solidFill>
          </p:spPr>
          <p:txBody>
            <a:bodyPr wrap="none" lIns="33226" tIns="33226" rIns="33226" bIns="0" rtlCol="0">
              <a:noAutofit/>
            </a:bodyPr>
            <a:lstStyle/>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敷地、空地の</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緑化 </a:t>
              </a:r>
            </a:p>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○緑</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の</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駐車場</a:t>
              </a:r>
            </a:p>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○生産緑地</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の</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保全</a:t>
              </a:r>
              <a:endParaRPr lang="en-US" altLang="zh-TW"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○雨水浸透ます等の設置</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○市民農園</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の整備</a:t>
              </a:r>
              <a:endParaRPr lang="en-US" altLang="zh-TW"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zh-TW"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79" name="テキスト ボックス 12"/>
            <p:cNvSpPr txBox="1"/>
            <p:nvPr/>
          </p:nvSpPr>
          <p:spPr>
            <a:xfrm>
              <a:off x="6524006" y="3642838"/>
              <a:ext cx="1149921" cy="682682"/>
            </a:xfrm>
            <a:prstGeom prst="rect">
              <a:avLst/>
            </a:prstGeom>
            <a:solidFill>
              <a:srgbClr val="CCFFCC"/>
            </a:solidFill>
          </p:spPr>
          <p:txBody>
            <a:bodyPr wrap="square" lIns="33226" tIns="33226" rIns="33226" bIns="0" rtlCol="0">
              <a:noAutofit/>
            </a:bodyPr>
            <a:lstStyle/>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○樹林地</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の適正な管理</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による保全</a:t>
              </a:r>
              <a:endPar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80" name="テキスト ボックス 13"/>
            <p:cNvSpPr txBox="1"/>
            <p:nvPr/>
          </p:nvSpPr>
          <p:spPr>
            <a:xfrm>
              <a:off x="7717575" y="3642838"/>
              <a:ext cx="999898" cy="682682"/>
            </a:xfrm>
            <a:prstGeom prst="rect">
              <a:avLst/>
            </a:prstGeom>
            <a:solidFill>
              <a:srgbClr val="CCFFCC"/>
            </a:solidFill>
          </p:spPr>
          <p:txBody>
            <a:bodyPr wrap="none" lIns="33226" tIns="33226" rIns="33226" bIns="0" rtlCol="0">
              <a:noAutofit/>
            </a:bodyPr>
            <a:lstStyle/>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○生物多様性</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配慮</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した</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湿地保全</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再生</a:t>
              </a:r>
              <a:endParaRPr lang="en-US" altLang="zh-TW"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81" name="テキスト ボックス 14"/>
            <p:cNvSpPr txBox="1"/>
            <p:nvPr/>
          </p:nvSpPr>
          <p:spPr>
            <a:xfrm>
              <a:off x="8761121" y="3642838"/>
              <a:ext cx="1105138" cy="682682"/>
            </a:xfrm>
            <a:prstGeom prst="rect">
              <a:avLst/>
            </a:prstGeom>
            <a:solidFill>
              <a:srgbClr val="CCFFCC"/>
            </a:solidFill>
          </p:spPr>
          <p:txBody>
            <a:bodyPr wrap="none" lIns="33226" tIns="33226" rIns="33226" bIns="0" rtlCol="0">
              <a:noAutofit/>
            </a:bodyPr>
            <a:lstStyle/>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○多自然川</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づくり</a:t>
              </a:r>
              <a:endPar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ため</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池</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の</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保全</a:t>
              </a:r>
              <a:endParaRPr lang="en-US" altLang="zh-TW"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82" name="テキスト ボックス 15"/>
            <p:cNvSpPr txBox="1"/>
            <p:nvPr/>
          </p:nvSpPr>
          <p:spPr>
            <a:xfrm>
              <a:off x="127661" y="4387110"/>
              <a:ext cx="343613" cy="251689"/>
            </a:xfrm>
            <a:prstGeom prst="rect">
              <a:avLst/>
            </a:prstGeom>
            <a:solidFill>
              <a:srgbClr val="FF9900"/>
            </a:solidFill>
          </p:spPr>
          <p:txBody>
            <a:bodyPr wrap="none" lIns="33226" tIns="33226" rIns="33226" bIns="0" rtlCol="0">
              <a:spAutoFit/>
            </a:bodyPr>
            <a:lstStyle/>
            <a:p>
              <a:pPr algn="ctr" defTabSz="914217" fontAlgn="base">
                <a:spcBef>
                  <a:spcPct val="0"/>
                </a:spcBef>
                <a:spcAft>
                  <a:spcPct val="0"/>
                </a:spcAft>
                <a:defRPr/>
              </a:pPr>
              <a:r>
                <a:rPr lang="ja-JP" altLang="en-US" sz="646"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ソフト</a:t>
              </a:r>
              <a:endParaRPr lang="en-US" altLang="ja-JP" sz="646"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914217" fontAlgn="base">
                <a:spcBef>
                  <a:spcPct val="0"/>
                </a:spcBef>
                <a:spcAft>
                  <a:spcPct val="0"/>
                </a:spcAft>
                <a:defRPr/>
              </a:pPr>
              <a:r>
                <a:rPr lang="ja-JP" altLang="en-US" sz="646"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施策</a:t>
              </a:r>
            </a:p>
          </p:txBody>
        </p:sp>
        <p:sp>
          <p:nvSpPr>
            <p:cNvPr id="5083" name="テキスト ボックス 16"/>
            <p:cNvSpPr txBox="1"/>
            <p:nvPr/>
          </p:nvSpPr>
          <p:spPr>
            <a:xfrm>
              <a:off x="4284803" y="4387110"/>
              <a:ext cx="1044000" cy="251795"/>
            </a:xfrm>
            <a:prstGeom prst="rect">
              <a:avLst/>
            </a:prstGeom>
            <a:solidFill>
              <a:srgbClr val="FFC000"/>
            </a:solidFill>
          </p:spPr>
          <p:txBody>
            <a:bodyPr wrap="squar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ﾎﾞﾗﾝﾃｨｱによる花壇の管理</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○環境教育</a:t>
              </a:r>
            </a:p>
          </p:txBody>
        </p:sp>
        <p:sp>
          <p:nvSpPr>
            <p:cNvPr id="5084" name="テキスト ボックス 17"/>
            <p:cNvSpPr txBox="1"/>
            <p:nvPr/>
          </p:nvSpPr>
          <p:spPr>
            <a:xfrm>
              <a:off x="5377758" y="4387110"/>
              <a:ext cx="1090800" cy="251795"/>
            </a:xfrm>
            <a:prstGeom prst="rect">
              <a:avLst/>
            </a:prstGeom>
            <a:solidFill>
              <a:srgbClr val="FFC000"/>
            </a:solidFill>
          </p:spPr>
          <p:txBody>
            <a:bodyPr wrap="non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○オープンガーデン</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85" name="テキスト ボックス 18"/>
            <p:cNvSpPr txBox="1"/>
            <p:nvPr/>
          </p:nvSpPr>
          <p:spPr>
            <a:xfrm>
              <a:off x="6524006" y="4387110"/>
              <a:ext cx="1148400" cy="251795"/>
            </a:xfrm>
            <a:prstGeom prst="rect">
              <a:avLst/>
            </a:prstGeom>
            <a:solidFill>
              <a:srgbClr val="FFC000"/>
            </a:solidFill>
          </p:spPr>
          <p:txBody>
            <a:bodyPr wrap="non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○森や里山保全への</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市民参加</a:t>
              </a:r>
            </a:p>
          </p:txBody>
        </p:sp>
        <p:sp>
          <p:nvSpPr>
            <p:cNvPr id="5086" name="テキスト ボックス 19"/>
            <p:cNvSpPr txBox="1"/>
            <p:nvPr/>
          </p:nvSpPr>
          <p:spPr>
            <a:xfrm>
              <a:off x="7717575" y="4387110"/>
              <a:ext cx="999898" cy="251795"/>
            </a:xfrm>
            <a:prstGeom prst="rect">
              <a:avLst/>
            </a:prstGeom>
            <a:solidFill>
              <a:srgbClr val="FFC000"/>
            </a:solidFill>
          </p:spPr>
          <p:txBody>
            <a:bodyPr wrap="non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○環境教育</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87" name="テキスト ボックス 20"/>
            <p:cNvSpPr txBox="1"/>
            <p:nvPr/>
          </p:nvSpPr>
          <p:spPr>
            <a:xfrm>
              <a:off x="8761343" y="4387110"/>
              <a:ext cx="1103302" cy="251795"/>
            </a:xfrm>
            <a:prstGeom prst="rect">
              <a:avLst/>
            </a:prstGeom>
            <a:solidFill>
              <a:srgbClr val="FFC000"/>
            </a:solidFill>
          </p:spPr>
          <p:txBody>
            <a:bodyPr wrap="non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○ミズベリング</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○池干し、外来種駆除</a:t>
              </a:r>
            </a:p>
          </p:txBody>
        </p:sp>
        <p:sp>
          <p:nvSpPr>
            <p:cNvPr id="5088" name="テキスト ボックス 21"/>
            <p:cNvSpPr txBox="1"/>
            <p:nvPr/>
          </p:nvSpPr>
          <p:spPr>
            <a:xfrm>
              <a:off x="128464" y="3267153"/>
              <a:ext cx="336395" cy="144073"/>
            </a:xfrm>
            <a:prstGeom prst="rect">
              <a:avLst/>
            </a:prstGeom>
            <a:solidFill>
              <a:schemeClr val="tx1">
                <a:lumMod val="75000"/>
                <a:lumOff val="25000"/>
              </a:schemeClr>
            </a:solidFill>
          </p:spPr>
          <p:txBody>
            <a:bodyPr wrap="none" lIns="33226" tIns="33226" rIns="33226" bIns="0" rtlCol="0" anchor="ctr" anchorCtr="1">
              <a:noAutofit/>
            </a:bodyPr>
            <a:lstStyle/>
            <a:p>
              <a:pPr defTabSz="914217" fontAlgn="base">
                <a:spcBef>
                  <a:spcPct val="0"/>
                </a:spcBef>
                <a:spcAft>
                  <a:spcPct val="0"/>
                </a:spcAft>
                <a:defRPr/>
              </a:pPr>
              <a:r>
                <a:rPr lang="ja-JP" altLang="en-US" sz="646"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対象</a:t>
              </a:r>
            </a:p>
          </p:txBody>
        </p:sp>
        <p:sp>
          <p:nvSpPr>
            <p:cNvPr id="5089" name="テキスト ボックス 22"/>
            <p:cNvSpPr txBox="1"/>
            <p:nvPr/>
          </p:nvSpPr>
          <p:spPr>
            <a:xfrm>
              <a:off x="524244" y="3642838"/>
              <a:ext cx="702000" cy="682682"/>
            </a:xfrm>
            <a:prstGeom prst="rect">
              <a:avLst/>
            </a:prstGeom>
            <a:solidFill>
              <a:srgbClr val="CCFFCC"/>
            </a:solidFill>
          </p:spPr>
          <p:txBody>
            <a:bodyPr wrap="square" lIns="33226" tIns="33226" rIns="33226" bIns="0" rtlCol="0">
              <a:noAutofit/>
            </a:bodyPr>
            <a:lstStyle/>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○緑</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の</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防潮堤</a:t>
              </a:r>
            </a:p>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○生物共生型</a:t>
              </a: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港湾構造物</a:t>
              </a:r>
            </a:p>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○港湾緑地</a:t>
              </a:r>
            </a:p>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○親水護岸</a:t>
              </a:r>
              <a:endParaRPr lang="en-US" altLang="zh-TW"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90" name="テキスト ボックス 23"/>
            <p:cNvSpPr txBox="1"/>
            <p:nvPr/>
          </p:nvSpPr>
          <p:spPr>
            <a:xfrm>
              <a:off x="524244" y="4387110"/>
              <a:ext cx="702000" cy="251795"/>
            </a:xfrm>
            <a:prstGeom prst="rect">
              <a:avLst/>
            </a:prstGeom>
            <a:solidFill>
              <a:srgbClr val="FFC000"/>
            </a:solidFill>
          </p:spPr>
          <p:txBody>
            <a:bodyPr wrap="non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○運河クルーズ</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91" name="テキスト ボックス 24"/>
            <p:cNvSpPr txBox="1"/>
            <p:nvPr/>
          </p:nvSpPr>
          <p:spPr>
            <a:xfrm>
              <a:off x="524244" y="3267153"/>
              <a:ext cx="702000" cy="144073"/>
            </a:xfrm>
            <a:prstGeom prst="rect">
              <a:avLst/>
            </a:prstGeom>
            <a:solidFill>
              <a:schemeClr val="bg1">
                <a:lumMod val="85000"/>
              </a:schemeClr>
            </a:solidFill>
          </p:spPr>
          <p:txBody>
            <a:bodyPr wrap="none" tIns="33226" bIns="0" rtlCol="0">
              <a:noAutofit/>
            </a:bodyPr>
            <a:lstStyle/>
            <a:p>
              <a:pPr algn="ct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港湾・ 運河</a:t>
              </a:r>
            </a:p>
          </p:txBody>
        </p:sp>
        <p:sp>
          <p:nvSpPr>
            <p:cNvPr id="5092" name="テキスト ボックス 25"/>
            <p:cNvSpPr txBox="1"/>
            <p:nvPr/>
          </p:nvSpPr>
          <p:spPr>
            <a:xfrm>
              <a:off x="1262432" y="3642838"/>
              <a:ext cx="881333" cy="682682"/>
            </a:xfrm>
            <a:prstGeom prst="rect">
              <a:avLst/>
            </a:prstGeom>
            <a:solidFill>
              <a:srgbClr val="CCFFCC"/>
            </a:solidFill>
          </p:spPr>
          <p:txBody>
            <a:bodyPr wrap="square" lIns="33226" tIns="33226" rIns="33226" bIns="0" rtlCol="0">
              <a:noAutofit/>
            </a:bodyPr>
            <a:lstStyle/>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○農地保全</a:t>
              </a:r>
            </a:p>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○市民農園</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市民水田の整備</a:t>
              </a:r>
              <a:endParaRPr lang="en-US" altLang="zh-TW"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93" name="テキスト ボックス 26"/>
            <p:cNvSpPr txBox="1"/>
            <p:nvPr/>
          </p:nvSpPr>
          <p:spPr>
            <a:xfrm>
              <a:off x="1262433" y="4387110"/>
              <a:ext cx="873640" cy="251795"/>
            </a:xfrm>
            <a:prstGeom prst="rect">
              <a:avLst/>
            </a:prstGeom>
            <a:solidFill>
              <a:srgbClr val="FFC000"/>
            </a:solidFill>
          </p:spPr>
          <p:txBody>
            <a:bodyPr wrap="squar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無農薬・減農薬農業</a:t>
              </a:r>
              <a:endPar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○環境教育・食育</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94" name="テキスト ボックス 27"/>
            <p:cNvSpPr txBox="1"/>
            <p:nvPr/>
          </p:nvSpPr>
          <p:spPr>
            <a:xfrm>
              <a:off x="1262433" y="3267153"/>
              <a:ext cx="900000" cy="144073"/>
            </a:xfrm>
            <a:prstGeom prst="rect">
              <a:avLst/>
            </a:prstGeom>
            <a:solidFill>
              <a:schemeClr val="bg1">
                <a:lumMod val="85000"/>
              </a:schemeClr>
            </a:solidFill>
          </p:spPr>
          <p:txBody>
            <a:bodyPr wrap="none" tIns="33226" bIns="0" rtlCol="0">
              <a:noAutofit/>
            </a:bodyPr>
            <a:lstStyle/>
            <a:p>
              <a:pPr algn="ct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農地</a:t>
              </a:r>
            </a:p>
          </p:txBody>
        </p:sp>
        <p:sp>
          <p:nvSpPr>
            <p:cNvPr id="5095" name="テキスト ボックス 28"/>
            <p:cNvSpPr txBox="1"/>
            <p:nvPr/>
          </p:nvSpPr>
          <p:spPr>
            <a:xfrm>
              <a:off x="2185029" y="3642838"/>
              <a:ext cx="887034" cy="682682"/>
            </a:xfrm>
            <a:prstGeom prst="rect">
              <a:avLst/>
            </a:prstGeom>
            <a:solidFill>
              <a:srgbClr val="CCFFCC"/>
            </a:solidFill>
          </p:spPr>
          <p:txBody>
            <a:bodyPr wrap="non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○歩道の透水性舗装</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○植樹ますの設置</a:t>
              </a: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○街路樹の整備</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96" name="テキスト ボックス 29"/>
            <p:cNvSpPr txBox="1"/>
            <p:nvPr/>
          </p:nvSpPr>
          <p:spPr>
            <a:xfrm>
              <a:off x="2185028" y="4387110"/>
              <a:ext cx="885600" cy="251795"/>
            </a:xfrm>
            <a:prstGeom prst="rect">
              <a:avLst/>
            </a:prstGeom>
            <a:solidFill>
              <a:srgbClr val="FFC000"/>
            </a:solidFill>
          </p:spPr>
          <p:txBody>
            <a:bodyPr wrap="squar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○ﾎﾞﾗﾝﾃｨｱによる</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花壇の管理</a:t>
              </a:r>
            </a:p>
          </p:txBody>
        </p:sp>
        <p:sp>
          <p:nvSpPr>
            <p:cNvPr id="5097" name="テキスト ボックス 30"/>
            <p:cNvSpPr txBox="1"/>
            <p:nvPr/>
          </p:nvSpPr>
          <p:spPr>
            <a:xfrm>
              <a:off x="2185028" y="3262515"/>
              <a:ext cx="899859" cy="148711"/>
            </a:xfrm>
            <a:prstGeom prst="rect">
              <a:avLst/>
            </a:prstGeom>
            <a:solidFill>
              <a:schemeClr val="bg1">
                <a:lumMod val="85000"/>
              </a:schemeClr>
            </a:solidFill>
          </p:spPr>
          <p:txBody>
            <a:bodyPr wrap="none" tIns="33226" bIns="0" rtlCol="0">
              <a:noAutofit/>
            </a:bodyPr>
            <a:lstStyle/>
            <a:p>
              <a:pPr algn="ct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道路</a:t>
              </a:r>
            </a:p>
          </p:txBody>
        </p:sp>
        <p:sp>
          <p:nvSpPr>
            <p:cNvPr id="5098" name="テキスト ボックス 31"/>
            <p:cNvSpPr txBox="1"/>
            <p:nvPr/>
          </p:nvSpPr>
          <p:spPr>
            <a:xfrm>
              <a:off x="3113326" y="3642838"/>
              <a:ext cx="1126800" cy="682682"/>
            </a:xfrm>
            <a:prstGeom prst="rect">
              <a:avLst/>
            </a:prstGeom>
            <a:solidFill>
              <a:srgbClr val="CCFFCC"/>
            </a:solidFill>
          </p:spPr>
          <p:txBody>
            <a:bodyPr wrap="square" lIns="33226" tIns="33226" rIns="33226" bIns="0" rtlCol="0">
              <a:noAutofit/>
            </a:bodyPr>
            <a:lstStyle/>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○公共</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公益施設・民間</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施設</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の</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緑化</a:t>
              </a:r>
            </a:p>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沿道・遊歩道の</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緑化</a:t>
              </a:r>
            </a:p>
            <a:p>
              <a:pP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○緑</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の</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駐車場</a:t>
              </a:r>
              <a:endParaRPr lang="en-US" altLang="zh-TW"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○地下貯留槽、雨水浸透</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ます等の設置</a:t>
              </a:r>
            </a:p>
            <a:p>
              <a:pPr defTabSz="914217" fontAlgn="base">
                <a:spcBef>
                  <a:spcPct val="0"/>
                </a:spcBef>
                <a:spcAft>
                  <a:spcPct val="0"/>
                </a:spcAft>
                <a:defRPr/>
              </a:pPr>
              <a:endParaRPr lang="en-US" altLang="zh-TW"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99" name="テキスト ボックス 32"/>
            <p:cNvSpPr txBox="1"/>
            <p:nvPr/>
          </p:nvSpPr>
          <p:spPr>
            <a:xfrm>
              <a:off x="3113326" y="4387110"/>
              <a:ext cx="1126800" cy="251795"/>
            </a:xfrm>
            <a:prstGeom prst="rect">
              <a:avLst/>
            </a:prstGeom>
            <a:solidFill>
              <a:srgbClr val="FFC000"/>
            </a:solidFill>
          </p:spPr>
          <p:txBody>
            <a:bodyPr wrap="non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○民間資金の活用</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市民緑地認定</a:t>
              </a:r>
              <a:endParaRPr lang="en-US" altLang="zh-TW"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00" name="テキスト ボックス 33"/>
            <p:cNvSpPr txBox="1"/>
            <p:nvPr/>
          </p:nvSpPr>
          <p:spPr>
            <a:xfrm>
              <a:off x="3113326" y="3267153"/>
              <a:ext cx="1126800" cy="144073"/>
            </a:xfrm>
            <a:prstGeom prst="rect">
              <a:avLst/>
            </a:prstGeom>
            <a:solidFill>
              <a:schemeClr val="bg1">
                <a:lumMod val="85000"/>
              </a:schemeClr>
            </a:solidFill>
          </p:spPr>
          <p:txBody>
            <a:bodyPr wrap="none" tIns="33226" bIns="0" rtlCol="0">
              <a:noAutofit/>
            </a:bodyPr>
            <a:lstStyle/>
            <a:p>
              <a:pPr algn="ct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公共用地</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商業</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業務地</a:t>
              </a: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01" name="テキスト ボックス 34"/>
            <p:cNvSpPr txBox="1"/>
            <p:nvPr/>
          </p:nvSpPr>
          <p:spPr>
            <a:xfrm>
              <a:off x="4284803" y="3267153"/>
              <a:ext cx="1044000" cy="144073"/>
            </a:xfrm>
            <a:prstGeom prst="rect">
              <a:avLst/>
            </a:prstGeom>
            <a:solidFill>
              <a:schemeClr val="bg1">
                <a:lumMod val="85000"/>
              </a:schemeClr>
            </a:solidFill>
          </p:spPr>
          <p:txBody>
            <a:bodyPr wrap="none" tIns="33226" bIns="0" rtlCol="0">
              <a:noAutofit/>
            </a:bodyPr>
            <a:lstStyle/>
            <a:p>
              <a:pPr algn="ct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公園</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緑地</a:t>
              </a: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02" name="テキスト ボックス 35"/>
            <p:cNvSpPr txBox="1"/>
            <p:nvPr/>
          </p:nvSpPr>
          <p:spPr>
            <a:xfrm>
              <a:off x="5377758" y="3267153"/>
              <a:ext cx="1090800" cy="144073"/>
            </a:xfrm>
            <a:prstGeom prst="rect">
              <a:avLst/>
            </a:prstGeom>
            <a:solidFill>
              <a:schemeClr val="bg1">
                <a:lumMod val="85000"/>
              </a:schemeClr>
            </a:solidFill>
          </p:spPr>
          <p:txBody>
            <a:bodyPr wrap="none" tIns="33226" bIns="0" rtlCol="0">
              <a:noAutofit/>
            </a:bodyPr>
            <a:lstStyle/>
            <a:p>
              <a:pPr algn="ct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住宅地</a:t>
              </a: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03" name="テキスト ボックス 36"/>
            <p:cNvSpPr txBox="1"/>
            <p:nvPr/>
          </p:nvSpPr>
          <p:spPr>
            <a:xfrm>
              <a:off x="6524006" y="3267153"/>
              <a:ext cx="1148400" cy="144073"/>
            </a:xfrm>
            <a:prstGeom prst="rect">
              <a:avLst/>
            </a:prstGeom>
            <a:solidFill>
              <a:schemeClr val="bg1">
                <a:lumMod val="85000"/>
              </a:schemeClr>
            </a:solidFill>
          </p:spPr>
          <p:txBody>
            <a:bodyPr wrap="none" tIns="33226" bIns="0" rtlCol="0">
              <a:noAutofit/>
            </a:bodyPr>
            <a:lstStyle/>
            <a:p>
              <a:pPr algn="ct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樹林地</a:t>
              </a: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04" name="テキスト ボックス 37"/>
            <p:cNvSpPr txBox="1"/>
            <p:nvPr/>
          </p:nvSpPr>
          <p:spPr>
            <a:xfrm>
              <a:off x="7717575" y="3267153"/>
              <a:ext cx="999898" cy="144073"/>
            </a:xfrm>
            <a:prstGeom prst="rect">
              <a:avLst/>
            </a:prstGeom>
            <a:solidFill>
              <a:schemeClr val="bg1">
                <a:lumMod val="85000"/>
              </a:schemeClr>
            </a:solidFill>
          </p:spPr>
          <p:txBody>
            <a:bodyPr wrap="none" tIns="33226" bIns="0" rtlCol="0">
              <a:noAutofit/>
            </a:bodyPr>
            <a:lstStyle/>
            <a:p>
              <a:pPr algn="ct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湿地</a:t>
              </a: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05" name="テキスト ボックス 38"/>
            <p:cNvSpPr txBox="1"/>
            <p:nvPr/>
          </p:nvSpPr>
          <p:spPr>
            <a:xfrm>
              <a:off x="8761121" y="3267153"/>
              <a:ext cx="1105138" cy="144073"/>
            </a:xfrm>
            <a:prstGeom prst="rect">
              <a:avLst/>
            </a:prstGeom>
            <a:solidFill>
              <a:schemeClr val="bg1">
                <a:lumMod val="85000"/>
              </a:schemeClr>
            </a:solidFill>
          </p:spPr>
          <p:txBody>
            <a:bodyPr wrap="none" tIns="33226" bIns="0" rtlCol="0">
              <a:noAutofit/>
            </a:bodyPr>
            <a:lstStyle/>
            <a:p>
              <a:pPr algn="ctr" defTabSz="914217" fontAlgn="base">
                <a:spcBef>
                  <a:spcPct val="0"/>
                </a:spcBef>
                <a:spcAft>
                  <a:spcPct val="0"/>
                </a:spcAft>
                <a:defRPr/>
              </a:pP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河川</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・ため</a:t>
              </a:r>
              <a:r>
                <a:rPr lang="zh-TW"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池</a:t>
              </a: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06" name="テキスト ボックス 39"/>
            <p:cNvSpPr txBox="1"/>
            <p:nvPr/>
          </p:nvSpPr>
          <p:spPr>
            <a:xfrm>
              <a:off x="128464" y="4685804"/>
              <a:ext cx="340332" cy="1022845"/>
            </a:xfrm>
            <a:prstGeom prst="rect">
              <a:avLst/>
            </a:prstGeom>
            <a:solidFill>
              <a:srgbClr val="FF00FF"/>
            </a:solidFill>
          </p:spPr>
          <p:txBody>
            <a:bodyPr vert="eaVert" wrap="none" lIns="33226" tIns="33226" rIns="33226" bIns="0" rtlCol="0" anchor="ctr" anchorCtr="1">
              <a:noAutofit/>
            </a:bodyPr>
            <a:lstStyle/>
            <a:p>
              <a:pPr defTabSz="914217" fontAlgn="base">
                <a:spcBef>
                  <a:spcPct val="0"/>
                </a:spcBef>
                <a:spcAft>
                  <a:spcPct val="0"/>
                </a:spcAft>
                <a:defRPr/>
              </a:pPr>
              <a:r>
                <a:rPr lang="ja-JP" altLang="en-US" sz="646"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効　果</a:t>
              </a:r>
            </a:p>
          </p:txBody>
        </p:sp>
        <p:sp>
          <p:nvSpPr>
            <p:cNvPr id="5107" name="テキスト ボックス 40"/>
            <p:cNvSpPr txBox="1"/>
            <p:nvPr/>
          </p:nvSpPr>
          <p:spPr>
            <a:xfrm>
              <a:off x="4284803" y="4682397"/>
              <a:ext cx="1044000" cy="776836"/>
            </a:xfrm>
            <a:prstGeom prst="rect">
              <a:avLst/>
            </a:prstGeom>
            <a:solidFill>
              <a:srgbClr val="FFCCFF"/>
            </a:solidFill>
          </p:spPr>
          <p:txBody>
            <a:bodyPr wrap="non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○災害リスクの低減</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○水の安定供給</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○暑熱緩和</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○生息域の改善</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○健康増進</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08" name="テキスト ボックス 41"/>
            <p:cNvSpPr txBox="1"/>
            <p:nvPr/>
          </p:nvSpPr>
          <p:spPr>
            <a:xfrm>
              <a:off x="5377758" y="4682397"/>
              <a:ext cx="1090800" cy="776836"/>
            </a:xfrm>
            <a:prstGeom prst="rect">
              <a:avLst/>
            </a:prstGeom>
            <a:solidFill>
              <a:srgbClr val="FFCCFF"/>
            </a:solidFill>
          </p:spPr>
          <p:txBody>
            <a:bodyPr wrap="non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○災害リスクの低減</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○水の安定供給</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○生息域の改善</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○資産価値の増加</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○健康増進</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09" name="テキスト ボックス 42"/>
            <p:cNvSpPr txBox="1"/>
            <p:nvPr/>
          </p:nvSpPr>
          <p:spPr>
            <a:xfrm>
              <a:off x="6524006" y="4682397"/>
              <a:ext cx="1148400" cy="776836"/>
            </a:xfrm>
            <a:prstGeom prst="rect">
              <a:avLst/>
            </a:prstGeom>
            <a:solidFill>
              <a:srgbClr val="FFCCFF"/>
            </a:solidFill>
          </p:spPr>
          <p:txBody>
            <a:bodyPr wrap="non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○災害リスクの低減</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○水の安定供給</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10" name="テキスト ボックス 43"/>
            <p:cNvSpPr txBox="1"/>
            <p:nvPr/>
          </p:nvSpPr>
          <p:spPr>
            <a:xfrm>
              <a:off x="7717575" y="4682397"/>
              <a:ext cx="999898" cy="776836"/>
            </a:xfrm>
            <a:prstGeom prst="rect">
              <a:avLst/>
            </a:prstGeom>
            <a:solidFill>
              <a:srgbClr val="FFCCFF"/>
            </a:solidFill>
          </p:spPr>
          <p:txBody>
            <a:bodyPr wrap="non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○災害リスクの低減</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○水の安定供給</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○生息域の改善</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11" name="テキスト ボックス 44"/>
            <p:cNvSpPr txBox="1"/>
            <p:nvPr/>
          </p:nvSpPr>
          <p:spPr>
            <a:xfrm>
              <a:off x="8761343" y="4682397"/>
              <a:ext cx="1103302" cy="776836"/>
            </a:xfrm>
            <a:prstGeom prst="rect">
              <a:avLst/>
            </a:prstGeom>
            <a:solidFill>
              <a:srgbClr val="FFCCFF"/>
            </a:solidFill>
          </p:spPr>
          <p:txBody>
            <a:bodyPr wrap="non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○災害リスクの低減</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○水の安定供給</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○濁水対策</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○生息域の改善</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12" name="テキスト ボックス 45"/>
            <p:cNvSpPr txBox="1"/>
            <p:nvPr/>
          </p:nvSpPr>
          <p:spPr>
            <a:xfrm>
              <a:off x="524244" y="4682397"/>
              <a:ext cx="702000" cy="776836"/>
            </a:xfrm>
            <a:prstGeom prst="rect">
              <a:avLst/>
            </a:prstGeom>
            <a:solidFill>
              <a:srgbClr val="FFCCFF"/>
            </a:solidFill>
          </p:spPr>
          <p:txBody>
            <a:bodyPr wrap="squar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○災害リスクの</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低減</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○生息域の改善</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13" name="テキスト ボックス 46"/>
            <p:cNvSpPr txBox="1"/>
            <p:nvPr/>
          </p:nvSpPr>
          <p:spPr>
            <a:xfrm>
              <a:off x="1262433" y="4682397"/>
              <a:ext cx="881332" cy="776836"/>
            </a:xfrm>
            <a:prstGeom prst="rect">
              <a:avLst/>
            </a:prstGeom>
            <a:solidFill>
              <a:srgbClr val="FFCCFF"/>
            </a:solidFill>
          </p:spPr>
          <p:txBody>
            <a:bodyPr wrap="squar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○災害リスクの低減</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○水の安定供給</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○生息域の改善</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○農作物の地域</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ﾌﾞﾗﾝﾃﾞｨﾝｸﾞ</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14" name="テキスト ボックス 47"/>
            <p:cNvSpPr txBox="1"/>
            <p:nvPr/>
          </p:nvSpPr>
          <p:spPr>
            <a:xfrm>
              <a:off x="2185028" y="4682397"/>
              <a:ext cx="885600" cy="776836"/>
            </a:xfrm>
            <a:prstGeom prst="rect">
              <a:avLst/>
            </a:prstGeom>
            <a:solidFill>
              <a:srgbClr val="FFCCFF"/>
            </a:solidFill>
          </p:spPr>
          <p:txBody>
            <a:bodyPr wrap="non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○災害リスクの低減</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○暑熱緩和</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15" name="テキスト ボックス 48"/>
            <p:cNvSpPr txBox="1"/>
            <p:nvPr/>
          </p:nvSpPr>
          <p:spPr>
            <a:xfrm>
              <a:off x="3113326" y="4682397"/>
              <a:ext cx="1126800" cy="776836"/>
            </a:xfrm>
            <a:prstGeom prst="rect">
              <a:avLst/>
            </a:prstGeom>
            <a:solidFill>
              <a:srgbClr val="FFCCFF"/>
            </a:solidFill>
          </p:spPr>
          <p:txBody>
            <a:bodyPr wrap="none" lIns="33226" tIns="33226" rIns="33226" bIns="0" rtlCol="0">
              <a:noAutofit/>
            </a:bodyPr>
            <a:lstStyle/>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○災害リスクの低減</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○水の安定供給</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○暑熱緩和</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○エネルギー需要の抑制</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○生息域の改善</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○資産価値の上昇</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○従業員の生産性向上</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ct val="0"/>
                </a:spcAft>
                <a:defRPr/>
              </a:pP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16" name="テキスト ボックス 49"/>
            <p:cNvSpPr txBox="1"/>
            <p:nvPr/>
          </p:nvSpPr>
          <p:spPr>
            <a:xfrm>
              <a:off x="524244" y="5481638"/>
              <a:ext cx="9340400" cy="227012"/>
            </a:xfrm>
            <a:prstGeom prst="rect">
              <a:avLst/>
            </a:prstGeom>
            <a:solidFill>
              <a:srgbClr val="FF9999"/>
            </a:solidFill>
            <a:ln w="38100">
              <a:noFill/>
            </a:ln>
          </p:spPr>
          <p:txBody>
            <a:bodyPr wrap="none" lIns="33226" tIns="26581" rIns="33226" bIns="0" rtlCol="0" anchor="ctr" anchorCtr="1">
              <a:noAutofit/>
            </a:bodyPr>
            <a:lstStyle/>
            <a:p>
              <a:pPr algn="ctr" defTabSz="914217" fontAlgn="base">
                <a:spcBef>
                  <a:spcPct val="0"/>
                </a:spcBef>
                <a:spcAft>
                  <a:spcPct val="0"/>
                </a:spcAft>
                <a:defRPr/>
              </a:pPr>
              <a:r>
                <a:rPr lang="en-US" altLang="ja-JP" sz="674" b="1">
                  <a:solidFill>
                    <a:srgbClr val="000000"/>
                  </a:solidFill>
                  <a:effectLst>
                    <a:glow rad="889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CO2</a:t>
              </a:r>
              <a:r>
                <a:rPr lang="ja-JP" altLang="en-US" sz="674" b="1">
                  <a:solidFill>
                    <a:srgbClr val="000000"/>
                  </a:solidFill>
                  <a:effectLst>
                    <a:glow rad="889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削減、防災・減災、緑と水の豊かな環境の形成（水質・大気質の改善、住みやすさ向上、健康増進、生態系の保全）、地域の活性化（賑わいの創出、観光振興）→人々の豊かで健康な暮らしと持続可能で魅力ある地域　</a:t>
              </a:r>
            </a:p>
          </p:txBody>
        </p:sp>
      </p:grpSp>
      <p:sp>
        <p:nvSpPr>
          <p:cNvPr id="5117" name="テキスト ボックス 50"/>
          <p:cNvSpPr txBox="1"/>
          <p:nvPr/>
        </p:nvSpPr>
        <p:spPr>
          <a:xfrm>
            <a:off x="463065" y="5743148"/>
            <a:ext cx="310468" cy="931965"/>
          </a:xfrm>
          <a:prstGeom prst="rect">
            <a:avLst/>
          </a:prstGeom>
          <a:solidFill>
            <a:srgbClr val="00B050"/>
          </a:solidFill>
        </p:spPr>
        <p:txBody>
          <a:bodyPr vert="eaVert" wrap="none" lIns="33226" tIns="33226" rIns="33226" bIns="0" rtlCol="0" anchor="ctr" anchorCtr="1">
            <a:noAutofit/>
          </a:bodyPr>
          <a:lstStyle/>
          <a:p>
            <a:pPr defTabSz="914217" fontAlgn="base">
              <a:spcBef>
                <a:spcPct val="0"/>
              </a:spcBef>
              <a:spcAft>
                <a:spcPct val="0"/>
              </a:spcAft>
              <a:defRPr/>
            </a:pPr>
            <a:r>
              <a:rPr lang="ja-JP" altLang="en-US" sz="646"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イメージ</a:t>
            </a:r>
          </a:p>
        </p:txBody>
      </p:sp>
      <p:sp>
        <p:nvSpPr>
          <p:cNvPr id="5118" name="テキスト ボックス 51"/>
          <p:cNvSpPr txBox="1"/>
          <p:nvPr/>
        </p:nvSpPr>
        <p:spPr>
          <a:xfrm>
            <a:off x="8151039" y="6663393"/>
            <a:ext cx="1050378" cy="125333"/>
          </a:xfrm>
          <a:prstGeom prst="rect">
            <a:avLst/>
          </a:prstGeom>
          <a:noFill/>
        </p:spPr>
        <p:txBody>
          <a:bodyPr wrap="none" lIns="33226" tIns="33226" rIns="33226" bIns="0" rtlCol="0">
            <a:noAutofit/>
          </a:bodyPr>
          <a:lstStyle/>
          <a:p>
            <a:pPr algn="r" defTabSz="914217" fontAlgn="base">
              <a:spcBef>
                <a:spcPct val="0"/>
              </a:spcBef>
              <a:spcAft>
                <a:spcPct val="0"/>
              </a:spcAft>
              <a:defRPr/>
            </a:pPr>
            <a:r>
              <a:rPr lang="en-US" altLang="ja-JP" sz="462">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62">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出典：名古屋市資料をベースに国交省が加筆</a:t>
            </a:r>
            <a:endParaRPr lang="en-US" altLang="ja-JP" sz="462">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119" name="グループ化 52"/>
          <p:cNvGrpSpPr/>
          <p:nvPr/>
        </p:nvGrpSpPr>
        <p:grpSpPr>
          <a:xfrm>
            <a:off x="917557" y="1058763"/>
            <a:ext cx="8569481" cy="2378152"/>
            <a:chOff x="580565" y="674781"/>
            <a:chExt cx="9285093" cy="2576744"/>
          </a:xfrm>
        </p:grpSpPr>
        <p:pic>
          <p:nvPicPr>
            <p:cNvPr id="5120" name="図 53"/>
            <p:cNvPicPr>
              <a:picLocks noChangeAspect="1"/>
            </p:cNvPicPr>
            <p:nvPr/>
          </p:nvPicPr>
          <p:blipFill>
            <a:blip r:embed="rId3"/>
            <a:stretch>
              <a:fillRect/>
            </a:stretch>
          </p:blipFill>
          <p:spPr>
            <a:xfrm>
              <a:off x="580565" y="674781"/>
              <a:ext cx="9285093" cy="2118912"/>
            </a:xfrm>
            <a:prstGeom prst="rect">
              <a:avLst/>
            </a:prstGeom>
          </p:spPr>
        </p:pic>
        <p:sp>
          <p:nvSpPr>
            <p:cNvPr id="5121" name="テキスト ボックス 54"/>
            <p:cNvSpPr txBox="1"/>
            <p:nvPr/>
          </p:nvSpPr>
          <p:spPr>
            <a:xfrm>
              <a:off x="679757" y="2891455"/>
              <a:ext cx="243161" cy="180634"/>
            </a:xfrm>
            <a:prstGeom prst="rect">
              <a:avLst/>
            </a:prstGeom>
            <a:noFill/>
          </p:spPr>
          <p:txBody>
            <a:bodyPr vert="eaVert" wrap="none" lIns="0" tIns="0" rIns="0" bIns="0" rtlCol="0">
              <a:spAutoFit/>
            </a:bodyPr>
            <a:lstStyle/>
            <a:p>
              <a:pPr defTabSz="914217" fontAlgn="base">
                <a:spcBef>
                  <a:spcPct val="0"/>
                </a:spcBef>
                <a:spcAft>
                  <a:spcPts val="185"/>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運河</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ts val="185"/>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港</a:t>
              </a:r>
            </a:p>
          </p:txBody>
        </p:sp>
        <p:cxnSp>
          <p:nvCxnSpPr>
            <p:cNvPr id="5122" name="直線コネクタ 55"/>
            <p:cNvCxnSpPr/>
            <p:nvPr/>
          </p:nvCxnSpPr>
          <p:spPr>
            <a:xfrm>
              <a:off x="808203" y="2740342"/>
              <a:ext cx="0" cy="125312"/>
            </a:xfrm>
            <a:prstGeom prst="line">
              <a:avLst/>
            </a:prstGeom>
            <a:ln w="6350"/>
          </p:spPr>
          <p:style>
            <a:lnRef idx="1">
              <a:schemeClr val="dk1"/>
            </a:lnRef>
            <a:fillRef idx="0">
              <a:schemeClr val="dk1"/>
            </a:fillRef>
            <a:effectRef idx="0">
              <a:schemeClr val="dk1"/>
            </a:effectRef>
            <a:fontRef idx="minor">
              <a:schemeClr val="tx1"/>
            </a:fontRef>
          </p:style>
        </p:cxnSp>
        <p:sp>
          <p:nvSpPr>
            <p:cNvPr id="5123" name="テキスト ボックス 56"/>
            <p:cNvSpPr txBox="1"/>
            <p:nvPr/>
          </p:nvSpPr>
          <p:spPr>
            <a:xfrm>
              <a:off x="1497789" y="2879424"/>
              <a:ext cx="107685" cy="180634"/>
            </a:xfrm>
            <a:prstGeom prst="rect">
              <a:avLst/>
            </a:prstGeom>
            <a:noFill/>
          </p:spPr>
          <p:txBody>
            <a:bodyPr vert="eaVert" wrap="none" lIns="0" tIns="0" rIns="0" bIns="0" rtlCol="0">
              <a:spAutoFit/>
            </a:bodyPr>
            <a:lstStyle/>
            <a:p>
              <a:pPr defTabSz="914217" fontAlgn="base">
                <a:spcBef>
                  <a:spcPct val="0"/>
                </a:spcBef>
                <a:spcAft>
                  <a:spcPts val="185"/>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農地</a:t>
              </a:r>
            </a:p>
          </p:txBody>
        </p:sp>
        <p:sp>
          <p:nvSpPr>
            <p:cNvPr id="5124" name="テキスト ボックス 57"/>
            <p:cNvSpPr txBox="1"/>
            <p:nvPr/>
          </p:nvSpPr>
          <p:spPr>
            <a:xfrm>
              <a:off x="2456820" y="2843238"/>
              <a:ext cx="107685" cy="180634"/>
            </a:xfrm>
            <a:prstGeom prst="rect">
              <a:avLst/>
            </a:prstGeom>
            <a:noFill/>
          </p:spPr>
          <p:txBody>
            <a:bodyPr vert="eaVert" wrap="none" lIns="0" tIns="0" rIns="0" bIns="0" rtlCol="0">
              <a:spAutoFit/>
            </a:bodyPr>
            <a:lstStyle/>
            <a:p>
              <a:pPr defTabSz="914217" fontAlgn="base">
                <a:spcBef>
                  <a:spcPct val="0"/>
                </a:spcBef>
                <a:spcAft>
                  <a:spcPts val="185"/>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道路</a:t>
              </a:r>
            </a:p>
          </p:txBody>
        </p:sp>
        <p:sp>
          <p:nvSpPr>
            <p:cNvPr id="5125" name="テキスト ボックス 58"/>
            <p:cNvSpPr txBox="1"/>
            <p:nvPr/>
          </p:nvSpPr>
          <p:spPr>
            <a:xfrm>
              <a:off x="2977317" y="2843361"/>
              <a:ext cx="603734" cy="408164"/>
            </a:xfrm>
            <a:prstGeom prst="rect">
              <a:avLst/>
            </a:prstGeom>
            <a:noFill/>
          </p:spPr>
          <p:txBody>
            <a:bodyPr vert="eaVert" wrap="none" lIns="0" tIns="0" rIns="0" bIns="0" rtlCol="0">
              <a:spAutoFit/>
            </a:bodyPr>
            <a:lstStyle/>
            <a:p>
              <a:pPr defTabSz="914217" fontAlgn="base">
                <a:spcBef>
                  <a:spcPct val="0"/>
                </a:spcBef>
                <a:spcAft>
                  <a:spcPts val="185"/>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商業･</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ts val="185"/>
                </a:spcAft>
                <a:defRPr/>
              </a:pPr>
              <a:r>
                <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業務地</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ts val="185"/>
                </a:spcAft>
                <a:defRPr/>
              </a:pPr>
              <a:r>
                <a:rPr lang="ja-JP" altLang="en-US"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・民間施設</a:t>
              </a:r>
              <a:endPar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ts val="185"/>
                </a:spcAft>
                <a:defRPr/>
              </a:pPr>
              <a:r>
                <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・公開空地</a:t>
              </a:r>
              <a:endPar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ts val="185"/>
                </a:spcAft>
                <a:defRPr/>
              </a:pPr>
              <a:r>
                <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・駐車場</a:t>
              </a:r>
            </a:p>
          </p:txBody>
        </p:sp>
        <p:sp>
          <p:nvSpPr>
            <p:cNvPr id="5126" name="テキスト ボックス 59"/>
            <p:cNvSpPr txBox="1"/>
            <p:nvPr/>
          </p:nvSpPr>
          <p:spPr>
            <a:xfrm>
              <a:off x="3691511" y="2843360"/>
              <a:ext cx="348068" cy="408164"/>
            </a:xfrm>
            <a:prstGeom prst="rect">
              <a:avLst/>
            </a:prstGeom>
            <a:noFill/>
          </p:spPr>
          <p:txBody>
            <a:bodyPr vert="eaVert" wrap="none" lIns="0" tIns="0" rIns="0" bIns="0" rtlCol="0">
              <a:spAutoFit/>
            </a:bodyPr>
            <a:lstStyle/>
            <a:p>
              <a:pPr defTabSz="914217" fontAlgn="base">
                <a:spcBef>
                  <a:spcPct val="0"/>
                </a:spcBef>
                <a:spcAft>
                  <a:spcPts val="185"/>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公共用地</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ts val="185"/>
                </a:spcAft>
                <a:defRPr/>
              </a:pPr>
              <a:r>
                <a:rPr lang="ja-JP" altLang="en-US"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・公共公益</a:t>
              </a:r>
              <a:endPar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ts val="185"/>
                </a:spcAft>
                <a:defRPr/>
              </a:pPr>
              <a:r>
                <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施設</a:t>
              </a:r>
              <a:endPar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27" name="テキスト ボックス 60"/>
            <p:cNvSpPr txBox="1"/>
            <p:nvPr/>
          </p:nvSpPr>
          <p:spPr>
            <a:xfrm>
              <a:off x="4325705" y="2849689"/>
              <a:ext cx="243161" cy="180634"/>
            </a:xfrm>
            <a:prstGeom prst="rect">
              <a:avLst/>
            </a:prstGeom>
            <a:noFill/>
          </p:spPr>
          <p:txBody>
            <a:bodyPr vert="eaVert" wrap="none" lIns="0" tIns="0" rIns="0" bIns="0" rtlCol="0">
              <a:spAutoFit/>
            </a:bodyPr>
            <a:lstStyle/>
            <a:p>
              <a:pPr defTabSz="914217" fontAlgn="base">
                <a:spcBef>
                  <a:spcPct val="0"/>
                </a:spcBef>
                <a:spcAft>
                  <a:spcPts val="185"/>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公園</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ts val="185"/>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緑地</a:t>
              </a:r>
            </a:p>
          </p:txBody>
        </p:sp>
        <p:sp>
          <p:nvSpPr>
            <p:cNvPr id="5128" name="テキスト ボックス 61"/>
            <p:cNvSpPr txBox="1"/>
            <p:nvPr/>
          </p:nvSpPr>
          <p:spPr>
            <a:xfrm>
              <a:off x="5528695" y="2839073"/>
              <a:ext cx="708641" cy="408164"/>
            </a:xfrm>
            <a:prstGeom prst="rect">
              <a:avLst/>
            </a:prstGeom>
            <a:noFill/>
          </p:spPr>
          <p:txBody>
            <a:bodyPr vert="eaVert" wrap="none" lIns="0" tIns="0" rIns="0" bIns="0" rtlCol="0">
              <a:spAutoFit/>
            </a:bodyPr>
            <a:lstStyle/>
            <a:p>
              <a:pPr defTabSz="914217" fontAlgn="base">
                <a:spcBef>
                  <a:spcPct val="0"/>
                </a:spcBef>
                <a:spcAft>
                  <a:spcPts val="185"/>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住宅地</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ts val="185"/>
                </a:spcAft>
                <a:defRPr/>
              </a:pPr>
              <a:r>
                <a:rPr lang="ja-JP" altLang="en-US"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・住宅</a:t>
              </a:r>
              <a:endPar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ts val="185"/>
                </a:spcAft>
                <a:defRPr/>
              </a:pPr>
              <a:r>
                <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・駐車場</a:t>
              </a:r>
              <a:endPar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ts val="185"/>
                </a:spcAft>
                <a:defRPr/>
              </a:pPr>
              <a:r>
                <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・庭</a:t>
              </a:r>
              <a:endPar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ts val="185"/>
                </a:spcAft>
                <a:defRPr/>
              </a:pPr>
              <a:r>
                <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・生産緑地</a:t>
              </a:r>
              <a:endPar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ts val="185"/>
                </a:spcAft>
                <a:defRPr/>
              </a:pPr>
              <a:r>
                <a:rPr lang="en-US" altLang="ja-JP"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554">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・空地</a:t>
              </a:r>
            </a:p>
          </p:txBody>
        </p:sp>
        <p:sp>
          <p:nvSpPr>
            <p:cNvPr id="5129" name="テキスト ボックス 62"/>
            <p:cNvSpPr txBox="1"/>
            <p:nvPr/>
          </p:nvSpPr>
          <p:spPr>
            <a:xfrm>
              <a:off x="7394642" y="2833986"/>
              <a:ext cx="107685" cy="270950"/>
            </a:xfrm>
            <a:prstGeom prst="rect">
              <a:avLst/>
            </a:prstGeom>
            <a:noFill/>
          </p:spPr>
          <p:txBody>
            <a:bodyPr vert="eaVert" wrap="none" lIns="0" tIns="0" rIns="0" bIns="0" rtlCol="0">
              <a:spAutoFit/>
            </a:bodyPr>
            <a:lstStyle/>
            <a:p>
              <a:pPr defTabSz="914217" fontAlgn="base">
                <a:spcBef>
                  <a:spcPct val="0"/>
                </a:spcBef>
                <a:spcAft>
                  <a:spcPts val="185"/>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樹林地</a:t>
              </a:r>
            </a:p>
          </p:txBody>
        </p:sp>
        <p:sp>
          <p:nvSpPr>
            <p:cNvPr id="5130" name="テキスト ボックス 63"/>
            <p:cNvSpPr txBox="1"/>
            <p:nvPr/>
          </p:nvSpPr>
          <p:spPr>
            <a:xfrm>
              <a:off x="8280347" y="2833986"/>
              <a:ext cx="107685" cy="180634"/>
            </a:xfrm>
            <a:prstGeom prst="rect">
              <a:avLst/>
            </a:prstGeom>
            <a:noFill/>
          </p:spPr>
          <p:txBody>
            <a:bodyPr vert="eaVert" wrap="none" lIns="0" tIns="0" rIns="0" bIns="0" rtlCol="0">
              <a:spAutoFit/>
            </a:bodyPr>
            <a:lstStyle/>
            <a:p>
              <a:pPr defTabSz="914217" fontAlgn="base">
                <a:spcBef>
                  <a:spcPct val="0"/>
                </a:spcBef>
                <a:spcAft>
                  <a:spcPts val="185"/>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湿地</a:t>
              </a:r>
            </a:p>
          </p:txBody>
        </p:sp>
        <p:sp>
          <p:nvSpPr>
            <p:cNvPr id="5131" name="テキスト ボックス 64"/>
            <p:cNvSpPr txBox="1"/>
            <p:nvPr/>
          </p:nvSpPr>
          <p:spPr>
            <a:xfrm>
              <a:off x="9208884" y="2832422"/>
              <a:ext cx="243161" cy="270950"/>
            </a:xfrm>
            <a:prstGeom prst="rect">
              <a:avLst/>
            </a:prstGeom>
            <a:noFill/>
          </p:spPr>
          <p:txBody>
            <a:bodyPr vert="eaVert" wrap="none" lIns="0" tIns="0" rIns="0" bIns="0" rtlCol="0">
              <a:spAutoFit/>
            </a:bodyPr>
            <a:lstStyle/>
            <a:p>
              <a:pPr defTabSz="914217" fontAlgn="base">
                <a:spcBef>
                  <a:spcPct val="0"/>
                </a:spcBef>
                <a:spcAft>
                  <a:spcPts val="185"/>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河川</a:t>
              </a:r>
              <a:endParaRPr lang="en-US" altLang="ja-JP"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17" fontAlgn="base">
                <a:spcBef>
                  <a:spcPct val="0"/>
                </a:spcBef>
                <a:spcAft>
                  <a:spcPts val="185"/>
                </a:spcAft>
                <a:defRPr/>
              </a:pPr>
              <a:r>
                <a:rPr lang="ja-JP" altLang="en-US" sz="646">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ため池</a:t>
              </a:r>
            </a:p>
          </p:txBody>
        </p:sp>
        <p:cxnSp>
          <p:nvCxnSpPr>
            <p:cNvPr id="5132" name="直線コネクタ 65"/>
            <p:cNvCxnSpPr/>
            <p:nvPr/>
          </p:nvCxnSpPr>
          <p:spPr>
            <a:xfrm>
              <a:off x="1558286" y="2801012"/>
              <a:ext cx="0" cy="56488"/>
            </a:xfrm>
            <a:prstGeom prst="line">
              <a:avLst/>
            </a:prstGeom>
            <a:ln w="6350"/>
          </p:spPr>
          <p:style>
            <a:lnRef idx="1">
              <a:schemeClr val="dk1"/>
            </a:lnRef>
            <a:fillRef idx="0">
              <a:schemeClr val="dk1"/>
            </a:fillRef>
            <a:effectRef idx="0">
              <a:schemeClr val="dk1"/>
            </a:effectRef>
            <a:fontRef idx="minor">
              <a:schemeClr val="tx1"/>
            </a:fontRef>
          </p:style>
        </p:cxnSp>
        <p:sp>
          <p:nvSpPr>
            <p:cNvPr id="5133" name="角丸四角形 66"/>
            <p:cNvSpPr/>
            <p:nvPr/>
          </p:nvSpPr>
          <p:spPr>
            <a:xfrm>
              <a:off x="1346001" y="2622235"/>
              <a:ext cx="424571" cy="91615"/>
            </a:xfrm>
            <a:prstGeom prst="roundRect">
              <a:avLst>
                <a:gd name="adj" fmla="val 50000"/>
              </a:avLst>
            </a:prstGeom>
            <a:solidFill>
              <a:schemeClr val="accent2">
                <a:lumMod val="60000"/>
                <a:lumOff val="40000"/>
              </a:schemeClr>
            </a:solidFill>
            <a:ln>
              <a:no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fontAlgn="base">
                <a:spcBef>
                  <a:spcPct val="0"/>
                </a:spcBef>
                <a:spcAft>
                  <a:spcPct val="0"/>
                </a:spcAft>
                <a:defRPr/>
              </a:pPr>
              <a:endParaRPr lang="ja-JP" altLang="en-US">
                <a:solidFill>
                  <a:srgbClr val="FFFFFF"/>
                </a:solidFill>
                <a:latin typeface="Arial"/>
                <a:ea typeface="ＭＳ Ｐゴシック"/>
              </a:endParaRPr>
            </a:p>
          </p:txBody>
        </p:sp>
        <p:grpSp>
          <p:nvGrpSpPr>
            <p:cNvPr id="5134" name="グループ化 67"/>
            <p:cNvGrpSpPr/>
            <p:nvPr/>
          </p:nvGrpSpPr>
          <p:grpSpPr>
            <a:xfrm>
              <a:off x="1280592" y="2743224"/>
              <a:ext cx="532308" cy="62831"/>
              <a:chOff x="1280592" y="2743224"/>
              <a:chExt cx="532308" cy="62831"/>
            </a:xfrm>
          </p:grpSpPr>
          <p:cxnSp>
            <p:nvCxnSpPr>
              <p:cNvPr id="5135" name="直線コネクタ 129"/>
              <p:cNvCxnSpPr/>
              <p:nvPr/>
            </p:nvCxnSpPr>
            <p:spPr>
              <a:xfrm>
                <a:off x="1812900" y="2743224"/>
                <a:ext cx="0" cy="62831"/>
              </a:xfrm>
              <a:prstGeom prst="line">
                <a:avLst/>
              </a:prstGeom>
              <a:ln w="6350"/>
            </p:spPr>
            <p:style>
              <a:lnRef idx="1">
                <a:schemeClr val="dk1"/>
              </a:lnRef>
              <a:fillRef idx="0">
                <a:schemeClr val="dk1"/>
              </a:fillRef>
              <a:effectRef idx="0">
                <a:schemeClr val="dk1"/>
              </a:effectRef>
              <a:fontRef idx="minor">
                <a:schemeClr val="tx1"/>
              </a:fontRef>
            </p:style>
          </p:cxnSp>
          <p:cxnSp>
            <p:nvCxnSpPr>
              <p:cNvPr id="5136" name="直線コネクタ 130"/>
              <p:cNvCxnSpPr/>
              <p:nvPr/>
            </p:nvCxnSpPr>
            <p:spPr>
              <a:xfrm>
                <a:off x="1280592" y="2743224"/>
                <a:ext cx="0" cy="62831"/>
              </a:xfrm>
              <a:prstGeom prst="line">
                <a:avLst/>
              </a:prstGeom>
              <a:ln w="6350"/>
            </p:spPr>
            <p:style>
              <a:lnRef idx="1">
                <a:schemeClr val="dk1"/>
              </a:lnRef>
              <a:fillRef idx="0">
                <a:schemeClr val="dk1"/>
              </a:fillRef>
              <a:effectRef idx="0">
                <a:schemeClr val="dk1"/>
              </a:effectRef>
              <a:fontRef idx="minor">
                <a:schemeClr val="tx1"/>
              </a:fontRef>
            </p:style>
          </p:cxnSp>
          <p:cxnSp>
            <p:nvCxnSpPr>
              <p:cNvPr id="5137" name="直線コネクタ 131"/>
              <p:cNvCxnSpPr/>
              <p:nvPr/>
            </p:nvCxnSpPr>
            <p:spPr>
              <a:xfrm>
                <a:off x="1280592" y="2801012"/>
                <a:ext cx="532308" cy="0"/>
              </a:xfrm>
              <a:prstGeom prst="line">
                <a:avLst/>
              </a:prstGeom>
              <a:ln w="6350"/>
            </p:spPr>
            <p:style>
              <a:lnRef idx="1">
                <a:schemeClr val="dk1"/>
              </a:lnRef>
              <a:fillRef idx="0">
                <a:schemeClr val="dk1"/>
              </a:fillRef>
              <a:effectRef idx="0">
                <a:schemeClr val="dk1"/>
              </a:effectRef>
              <a:fontRef idx="minor">
                <a:schemeClr val="tx1"/>
              </a:fontRef>
            </p:style>
          </p:cxnSp>
        </p:grpSp>
        <p:cxnSp>
          <p:nvCxnSpPr>
            <p:cNvPr id="5138" name="直線コネクタ 68"/>
            <p:cNvCxnSpPr/>
            <p:nvPr/>
          </p:nvCxnSpPr>
          <p:spPr>
            <a:xfrm>
              <a:off x="2395703" y="2537142"/>
              <a:ext cx="0" cy="125312"/>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39" name="直線コネクタ 69"/>
            <p:cNvCxnSpPr/>
            <p:nvPr/>
          </p:nvCxnSpPr>
          <p:spPr>
            <a:xfrm>
              <a:off x="2836048" y="2505392"/>
              <a:ext cx="0" cy="125312"/>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40" name="直線コネクタ 70"/>
            <p:cNvCxnSpPr/>
            <p:nvPr/>
          </p:nvCxnSpPr>
          <p:spPr>
            <a:xfrm flipH="1">
              <a:off x="2144688" y="2640606"/>
              <a:ext cx="864096" cy="73244"/>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sp>
          <p:nvSpPr>
            <p:cNvPr id="5141" name="テキスト ボックス 71"/>
            <p:cNvSpPr txBox="1"/>
            <p:nvPr/>
          </p:nvSpPr>
          <p:spPr>
            <a:xfrm>
              <a:off x="2706410" y="2686426"/>
              <a:ext cx="534869" cy="92387"/>
            </a:xfrm>
            <a:prstGeom prst="rect">
              <a:avLst/>
            </a:prstGeom>
            <a:noFill/>
          </p:spPr>
          <p:txBody>
            <a:bodyPr vert="horz" wrap="none" lIns="0" tIns="0" rIns="0" bIns="0" rtlCol="0">
              <a:spAutoFit/>
            </a:bodyPr>
            <a:lstStyle/>
            <a:p>
              <a:pPr defTabSz="914217" fontAlgn="base">
                <a:spcBef>
                  <a:spcPct val="0"/>
                </a:spcBef>
                <a:spcAft>
                  <a:spcPts val="185"/>
                </a:spcAft>
                <a:defRPr/>
              </a:pPr>
              <a:r>
                <a:rPr lang="ja-JP" altLang="en-US" sz="554">
                  <a:solidFill>
                    <a:srgbClr val="333399">
                      <a:lumMod val="75000"/>
                    </a:srgbClr>
                  </a:solidFill>
                  <a:effectLst>
                    <a:glow rad="762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流出速度の抑制</a:t>
              </a:r>
            </a:p>
          </p:txBody>
        </p:sp>
        <p:cxnSp>
          <p:nvCxnSpPr>
            <p:cNvPr id="5142" name="直線コネクタ 72"/>
            <p:cNvCxnSpPr/>
            <p:nvPr/>
          </p:nvCxnSpPr>
          <p:spPr>
            <a:xfrm flipV="1">
              <a:off x="2072680" y="2144146"/>
              <a:ext cx="0" cy="340662"/>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43" name="直線コネクタ 73"/>
            <p:cNvCxnSpPr/>
            <p:nvPr/>
          </p:nvCxnSpPr>
          <p:spPr>
            <a:xfrm flipV="1">
              <a:off x="1882152" y="2144146"/>
              <a:ext cx="0" cy="340662"/>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sp>
          <p:nvSpPr>
            <p:cNvPr id="5144" name="テキスト ボックス 74"/>
            <p:cNvSpPr txBox="1"/>
            <p:nvPr/>
          </p:nvSpPr>
          <p:spPr>
            <a:xfrm>
              <a:off x="604735" y="2011888"/>
              <a:ext cx="534869" cy="92387"/>
            </a:xfrm>
            <a:prstGeom prst="rect">
              <a:avLst/>
            </a:prstGeom>
            <a:noFill/>
          </p:spPr>
          <p:txBody>
            <a:bodyPr vert="horz" wrap="none" lIns="0" tIns="0" rIns="0" bIns="0" rtlCol="0">
              <a:spAutoFit/>
            </a:bodyPr>
            <a:lstStyle/>
            <a:p>
              <a:pPr defTabSz="914217" fontAlgn="base">
                <a:spcBef>
                  <a:spcPct val="0"/>
                </a:spcBef>
                <a:spcAft>
                  <a:spcPts val="185"/>
                </a:spcAft>
                <a:defRPr/>
              </a:pPr>
              <a:r>
                <a:rPr lang="ja-JP" altLang="en-US" sz="554">
                  <a:solidFill>
                    <a:srgbClr val="333399">
                      <a:lumMod val="75000"/>
                    </a:srgbClr>
                  </a:solidFill>
                  <a:effectLst>
                    <a:glow rad="762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水面からの蒸散</a:t>
              </a:r>
            </a:p>
          </p:txBody>
        </p:sp>
        <p:cxnSp>
          <p:nvCxnSpPr>
            <p:cNvPr id="5145" name="直線コネクタ 75"/>
            <p:cNvCxnSpPr/>
            <p:nvPr/>
          </p:nvCxnSpPr>
          <p:spPr>
            <a:xfrm flipV="1">
              <a:off x="1546746" y="1993942"/>
              <a:ext cx="0" cy="340662"/>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46" name="直線コネクタ 76"/>
            <p:cNvCxnSpPr/>
            <p:nvPr/>
          </p:nvCxnSpPr>
          <p:spPr>
            <a:xfrm flipV="1">
              <a:off x="1705667" y="1993942"/>
              <a:ext cx="0" cy="340662"/>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47" name="直線コネクタ 77"/>
            <p:cNvCxnSpPr/>
            <p:nvPr/>
          </p:nvCxnSpPr>
          <p:spPr>
            <a:xfrm flipV="1">
              <a:off x="1064568" y="2144146"/>
              <a:ext cx="0" cy="340662"/>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48" name="直線コネクタ 78"/>
            <p:cNvCxnSpPr/>
            <p:nvPr/>
          </p:nvCxnSpPr>
          <p:spPr>
            <a:xfrm flipV="1">
              <a:off x="874040" y="2144146"/>
              <a:ext cx="0" cy="340662"/>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49" name="直線コネクタ 79"/>
            <p:cNvCxnSpPr/>
            <p:nvPr/>
          </p:nvCxnSpPr>
          <p:spPr>
            <a:xfrm flipV="1">
              <a:off x="726753" y="2144146"/>
              <a:ext cx="0" cy="340662"/>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sp>
          <p:nvSpPr>
            <p:cNvPr id="5150" name="テキスト ボックス 80"/>
            <p:cNvSpPr txBox="1"/>
            <p:nvPr/>
          </p:nvSpPr>
          <p:spPr>
            <a:xfrm>
              <a:off x="1356829" y="1828866"/>
              <a:ext cx="534869" cy="92387"/>
            </a:xfrm>
            <a:prstGeom prst="rect">
              <a:avLst/>
            </a:prstGeom>
            <a:noFill/>
          </p:spPr>
          <p:txBody>
            <a:bodyPr vert="horz" wrap="none" lIns="0" tIns="0" rIns="0" bIns="0" rtlCol="0">
              <a:spAutoFit/>
            </a:bodyPr>
            <a:lstStyle/>
            <a:p>
              <a:pPr defTabSz="914217" fontAlgn="base">
                <a:spcBef>
                  <a:spcPct val="0"/>
                </a:spcBef>
                <a:spcAft>
                  <a:spcPts val="185"/>
                </a:spcAft>
                <a:defRPr/>
              </a:pPr>
              <a:r>
                <a:rPr lang="ja-JP" altLang="en-US" sz="554">
                  <a:solidFill>
                    <a:srgbClr val="333399">
                      <a:lumMod val="75000"/>
                    </a:srgbClr>
                  </a:solidFill>
                  <a:effectLst>
                    <a:glow rad="762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植物からの蒸散</a:t>
              </a:r>
            </a:p>
          </p:txBody>
        </p:sp>
        <p:sp>
          <p:nvSpPr>
            <p:cNvPr id="5151" name="角丸四角形 81"/>
            <p:cNvSpPr/>
            <p:nvPr/>
          </p:nvSpPr>
          <p:spPr>
            <a:xfrm>
              <a:off x="3276393" y="2638050"/>
              <a:ext cx="229306" cy="91615"/>
            </a:xfrm>
            <a:prstGeom prst="roundRect">
              <a:avLst>
                <a:gd name="adj" fmla="val 50000"/>
              </a:avLst>
            </a:prstGeom>
            <a:solidFill>
              <a:schemeClr val="accent2">
                <a:lumMod val="60000"/>
                <a:lumOff val="40000"/>
              </a:schemeClr>
            </a:solidFill>
            <a:ln>
              <a:no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fontAlgn="base">
                <a:spcBef>
                  <a:spcPct val="0"/>
                </a:spcBef>
                <a:spcAft>
                  <a:spcPct val="0"/>
                </a:spcAft>
                <a:defRPr/>
              </a:pPr>
              <a:endParaRPr lang="ja-JP" altLang="en-US">
                <a:solidFill>
                  <a:srgbClr val="FFFFFF"/>
                </a:solidFill>
                <a:latin typeface="Arial"/>
                <a:ea typeface="ＭＳ Ｐゴシック"/>
              </a:endParaRPr>
            </a:p>
          </p:txBody>
        </p:sp>
        <p:cxnSp>
          <p:nvCxnSpPr>
            <p:cNvPr id="5152" name="直線コネクタ 82"/>
            <p:cNvCxnSpPr/>
            <p:nvPr/>
          </p:nvCxnSpPr>
          <p:spPr>
            <a:xfrm>
              <a:off x="3391046" y="2505392"/>
              <a:ext cx="0" cy="125312"/>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sp>
          <p:nvSpPr>
            <p:cNvPr id="5153" name="角丸四角形 83"/>
            <p:cNvSpPr/>
            <p:nvPr/>
          </p:nvSpPr>
          <p:spPr>
            <a:xfrm>
              <a:off x="4118664" y="2638050"/>
              <a:ext cx="229306" cy="91615"/>
            </a:xfrm>
            <a:prstGeom prst="roundRect">
              <a:avLst>
                <a:gd name="adj" fmla="val 50000"/>
              </a:avLst>
            </a:prstGeom>
            <a:solidFill>
              <a:schemeClr val="accent2">
                <a:lumMod val="60000"/>
                <a:lumOff val="40000"/>
              </a:schemeClr>
            </a:solidFill>
            <a:ln>
              <a:no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fontAlgn="base">
                <a:spcBef>
                  <a:spcPct val="0"/>
                </a:spcBef>
                <a:spcAft>
                  <a:spcPct val="0"/>
                </a:spcAft>
                <a:defRPr/>
              </a:pPr>
              <a:endParaRPr lang="ja-JP" altLang="en-US">
                <a:solidFill>
                  <a:srgbClr val="FFFFFF"/>
                </a:solidFill>
                <a:latin typeface="Arial"/>
                <a:ea typeface="ＭＳ Ｐゴシック"/>
              </a:endParaRPr>
            </a:p>
          </p:txBody>
        </p:sp>
        <p:cxnSp>
          <p:nvCxnSpPr>
            <p:cNvPr id="5154" name="直線コネクタ 84"/>
            <p:cNvCxnSpPr/>
            <p:nvPr/>
          </p:nvCxnSpPr>
          <p:spPr>
            <a:xfrm>
              <a:off x="4233317" y="2505392"/>
              <a:ext cx="0" cy="125312"/>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sp>
          <p:nvSpPr>
            <p:cNvPr id="5155" name="テキスト ボックス 85"/>
            <p:cNvSpPr txBox="1"/>
            <p:nvPr/>
          </p:nvSpPr>
          <p:spPr>
            <a:xfrm>
              <a:off x="3441401" y="2555696"/>
              <a:ext cx="764098" cy="92387"/>
            </a:xfrm>
            <a:prstGeom prst="rect">
              <a:avLst/>
            </a:prstGeom>
            <a:noFill/>
          </p:spPr>
          <p:txBody>
            <a:bodyPr vert="horz" wrap="none" lIns="0" tIns="0" rIns="0" bIns="0" rtlCol="0">
              <a:spAutoFit/>
            </a:bodyPr>
            <a:lstStyle/>
            <a:p>
              <a:pPr defTabSz="914217" fontAlgn="base">
                <a:spcBef>
                  <a:spcPct val="0"/>
                </a:spcBef>
                <a:spcAft>
                  <a:spcPts val="185"/>
                </a:spcAft>
                <a:defRPr/>
              </a:pPr>
              <a:r>
                <a:rPr lang="ja-JP" altLang="en-US" sz="554">
                  <a:solidFill>
                    <a:srgbClr val="333399">
                      <a:lumMod val="75000"/>
                    </a:srgbClr>
                  </a:solidFill>
                  <a:effectLst>
                    <a:glow rad="762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雨水の地下浸透・貯留</a:t>
              </a:r>
            </a:p>
          </p:txBody>
        </p:sp>
        <p:sp>
          <p:nvSpPr>
            <p:cNvPr id="5156" name="角丸四角形 86"/>
            <p:cNvSpPr/>
            <p:nvPr/>
          </p:nvSpPr>
          <p:spPr>
            <a:xfrm>
              <a:off x="4767229" y="2638050"/>
              <a:ext cx="229306" cy="91615"/>
            </a:xfrm>
            <a:prstGeom prst="roundRect">
              <a:avLst>
                <a:gd name="adj" fmla="val 50000"/>
              </a:avLst>
            </a:prstGeom>
            <a:solidFill>
              <a:schemeClr val="accent2">
                <a:lumMod val="60000"/>
                <a:lumOff val="40000"/>
              </a:schemeClr>
            </a:solidFill>
            <a:ln>
              <a:no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fontAlgn="base">
                <a:spcBef>
                  <a:spcPct val="0"/>
                </a:spcBef>
                <a:spcAft>
                  <a:spcPct val="0"/>
                </a:spcAft>
                <a:defRPr/>
              </a:pPr>
              <a:endParaRPr lang="ja-JP" altLang="en-US">
                <a:solidFill>
                  <a:srgbClr val="FFFFFF"/>
                </a:solidFill>
                <a:latin typeface="Arial"/>
                <a:ea typeface="ＭＳ Ｐゴシック"/>
              </a:endParaRPr>
            </a:p>
          </p:txBody>
        </p:sp>
        <p:cxnSp>
          <p:nvCxnSpPr>
            <p:cNvPr id="5157" name="直線コネクタ 87"/>
            <p:cNvCxnSpPr/>
            <p:nvPr/>
          </p:nvCxnSpPr>
          <p:spPr>
            <a:xfrm>
              <a:off x="4881882" y="2505392"/>
              <a:ext cx="0" cy="125312"/>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58" name="直線コネクタ 88"/>
            <p:cNvCxnSpPr/>
            <p:nvPr/>
          </p:nvCxnSpPr>
          <p:spPr>
            <a:xfrm>
              <a:off x="5241032" y="2442736"/>
              <a:ext cx="0" cy="219718"/>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59" name="直線コネクタ 89"/>
            <p:cNvCxnSpPr/>
            <p:nvPr/>
          </p:nvCxnSpPr>
          <p:spPr>
            <a:xfrm>
              <a:off x="5712857" y="2348647"/>
              <a:ext cx="0" cy="216257"/>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60" name="直線コネクタ 90"/>
            <p:cNvCxnSpPr/>
            <p:nvPr/>
          </p:nvCxnSpPr>
          <p:spPr>
            <a:xfrm>
              <a:off x="6177136" y="2289135"/>
              <a:ext cx="0" cy="216257"/>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61" name="直線コネクタ 91"/>
            <p:cNvCxnSpPr/>
            <p:nvPr/>
          </p:nvCxnSpPr>
          <p:spPr>
            <a:xfrm>
              <a:off x="6625059" y="2148228"/>
              <a:ext cx="0" cy="216257"/>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sp>
          <p:nvSpPr>
            <p:cNvPr id="5162" name="角丸四角形 92"/>
            <p:cNvSpPr/>
            <p:nvPr/>
          </p:nvSpPr>
          <p:spPr>
            <a:xfrm>
              <a:off x="6832105" y="2063956"/>
              <a:ext cx="418605" cy="91615"/>
            </a:xfrm>
            <a:prstGeom prst="roundRect">
              <a:avLst>
                <a:gd name="adj" fmla="val 50000"/>
              </a:avLst>
            </a:prstGeom>
            <a:solidFill>
              <a:schemeClr val="accent2">
                <a:lumMod val="60000"/>
                <a:lumOff val="40000"/>
              </a:schemeClr>
            </a:solidFill>
            <a:ln>
              <a:no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fontAlgn="base">
                <a:spcBef>
                  <a:spcPct val="0"/>
                </a:spcBef>
                <a:spcAft>
                  <a:spcPct val="0"/>
                </a:spcAft>
                <a:defRPr/>
              </a:pPr>
              <a:endParaRPr lang="ja-JP" altLang="en-US">
                <a:solidFill>
                  <a:srgbClr val="FFFFFF"/>
                </a:solidFill>
                <a:latin typeface="Arial"/>
                <a:ea typeface="ＭＳ Ｐゴシック"/>
              </a:endParaRPr>
            </a:p>
          </p:txBody>
        </p:sp>
        <p:sp>
          <p:nvSpPr>
            <p:cNvPr id="5163" name="テキスト ボックス 93"/>
            <p:cNvSpPr txBox="1"/>
            <p:nvPr/>
          </p:nvSpPr>
          <p:spPr>
            <a:xfrm>
              <a:off x="6688261" y="2210189"/>
              <a:ext cx="764098" cy="92387"/>
            </a:xfrm>
            <a:prstGeom prst="rect">
              <a:avLst/>
            </a:prstGeom>
            <a:noFill/>
          </p:spPr>
          <p:txBody>
            <a:bodyPr vert="horz" wrap="none" lIns="0" tIns="0" rIns="0" bIns="0" rtlCol="0">
              <a:spAutoFit/>
            </a:bodyPr>
            <a:lstStyle/>
            <a:p>
              <a:pPr defTabSz="914217" fontAlgn="base">
                <a:spcBef>
                  <a:spcPct val="0"/>
                </a:spcBef>
                <a:spcAft>
                  <a:spcPts val="185"/>
                </a:spcAft>
                <a:defRPr/>
              </a:pPr>
              <a:r>
                <a:rPr lang="ja-JP" altLang="en-US" sz="554">
                  <a:solidFill>
                    <a:srgbClr val="333399">
                      <a:lumMod val="75000"/>
                    </a:srgbClr>
                  </a:solidFill>
                  <a:effectLst>
                    <a:glow rad="762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雨水の地下浸透・貯留</a:t>
              </a:r>
            </a:p>
          </p:txBody>
        </p:sp>
        <p:cxnSp>
          <p:nvCxnSpPr>
            <p:cNvPr id="5164" name="直線コネクタ 94"/>
            <p:cNvCxnSpPr/>
            <p:nvPr/>
          </p:nvCxnSpPr>
          <p:spPr>
            <a:xfrm>
              <a:off x="7041232" y="1812002"/>
              <a:ext cx="0" cy="216257"/>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65" name="直線コネクタ 95"/>
            <p:cNvCxnSpPr/>
            <p:nvPr/>
          </p:nvCxnSpPr>
          <p:spPr>
            <a:xfrm>
              <a:off x="7545288" y="1612609"/>
              <a:ext cx="0" cy="216257"/>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66" name="直線コネクタ 96"/>
            <p:cNvCxnSpPr/>
            <p:nvPr/>
          </p:nvCxnSpPr>
          <p:spPr>
            <a:xfrm>
              <a:off x="7905328" y="1777685"/>
              <a:ext cx="0" cy="216257"/>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sp>
          <p:nvSpPr>
            <p:cNvPr id="5167" name="テキスト ボックス 97"/>
            <p:cNvSpPr txBox="1"/>
            <p:nvPr/>
          </p:nvSpPr>
          <p:spPr>
            <a:xfrm>
              <a:off x="8045829" y="2271815"/>
              <a:ext cx="534869" cy="92387"/>
            </a:xfrm>
            <a:prstGeom prst="rect">
              <a:avLst/>
            </a:prstGeom>
            <a:noFill/>
          </p:spPr>
          <p:txBody>
            <a:bodyPr vert="horz" wrap="none" lIns="0" tIns="0" rIns="0" bIns="0" rtlCol="0">
              <a:spAutoFit/>
            </a:bodyPr>
            <a:lstStyle/>
            <a:p>
              <a:pPr defTabSz="914217" fontAlgn="base">
                <a:spcBef>
                  <a:spcPct val="0"/>
                </a:spcBef>
                <a:spcAft>
                  <a:spcPts val="185"/>
                </a:spcAft>
                <a:defRPr/>
              </a:pPr>
              <a:r>
                <a:rPr lang="ja-JP" altLang="en-US" sz="554">
                  <a:solidFill>
                    <a:srgbClr val="333399">
                      <a:lumMod val="75000"/>
                    </a:srgbClr>
                  </a:solidFill>
                  <a:effectLst>
                    <a:glow rad="762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流出速度の抑制</a:t>
              </a:r>
            </a:p>
          </p:txBody>
        </p:sp>
        <p:cxnSp>
          <p:nvCxnSpPr>
            <p:cNvPr id="5168" name="直線コネクタ 98"/>
            <p:cNvCxnSpPr/>
            <p:nvPr/>
          </p:nvCxnSpPr>
          <p:spPr>
            <a:xfrm>
              <a:off x="8625408" y="1939314"/>
              <a:ext cx="0" cy="216257"/>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69" name="直線コネクタ 99"/>
            <p:cNvCxnSpPr/>
            <p:nvPr/>
          </p:nvCxnSpPr>
          <p:spPr>
            <a:xfrm>
              <a:off x="9082076" y="2118347"/>
              <a:ext cx="0" cy="216257"/>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70" name="直線コネクタ 100"/>
            <p:cNvCxnSpPr/>
            <p:nvPr/>
          </p:nvCxnSpPr>
          <p:spPr>
            <a:xfrm>
              <a:off x="7761312" y="1993942"/>
              <a:ext cx="1441407" cy="427487"/>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sp>
          <p:nvSpPr>
            <p:cNvPr id="5171" name="テキスト ボックス 101"/>
            <p:cNvSpPr txBox="1"/>
            <p:nvPr/>
          </p:nvSpPr>
          <p:spPr>
            <a:xfrm>
              <a:off x="8086799" y="1266740"/>
              <a:ext cx="534869" cy="92387"/>
            </a:xfrm>
            <a:prstGeom prst="rect">
              <a:avLst/>
            </a:prstGeom>
            <a:noFill/>
          </p:spPr>
          <p:txBody>
            <a:bodyPr vert="horz" wrap="none" lIns="0" tIns="0" rIns="0" bIns="0" rtlCol="0">
              <a:spAutoFit/>
            </a:bodyPr>
            <a:lstStyle/>
            <a:p>
              <a:pPr defTabSz="914217" fontAlgn="base">
                <a:spcBef>
                  <a:spcPct val="0"/>
                </a:spcBef>
                <a:spcAft>
                  <a:spcPts val="185"/>
                </a:spcAft>
                <a:defRPr/>
              </a:pPr>
              <a:r>
                <a:rPr lang="ja-JP" altLang="en-US" sz="554">
                  <a:solidFill>
                    <a:srgbClr val="333399">
                      <a:lumMod val="75000"/>
                    </a:srgbClr>
                  </a:solidFill>
                  <a:effectLst>
                    <a:glow rad="508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植物からの発散</a:t>
              </a:r>
            </a:p>
          </p:txBody>
        </p:sp>
        <p:cxnSp>
          <p:nvCxnSpPr>
            <p:cNvPr id="5172" name="直線コネクタ 102"/>
            <p:cNvCxnSpPr/>
            <p:nvPr/>
          </p:nvCxnSpPr>
          <p:spPr>
            <a:xfrm flipV="1">
              <a:off x="7208302" y="1107574"/>
              <a:ext cx="0" cy="280225"/>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73" name="直線コネクタ 103"/>
            <p:cNvCxnSpPr/>
            <p:nvPr/>
          </p:nvCxnSpPr>
          <p:spPr>
            <a:xfrm flipV="1">
              <a:off x="7362512" y="1107574"/>
              <a:ext cx="0" cy="280225"/>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74" name="直線コネクタ 104"/>
            <p:cNvCxnSpPr/>
            <p:nvPr/>
          </p:nvCxnSpPr>
          <p:spPr>
            <a:xfrm flipV="1">
              <a:off x="7751118" y="1107574"/>
              <a:ext cx="0" cy="280225"/>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75" name="直線コネクタ 105"/>
            <p:cNvCxnSpPr/>
            <p:nvPr/>
          </p:nvCxnSpPr>
          <p:spPr>
            <a:xfrm flipV="1">
              <a:off x="7905328" y="1107574"/>
              <a:ext cx="0" cy="280225"/>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76" name="直線コネクタ 106"/>
            <p:cNvCxnSpPr/>
            <p:nvPr/>
          </p:nvCxnSpPr>
          <p:spPr>
            <a:xfrm flipV="1">
              <a:off x="8615214" y="1387799"/>
              <a:ext cx="0" cy="280225"/>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77" name="直線コネクタ 107"/>
            <p:cNvCxnSpPr/>
            <p:nvPr/>
          </p:nvCxnSpPr>
          <p:spPr>
            <a:xfrm flipV="1">
              <a:off x="8769424" y="1387799"/>
              <a:ext cx="0" cy="280225"/>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sp>
          <p:nvSpPr>
            <p:cNvPr id="5178" name="テキスト ボックス 108"/>
            <p:cNvSpPr txBox="1"/>
            <p:nvPr/>
          </p:nvSpPr>
          <p:spPr>
            <a:xfrm>
              <a:off x="9062195" y="1638195"/>
              <a:ext cx="534869" cy="92387"/>
            </a:xfrm>
            <a:prstGeom prst="rect">
              <a:avLst/>
            </a:prstGeom>
            <a:noFill/>
          </p:spPr>
          <p:txBody>
            <a:bodyPr vert="horz" wrap="none" lIns="0" tIns="0" rIns="0" bIns="0" rtlCol="0">
              <a:spAutoFit/>
            </a:bodyPr>
            <a:lstStyle/>
            <a:p>
              <a:pPr defTabSz="914217" fontAlgn="base">
                <a:spcBef>
                  <a:spcPct val="0"/>
                </a:spcBef>
                <a:spcAft>
                  <a:spcPts val="185"/>
                </a:spcAft>
                <a:defRPr/>
              </a:pPr>
              <a:r>
                <a:rPr lang="ja-JP" altLang="en-US" sz="554">
                  <a:solidFill>
                    <a:srgbClr val="333399">
                      <a:lumMod val="75000"/>
                    </a:srgbClr>
                  </a:solidFill>
                  <a:effectLst>
                    <a:glow rad="762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水面からの発散</a:t>
              </a:r>
            </a:p>
          </p:txBody>
        </p:sp>
        <p:cxnSp>
          <p:nvCxnSpPr>
            <p:cNvPr id="5179" name="直線コネクタ 109"/>
            <p:cNvCxnSpPr/>
            <p:nvPr/>
          </p:nvCxnSpPr>
          <p:spPr>
            <a:xfrm flipV="1">
              <a:off x="9272657" y="1823484"/>
              <a:ext cx="0" cy="280225"/>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cxnSp>
          <p:nvCxnSpPr>
            <p:cNvPr id="5180" name="直線コネクタ 110"/>
            <p:cNvCxnSpPr/>
            <p:nvPr/>
          </p:nvCxnSpPr>
          <p:spPr>
            <a:xfrm flipV="1">
              <a:off x="9391746" y="1823484"/>
              <a:ext cx="0" cy="280225"/>
            </a:xfrm>
            <a:prstGeom prst="line">
              <a:avLst/>
            </a:prstGeom>
            <a:ln w="9525">
              <a:solidFill>
                <a:schemeClr val="accent2">
                  <a:lumMod val="60000"/>
                  <a:lumOff val="40000"/>
                </a:schemeClr>
              </a:solidFill>
              <a:prstDash val="sysDot"/>
              <a:tailEnd type="triangle" w="sm" len="sm"/>
            </a:ln>
            <a:effectLst>
              <a:glow rad="25400">
                <a:schemeClr val="bg1"/>
              </a:glow>
            </a:effectLst>
          </p:spPr>
          <p:style>
            <a:lnRef idx="1">
              <a:schemeClr val="dk1"/>
            </a:lnRef>
            <a:fillRef idx="0">
              <a:schemeClr val="dk1"/>
            </a:fillRef>
            <a:effectRef idx="0">
              <a:schemeClr val="dk1"/>
            </a:effectRef>
            <a:fontRef idx="minor">
              <a:schemeClr val="tx1"/>
            </a:fontRef>
          </p:style>
        </p:cxnSp>
        <p:grpSp>
          <p:nvGrpSpPr>
            <p:cNvPr id="5181" name="グループ化 111"/>
            <p:cNvGrpSpPr/>
            <p:nvPr/>
          </p:nvGrpSpPr>
          <p:grpSpPr>
            <a:xfrm>
              <a:off x="2671122" y="2743224"/>
              <a:ext cx="1396505" cy="62831"/>
              <a:chOff x="1280592" y="2743224"/>
              <a:chExt cx="532308" cy="62831"/>
            </a:xfrm>
          </p:grpSpPr>
          <p:cxnSp>
            <p:nvCxnSpPr>
              <p:cNvPr id="5182" name="直線コネクタ 126"/>
              <p:cNvCxnSpPr/>
              <p:nvPr/>
            </p:nvCxnSpPr>
            <p:spPr>
              <a:xfrm>
                <a:off x="1812900" y="2743224"/>
                <a:ext cx="0" cy="62831"/>
              </a:xfrm>
              <a:prstGeom prst="line">
                <a:avLst/>
              </a:prstGeom>
              <a:ln w="6350"/>
            </p:spPr>
            <p:style>
              <a:lnRef idx="1">
                <a:schemeClr val="dk1"/>
              </a:lnRef>
              <a:fillRef idx="0">
                <a:schemeClr val="dk1"/>
              </a:fillRef>
              <a:effectRef idx="0">
                <a:schemeClr val="dk1"/>
              </a:effectRef>
              <a:fontRef idx="minor">
                <a:schemeClr val="tx1"/>
              </a:fontRef>
            </p:style>
          </p:cxnSp>
          <p:cxnSp>
            <p:nvCxnSpPr>
              <p:cNvPr id="5183" name="直線コネクタ 127"/>
              <p:cNvCxnSpPr/>
              <p:nvPr/>
            </p:nvCxnSpPr>
            <p:spPr>
              <a:xfrm>
                <a:off x="1280592" y="2743224"/>
                <a:ext cx="0" cy="62831"/>
              </a:xfrm>
              <a:prstGeom prst="line">
                <a:avLst/>
              </a:prstGeom>
              <a:ln w="6350"/>
            </p:spPr>
            <p:style>
              <a:lnRef idx="1">
                <a:schemeClr val="dk1"/>
              </a:lnRef>
              <a:fillRef idx="0">
                <a:schemeClr val="dk1"/>
              </a:fillRef>
              <a:effectRef idx="0">
                <a:schemeClr val="dk1"/>
              </a:effectRef>
              <a:fontRef idx="minor">
                <a:schemeClr val="tx1"/>
              </a:fontRef>
            </p:style>
          </p:cxnSp>
          <p:cxnSp>
            <p:nvCxnSpPr>
              <p:cNvPr id="5184" name="直線コネクタ 128"/>
              <p:cNvCxnSpPr/>
              <p:nvPr/>
            </p:nvCxnSpPr>
            <p:spPr>
              <a:xfrm>
                <a:off x="1280592" y="2801012"/>
                <a:ext cx="532308" cy="0"/>
              </a:xfrm>
              <a:prstGeom prst="line">
                <a:avLst/>
              </a:prstGeom>
              <a:ln w="6350"/>
            </p:spPr>
            <p:style>
              <a:lnRef idx="1">
                <a:schemeClr val="dk1"/>
              </a:lnRef>
              <a:fillRef idx="0">
                <a:schemeClr val="dk1"/>
              </a:fillRef>
              <a:effectRef idx="0">
                <a:schemeClr val="dk1"/>
              </a:effectRef>
              <a:fontRef idx="minor">
                <a:schemeClr val="tx1"/>
              </a:fontRef>
            </p:style>
          </p:cxnSp>
        </p:grpSp>
        <p:cxnSp>
          <p:nvCxnSpPr>
            <p:cNvPr id="5185" name="直線コネクタ 112"/>
            <p:cNvCxnSpPr/>
            <p:nvPr/>
          </p:nvCxnSpPr>
          <p:spPr>
            <a:xfrm>
              <a:off x="2508784" y="2697134"/>
              <a:ext cx="0" cy="125312"/>
            </a:xfrm>
            <a:prstGeom prst="line">
              <a:avLst/>
            </a:prstGeom>
            <a:ln w="6350"/>
          </p:spPr>
          <p:style>
            <a:lnRef idx="1">
              <a:schemeClr val="dk1"/>
            </a:lnRef>
            <a:fillRef idx="0">
              <a:schemeClr val="dk1"/>
            </a:fillRef>
            <a:effectRef idx="0">
              <a:schemeClr val="dk1"/>
            </a:effectRef>
            <a:fontRef idx="minor">
              <a:schemeClr val="tx1"/>
            </a:fontRef>
          </p:style>
        </p:cxnSp>
        <p:cxnSp>
          <p:nvCxnSpPr>
            <p:cNvPr id="5186" name="直線コネクタ 113"/>
            <p:cNvCxnSpPr/>
            <p:nvPr/>
          </p:nvCxnSpPr>
          <p:spPr>
            <a:xfrm>
              <a:off x="4453707" y="2740342"/>
              <a:ext cx="0" cy="82104"/>
            </a:xfrm>
            <a:prstGeom prst="line">
              <a:avLst/>
            </a:prstGeom>
            <a:ln w="6350"/>
          </p:spPr>
          <p:style>
            <a:lnRef idx="1">
              <a:schemeClr val="dk1"/>
            </a:lnRef>
            <a:fillRef idx="0">
              <a:schemeClr val="dk1"/>
            </a:fillRef>
            <a:effectRef idx="0">
              <a:schemeClr val="dk1"/>
            </a:effectRef>
            <a:fontRef idx="minor">
              <a:schemeClr val="tx1"/>
            </a:fontRef>
          </p:style>
        </p:cxnSp>
        <p:grpSp>
          <p:nvGrpSpPr>
            <p:cNvPr id="5187" name="グループ化 114"/>
            <p:cNvGrpSpPr/>
            <p:nvPr/>
          </p:nvGrpSpPr>
          <p:grpSpPr>
            <a:xfrm>
              <a:off x="5130574" y="2743224"/>
              <a:ext cx="1800000" cy="62831"/>
              <a:chOff x="1280592" y="2743224"/>
              <a:chExt cx="532308" cy="62831"/>
            </a:xfrm>
          </p:grpSpPr>
          <p:cxnSp>
            <p:nvCxnSpPr>
              <p:cNvPr id="5188" name="直線コネクタ 123"/>
              <p:cNvCxnSpPr/>
              <p:nvPr/>
            </p:nvCxnSpPr>
            <p:spPr>
              <a:xfrm>
                <a:off x="1812900" y="2743224"/>
                <a:ext cx="0" cy="62831"/>
              </a:xfrm>
              <a:prstGeom prst="line">
                <a:avLst/>
              </a:prstGeom>
              <a:ln w="6350"/>
            </p:spPr>
            <p:style>
              <a:lnRef idx="1">
                <a:schemeClr val="dk1"/>
              </a:lnRef>
              <a:fillRef idx="0">
                <a:schemeClr val="dk1"/>
              </a:fillRef>
              <a:effectRef idx="0">
                <a:schemeClr val="dk1"/>
              </a:effectRef>
              <a:fontRef idx="minor">
                <a:schemeClr val="tx1"/>
              </a:fontRef>
            </p:style>
          </p:cxnSp>
          <p:cxnSp>
            <p:nvCxnSpPr>
              <p:cNvPr id="5189" name="直線コネクタ 124"/>
              <p:cNvCxnSpPr/>
              <p:nvPr/>
            </p:nvCxnSpPr>
            <p:spPr>
              <a:xfrm>
                <a:off x="1280592" y="2743224"/>
                <a:ext cx="0" cy="62831"/>
              </a:xfrm>
              <a:prstGeom prst="line">
                <a:avLst/>
              </a:prstGeom>
              <a:ln w="6350"/>
            </p:spPr>
            <p:style>
              <a:lnRef idx="1">
                <a:schemeClr val="dk1"/>
              </a:lnRef>
              <a:fillRef idx="0">
                <a:schemeClr val="dk1"/>
              </a:fillRef>
              <a:effectRef idx="0">
                <a:schemeClr val="dk1"/>
              </a:effectRef>
              <a:fontRef idx="minor">
                <a:schemeClr val="tx1"/>
              </a:fontRef>
            </p:style>
          </p:cxnSp>
          <p:cxnSp>
            <p:nvCxnSpPr>
              <p:cNvPr id="5190" name="直線コネクタ 125"/>
              <p:cNvCxnSpPr/>
              <p:nvPr/>
            </p:nvCxnSpPr>
            <p:spPr>
              <a:xfrm>
                <a:off x="1280592" y="2801012"/>
                <a:ext cx="532308" cy="0"/>
              </a:xfrm>
              <a:prstGeom prst="line">
                <a:avLst/>
              </a:prstGeom>
              <a:ln w="6350"/>
            </p:spPr>
            <p:style>
              <a:lnRef idx="1">
                <a:schemeClr val="dk1"/>
              </a:lnRef>
              <a:fillRef idx="0">
                <a:schemeClr val="dk1"/>
              </a:fillRef>
              <a:effectRef idx="0">
                <a:schemeClr val="dk1"/>
              </a:effectRef>
              <a:fontRef idx="minor">
                <a:schemeClr val="tx1"/>
              </a:fontRef>
            </p:style>
          </p:cxnSp>
        </p:grpSp>
        <p:cxnSp>
          <p:nvCxnSpPr>
            <p:cNvPr id="5191" name="直線コネクタ 115"/>
            <p:cNvCxnSpPr/>
            <p:nvPr/>
          </p:nvCxnSpPr>
          <p:spPr>
            <a:xfrm>
              <a:off x="8337376" y="2740342"/>
              <a:ext cx="0" cy="82104"/>
            </a:xfrm>
            <a:prstGeom prst="line">
              <a:avLst/>
            </a:prstGeom>
            <a:ln w="6350"/>
          </p:spPr>
          <p:style>
            <a:lnRef idx="1">
              <a:schemeClr val="dk1"/>
            </a:lnRef>
            <a:fillRef idx="0">
              <a:schemeClr val="dk1"/>
            </a:fillRef>
            <a:effectRef idx="0">
              <a:schemeClr val="dk1"/>
            </a:effectRef>
            <a:fontRef idx="minor">
              <a:schemeClr val="tx1"/>
            </a:fontRef>
          </p:style>
        </p:cxnSp>
        <p:cxnSp>
          <p:nvCxnSpPr>
            <p:cNvPr id="5192" name="直線コネクタ 116"/>
            <p:cNvCxnSpPr/>
            <p:nvPr/>
          </p:nvCxnSpPr>
          <p:spPr>
            <a:xfrm>
              <a:off x="9331499" y="2740342"/>
              <a:ext cx="0" cy="82104"/>
            </a:xfrm>
            <a:prstGeom prst="line">
              <a:avLst/>
            </a:prstGeom>
            <a:ln w="6350"/>
          </p:spPr>
          <p:style>
            <a:lnRef idx="1">
              <a:schemeClr val="dk1"/>
            </a:lnRef>
            <a:fillRef idx="0">
              <a:schemeClr val="dk1"/>
            </a:fillRef>
            <a:effectRef idx="0">
              <a:schemeClr val="dk1"/>
            </a:effectRef>
            <a:fontRef idx="minor">
              <a:schemeClr val="tx1"/>
            </a:fontRef>
          </p:style>
        </p:cxnSp>
        <p:sp>
          <p:nvSpPr>
            <p:cNvPr id="5193" name="テキスト ボックス 117"/>
            <p:cNvSpPr txBox="1"/>
            <p:nvPr/>
          </p:nvSpPr>
          <p:spPr>
            <a:xfrm>
              <a:off x="8414069" y="960762"/>
              <a:ext cx="1146147" cy="138511"/>
            </a:xfrm>
            <a:prstGeom prst="rect">
              <a:avLst/>
            </a:prstGeom>
            <a:noFill/>
          </p:spPr>
          <p:txBody>
            <a:bodyPr vert="horz" wrap="none" lIns="0" tIns="0" rIns="0" bIns="0" rtlCol="0">
              <a:spAutoFit/>
            </a:bodyPr>
            <a:lstStyle/>
            <a:p>
              <a:pPr defTabSz="914217" fontAlgn="base">
                <a:spcBef>
                  <a:spcPct val="0"/>
                </a:spcBef>
                <a:spcAft>
                  <a:spcPts val="185"/>
                </a:spcAft>
                <a:defRPr/>
              </a:pPr>
              <a:r>
                <a:rPr lang="ja-JP" altLang="en-US" sz="831">
                  <a:solidFill>
                    <a:srgbClr val="006600"/>
                  </a:solidFill>
                  <a:effectLst>
                    <a:glow rad="508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まとまりのある植林地</a:t>
              </a:r>
            </a:p>
          </p:txBody>
        </p:sp>
        <p:sp>
          <p:nvSpPr>
            <p:cNvPr id="5194" name="テキスト ボックス 118"/>
            <p:cNvSpPr txBox="1"/>
            <p:nvPr/>
          </p:nvSpPr>
          <p:spPr>
            <a:xfrm>
              <a:off x="3565884" y="960762"/>
              <a:ext cx="229229" cy="138511"/>
            </a:xfrm>
            <a:prstGeom prst="rect">
              <a:avLst/>
            </a:prstGeom>
            <a:noFill/>
          </p:spPr>
          <p:txBody>
            <a:bodyPr vert="horz" wrap="none" lIns="0" tIns="0" rIns="0" bIns="0" rtlCol="0">
              <a:spAutoFit/>
            </a:bodyPr>
            <a:lstStyle/>
            <a:p>
              <a:pPr defTabSz="914217" fontAlgn="base">
                <a:spcBef>
                  <a:spcPct val="0"/>
                </a:spcBef>
                <a:spcAft>
                  <a:spcPts val="185"/>
                </a:spcAft>
                <a:defRPr/>
              </a:pPr>
              <a:r>
                <a:rPr lang="ja-JP" altLang="en-US" sz="831">
                  <a:solidFill>
                    <a:srgbClr val="006600"/>
                  </a:solidFill>
                  <a:effectLst>
                    <a:glow rad="508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都心</a:t>
              </a:r>
            </a:p>
          </p:txBody>
        </p:sp>
        <p:sp>
          <p:nvSpPr>
            <p:cNvPr id="5195" name="テキスト ボックス 119"/>
            <p:cNvSpPr txBox="1"/>
            <p:nvPr/>
          </p:nvSpPr>
          <p:spPr>
            <a:xfrm>
              <a:off x="778595" y="960762"/>
              <a:ext cx="1031533" cy="138511"/>
            </a:xfrm>
            <a:prstGeom prst="rect">
              <a:avLst/>
            </a:prstGeom>
            <a:noFill/>
          </p:spPr>
          <p:txBody>
            <a:bodyPr vert="horz" wrap="none" lIns="0" tIns="0" rIns="0" bIns="0" rtlCol="0">
              <a:spAutoFit/>
            </a:bodyPr>
            <a:lstStyle/>
            <a:p>
              <a:pPr defTabSz="914217" fontAlgn="base">
                <a:spcBef>
                  <a:spcPct val="0"/>
                </a:spcBef>
                <a:spcAft>
                  <a:spcPts val="185"/>
                </a:spcAft>
                <a:defRPr/>
              </a:pPr>
              <a:r>
                <a:rPr lang="ja-JP" altLang="en-US" sz="831">
                  <a:solidFill>
                    <a:srgbClr val="006600"/>
                  </a:solidFill>
                  <a:effectLst>
                    <a:glow rad="508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まとまりのある農地</a:t>
              </a:r>
            </a:p>
          </p:txBody>
        </p:sp>
        <p:cxnSp>
          <p:nvCxnSpPr>
            <p:cNvPr id="5196" name="直線コネクタ 120"/>
            <p:cNvCxnSpPr/>
            <p:nvPr/>
          </p:nvCxnSpPr>
          <p:spPr>
            <a:xfrm>
              <a:off x="3529507" y="2801012"/>
              <a:ext cx="0" cy="32676"/>
            </a:xfrm>
            <a:prstGeom prst="line">
              <a:avLst/>
            </a:prstGeom>
            <a:ln w="6350"/>
          </p:spPr>
          <p:style>
            <a:lnRef idx="1">
              <a:schemeClr val="dk1"/>
            </a:lnRef>
            <a:fillRef idx="0">
              <a:schemeClr val="dk1"/>
            </a:fillRef>
            <a:effectRef idx="0">
              <a:schemeClr val="dk1"/>
            </a:effectRef>
            <a:fontRef idx="minor">
              <a:schemeClr val="tx1"/>
            </a:fontRef>
          </p:style>
        </p:cxnSp>
        <p:cxnSp>
          <p:nvCxnSpPr>
            <p:cNvPr id="5197" name="直線コネクタ 121"/>
            <p:cNvCxnSpPr/>
            <p:nvPr/>
          </p:nvCxnSpPr>
          <p:spPr>
            <a:xfrm>
              <a:off x="3990705" y="2801012"/>
              <a:ext cx="0" cy="32676"/>
            </a:xfrm>
            <a:prstGeom prst="line">
              <a:avLst/>
            </a:prstGeom>
            <a:ln w="6350"/>
          </p:spPr>
          <p:style>
            <a:lnRef idx="1">
              <a:schemeClr val="dk1"/>
            </a:lnRef>
            <a:fillRef idx="0">
              <a:schemeClr val="dk1"/>
            </a:fillRef>
            <a:effectRef idx="0">
              <a:schemeClr val="dk1"/>
            </a:effectRef>
            <a:fontRef idx="minor">
              <a:schemeClr val="tx1"/>
            </a:fontRef>
          </p:style>
        </p:cxnSp>
        <p:cxnSp>
          <p:nvCxnSpPr>
            <p:cNvPr id="5198" name="直線コネクタ 122"/>
            <p:cNvCxnSpPr/>
            <p:nvPr/>
          </p:nvCxnSpPr>
          <p:spPr>
            <a:xfrm>
              <a:off x="6188705" y="2801012"/>
              <a:ext cx="0" cy="32676"/>
            </a:xfrm>
            <a:prstGeom prst="line">
              <a:avLst/>
            </a:prstGeom>
            <a:ln w="6350"/>
          </p:spPr>
          <p:style>
            <a:lnRef idx="1">
              <a:schemeClr val="dk1"/>
            </a:lnRef>
            <a:fillRef idx="0">
              <a:schemeClr val="dk1"/>
            </a:fillRef>
            <a:effectRef idx="0">
              <a:schemeClr val="dk1"/>
            </a:effectRef>
            <a:fontRef idx="minor">
              <a:schemeClr val="tx1"/>
            </a:fontRef>
          </p:style>
        </p:cxnSp>
      </p:grpSp>
      <p:pic>
        <p:nvPicPr>
          <p:cNvPr id="5199" name="図 132"/>
          <p:cNvPicPr>
            <a:picLocks noChangeAspect="1"/>
          </p:cNvPicPr>
          <p:nvPr/>
        </p:nvPicPr>
        <p:blipFill>
          <a:blip r:embed="rId4"/>
          <a:srcRect l="2911" r="2911"/>
          <a:stretch>
            <a:fillRect/>
          </a:stretch>
        </p:blipFill>
        <p:spPr>
          <a:xfrm>
            <a:off x="8431401" y="5743146"/>
            <a:ext cx="1022155" cy="814024"/>
          </a:xfrm>
          <a:prstGeom prst="rect">
            <a:avLst/>
          </a:prstGeom>
        </p:spPr>
      </p:pic>
      <p:pic>
        <p:nvPicPr>
          <p:cNvPr id="5200" name="Picture 3"/>
          <p:cNvPicPr>
            <a:picLocks noChangeAspect="1" noChangeArrowheads="1"/>
          </p:cNvPicPr>
          <p:nvPr/>
        </p:nvPicPr>
        <p:blipFill>
          <a:blip r:embed="rId5"/>
          <a:srcRect l="4443" r="4443"/>
          <a:stretch>
            <a:fillRect/>
          </a:stretch>
        </p:blipFill>
        <p:spPr>
          <a:xfrm>
            <a:off x="820848" y="5743146"/>
            <a:ext cx="1085584" cy="813824"/>
          </a:xfrm>
          <a:prstGeom prst="rect">
            <a:avLst/>
          </a:prstGeom>
          <a:noFill/>
          <a:ln w="9525">
            <a:noFill/>
            <a:miter lim="800000"/>
            <a:headEnd/>
            <a:tailEnd/>
          </a:ln>
          <a:effectLst/>
        </p:spPr>
      </p:pic>
      <p:sp>
        <p:nvSpPr>
          <p:cNvPr id="5201" name="テキスト ボックス 134"/>
          <p:cNvSpPr txBox="1"/>
          <p:nvPr/>
        </p:nvSpPr>
        <p:spPr>
          <a:xfrm>
            <a:off x="794822" y="6562224"/>
            <a:ext cx="1179708" cy="145864"/>
          </a:xfrm>
          <a:prstGeom prst="rect">
            <a:avLst/>
          </a:prstGeom>
          <a:noFill/>
        </p:spPr>
        <p:txBody>
          <a:bodyPr wrap="none" lIns="33226" tIns="33226" rIns="33226" bIns="0" rtlCol="0">
            <a:noAutofit/>
          </a:bodyPr>
          <a:lstStyle/>
          <a:p>
            <a:pPr algn="ctr" defTabSz="914217" fontAlgn="base">
              <a:spcBef>
                <a:spcPct val="0"/>
              </a:spcBef>
              <a:spcAft>
                <a:spcPct val="0"/>
              </a:spcAft>
              <a:defRPr/>
            </a:pPr>
            <a:r>
              <a:rPr lang="ja-JP" altLang="en-US" sz="646"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農業体験農園</a:t>
            </a:r>
            <a:r>
              <a:rPr lang="ja-JP" altLang="en-US" sz="554"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（東京都練馬区）</a:t>
            </a:r>
            <a:endParaRPr lang="en-US" altLang="ja-JP" sz="462"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202" name="図 135"/>
          <p:cNvPicPr>
            <a:picLocks noChangeAspect="1"/>
          </p:cNvPicPr>
          <p:nvPr/>
        </p:nvPicPr>
        <p:blipFill>
          <a:blip r:embed="rId6"/>
          <a:srcRect l="2673" r="2673"/>
          <a:stretch>
            <a:fillRect/>
          </a:stretch>
        </p:blipFill>
        <p:spPr>
          <a:xfrm>
            <a:off x="1957055" y="5743146"/>
            <a:ext cx="1161458" cy="814024"/>
          </a:xfrm>
          <a:prstGeom prst="rect">
            <a:avLst/>
          </a:prstGeom>
        </p:spPr>
      </p:pic>
      <p:pic>
        <p:nvPicPr>
          <p:cNvPr id="5203" name="図 136"/>
          <p:cNvPicPr>
            <a:picLocks noChangeAspect="1"/>
          </p:cNvPicPr>
          <p:nvPr/>
        </p:nvPicPr>
        <p:blipFill>
          <a:blip r:embed="rId7"/>
          <a:stretch>
            <a:fillRect/>
          </a:stretch>
        </p:blipFill>
        <p:spPr>
          <a:xfrm>
            <a:off x="3169138" y="5743146"/>
            <a:ext cx="1447153" cy="814024"/>
          </a:xfrm>
          <a:prstGeom prst="rect">
            <a:avLst/>
          </a:prstGeom>
        </p:spPr>
      </p:pic>
      <p:sp>
        <p:nvSpPr>
          <p:cNvPr id="5204" name="テキスト ボックス 137"/>
          <p:cNvSpPr txBox="1"/>
          <p:nvPr/>
        </p:nvSpPr>
        <p:spPr>
          <a:xfrm>
            <a:off x="3220400" y="6562224"/>
            <a:ext cx="1382435" cy="133987"/>
          </a:xfrm>
          <a:prstGeom prst="rect">
            <a:avLst/>
          </a:prstGeom>
          <a:noFill/>
        </p:spPr>
        <p:txBody>
          <a:bodyPr wrap="none" lIns="33226" tIns="33226" rIns="33226" bIns="0" rtlCol="0">
            <a:noAutofit/>
          </a:bodyPr>
          <a:lstStyle/>
          <a:p>
            <a:pPr algn="ctr" defTabSz="914217" fontAlgn="base">
              <a:spcBef>
                <a:spcPct val="0"/>
              </a:spcBef>
              <a:spcAft>
                <a:spcPct val="0"/>
              </a:spcAft>
              <a:defRPr/>
            </a:pPr>
            <a:r>
              <a:rPr lang="ja-JP" altLang="en-US" sz="646"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保水性舗装（グリーンインフラ総研）</a:t>
            </a:r>
            <a:endParaRPr lang="en-US" altLang="ja-JP" sz="554"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205" name="図 138"/>
          <p:cNvPicPr>
            <a:picLocks noChangeAspect="1"/>
          </p:cNvPicPr>
          <p:nvPr/>
        </p:nvPicPr>
        <p:blipFill>
          <a:blip r:embed="rId8"/>
          <a:srcRect l="1883" t="3464" r="1158" b="1971"/>
          <a:stretch>
            <a:fillRect/>
          </a:stretch>
        </p:blipFill>
        <p:spPr>
          <a:xfrm>
            <a:off x="5753725" y="5743146"/>
            <a:ext cx="1507670" cy="813824"/>
          </a:xfrm>
          <a:prstGeom prst="rect">
            <a:avLst/>
          </a:prstGeom>
        </p:spPr>
      </p:pic>
      <p:sp>
        <p:nvSpPr>
          <p:cNvPr id="5206" name="テキスト ボックス 139"/>
          <p:cNvSpPr txBox="1"/>
          <p:nvPr/>
        </p:nvSpPr>
        <p:spPr>
          <a:xfrm>
            <a:off x="5859218" y="6562224"/>
            <a:ext cx="1285809" cy="120872"/>
          </a:xfrm>
          <a:prstGeom prst="rect">
            <a:avLst/>
          </a:prstGeom>
          <a:noFill/>
        </p:spPr>
        <p:txBody>
          <a:bodyPr wrap="none" lIns="33226" tIns="33226" rIns="33226" bIns="0" rtlCol="0">
            <a:noAutofit/>
          </a:bodyPr>
          <a:lstStyle/>
          <a:p>
            <a:pPr algn="ctr" defTabSz="914217" fontAlgn="base">
              <a:spcBef>
                <a:spcPct val="0"/>
              </a:spcBef>
              <a:spcAft>
                <a:spcPct val="0"/>
              </a:spcAft>
              <a:defRPr/>
            </a:pPr>
            <a:r>
              <a:rPr lang="ja-JP" altLang="en-US" sz="646"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住宅地の雨水対策（横浜市）</a:t>
            </a:r>
            <a:endParaRPr lang="en-US" altLang="ja-JP" sz="646"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207" name="図 140"/>
          <p:cNvPicPr>
            <a:picLocks noChangeAspect="1"/>
          </p:cNvPicPr>
          <p:nvPr/>
        </p:nvPicPr>
        <p:blipFill>
          <a:blip r:embed="rId9"/>
          <a:srcRect l="6940" r="3720"/>
          <a:stretch>
            <a:fillRect/>
          </a:stretch>
        </p:blipFill>
        <p:spPr>
          <a:xfrm>
            <a:off x="7290904" y="5743146"/>
            <a:ext cx="1089872" cy="814024"/>
          </a:xfrm>
          <a:prstGeom prst="rect">
            <a:avLst/>
          </a:prstGeom>
        </p:spPr>
      </p:pic>
      <p:sp>
        <p:nvSpPr>
          <p:cNvPr id="5208" name="テキスト ボックス 141"/>
          <p:cNvSpPr txBox="1"/>
          <p:nvPr/>
        </p:nvSpPr>
        <p:spPr>
          <a:xfrm>
            <a:off x="7345497" y="6562225"/>
            <a:ext cx="1050378" cy="125333"/>
          </a:xfrm>
          <a:prstGeom prst="rect">
            <a:avLst/>
          </a:prstGeom>
          <a:noFill/>
        </p:spPr>
        <p:txBody>
          <a:bodyPr wrap="none" lIns="33226" tIns="33226" rIns="33226" bIns="0" rtlCol="0">
            <a:noAutofit/>
          </a:bodyPr>
          <a:lstStyle/>
          <a:p>
            <a:pPr algn="ctr" defTabSz="914217" fontAlgn="base">
              <a:spcBef>
                <a:spcPct val="0"/>
              </a:spcBef>
              <a:spcAft>
                <a:spcPct val="0"/>
              </a:spcAft>
              <a:defRPr/>
            </a:pPr>
            <a:r>
              <a:rPr lang="ja-JP" altLang="en-US" sz="646"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芝生広場</a:t>
            </a:r>
            <a:r>
              <a:rPr lang="ja-JP" altLang="en-US" sz="554"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（東京ミッドタウン）</a:t>
            </a:r>
            <a:endParaRPr lang="en-US" altLang="ja-JP" sz="554"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209" name="図 142"/>
          <p:cNvPicPr>
            <a:picLocks noChangeAspect="1"/>
          </p:cNvPicPr>
          <p:nvPr/>
        </p:nvPicPr>
        <p:blipFill>
          <a:blip r:embed="rId10"/>
          <a:srcRect r="13734"/>
          <a:stretch>
            <a:fillRect/>
          </a:stretch>
        </p:blipFill>
        <p:spPr>
          <a:xfrm>
            <a:off x="4666913" y="5743146"/>
            <a:ext cx="1051913" cy="814024"/>
          </a:xfrm>
          <a:prstGeom prst="rect">
            <a:avLst/>
          </a:prstGeom>
        </p:spPr>
      </p:pic>
      <p:sp>
        <p:nvSpPr>
          <p:cNvPr id="5210" name="テキスト ボックス 144"/>
          <p:cNvSpPr txBox="1"/>
          <p:nvPr/>
        </p:nvSpPr>
        <p:spPr>
          <a:xfrm>
            <a:off x="604570" y="684507"/>
            <a:ext cx="4512320" cy="400046"/>
          </a:xfrm>
          <a:prstGeom prst="rect">
            <a:avLst/>
          </a:prstGeom>
          <a:solidFill>
            <a:srgbClr val="00B050"/>
          </a:solidFill>
          <a:ln w="28575">
            <a:solidFill>
              <a:srgbClr val="00B050"/>
            </a:solidFill>
          </a:ln>
        </p:spPr>
        <p:txBody>
          <a:bodyPr wrap="square" rtlCol="0">
            <a:spAutoFit/>
          </a:bodyPr>
          <a:lstStyle/>
          <a:p>
            <a:pPr defTabSz="914217" fontAlgn="base">
              <a:spcBef>
                <a:spcPct val="0"/>
              </a:spcBef>
              <a:spcAft>
                <a:spcPct val="0"/>
              </a:spcAft>
              <a:defRPr/>
            </a:pPr>
            <a:r>
              <a:rPr lang="ja-JP" altLang="en-US" sz="2000" b="1">
                <a:solidFill>
                  <a:srgbClr val="FFFFFF"/>
                </a:solidFill>
                <a:latin typeface="Meiryo UI" panose="020B0604030504040204" pitchFamily="50" charset="-128"/>
                <a:ea typeface="Meiryo UI" panose="020B0604030504040204" pitchFamily="50" charset="-128"/>
                <a:cs typeface="Meiryo UI" panose="020B0604030504040204" pitchFamily="50" charset="-128"/>
              </a:rPr>
              <a:t> 分野横断的なグリーンインフラのイメージ</a:t>
            </a:r>
          </a:p>
        </p:txBody>
      </p:sp>
      <p:sp>
        <p:nvSpPr>
          <p:cNvPr id="145" name="スライド番号プレースホルダー 25"/>
          <p:cNvSpPr>
            <a:spLocks noGrp="1"/>
          </p:cNvSpPr>
          <p:nvPr>
            <p:ph type="sldNum" sz="quarter" idx="12"/>
          </p:nvPr>
        </p:nvSpPr>
        <p:spPr>
          <a:xfrm>
            <a:off x="7615997" y="6586974"/>
            <a:ext cx="2311401" cy="476250"/>
          </a:xfrm>
        </p:spPr>
        <p:txBody>
          <a:bodyPr/>
          <a:lstStyle/>
          <a:p>
            <a:pPr fontAlgn="base">
              <a:spcBef>
                <a:spcPct val="0"/>
              </a:spcBef>
              <a:spcAft>
                <a:spcPct val="0"/>
              </a:spcAft>
              <a:defRPr/>
            </a:pPr>
            <a:fld id="{15B1B617-50A7-4F2C-A396-1FC9CFBEF28E}" type="slidenum">
              <a:rPr lang="en-US" altLang="ja-JP" sz="1100" b="0">
                <a:solidFill>
                  <a:schemeClr val="bg1">
                    <a:lumMod val="65000"/>
                  </a:schemeClr>
                </a:solidFill>
                <a:effectLst/>
                <a:latin typeface="Arial" charset="0"/>
                <a:ea typeface="ＭＳ Ｐゴシック" charset="-128"/>
              </a:rPr>
              <a:pPr fontAlgn="base">
                <a:spcBef>
                  <a:spcPct val="0"/>
                </a:spcBef>
                <a:spcAft>
                  <a:spcPct val="0"/>
                </a:spcAft>
                <a:defRPr/>
              </a:pPr>
              <a:t>84</a:t>
            </a:fld>
            <a:endParaRPr lang="en-US" altLang="ja-JP" sz="1800" b="0">
              <a:solidFill>
                <a:schemeClr val="bg1">
                  <a:lumMod val="65000"/>
                </a:schemeClr>
              </a:solidFill>
              <a:effectLst/>
              <a:latin typeface="Arial" charset="0"/>
              <a:ea typeface="ＭＳ Ｐゴシック" charset="-128"/>
            </a:endParaRPr>
          </a:p>
        </p:txBody>
      </p:sp>
    </p:spTree>
    <p:extLst>
      <p:ext uri="{BB962C8B-B14F-4D97-AF65-F5344CB8AC3E}">
        <p14:creationId xmlns:p14="http://schemas.microsoft.com/office/powerpoint/2010/main" val="3903236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 name="Picture 29"/>
          <p:cNvPicPr>
            <a:picLocks noChangeAspect="1" noChangeArrowheads="1"/>
          </p:cNvPicPr>
          <p:nvPr/>
        </p:nvPicPr>
        <p:blipFill>
          <a:blip r:embed="rId3"/>
          <a:stretch>
            <a:fillRect/>
          </a:stretch>
        </p:blipFill>
        <p:spPr>
          <a:xfrm>
            <a:off x="5279532" y="1719337"/>
            <a:ext cx="4690682" cy="1951684"/>
          </a:xfrm>
          <a:prstGeom prst="rect">
            <a:avLst/>
          </a:prstGeom>
          <a:noFill/>
          <a:ln>
            <a:noFill/>
          </a:ln>
        </p:spPr>
      </p:pic>
      <p:sp>
        <p:nvSpPr>
          <p:cNvPr id="1333" name="Rectangle 30"/>
          <p:cNvSpPr>
            <a:spLocks noChangeArrowheads="1"/>
          </p:cNvSpPr>
          <p:nvPr/>
        </p:nvSpPr>
        <p:spPr>
          <a:xfrm>
            <a:off x="128464" y="1628800"/>
            <a:ext cx="5328000" cy="792000"/>
          </a:xfrm>
          <a:prstGeom prst="rect">
            <a:avLst/>
          </a:prstGeom>
          <a:noFill/>
          <a:ln w="9525">
            <a:solidFill>
              <a:schemeClr val="tx1"/>
            </a:solidFill>
            <a:miter lim="800000"/>
            <a:headEnd/>
            <a:tailEnd/>
          </a:ln>
        </p:spPr>
        <p:txBody>
          <a:bodyPr wrap="none" tIns="18000"/>
          <a:lstStyle/>
          <a:p>
            <a:pPr>
              <a:defRPr/>
            </a:pPr>
            <a:r>
              <a:rPr lang="ja-JP" altLang="en-US" sz="1600">
                <a:solidFill>
                  <a:srgbClr val="0070C0"/>
                </a:solidFill>
              </a:rPr>
              <a:t>歴史的風土保存区域</a:t>
            </a:r>
            <a:r>
              <a:rPr lang="ja-JP" altLang="en-US" sz="1600"/>
              <a:t>の指定</a:t>
            </a:r>
            <a:r>
              <a:rPr lang="ja-JP" altLang="en-US" sz="1050">
                <a:latin typeface="+mn-ea"/>
              </a:rPr>
              <a:t>（国土交通大臣）</a:t>
            </a:r>
            <a:r>
              <a:rPr lang="en-US" altLang="ja-JP" sz="1050">
                <a:latin typeface="+mn-ea"/>
              </a:rPr>
              <a:t> ※</a:t>
            </a:r>
            <a:r>
              <a:rPr lang="ja-JP" altLang="en-US" sz="1050">
                <a:latin typeface="+mn-ea"/>
              </a:rPr>
              <a:t>関係省庁協議が必要</a:t>
            </a:r>
            <a:endParaRPr lang="en-US" altLang="ja-JP" sz="1050">
              <a:latin typeface="+mn-ea"/>
            </a:endParaRPr>
          </a:p>
          <a:p>
            <a:pPr>
              <a:defRPr/>
            </a:pPr>
            <a:endParaRPr lang="en-US" altLang="ja-JP" sz="400">
              <a:latin typeface="+mn-ea"/>
            </a:endParaRPr>
          </a:p>
          <a:p>
            <a:pPr algn="r">
              <a:defRPr/>
            </a:pPr>
            <a:r>
              <a:rPr lang="en-US" altLang="ja-JP" sz="1050">
                <a:latin typeface="+mn-ea"/>
              </a:rPr>
              <a:t>【</a:t>
            </a:r>
            <a:r>
              <a:rPr lang="ja-JP" altLang="en-US" sz="1050">
                <a:latin typeface="+mn-ea"/>
              </a:rPr>
              <a:t>令和</a:t>
            </a:r>
            <a:r>
              <a:rPr lang="en-US" altLang="ja-JP" sz="1050">
                <a:latin typeface="+mn-ea"/>
              </a:rPr>
              <a:t>5</a:t>
            </a:r>
            <a:r>
              <a:rPr lang="ja-JP" altLang="en-US" sz="1050">
                <a:latin typeface="+mn-ea"/>
              </a:rPr>
              <a:t>年度末現在：</a:t>
            </a:r>
            <a:r>
              <a:rPr lang="en-US" altLang="ja-JP" sz="1050">
                <a:latin typeface="+mn-ea"/>
              </a:rPr>
              <a:t>32</a:t>
            </a:r>
            <a:r>
              <a:rPr lang="ja-JP" altLang="en-US" sz="1050">
                <a:latin typeface="+mn-ea"/>
              </a:rPr>
              <a:t>地区、</a:t>
            </a:r>
            <a:r>
              <a:rPr lang="en-US" altLang="ja-JP" sz="1050">
                <a:latin typeface="+mn-ea"/>
              </a:rPr>
              <a:t>20,083ha 】</a:t>
            </a:r>
            <a:endParaRPr lang="ja-JP" altLang="en-US" sz="1050">
              <a:latin typeface="+mn-ea"/>
            </a:endParaRPr>
          </a:p>
          <a:p>
            <a:pPr>
              <a:defRPr/>
            </a:pPr>
            <a:endParaRPr lang="ja-JP" altLang="en-US" sz="400">
              <a:latin typeface="+mn-ea"/>
            </a:endParaRPr>
          </a:p>
          <a:p>
            <a:pPr>
              <a:defRPr/>
            </a:pPr>
            <a:r>
              <a:rPr lang="ja-JP" altLang="en-US" sz="1400">
                <a:latin typeface="ＭＳ Ｐ明朝" panose="02020600040205080304" pitchFamily="18" charset="-128"/>
                <a:ea typeface="ＭＳ Ｐ明朝" panose="02020600040205080304" pitchFamily="18" charset="-128"/>
              </a:rPr>
              <a:t>　・建築物の建築、宅地の造成等について届出・勧告制による規制</a:t>
            </a:r>
          </a:p>
        </p:txBody>
      </p:sp>
      <p:sp>
        <p:nvSpPr>
          <p:cNvPr id="1334" name="AutoShape 32"/>
          <p:cNvSpPr>
            <a:spLocks noChangeArrowheads="1"/>
          </p:cNvSpPr>
          <p:nvPr/>
        </p:nvSpPr>
        <p:spPr>
          <a:xfrm>
            <a:off x="2189660" y="2506741"/>
            <a:ext cx="1223962" cy="142875"/>
          </a:xfrm>
          <a:prstGeom prst="downArrow">
            <a:avLst>
              <a:gd name="adj1" fmla="val 43009"/>
              <a:gd name="adj2" fmla="val 100000"/>
            </a:avLst>
          </a:prstGeom>
          <a:solidFill>
            <a:srgbClr val="C0C0C0"/>
          </a:solidFill>
          <a:ln>
            <a:noFill/>
          </a:ln>
        </p:spPr>
        <p:txBody>
          <a:bodyPr vert="eaVert"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a:p>
        </p:txBody>
      </p:sp>
      <p:sp>
        <p:nvSpPr>
          <p:cNvPr id="1335" name="Rectangle 33"/>
          <p:cNvSpPr>
            <a:spLocks noChangeArrowheads="1"/>
          </p:cNvSpPr>
          <p:nvPr/>
        </p:nvSpPr>
        <p:spPr>
          <a:xfrm>
            <a:off x="200472" y="5167909"/>
            <a:ext cx="3224138" cy="1071562"/>
          </a:xfrm>
          <a:prstGeom prst="rect">
            <a:avLst/>
          </a:prstGeom>
          <a:noFill/>
          <a:ln>
            <a:noFill/>
          </a:ln>
        </p:spPr>
        <p:txBody>
          <a:bodyPr wrap="none"/>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r>
              <a:rPr lang="ja-JP" altLang="en-US">
                <a:solidFill>
                  <a:srgbClr val="0070C0"/>
                </a:solidFill>
              </a:rPr>
              <a:t>古都保存事業</a:t>
            </a:r>
          </a:p>
          <a:p>
            <a:pPr eaLnBrk="1" hangingPunct="1"/>
            <a:endParaRPr lang="ja-JP" altLang="en-US" sz="400"/>
          </a:p>
          <a:p>
            <a:pPr eaLnBrk="1" hangingPunct="1"/>
            <a:r>
              <a:rPr lang="ja-JP" altLang="en-US" sz="1400">
                <a:latin typeface="+mj-lt"/>
                <a:ea typeface="ＭＳ Ｐ明朝" panose="02020600040205080304" pitchFamily="18" charset="-128"/>
              </a:rPr>
              <a:t>・土地の買入れ（国費率</a:t>
            </a:r>
            <a:r>
              <a:rPr lang="en-US" altLang="ja-JP" sz="1400">
                <a:latin typeface="+mj-lt"/>
                <a:ea typeface="ＭＳ Ｐ明朝" panose="02020600040205080304" pitchFamily="18" charset="-128"/>
              </a:rPr>
              <a:t>7/10</a:t>
            </a:r>
            <a:r>
              <a:rPr lang="ja-JP" altLang="en-US" sz="1400">
                <a:latin typeface="+mj-lt"/>
                <a:ea typeface="ＭＳ Ｐ明朝" panose="02020600040205080304" pitchFamily="18" charset="-128"/>
              </a:rPr>
              <a:t>）</a:t>
            </a:r>
            <a:endParaRPr lang="en-US" altLang="ja-JP" sz="1400">
              <a:latin typeface="+mj-lt"/>
              <a:ea typeface="ＭＳ Ｐ明朝" panose="02020600040205080304" pitchFamily="18" charset="-128"/>
            </a:endParaRPr>
          </a:p>
          <a:p>
            <a:pPr eaLnBrk="1" hangingPunct="1"/>
            <a:r>
              <a:rPr lang="ja-JP" altLang="en-US" sz="1400">
                <a:latin typeface="+mj-lt"/>
                <a:ea typeface="ＭＳ Ｐ明朝" panose="02020600040205080304" pitchFamily="18" charset="-128"/>
              </a:rPr>
              <a:t>　</a:t>
            </a:r>
            <a:r>
              <a:rPr lang="en-US" altLang="ja-JP" sz="1100">
                <a:latin typeface="ＭＳ Ｐ明朝" panose="02020600040205080304" pitchFamily="18" charset="-128"/>
                <a:ea typeface="ＭＳ Ｐ明朝" panose="02020600040205080304" pitchFamily="18" charset="-128"/>
              </a:rPr>
              <a:t>※</a:t>
            </a:r>
            <a:r>
              <a:rPr lang="ja-JP" altLang="en-US" sz="1100">
                <a:latin typeface="ＭＳ Ｐ明朝" panose="02020600040205080304" pitchFamily="18" charset="-128"/>
                <a:ea typeface="ＭＳ Ｐ明朝" panose="02020600040205080304" pitchFamily="18" charset="-128"/>
              </a:rPr>
              <a:t>明日香村第</a:t>
            </a:r>
            <a:r>
              <a:rPr lang="en-US" altLang="ja-JP" sz="1100">
                <a:latin typeface="ＭＳ Ｐ明朝" panose="02020600040205080304" pitchFamily="18" charset="-128"/>
                <a:ea typeface="ＭＳ Ｐ明朝" panose="02020600040205080304" pitchFamily="18" charset="-128"/>
              </a:rPr>
              <a:t>2</a:t>
            </a:r>
            <a:r>
              <a:rPr lang="ja-JP" altLang="en-US" sz="1100">
                <a:latin typeface="ＭＳ Ｐ明朝" panose="02020600040205080304" pitchFamily="18" charset="-128"/>
                <a:ea typeface="ＭＳ Ｐ明朝" panose="02020600040205080304" pitchFamily="18" charset="-128"/>
              </a:rPr>
              <a:t>種歴史的風土保存地区は</a:t>
            </a:r>
            <a:r>
              <a:rPr lang="en-US" altLang="ja-JP" sz="1100">
                <a:latin typeface="ＭＳ Ｐ明朝" panose="02020600040205080304" pitchFamily="18" charset="-128"/>
                <a:ea typeface="ＭＳ Ｐ明朝" panose="02020600040205080304" pitchFamily="18" charset="-128"/>
              </a:rPr>
              <a:t>1/2</a:t>
            </a:r>
          </a:p>
          <a:p>
            <a:pPr eaLnBrk="1" hangingPunct="1"/>
            <a:r>
              <a:rPr lang="ja-JP" altLang="en-US" sz="1400">
                <a:latin typeface="+mj-lt"/>
                <a:ea typeface="ＭＳ Ｐ明朝" panose="02020600040205080304" pitchFamily="18" charset="-128"/>
              </a:rPr>
              <a:t>・損失補償（国費率</a:t>
            </a:r>
            <a:r>
              <a:rPr lang="en-US" altLang="ja-JP" sz="1400">
                <a:latin typeface="+mj-lt"/>
                <a:ea typeface="ＭＳ Ｐ明朝" panose="02020600040205080304" pitchFamily="18" charset="-128"/>
              </a:rPr>
              <a:t>7/10</a:t>
            </a:r>
            <a:r>
              <a:rPr lang="ja-JP" altLang="en-US" sz="1400">
                <a:latin typeface="+mj-lt"/>
                <a:ea typeface="ＭＳ Ｐ明朝" panose="02020600040205080304" pitchFamily="18" charset="-128"/>
              </a:rPr>
              <a:t>）</a:t>
            </a:r>
            <a:endParaRPr lang="en-US" altLang="ja-JP" sz="1400">
              <a:latin typeface="+mj-lt"/>
              <a:ea typeface="ＭＳ Ｐ明朝" panose="02020600040205080304" pitchFamily="18" charset="-128"/>
            </a:endParaRPr>
          </a:p>
          <a:p>
            <a:pPr eaLnBrk="1" hangingPunct="1"/>
            <a:r>
              <a:rPr lang="ja-JP" altLang="en-US" sz="1400">
                <a:latin typeface="+mj-lt"/>
                <a:ea typeface="ＭＳ Ｐ明朝" panose="02020600040205080304" pitchFamily="18" charset="-128"/>
              </a:rPr>
              <a:t>・施設の整備（国費率</a:t>
            </a:r>
            <a:r>
              <a:rPr lang="en-US" altLang="ja-JP" sz="1400">
                <a:latin typeface="+mj-lt"/>
                <a:ea typeface="ＭＳ Ｐ明朝" panose="02020600040205080304" pitchFamily="18" charset="-128"/>
              </a:rPr>
              <a:t>1/2</a:t>
            </a:r>
            <a:r>
              <a:rPr lang="ja-JP" altLang="en-US" sz="1400">
                <a:latin typeface="+mj-lt"/>
                <a:ea typeface="ＭＳ Ｐ明朝" panose="02020600040205080304" pitchFamily="18" charset="-128"/>
              </a:rPr>
              <a:t>）</a:t>
            </a:r>
            <a:endParaRPr lang="en-US" altLang="ja-JP" sz="1400">
              <a:latin typeface="+mj-lt"/>
              <a:ea typeface="ＭＳ Ｐ明朝" panose="02020600040205080304" pitchFamily="18" charset="-128"/>
            </a:endParaRPr>
          </a:p>
          <a:p>
            <a:pPr eaLnBrk="1" hangingPunct="1"/>
            <a:r>
              <a:rPr lang="ja-JP" altLang="en-US" sz="1400">
                <a:latin typeface="+mj-lt"/>
                <a:ea typeface="ＭＳ Ｐ明朝" panose="02020600040205080304" pitchFamily="18" charset="-128"/>
              </a:rPr>
              <a:t>・景観阻害物件の除却（国費率</a:t>
            </a:r>
            <a:r>
              <a:rPr lang="en-US" altLang="ja-JP" sz="1400">
                <a:latin typeface="+mj-lt"/>
                <a:ea typeface="ＭＳ Ｐ明朝" panose="02020600040205080304" pitchFamily="18" charset="-128"/>
              </a:rPr>
              <a:t>1/2</a:t>
            </a:r>
            <a:r>
              <a:rPr lang="ja-JP" altLang="en-US" sz="1400">
                <a:latin typeface="+mj-lt"/>
                <a:ea typeface="ＭＳ Ｐ明朝" panose="02020600040205080304" pitchFamily="18" charset="-128"/>
              </a:rPr>
              <a:t>）</a:t>
            </a:r>
          </a:p>
        </p:txBody>
      </p:sp>
      <p:sp>
        <p:nvSpPr>
          <p:cNvPr id="1336" name="Rectangle 33"/>
          <p:cNvSpPr>
            <a:spLocks noChangeArrowheads="1"/>
          </p:cNvSpPr>
          <p:nvPr/>
        </p:nvSpPr>
        <p:spPr>
          <a:xfrm>
            <a:off x="2997522" y="5151565"/>
            <a:ext cx="3314874" cy="1071563"/>
          </a:xfrm>
          <a:prstGeom prst="rect">
            <a:avLst/>
          </a:prstGeom>
          <a:noFill/>
          <a:ln>
            <a:noFill/>
          </a:ln>
        </p:spPr>
        <p:txBody>
          <a:bodyP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Aft>
                <a:spcPts val="600"/>
              </a:spcAft>
            </a:pPr>
            <a:r>
              <a:rPr lang="ja-JP" altLang="en-US" sz="1600"/>
              <a:t>税制措置</a:t>
            </a:r>
            <a:endParaRPr lang="en-US" altLang="ja-JP" sz="1400"/>
          </a:p>
          <a:p>
            <a:pPr marL="108000" indent="-108000" eaLnBrk="1" hangingPunct="1"/>
            <a:r>
              <a:rPr lang="ja-JP" altLang="en-US" sz="1400">
                <a:latin typeface="+mn-lt"/>
                <a:ea typeface="ＭＳ Ｐ明朝" panose="02020600040205080304" pitchFamily="18" charset="-128"/>
              </a:rPr>
              <a:t>・土地の買入れに際し、譲渡所得</a:t>
            </a:r>
            <a:r>
              <a:rPr lang="en-US" altLang="ja-JP" sz="1400">
                <a:latin typeface="+mn-lt"/>
                <a:ea typeface="ＭＳ Ｐ明朝" panose="02020600040205080304" pitchFamily="18" charset="-128"/>
              </a:rPr>
              <a:t>2,000</a:t>
            </a:r>
            <a:r>
              <a:rPr lang="ja-JP" altLang="en-US" sz="1400">
                <a:latin typeface="+mn-lt"/>
                <a:ea typeface="ＭＳ Ｐ明朝" panose="02020600040205080304" pitchFamily="18" charset="-128"/>
              </a:rPr>
              <a:t>万円控除</a:t>
            </a:r>
          </a:p>
          <a:p>
            <a:pPr marL="108000" indent="-108000" eaLnBrk="1" hangingPunct="1"/>
            <a:r>
              <a:rPr lang="ja-JP" altLang="en-US" sz="1400">
                <a:latin typeface="+mn-lt"/>
                <a:ea typeface="ＭＳ Ｐ明朝" panose="02020600040205080304" pitchFamily="18" charset="-128"/>
              </a:rPr>
              <a:t>・行為制限の内容を踏まえて相続税を評価減</a:t>
            </a:r>
            <a:r>
              <a:rPr lang="en-US" altLang="ja-JP" sz="1400">
                <a:latin typeface="+mn-lt"/>
                <a:ea typeface="ＭＳ Ｐ明朝" panose="02020600040205080304" pitchFamily="18" charset="-128"/>
              </a:rPr>
              <a:t>   </a:t>
            </a:r>
            <a:r>
              <a:rPr lang="ja-JP" altLang="en-US" sz="1400">
                <a:latin typeface="+mn-lt"/>
                <a:ea typeface="ＭＳ Ｐ明朝" panose="02020600040205080304" pitchFamily="18" charset="-128"/>
              </a:rPr>
              <a:t>（林地の場合更に３割評価減）</a:t>
            </a:r>
          </a:p>
        </p:txBody>
      </p:sp>
      <p:sp>
        <p:nvSpPr>
          <p:cNvPr id="1337" name="Rectangle 31"/>
          <p:cNvSpPr>
            <a:spLocks noChangeArrowheads="1"/>
          </p:cNvSpPr>
          <p:nvPr/>
        </p:nvSpPr>
        <p:spPr>
          <a:xfrm>
            <a:off x="128464" y="3861048"/>
            <a:ext cx="5400000" cy="1008000"/>
          </a:xfrm>
          <a:prstGeom prst="rect">
            <a:avLst/>
          </a:prstGeom>
          <a:noFill/>
          <a:ln w="9525">
            <a:solidFill>
              <a:schemeClr val="tx1"/>
            </a:solidFill>
            <a:miter lim="800000"/>
            <a:headEnd/>
            <a:tailEnd/>
          </a:ln>
        </p:spPr>
        <p:txBody>
          <a:bodyPr wrap="none"/>
          <a:lstStyle/>
          <a:p>
            <a:pPr>
              <a:defRPr/>
            </a:pPr>
            <a:r>
              <a:rPr lang="ja-JP" altLang="en-US" sz="1400">
                <a:solidFill>
                  <a:srgbClr val="0070C0"/>
                </a:solidFill>
                <a:latin typeface="+mn-ea"/>
              </a:rPr>
              <a:t>歴史的風土特別保存地区</a:t>
            </a:r>
            <a:r>
              <a:rPr lang="ja-JP" altLang="en-US" sz="1400">
                <a:latin typeface="+mn-ea"/>
              </a:rPr>
              <a:t>について都市計画決定</a:t>
            </a:r>
            <a:r>
              <a:rPr lang="ja-JP" altLang="en-US" sz="1050"/>
              <a:t>（府県・政令市）</a:t>
            </a:r>
            <a:endParaRPr lang="en-US" altLang="ja-JP" sz="1400">
              <a:latin typeface="+mn-ea"/>
            </a:endParaRPr>
          </a:p>
          <a:p>
            <a:pPr>
              <a:defRPr/>
            </a:pPr>
            <a:endParaRPr lang="en-US" altLang="ja-JP" sz="300">
              <a:latin typeface="+mn-ea"/>
            </a:endParaRPr>
          </a:p>
          <a:p>
            <a:pPr algn="r">
              <a:defRPr/>
            </a:pPr>
            <a:r>
              <a:rPr lang="en-US" altLang="ja-JP" sz="1050">
                <a:latin typeface="+mn-ea"/>
              </a:rPr>
              <a:t>【</a:t>
            </a:r>
            <a:r>
              <a:rPr lang="ja-JP" altLang="en-US" sz="1050">
                <a:latin typeface="+mn-ea"/>
              </a:rPr>
              <a:t>令和</a:t>
            </a:r>
            <a:r>
              <a:rPr lang="en-US" altLang="ja-JP" sz="1050">
                <a:latin typeface="+mn-ea"/>
              </a:rPr>
              <a:t>5</a:t>
            </a:r>
            <a:r>
              <a:rPr lang="ja-JP" altLang="en-US" sz="1050">
                <a:latin typeface="+mn-ea"/>
              </a:rPr>
              <a:t>年度末現在：</a:t>
            </a:r>
            <a:r>
              <a:rPr lang="en-US" altLang="ja-JP" sz="1050">
                <a:latin typeface="+mn-ea"/>
              </a:rPr>
              <a:t>60</a:t>
            </a:r>
            <a:r>
              <a:rPr lang="ja-JP" altLang="en-US" sz="1050">
                <a:latin typeface="+mn-ea"/>
              </a:rPr>
              <a:t>地区、</a:t>
            </a:r>
            <a:r>
              <a:rPr lang="en-US" altLang="ja-JP" sz="1050">
                <a:latin typeface="+mn-ea"/>
              </a:rPr>
              <a:t>6,428ha】</a:t>
            </a:r>
            <a:endParaRPr lang="ja-JP" altLang="en-US" sz="1050">
              <a:latin typeface="+mn-ea"/>
            </a:endParaRPr>
          </a:p>
          <a:p>
            <a:pPr>
              <a:defRPr/>
            </a:pPr>
            <a:endParaRPr lang="ja-JP" altLang="en-US" sz="200">
              <a:latin typeface="+mn-ea"/>
            </a:endParaRPr>
          </a:p>
          <a:p>
            <a:pPr>
              <a:defRPr/>
            </a:pPr>
            <a:r>
              <a:rPr lang="ja-JP" altLang="en-US" sz="1400">
                <a:solidFill>
                  <a:srgbClr val="FF0000"/>
                </a:solidFill>
                <a:uFill>
                  <a:solidFill>
                    <a:srgbClr val="FF0000"/>
                  </a:solidFill>
                </a:uFill>
                <a:latin typeface="ＭＳ Ｐ明朝" panose="02020600040205080304" pitchFamily="18" charset="-128"/>
                <a:ea typeface="ＭＳ Ｐ明朝" panose="02020600040205080304" pitchFamily="18" charset="-128"/>
              </a:rPr>
              <a:t>　・</a:t>
            </a:r>
            <a:r>
              <a:rPr lang="ja-JP" altLang="en-US" sz="1400" u="wavy">
                <a:uFill>
                  <a:solidFill>
                    <a:srgbClr val="FF0000"/>
                  </a:solidFill>
                </a:uFill>
                <a:latin typeface="ＭＳ Ｐ明朝" panose="02020600040205080304" pitchFamily="18" charset="-128"/>
                <a:ea typeface="ＭＳ Ｐ明朝" panose="02020600040205080304" pitchFamily="18" charset="-128"/>
              </a:rPr>
              <a:t>建築物の建築、宅地の造成等について許可制による規制</a:t>
            </a:r>
          </a:p>
          <a:p>
            <a:pPr>
              <a:defRPr/>
            </a:pPr>
            <a:r>
              <a:rPr lang="ja-JP" altLang="en-US" sz="1400">
                <a:solidFill>
                  <a:srgbClr val="FF0000"/>
                </a:solidFill>
                <a:uFill>
                  <a:solidFill>
                    <a:srgbClr val="FF0000"/>
                  </a:solidFill>
                </a:uFill>
                <a:latin typeface="ＭＳ Ｐ明朝" panose="02020600040205080304" pitchFamily="18" charset="-128"/>
                <a:ea typeface="ＭＳ Ｐ明朝" panose="02020600040205080304" pitchFamily="18" charset="-128"/>
              </a:rPr>
              <a:t>　・</a:t>
            </a:r>
            <a:r>
              <a:rPr lang="ja-JP" altLang="en-US" sz="1400" u="wavy">
                <a:uFill>
                  <a:solidFill>
                    <a:srgbClr val="FF0000"/>
                  </a:solidFill>
                </a:uFill>
                <a:latin typeface="ＭＳ Ｐ明朝" panose="02020600040205080304" pitchFamily="18" charset="-128"/>
                <a:ea typeface="ＭＳ Ｐ明朝" panose="02020600040205080304" pitchFamily="18" charset="-128"/>
              </a:rPr>
              <a:t>規制に対する損失補償として土地を買入れる仕組みを導入</a:t>
            </a:r>
          </a:p>
        </p:txBody>
      </p:sp>
      <p:sp>
        <p:nvSpPr>
          <p:cNvPr id="1338" name="Rectangle 31"/>
          <p:cNvSpPr>
            <a:spLocks noChangeArrowheads="1"/>
          </p:cNvSpPr>
          <p:nvPr/>
        </p:nvSpPr>
        <p:spPr>
          <a:xfrm>
            <a:off x="128464" y="5169892"/>
            <a:ext cx="6120000" cy="1551588"/>
          </a:xfrm>
          <a:prstGeom prst="rect">
            <a:avLst/>
          </a:prstGeom>
          <a:noFill/>
          <a:ln w="9525">
            <a:solidFill>
              <a:schemeClr val="tx1"/>
            </a:solidFill>
            <a:miter lim="800000"/>
            <a:headEnd/>
            <a:tailEnd/>
          </a:ln>
        </p:spPr>
        <p:txBody>
          <a:bodyPr wrap="none"/>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sz="1200">
              <a:solidFill>
                <a:srgbClr val="FF3300"/>
              </a:solidFill>
            </a:endParaRPr>
          </a:p>
        </p:txBody>
      </p:sp>
      <p:sp>
        <p:nvSpPr>
          <p:cNvPr id="1339" name="AutoShape 32"/>
          <p:cNvSpPr>
            <a:spLocks noChangeArrowheads="1"/>
          </p:cNvSpPr>
          <p:nvPr/>
        </p:nvSpPr>
        <p:spPr>
          <a:xfrm>
            <a:off x="2192834" y="4955013"/>
            <a:ext cx="1223962" cy="142875"/>
          </a:xfrm>
          <a:prstGeom prst="downArrow">
            <a:avLst>
              <a:gd name="adj1" fmla="val 43009"/>
              <a:gd name="adj2" fmla="val 100000"/>
            </a:avLst>
          </a:prstGeom>
          <a:solidFill>
            <a:srgbClr val="C0C0C0"/>
          </a:solidFill>
          <a:ln>
            <a:noFill/>
          </a:ln>
        </p:spPr>
        <p:txBody>
          <a:bodyPr vert="eaVert"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a:p>
        </p:txBody>
      </p:sp>
      <p:sp>
        <p:nvSpPr>
          <p:cNvPr id="1340" name="テキスト ボックス 31"/>
          <p:cNvSpPr txBox="1">
            <a:spLocks noChangeArrowheads="1"/>
          </p:cNvSpPr>
          <p:nvPr/>
        </p:nvSpPr>
        <p:spPr>
          <a:xfrm>
            <a:off x="6318064" y="1438560"/>
            <a:ext cx="3636963" cy="380480"/>
          </a:xfrm>
          <a:prstGeom prst="rect">
            <a:avLst/>
          </a:prstGeom>
          <a:noFill/>
          <a:ln>
            <a:noFill/>
          </a:ln>
        </p:spPr>
        <p:txBody>
          <a:bodyPr lIns="36000" tIns="36000" rIns="36000" bIns="36000">
            <a:spAutoFit/>
          </a:bodyP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r>
              <a:rPr lang="ja-JP" altLang="en-US" sz="1000"/>
              <a:t>歴史的風土の概念図</a:t>
            </a:r>
            <a:endParaRPr lang="en-US" altLang="ja-JP" sz="1000"/>
          </a:p>
          <a:p>
            <a:pPr algn="ctr" eaLnBrk="1" hangingPunct="1"/>
            <a:r>
              <a:rPr lang="ja-JP" altLang="en-US" sz="1000"/>
              <a:t>（歴史的風土審議会資料（平成９年１２月）より作図）</a:t>
            </a:r>
          </a:p>
        </p:txBody>
      </p:sp>
      <p:sp>
        <p:nvSpPr>
          <p:cNvPr id="1341" name="Rectangle 6"/>
          <p:cNvSpPr>
            <a:spLocks noChangeArrowheads="1"/>
          </p:cNvSpPr>
          <p:nvPr/>
        </p:nvSpPr>
        <p:spPr>
          <a:xfrm>
            <a:off x="0" y="504480"/>
            <a:ext cx="9705528" cy="584775"/>
          </a:xfrm>
          <a:prstGeom prst="rect">
            <a:avLst/>
          </a:prstGeom>
          <a:noFill/>
          <a:ln w="9525">
            <a:noFill/>
            <a:miter lim="800000"/>
            <a:headEnd/>
            <a:tailEnd/>
          </a:ln>
          <a:effectLst/>
        </p:spPr>
        <p:txBody>
          <a:bodyPr wrap="square" anchor="ctr">
            <a:spAutoFit/>
          </a:bodyPr>
          <a:lstStyle/>
          <a:p>
            <a:pPr marL="107999" indent="-107999">
              <a:defRPr/>
            </a:pPr>
            <a:r>
              <a:rPr lang="ja-JP" altLang="en-US" sz="1600">
                <a:ea typeface="ＭＳ Ｐ明朝" panose="02020600040205080304" pitchFamily="18" charset="-128"/>
              </a:rPr>
              <a:t>・</a:t>
            </a:r>
            <a:r>
              <a:rPr lang="ja-JP" altLang="ja-JP" sz="1600">
                <a:ea typeface="ＭＳ Ｐ明朝" panose="02020600040205080304" pitchFamily="18" charset="-128"/>
              </a:rPr>
              <a:t>わが国往時の政治、文化の中心等として歴史上重要な地位を有する京都、奈良、鎌倉などの古都における歴史的風土を</a:t>
            </a:r>
            <a:r>
              <a:rPr lang="ja-JP" altLang="en-US" sz="1600">
                <a:ea typeface="ＭＳ Ｐ明朝" panose="02020600040205080304" pitchFamily="18" charset="-128"/>
              </a:rPr>
              <a:t>保存するために国等において講ずべき特別の措置を定める。　（昭和</a:t>
            </a:r>
            <a:r>
              <a:rPr lang="en-US" altLang="ja-JP" sz="1600">
                <a:ea typeface="ＭＳ Ｐ明朝" panose="02020600040205080304" pitchFamily="18" charset="-128"/>
              </a:rPr>
              <a:t>41</a:t>
            </a:r>
            <a:r>
              <a:rPr lang="ja-JP" altLang="en-US" sz="1600">
                <a:ea typeface="ＭＳ Ｐ明朝" panose="02020600040205080304" pitchFamily="18" charset="-128"/>
              </a:rPr>
              <a:t>年制定）</a:t>
            </a:r>
            <a:endParaRPr lang="ja-JP" altLang="ja-JP" sz="1600">
              <a:ea typeface="ＭＳ Ｐ明朝" panose="02020600040205080304" pitchFamily="18" charset="-128"/>
            </a:endParaRPr>
          </a:p>
        </p:txBody>
      </p:sp>
      <p:sp>
        <p:nvSpPr>
          <p:cNvPr id="1342" name="テキスト ボックス 31"/>
          <p:cNvSpPr txBox="1">
            <a:spLocks noChangeArrowheads="1"/>
          </p:cNvSpPr>
          <p:nvPr/>
        </p:nvSpPr>
        <p:spPr>
          <a:xfrm>
            <a:off x="6600428" y="6555486"/>
            <a:ext cx="713905" cy="226591"/>
          </a:xfrm>
          <a:prstGeom prst="rect">
            <a:avLst/>
          </a:prstGeom>
          <a:noFill/>
          <a:ln>
            <a:noFill/>
          </a:ln>
        </p:spPr>
        <p:txBody>
          <a:bodyPr wrap="none" lIns="36000" tIns="36000" rIns="36000" bIns="36000">
            <a:spAutoFit/>
          </a:bodyP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r>
              <a:rPr lang="ja-JP" altLang="en-US" sz="1000"/>
              <a:t>鶴岡八幡宮</a:t>
            </a:r>
            <a:endParaRPr lang="en-US" altLang="ja-JP" sz="1000"/>
          </a:p>
        </p:txBody>
      </p:sp>
      <p:sp>
        <p:nvSpPr>
          <p:cNvPr id="1343" name="Text Box 36"/>
          <p:cNvSpPr txBox="1">
            <a:spLocks noChangeArrowheads="1"/>
          </p:cNvSpPr>
          <p:nvPr/>
        </p:nvSpPr>
        <p:spPr>
          <a:xfrm>
            <a:off x="381003" y="1115830"/>
            <a:ext cx="8121417" cy="307777"/>
          </a:xfrm>
          <a:prstGeom prst="rect">
            <a:avLst/>
          </a:prstGeom>
          <a:noFill/>
          <a:ln w="9525">
            <a:noFill/>
            <a:miter lim="800000"/>
            <a:headEnd/>
            <a:tailEnd/>
          </a:ln>
          <a:effectLst/>
        </p:spPr>
        <p:txBody>
          <a:bodyPr wrap="square">
            <a:spAutoFit/>
          </a:bodyPr>
          <a:lstStyle/>
          <a:p>
            <a:pPr algn="r">
              <a:spcBef>
                <a:spcPct val="50000"/>
              </a:spcBef>
              <a:defRPr/>
            </a:pPr>
            <a:r>
              <a:rPr lang="ja-JP" altLang="en-US" sz="1400">
                <a:latin typeface="ＭＳ Ｐ明朝" panose="02020600040205080304" pitchFamily="18" charset="-128"/>
                <a:ea typeface="ＭＳ Ｐ明朝" panose="02020600040205080304" pitchFamily="18" charset="-128"/>
              </a:rPr>
              <a:t>（古都：京都市、奈良市、鎌倉市、橿原市、桜井市、天理市、斑鳩町、明日香村、逗子市、大津市の１０都市）</a:t>
            </a:r>
          </a:p>
        </p:txBody>
      </p:sp>
      <p:sp>
        <p:nvSpPr>
          <p:cNvPr id="1344" name="Rectangle 30"/>
          <p:cNvSpPr>
            <a:spLocks noChangeArrowheads="1"/>
          </p:cNvSpPr>
          <p:nvPr/>
        </p:nvSpPr>
        <p:spPr>
          <a:xfrm>
            <a:off x="128464" y="2737772"/>
            <a:ext cx="5148000" cy="712787"/>
          </a:xfrm>
          <a:prstGeom prst="rect">
            <a:avLst/>
          </a:prstGeom>
          <a:noFill/>
          <a:ln w="9525">
            <a:solidFill>
              <a:schemeClr val="tx1"/>
            </a:solidFill>
            <a:miter lim="800000"/>
            <a:headEnd/>
            <a:tailEnd/>
          </a:ln>
        </p:spPr>
        <p:txBody>
          <a:bodyPr wrap="none"/>
          <a:lstStyle/>
          <a:p>
            <a:pPr>
              <a:defRPr/>
            </a:pPr>
            <a:r>
              <a:rPr lang="ja-JP" altLang="en-US" sz="1400">
                <a:solidFill>
                  <a:srgbClr val="0070C0"/>
                </a:solidFill>
                <a:latin typeface="+mn-ea"/>
              </a:rPr>
              <a:t>歴史的風土保存計画</a:t>
            </a:r>
            <a:r>
              <a:rPr lang="ja-JP" altLang="en-US" sz="1400">
                <a:latin typeface="+mn-ea"/>
              </a:rPr>
              <a:t>の決定</a:t>
            </a:r>
            <a:r>
              <a:rPr lang="ja-JP" altLang="en-US" sz="1000">
                <a:latin typeface="+mn-ea"/>
              </a:rPr>
              <a:t>（国土交通大臣）</a:t>
            </a:r>
            <a:r>
              <a:rPr lang="en-US" altLang="ja-JP" sz="1000">
                <a:latin typeface="+mn-ea"/>
              </a:rPr>
              <a:t>※</a:t>
            </a:r>
            <a:r>
              <a:rPr lang="ja-JP" altLang="en-US" sz="1000">
                <a:latin typeface="+mn-ea"/>
              </a:rPr>
              <a:t>関係省庁協議が必要</a:t>
            </a:r>
            <a:endParaRPr lang="en-US" altLang="ja-JP" sz="1000">
              <a:latin typeface="+mn-ea"/>
            </a:endParaRPr>
          </a:p>
          <a:p>
            <a:pPr>
              <a:defRPr/>
            </a:pPr>
            <a:r>
              <a:rPr lang="ja-JP" altLang="en-US" sz="1200">
                <a:latin typeface="ＭＳ Ｐ明朝" panose="02020600040205080304" pitchFamily="18" charset="-128"/>
                <a:ea typeface="ＭＳ Ｐ明朝" panose="02020600040205080304" pitchFamily="18" charset="-128"/>
              </a:rPr>
              <a:t>　・歴史的風土保存区域について、行為の規制その他歴史的風土の維持保存</a:t>
            </a:r>
            <a:endParaRPr lang="en-US" altLang="ja-JP" sz="1200">
              <a:latin typeface="ＭＳ Ｐ明朝" panose="02020600040205080304" pitchFamily="18" charset="-128"/>
              <a:ea typeface="ＭＳ Ｐ明朝" panose="02020600040205080304" pitchFamily="18" charset="-128"/>
            </a:endParaRPr>
          </a:p>
          <a:p>
            <a:pPr>
              <a:defRPr/>
            </a:pPr>
            <a:r>
              <a:rPr lang="ja-JP" altLang="en-US" sz="1200">
                <a:latin typeface="ＭＳ Ｐ明朝" panose="02020600040205080304" pitchFamily="18" charset="-128"/>
                <a:ea typeface="ＭＳ Ｐ明朝" panose="02020600040205080304" pitchFamily="18" charset="-128"/>
              </a:rPr>
              <a:t>　　に関する事項等を記載</a:t>
            </a:r>
          </a:p>
          <a:p>
            <a:pPr>
              <a:defRPr/>
            </a:pPr>
            <a:endParaRPr lang="en-US" altLang="ja-JP" sz="900">
              <a:latin typeface="+mn-ea"/>
            </a:endParaRPr>
          </a:p>
          <a:p>
            <a:pPr>
              <a:defRPr/>
            </a:pPr>
            <a:endParaRPr lang="en-US" altLang="ja-JP" sz="900">
              <a:latin typeface="+mn-ea"/>
            </a:endParaRPr>
          </a:p>
        </p:txBody>
      </p:sp>
      <p:sp>
        <p:nvSpPr>
          <p:cNvPr id="1345" name="AutoShape 32"/>
          <p:cNvSpPr>
            <a:spLocks noChangeArrowheads="1"/>
          </p:cNvSpPr>
          <p:nvPr/>
        </p:nvSpPr>
        <p:spPr>
          <a:xfrm>
            <a:off x="2156324" y="3587084"/>
            <a:ext cx="1223963" cy="142875"/>
          </a:xfrm>
          <a:prstGeom prst="downArrow">
            <a:avLst>
              <a:gd name="adj1" fmla="val 43009"/>
              <a:gd name="adj2" fmla="val 100000"/>
            </a:avLst>
          </a:prstGeom>
          <a:solidFill>
            <a:srgbClr val="C0C0C0"/>
          </a:solidFill>
          <a:ln>
            <a:noFill/>
          </a:ln>
        </p:spPr>
        <p:txBody>
          <a:bodyPr vert="eaVert"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a:p>
        </p:txBody>
      </p:sp>
      <p:sp>
        <p:nvSpPr>
          <p:cNvPr id="1346" name="テキスト ボックス 31"/>
          <p:cNvSpPr txBox="1">
            <a:spLocks noChangeArrowheads="1"/>
          </p:cNvSpPr>
          <p:nvPr/>
        </p:nvSpPr>
        <p:spPr>
          <a:xfrm>
            <a:off x="3424610" y="3530601"/>
            <a:ext cx="2176462" cy="241980"/>
          </a:xfrm>
          <a:prstGeom prst="rect">
            <a:avLst/>
          </a:prstGeom>
          <a:noFill/>
          <a:ln>
            <a:noFill/>
          </a:ln>
        </p:spPr>
        <p:txBody>
          <a:bodyPr lIns="36000" tIns="36000" rIns="36000" bIns="36000">
            <a:spAutoFit/>
          </a:bodyP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r>
              <a:rPr lang="ja-JP" altLang="en-US" sz="1100"/>
              <a:t>保存区域のうち枢要部分について</a:t>
            </a:r>
          </a:p>
        </p:txBody>
      </p:sp>
      <p:pic>
        <p:nvPicPr>
          <p:cNvPr id="1347" name="図 92" descr="鎌倉八幡宮.jpg"/>
          <p:cNvPicPr>
            <a:picLocks noChangeAspect="1"/>
          </p:cNvPicPr>
          <p:nvPr/>
        </p:nvPicPr>
        <p:blipFill>
          <a:blip r:embed="rId4"/>
          <a:stretch>
            <a:fillRect/>
          </a:stretch>
        </p:blipFill>
        <p:spPr>
          <a:xfrm>
            <a:off x="6600428" y="3770027"/>
            <a:ext cx="2961084" cy="2785459"/>
          </a:xfrm>
          <a:prstGeom prst="rect">
            <a:avLst/>
          </a:prstGeom>
          <a:noFill/>
          <a:ln>
            <a:noFill/>
          </a:ln>
        </p:spPr>
      </p:pic>
      <p:sp>
        <p:nvSpPr>
          <p:cNvPr id="1348" name="テキスト ボックス 26"/>
          <p:cNvSpPr txBox="1"/>
          <p:nvPr/>
        </p:nvSpPr>
        <p:spPr>
          <a:xfrm>
            <a:off x="-15552" y="-3105"/>
            <a:ext cx="9144000" cy="400110"/>
          </a:xfrm>
          <a:prstGeom prst="rect">
            <a:avLst/>
          </a:prstGeom>
          <a:noFill/>
        </p:spPr>
        <p:txBody>
          <a:bodyPr wrap="square" rtlCol="0" anchor="ctr">
            <a:spAutoFit/>
          </a:bodyPr>
          <a:lstStyle/>
          <a:p>
            <a:r>
              <a:rPr lang="ja-JP" altLang="en-US" sz="2000">
                <a:solidFill>
                  <a:srgbClr val="00B050"/>
                </a:solidFill>
              </a:rPr>
              <a:t>■</a:t>
            </a:r>
            <a:r>
              <a:rPr lang="ja-JP" altLang="en-US" sz="2000"/>
              <a:t>　古都保存制度：</a:t>
            </a:r>
            <a:r>
              <a:rPr lang="ja-JP" altLang="en-US" sz="1600">
                <a:latin typeface="+mj-ea"/>
              </a:rPr>
              <a:t>古都保存法（古都における歴史的風土の保存に関する特別措置法）</a:t>
            </a:r>
            <a:endParaRPr lang="ja-JP" altLang="en-US" sz="1200">
              <a:latin typeface="+mj-ea"/>
            </a:endParaRPr>
          </a:p>
        </p:txBody>
      </p:sp>
      <p:sp>
        <p:nvSpPr>
          <p:cNvPr id="1349" name="スライド番号プレースホルダー 1"/>
          <p:cNvSpPr>
            <a:spLocks noGrp="1"/>
          </p:cNvSpPr>
          <p:nvPr>
            <p:ph type="sldNum" sz="quarter" idx="12"/>
          </p:nvPr>
        </p:nvSpPr>
        <p:spPr>
          <a:xfrm>
            <a:off x="7610152" y="6356355"/>
            <a:ext cx="2311400" cy="365125"/>
          </a:xfrm>
        </p:spPr>
        <p:txBody>
          <a:bodyPr/>
          <a:lstStyle/>
          <a:p>
            <a:fld id="{93DF5491-8AA2-4D26-B041-A129FDD1AC3C}" type="slidenum">
              <a:rPr kumimoji="1" lang="ja-JP" altLang="en-US" smtClean="0"/>
              <a:pPr/>
              <a:t>9</a:t>
            </a:fld>
            <a:endParaRPr kumimoji="1" lang="ja-JP" altLang="en-US"/>
          </a:p>
        </p:txBody>
      </p:sp>
      <p:sp>
        <p:nvSpPr>
          <p:cNvPr id="1350" name="テキスト ボックス 21"/>
          <p:cNvSpPr txBox="1"/>
          <p:nvPr/>
        </p:nvSpPr>
        <p:spPr>
          <a:xfrm>
            <a:off x="0" y="404664"/>
            <a:ext cx="9904413" cy="28800"/>
          </a:xfrm>
          <a:prstGeom prst="rect">
            <a:avLst/>
          </a:prstGeom>
          <a:solidFill>
            <a:srgbClr val="00B050"/>
          </a:solidFill>
        </p:spPr>
        <p:txBody>
          <a:bodyPr wrap="square" rtlCol="0">
            <a:spAutoFit/>
          </a:bodyPr>
          <a:lstStyle/>
          <a:p>
            <a:endParaRPr lang="ja-JP" altLang="en-US" sz="2000"/>
          </a:p>
        </p:txBody>
      </p:sp>
      <p:sp>
        <p:nvSpPr>
          <p:cNvPr id="1351" name="テキスト ボックス 22"/>
          <p:cNvSpPr txBox="1"/>
          <p:nvPr/>
        </p:nvSpPr>
        <p:spPr>
          <a:xfrm>
            <a:off x="0" y="456948"/>
            <a:ext cx="9904413" cy="28800"/>
          </a:xfrm>
          <a:prstGeom prst="rect">
            <a:avLst/>
          </a:prstGeom>
          <a:solidFill>
            <a:srgbClr val="CCFF99"/>
          </a:solidFill>
        </p:spPr>
        <p:txBody>
          <a:bodyPr wrap="square" rtlCol="0">
            <a:spAutoFit/>
          </a:bodyPr>
          <a:lstStyle/>
          <a:p>
            <a:endParaRPr lang="ja-JP" altLang="en-US" sz="2000"/>
          </a:p>
        </p:txBody>
      </p:sp>
    </p:spTree>
    <p:extLst>
      <p:ext uri="{BB962C8B-B14F-4D97-AF65-F5344CB8AC3E}">
        <p14:creationId xmlns:p14="http://schemas.microsoft.com/office/powerpoint/2010/main" val="326883937"/>
      </p:ext>
    </p:extLst>
  </p:cSld>
  <p:clrMapOvr>
    <a:masterClrMapping/>
  </p:clrMapOvr>
  <p:transition/>
</p:sld>
</file>

<file path=ppt/theme/_rels/theme6.xml.rels><?xml version="1.0" encoding="UTF-8" standalone="yes"?><Relationships xmlns="http://schemas.openxmlformats.org/package/2006/relationships"><Relationship Id="rId1" Target="https://www.enecho.meti.go.jp/category/saving_and_new/advanced_systems/smart_community/" TargetMode="External" Type="http://schemas.openxmlformats.org/officeDocument/2006/relationships/hyperlink"/></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2_ML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LI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a:spAutoFit/>
      </a:bodyPr>
      <a:lstStyle>
        <a:defPPr marL="0" indent="0" algn="r">
          <a:buNone/>
          <a:defRPr sz="1050" u="sng" dirty="0">
            <a:hlinkClick xmlns:r="http://schemas.openxmlformats.org/officeDocument/2006/relationships" r:id="rId1"/>
          </a:defRPr>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0D7FC"/>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テーマ">
  <a:themeElements>
    <a:clrScheme name="青">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Override1.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4.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ユーザー定義 3">
    <a:dk1>
      <a:srgbClr val="000000"/>
    </a:dk1>
    <a:lt1>
      <a:srgbClr val="FFFFFF"/>
    </a:lt1>
    <a:dk2>
      <a:srgbClr val="A65885"/>
    </a:dk2>
    <a:lt2>
      <a:srgbClr val="808080"/>
    </a:lt2>
    <a:accent1>
      <a:srgbClr val="627434"/>
    </a:accent1>
    <a:accent2>
      <a:srgbClr val="333399"/>
    </a:accent2>
    <a:accent3>
      <a:srgbClr val="927F60"/>
    </a:accent3>
    <a:accent4>
      <a:srgbClr val="6F88AD"/>
    </a:accent4>
    <a:accent5>
      <a:srgbClr val="DAEDEF"/>
    </a:accent5>
    <a:accent6>
      <a:srgbClr val="A65885"/>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Words>31257</Words>
  <PresentationFormat>A4 210 x 297 mm</PresentationFormat>
  <Paragraphs>3943</Paragraphs>
  <Slides>84</Slides>
  <Notes>32</Notes>
  <HiddenSlides>0</HiddenSlides>
  <MMClips>0</MMClips>
  <ScaleCrop>false</ScaleCrop>
  <HeadingPairs>
    <vt:vector size="8" baseType="variant">
      <vt:variant>
        <vt:lpstr>使用されているフォント</vt:lpstr>
      </vt:variant>
      <vt:variant>
        <vt:i4>34</vt:i4>
      </vt:variant>
      <vt:variant>
        <vt:lpstr>テーマ</vt:lpstr>
      </vt:variant>
      <vt:variant>
        <vt:i4>8</vt:i4>
      </vt:variant>
      <vt:variant>
        <vt:lpstr>埋め込まれた OLE サーバー</vt:lpstr>
      </vt:variant>
      <vt:variant>
        <vt:i4>1</vt:i4>
      </vt:variant>
      <vt:variant>
        <vt:lpstr>スライド タイトル</vt:lpstr>
      </vt:variant>
      <vt:variant>
        <vt:i4>84</vt:i4>
      </vt:variant>
    </vt:vector>
  </HeadingPairs>
  <TitlesOfParts>
    <vt:vector size="127" baseType="lpstr">
      <vt:lpstr>ARゴシック体M</vt:lpstr>
      <vt:lpstr>BIZ UDPゴシック</vt:lpstr>
      <vt:lpstr>Calibri 本文</vt:lpstr>
      <vt:lpstr>ＤＨＰ平成ゴシックW5</vt:lpstr>
      <vt:lpstr>ＤＨＰ平成明朝体W3</vt:lpstr>
      <vt:lpstr>ＤＨＰ平成明朝体W7</vt:lpstr>
      <vt:lpstr>HGPｺﾞｼｯｸE</vt:lpstr>
      <vt:lpstr>HGPｺﾞｼｯｸM</vt:lpstr>
      <vt:lpstr>HGP創英角ｺﾞｼｯｸUB</vt:lpstr>
      <vt:lpstr>HGSｺﾞｼｯｸE</vt:lpstr>
      <vt:lpstr>HGSｺﾞｼｯｸM</vt:lpstr>
      <vt:lpstr>HGS創英角ｺﾞｼｯｸUB</vt:lpstr>
      <vt:lpstr>HGｺﾞｼｯｸE</vt:lpstr>
      <vt:lpstr>HGｺﾞｼｯｸM</vt:lpstr>
      <vt:lpstr>HG丸ｺﾞｼｯｸM-PRO</vt:lpstr>
      <vt:lpstr>Meiryo UI</vt:lpstr>
      <vt:lpstr>ＭＳ Ｐゴシック</vt:lpstr>
      <vt:lpstr>ＭＳ Ｐゴシック</vt:lpstr>
      <vt:lpstr>ＭＳ Ｐ明朝</vt:lpstr>
      <vt:lpstr>ＭＳ ゴシック</vt:lpstr>
      <vt:lpstr>ＭＳ 明朝</vt:lpstr>
      <vt:lpstr>新細明體</vt:lpstr>
      <vt:lpstr>Yu Gothic UI</vt:lpstr>
      <vt:lpstr>ヒラギノゴシック</vt:lpstr>
      <vt:lpstr>メイリオ</vt:lpstr>
      <vt:lpstr>游ゴシック</vt:lpstr>
      <vt:lpstr>游ゴシック Light</vt:lpstr>
      <vt:lpstr>Arial</vt:lpstr>
      <vt:lpstr>Berlin Sans FB</vt:lpstr>
      <vt:lpstr>Calibri</vt:lpstr>
      <vt:lpstr>Calibri Light</vt:lpstr>
      <vt:lpstr>Century</vt:lpstr>
      <vt:lpstr>Times New Roman</vt:lpstr>
      <vt:lpstr>Wingdings</vt:lpstr>
      <vt:lpstr>Office テーマ</vt:lpstr>
      <vt:lpstr>2_MLIT</vt:lpstr>
      <vt:lpstr>MLIT</vt:lpstr>
      <vt:lpstr>2_Office テーマ</vt:lpstr>
      <vt:lpstr>3_Office テーマ</vt:lpstr>
      <vt:lpstr>4_標準デザイン</vt:lpstr>
      <vt:lpstr>標準デザイン</vt:lpstr>
      <vt:lpstr>4_Office テーマ</vt:lpstr>
      <vt:lpstr>Photo Editor Photo</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特別緑地保全地区における機能維持増進事業</vt:lpstr>
      <vt:lpstr>■　都市緑化支援機構　特定緑地保全業務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平成５年決定生産緑地の特定生産緑地指定状況（R5.12月末時点）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グリーンインフラの変遷　（国土交通省関連の動き）</vt:lpstr>
      <vt:lpstr>グリーンインフラを取り巻く国内動向</vt:lpstr>
      <vt:lpstr>グリーンインフラを取り巻く国際動向</vt:lpstr>
      <vt:lpstr>　グリーンインフラ推進戦略2023の概要</vt:lpstr>
      <vt:lpstr>　グリーンインフラ官民連携プラットフォーム</vt:lpstr>
      <vt:lpstr>グリーンインフラの考え方</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