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60" r:id="rId2"/>
  </p:sldMasterIdLst>
  <p:notesMasterIdLst>
    <p:notesMasterId r:id="rId6"/>
  </p:notesMasterIdLst>
  <p:handoutMasterIdLst>
    <p:handoutMasterId r:id="rId7"/>
  </p:handoutMasterIdLst>
  <p:sldIdLst>
    <p:sldId id="846" r:id="rId3"/>
    <p:sldId id="851" r:id="rId4"/>
    <p:sldId id="920" r:id="rId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7C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5159" autoAdjust="0"/>
  </p:normalViewPr>
  <p:slideViewPr>
    <p:cSldViewPr>
      <p:cViewPr varScale="1">
        <p:scale>
          <a:sx n="107" d="100"/>
          <a:sy n="107" d="100"/>
        </p:scale>
        <p:origin x="1776"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6258"/>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theme/theme1.xml" Type="http://schemas.openxmlformats.org/officeDocument/2006/relationships/theme"/><Relationship Id="rId11" Target="tableStyles.xml" Type="http://schemas.openxmlformats.org/officeDocument/2006/relationships/tableStyles"/><Relationship Id="rId2" Target="slideMasters/slideMaster2.xml" Type="http://schemas.openxmlformats.org/officeDocument/2006/relationships/slideMaster"/><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notesMasters/notesMaster1.xml" Type="http://schemas.openxmlformats.org/officeDocument/2006/relationships/notesMaster"/><Relationship Id="rId7" Target="handoutMasters/handoutMaster1.xml" Type="http://schemas.openxmlformats.org/officeDocument/2006/relationships/handoutMaster"/><Relationship Id="rId8" Target="presProps.xml" Type="http://schemas.openxmlformats.org/officeDocument/2006/relationships/presProps"/><Relationship Id="rId9" Target="viewProps.xml" Type="http://schemas.openxmlformats.org/officeDocument/2006/relationships/viewProps"/></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477795AA-0ECA-44EE-88CE-B9B52D84FA54}" type="datetime1">
              <a:rPr kumimoji="1" lang="ja-JP" altLang="en-US" smtClean="0"/>
              <a:pPr/>
              <a:t>2025/4/10</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1B07C58-9427-4057-92B4-E74EC1CDC8F5}" type="slidenum">
              <a:rPr kumimoji="1" lang="ja-JP" altLang="en-US" smtClean="0"/>
              <a:pPr/>
              <a:t>‹#›</a:t>
            </a:fld>
            <a:endParaRPr kumimoji="1" lang="ja-JP" altLang="en-US"/>
          </a:p>
        </p:txBody>
      </p:sp>
    </p:spTree>
    <p:extLst>
      <p:ext uri="{BB962C8B-B14F-4D97-AF65-F5344CB8AC3E}">
        <p14:creationId xmlns:p14="http://schemas.microsoft.com/office/powerpoint/2010/main" val="620974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5" y="0"/>
            <a:ext cx="2918831" cy="493316"/>
          </a:xfrm>
          <a:prstGeom prst="rect">
            <a:avLst/>
          </a:prstGeom>
        </p:spPr>
        <p:txBody>
          <a:bodyPr vert="horz" lIns="91411" tIns="45705" rIns="91411" bIns="45705" rtlCol="0"/>
          <a:lstStyle>
            <a:lvl1pPr algn="r">
              <a:defRPr sz="1200"/>
            </a:lvl1pPr>
          </a:lstStyle>
          <a:p>
            <a:fld id="{872BD86E-C0F2-49E6-8644-DA140D162AD4}" type="datetime1">
              <a:rPr kumimoji="1" lang="ja-JP" altLang="en-US" smtClean="0"/>
              <a:pPr/>
              <a:t>2025/4/10</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11" tIns="45705" rIns="91411" bIns="4570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11" tIns="45705" rIns="91411" bIns="45705" rtlCol="0" anchor="b"/>
          <a:lstStyle>
            <a:lvl1pPr algn="r">
              <a:defRPr sz="1200"/>
            </a:lvl1pPr>
          </a:lstStyle>
          <a:p>
            <a:fld id="{E2F3519D-36B6-4120-A492-873C3D51D5E0}" type="slidenum">
              <a:rPr kumimoji="1" lang="ja-JP" altLang="en-US" smtClean="0"/>
              <a:pPr/>
              <a:t>‹#›</a:t>
            </a:fld>
            <a:endParaRPr kumimoji="1" lang="ja-JP" altLang="en-US"/>
          </a:p>
        </p:txBody>
      </p:sp>
    </p:spTree>
    <p:extLst>
      <p:ext uri="{BB962C8B-B14F-4D97-AF65-F5344CB8AC3E}">
        <p14:creationId xmlns:p14="http://schemas.microsoft.com/office/powerpoint/2010/main" val="298622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D43CAB-5EE9-4BFF-8838-0B2892118CC5}"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81992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75629" fontAlgn="auto">
              <a:spcBef>
                <a:spcPts val="0"/>
              </a:spcBef>
              <a:spcAft>
                <a:spcPts val="0"/>
              </a:spcAft>
              <a:defRPr/>
            </a:pPr>
            <a:fld id="{16D43CAB-5EE9-4BFF-8838-0B2892118CC5}" type="slidenum">
              <a:rPr lang="ja-JP" altLang="en-US" sz="1100">
                <a:solidFill>
                  <a:prstClr val="black"/>
                </a:solidFill>
                <a:latin typeface="Calibri"/>
                <a:ea typeface="ＭＳ Ｐゴシック" panose="020B0600070205080204" pitchFamily="50" charset="-128"/>
              </a:rPr>
              <a:pPr defTabSz="875629" fontAlgn="auto">
                <a:spcBef>
                  <a:spcPts val="0"/>
                </a:spcBef>
                <a:spcAft>
                  <a:spcPts val="0"/>
                </a:spcAft>
                <a:defRPr/>
              </a:pPr>
              <a:t>3</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244731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9"/>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solidFill>
              </a:defRPr>
            </a:lvl1pPr>
            <a:lvl2pPr marL="450403" indent="0" algn="ctr">
              <a:buNone/>
              <a:defRPr>
                <a:solidFill>
                  <a:schemeClr val="tx1">
                    <a:tint val="75000"/>
                  </a:schemeClr>
                </a:solidFill>
              </a:defRPr>
            </a:lvl2pPr>
            <a:lvl3pPr marL="900807" indent="0" algn="ctr">
              <a:buNone/>
              <a:defRPr>
                <a:solidFill>
                  <a:schemeClr val="tx1">
                    <a:tint val="75000"/>
                  </a:schemeClr>
                </a:solidFill>
              </a:defRPr>
            </a:lvl3pPr>
            <a:lvl4pPr marL="1351210" indent="0" algn="ctr">
              <a:buNone/>
              <a:defRPr>
                <a:solidFill>
                  <a:schemeClr val="tx1">
                    <a:tint val="75000"/>
                  </a:schemeClr>
                </a:solidFill>
              </a:defRPr>
            </a:lvl4pPr>
            <a:lvl5pPr marL="1801614" indent="0" algn="ctr">
              <a:buNone/>
              <a:defRPr>
                <a:solidFill>
                  <a:schemeClr val="tx1">
                    <a:tint val="75000"/>
                  </a:schemeClr>
                </a:solidFill>
              </a:defRPr>
            </a:lvl5pPr>
            <a:lvl6pPr marL="2252017" indent="0" algn="ctr">
              <a:buNone/>
              <a:defRPr>
                <a:solidFill>
                  <a:schemeClr val="tx1">
                    <a:tint val="75000"/>
                  </a:schemeClr>
                </a:solidFill>
              </a:defRPr>
            </a:lvl6pPr>
            <a:lvl7pPr marL="2702420" indent="0" algn="ctr">
              <a:buNone/>
              <a:defRPr>
                <a:solidFill>
                  <a:schemeClr val="tx1">
                    <a:tint val="75000"/>
                  </a:schemeClr>
                </a:solidFill>
              </a:defRPr>
            </a:lvl7pPr>
            <a:lvl8pPr marL="3152824" indent="0" algn="ctr">
              <a:buNone/>
              <a:defRPr>
                <a:solidFill>
                  <a:schemeClr val="tx1">
                    <a:tint val="75000"/>
                  </a:schemeClr>
                </a:solidFill>
              </a:defRPr>
            </a:lvl8pPr>
            <a:lvl9pPr marL="3603227"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pPr>
              <a:defRPr/>
            </a:pPr>
            <a:fld id="{8E230753-6832-4527-BF03-82D4D085A7C6}"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 y="6524626"/>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857" y="3284539"/>
            <a:ext cx="8072143" cy="73025"/>
          </a:xfrm>
          <a:prstGeom prst="rect">
            <a:avLst/>
          </a:prstGeom>
          <a:solidFill>
            <a:srgbClr val="0066CC"/>
          </a:solidFill>
          <a:ln w="9525">
            <a:noFill/>
            <a:miter lim="800000"/>
            <a:headEnd/>
            <a:tailEnd/>
          </a:ln>
          <a:effectLst/>
        </p:spPr>
        <p:txBody>
          <a:bodyPr wrap="none" lIns="85978" tIns="42990" rIns="85978" bIns="42990" anchor="ctr"/>
          <a:lstStyle/>
          <a:p>
            <a:pPr>
              <a:defRPr/>
            </a:pPr>
            <a:endParaRPr lang="ja-JP" altLang="en-US">
              <a:solidFill>
                <a:prstClr val="black"/>
              </a:solidFill>
            </a:endParaRPr>
          </a:p>
        </p:txBody>
      </p:sp>
      <p:pic>
        <p:nvPicPr>
          <p:cNvPr id="9" name="Picture 11"/>
          <p:cNvPicPr>
            <a:picLocks noChangeAspect="1" noChangeArrowheads="1"/>
          </p:cNvPicPr>
          <p:nvPr userDrawn="1"/>
        </p:nvPicPr>
        <p:blipFill>
          <a:blip r:embed="rId3" cstate="print"/>
          <a:srcRect/>
          <a:stretch>
            <a:fillRect/>
          </a:stretch>
        </p:blipFill>
        <p:spPr bwMode="auto">
          <a:xfrm>
            <a:off x="0" y="6051551"/>
            <a:ext cx="2300656" cy="473075"/>
          </a:xfrm>
          <a:prstGeom prst="rect">
            <a:avLst/>
          </a:prstGeom>
          <a:noFill/>
          <a:ln w="9525">
            <a:noFill/>
            <a:miter lim="800000"/>
            <a:headEnd/>
            <a:tailEnd/>
          </a:ln>
        </p:spPr>
      </p:pic>
      <p:sp>
        <p:nvSpPr>
          <p:cNvPr id="10" name="Text Box 12"/>
          <p:cNvSpPr txBox="1">
            <a:spLocks noChangeArrowheads="1"/>
          </p:cNvSpPr>
          <p:nvPr userDrawn="1"/>
        </p:nvSpPr>
        <p:spPr bwMode="auto">
          <a:xfrm>
            <a:off x="2" y="6524625"/>
            <a:ext cx="3318727" cy="253660"/>
          </a:xfrm>
          <a:prstGeom prst="rect">
            <a:avLst/>
          </a:prstGeom>
          <a:noFill/>
          <a:ln w="9525">
            <a:noFill/>
            <a:miter lim="800000"/>
            <a:headEnd/>
            <a:tailEnd/>
          </a:ln>
          <a:effectLst/>
        </p:spPr>
        <p:txBody>
          <a:bodyPr wrap="none" lIns="85978" tIns="42990" rIns="85978" bIns="42990">
            <a:spAutoFit/>
          </a:bodyPr>
          <a:lstStyle/>
          <a:p>
            <a:pPr>
              <a:defRPr/>
            </a:pPr>
            <a:r>
              <a:rPr lang="en-US" altLang="ja-JP" sz="1084" i="1">
                <a:solidFill>
                  <a:prstClr val="white"/>
                </a:solidFill>
                <a:latin typeface="Times New Roman" charset="0"/>
              </a:rPr>
              <a:t>Ministry of Land, Infrastructure, Transport and Tourism</a:t>
            </a:r>
          </a:p>
        </p:txBody>
      </p:sp>
      <p:sp>
        <p:nvSpPr>
          <p:cNvPr id="6" name="スライド番号プレースホルダ 5"/>
          <p:cNvSpPr>
            <a:spLocks noGrp="1"/>
          </p:cNvSpPr>
          <p:nvPr>
            <p:ph type="sldNum" sz="quarter" idx="12"/>
          </p:nvPr>
        </p:nvSpPr>
        <p:spPr>
          <a:xfrm>
            <a:off x="7590939" y="6508750"/>
            <a:ext cx="2311400" cy="365125"/>
          </a:xfrm>
        </p:spPr>
        <p:txBody>
          <a:bodyPr/>
          <a:lstStyle>
            <a:lvl1pPr>
              <a:defRPr sz="1576">
                <a:solidFill>
                  <a:schemeClr val="tx1"/>
                </a:solidFill>
              </a:defRPr>
            </a:lvl1pPr>
          </a:lstStyle>
          <a:p>
            <a:pPr>
              <a:defRPr/>
            </a:pPr>
            <a:fld id="{6E58DE07-F8DE-4B10-8203-191B0A50A009}" type="slidenum">
              <a:rPr lang="en-US" altLang="ja-JP" smtClean="0"/>
              <a:pPr>
                <a:defRPr/>
              </a:pPr>
              <a:t>‹#›</a:t>
            </a:fld>
            <a:endParaRPr lang="en-US" altLang="ja-JP" dirty="0"/>
          </a:p>
        </p:txBody>
      </p:sp>
    </p:spTree>
    <p:extLst>
      <p:ext uri="{BB962C8B-B14F-4D97-AF65-F5344CB8AC3E}">
        <p14:creationId xmlns:p14="http://schemas.microsoft.com/office/powerpoint/2010/main" val="292305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2446EB19-E6B6-4BFE-B1CA-21F5ABEFAA42}"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1885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0"/>
            <a:ext cx="241286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75" y="274640"/>
            <a:ext cx="7078662"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4C1A80A4-701B-41BE-87F4-7216E5C4583C}"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792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1" y="609601"/>
            <a:ext cx="8420100"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C98E5705-E1FE-4AF9-B02C-F8DD7E06E7A5}" type="datetime1">
              <a:rPr lang="ja-JP" altLang="en-US" smtClean="0">
                <a:solidFill>
                  <a:srgbClr val="000000"/>
                </a:solidFill>
              </a:rPr>
              <a:t>2025/4/10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24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4B043B86-38C5-4387-8587-592E0869FDFA}"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1" y="6245225"/>
            <a:ext cx="231140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77504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a:lvl1pPr>
          </a:lstStyle>
          <a:p>
            <a:fld id="{254B1129-08CD-4A7F-9A6E-188D95962F89}" type="datetime1">
              <a:rPr kumimoji="1" lang="ja-JP" altLang="en-US" smtClean="0"/>
              <a:t>2025/4/10</a:t>
            </a:fld>
            <a:endParaRPr kumimoji="1" lang="ja-JP" altLang="en-US"/>
          </a:p>
        </p:txBody>
      </p:sp>
      <p:sp>
        <p:nvSpPr>
          <p:cNvPr id="3077" name="Rectangle 5"/>
          <p:cNvSpPr>
            <a:spLocks noGrp="1" noChangeArrowheads="1"/>
          </p:cNvSpPr>
          <p:nvPr>
            <p:ph type="ftr" sz="quarter" idx="3"/>
          </p:nvPr>
        </p:nvSpPr>
        <p:spPr/>
        <p:txBody>
          <a:bodyPr/>
          <a:lstStyle>
            <a:lvl1pPr>
              <a:defRPr/>
            </a:lvl1pPr>
          </a:lstStyle>
          <a:p>
            <a:endParaRPr kumimoji="1" lang="ja-JP" altLang="en-US"/>
          </a:p>
        </p:txBody>
      </p:sp>
      <p:sp>
        <p:nvSpPr>
          <p:cNvPr id="3078" name="Rectangle 6"/>
          <p:cNvSpPr>
            <a:spLocks noGrp="1" noChangeArrowheads="1"/>
          </p:cNvSpPr>
          <p:nvPr>
            <p:ph type="sldNum" sz="quarter" idx="4"/>
          </p:nvPr>
        </p:nvSpPr>
        <p:spPr>
          <a:xfrm>
            <a:off x="7099300" y="6245225"/>
            <a:ext cx="2311400" cy="476250"/>
          </a:xfrm>
        </p:spPr>
        <p:txBody>
          <a:bodyPr/>
          <a:lstStyle>
            <a:lvl1pPr>
              <a:defRPr/>
            </a:lvl1pPr>
          </a:lstStyle>
          <a:p>
            <a:fld id="{29B6D3CF-C449-43AF-A9D0-2DFC9D708CAF}" type="slidenum">
              <a:rPr kumimoji="1" lang="ja-JP" altLang="en-US" smtClean="0"/>
              <a:pPr/>
              <a:t>‹#›</a:t>
            </a:fld>
            <a:endParaRPr kumimoji="1" lang="ja-JP" altLang="en-US"/>
          </a:p>
        </p:txBody>
      </p:sp>
      <p:pic>
        <p:nvPicPr>
          <p:cNvPr id="3079" name="Picture 7" descr="mlit_top"/>
          <p:cNvPicPr>
            <a:picLocks noChangeAspect="1" noChangeArrowheads="1"/>
          </p:cNvPicPr>
          <p:nvPr/>
        </p:nvPicPr>
        <p:blipFill>
          <a:blip r:embed="rId2" cstate="print"/>
          <a:srcRect t="62230"/>
          <a:stretch>
            <a:fillRect/>
          </a:stretch>
        </p:blipFill>
        <p:spPr bwMode="auto">
          <a:xfrm>
            <a:off x="0" y="6524626"/>
            <a:ext cx="9906000" cy="333375"/>
          </a:xfrm>
          <a:prstGeom prst="rect">
            <a:avLst/>
          </a:prstGeom>
          <a:noFill/>
        </p:spPr>
      </p:pic>
      <p:sp>
        <p:nvSpPr>
          <p:cNvPr id="3081" name="Rectangle 9"/>
          <p:cNvSpPr>
            <a:spLocks noChangeArrowheads="1"/>
          </p:cNvSpPr>
          <p:nvPr/>
        </p:nvSpPr>
        <p:spPr bwMode="auto">
          <a:xfrm>
            <a:off x="1833299" y="3284539"/>
            <a:ext cx="8072702" cy="73025"/>
          </a:xfrm>
          <a:prstGeom prst="rect">
            <a:avLst/>
          </a:prstGeom>
          <a:solidFill>
            <a:srgbClr val="0066CC"/>
          </a:solidFill>
          <a:ln w="9525">
            <a:noFill/>
            <a:miter lim="800000"/>
            <a:headEnd/>
            <a:tailEnd/>
          </a:ln>
          <a:effectLst/>
        </p:spPr>
        <p:txBody>
          <a:bodyPr wrap="none" anchor="ctr"/>
          <a:lstStyle/>
          <a:p>
            <a:endParaRPr lang="ja-JP" altLang="en-US"/>
          </a:p>
        </p:txBody>
      </p:sp>
      <p:pic>
        <p:nvPicPr>
          <p:cNvPr id="3083" name="Picture 11"/>
          <p:cNvPicPr>
            <a:picLocks noChangeAspect="1" noChangeArrowheads="1"/>
          </p:cNvPicPr>
          <p:nvPr/>
        </p:nvPicPr>
        <p:blipFill>
          <a:blip r:embed="rId3" cstate="print"/>
          <a:srcRect/>
          <a:stretch>
            <a:fillRect/>
          </a:stretch>
        </p:blipFill>
        <p:spPr bwMode="auto">
          <a:xfrm>
            <a:off x="1" y="6051551"/>
            <a:ext cx="2301081" cy="473075"/>
          </a:xfrm>
          <a:prstGeom prst="rect">
            <a:avLst/>
          </a:prstGeom>
          <a:noFill/>
          <a:ln w="9525">
            <a:noFill/>
            <a:miter lim="800000"/>
            <a:headEnd/>
            <a:tailEnd/>
          </a:ln>
          <a:effectLst/>
        </p:spPr>
      </p:pic>
      <p:sp>
        <p:nvSpPr>
          <p:cNvPr id="3084" name="Text Box 12"/>
          <p:cNvSpPr txBox="1">
            <a:spLocks noChangeArrowheads="1"/>
          </p:cNvSpPr>
          <p:nvPr/>
        </p:nvSpPr>
        <p:spPr bwMode="auto">
          <a:xfrm>
            <a:off x="1" y="6524625"/>
            <a:ext cx="3642920" cy="276999"/>
          </a:xfrm>
          <a:prstGeom prst="rect">
            <a:avLst/>
          </a:prstGeom>
          <a:noFill/>
          <a:ln w="9525">
            <a:noFill/>
            <a:miter lim="800000"/>
            <a:headEnd/>
            <a:tailEnd/>
          </a:ln>
          <a:effectLst/>
        </p:spPr>
        <p:txBody>
          <a:bodyPr wrap="none">
            <a:spAutoFit/>
          </a:bodyPr>
          <a:lstStyle/>
          <a:p>
            <a:r>
              <a:rPr lang="en-US" altLang="ja-JP" sz="1200" i="1">
                <a:solidFill>
                  <a:schemeClr val="bg1"/>
                </a:solidFill>
                <a:latin typeface="Times New Roman" pitchFamily="18" charset="0"/>
              </a:rPr>
              <a:t>Ministry of Land, Infrastructure, Transport and Tourism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DFA82EB8-6E76-407F-9106-3E03DFC951A9}" type="datetime1">
              <a:rPr kumimoji="1" lang="ja-JP" altLang="en-US" smtClean="0"/>
              <a:t>2025/4/10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C35CDBEF-D93E-4BF5-AC41-7D3C302D0818}" type="datetime1">
              <a:rPr kumimoji="1" lang="ja-JP" altLang="en-US" smtClean="0"/>
              <a:t>2025/4/10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2BABDF67-DA0D-439E-84E6-9922A830CCBB}" type="datetime1">
              <a:rPr kumimoji="1" lang="ja-JP" altLang="en-US" smtClean="0"/>
              <a:t>2025/4/10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E5059947-C0FC-4D28-8E85-792DD42A14AE}" type="datetime1">
              <a:rPr kumimoji="1" lang="ja-JP" altLang="en-US" smtClean="0"/>
              <a:t>2025/4/10</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4CC28AB1-E7D6-4043-9604-8E0C9065EE4C}" type="datetime1">
              <a:rPr kumimoji="1" lang="ja-JP" altLang="en-US" smtClean="0"/>
              <a:t>2025/4/10</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0DCDFD4D-56C8-4B87-8F0C-DA021E19C829}"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576">
                <a:solidFill>
                  <a:schemeClr val="tx1"/>
                </a:solidFill>
              </a:defRPr>
            </a:lvl1pPr>
          </a:lstStyle>
          <a:p>
            <a:pPr>
              <a:defRPr/>
            </a:pPr>
            <a:fld id="{15B1B617-50A7-4F2C-A396-1FC9CFBEF28E}" type="slidenum">
              <a:rPr lang="en-US" altLang="ja-JP" smtClean="0"/>
              <a:pPr>
                <a:defRPr/>
              </a:pPr>
              <a:t>‹#›</a:t>
            </a:fld>
            <a:endParaRPr lang="en-US" altLang="ja-JP" dirty="0"/>
          </a:p>
        </p:txBody>
      </p:sp>
    </p:spTree>
    <p:extLst>
      <p:ext uri="{BB962C8B-B14F-4D97-AF65-F5344CB8AC3E}">
        <p14:creationId xmlns:p14="http://schemas.microsoft.com/office/powerpoint/2010/main" val="4180930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ED6F9F0-4563-4B06-994B-9E5518A8D39D}" type="datetime1">
              <a:rPr kumimoji="1" lang="ja-JP" altLang="en-US" smtClean="0"/>
              <a:t>2025/4/10</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2BBC3B8D-5D0C-4C37-8A65-7CA87DA43DB2}" type="datetime1">
              <a:rPr kumimoji="1" lang="ja-JP" altLang="en-US" smtClean="0"/>
              <a:t>2025/4/10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BF8F5F81-A8B5-42C1-BB9C-00A6214B91E2}" type="datetime1">
              <a:rPr kumimoji="1" lang="ja-JP" altLang="en-US" smtClean="0"/>
              <a:t>2025/4/10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A2BFD3C-48A0-40B4-8401-F64475992C89}" type="datetime1">
              <a:rPr kumimoji="1" lang="ja-JP" altLang="en-US" smtClean="0"/>
              <a:t>2025/4/10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347CFF4-C7BC-453F-B226-49FC08262D6F}" type="datetime1">
              <a:rPr kumimoji="1" lang="ja-JP" altLang="en-US" smtClean="0"/>
              <a:t>2025/4/10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9B6D3CF-C449-43AF-A9D0-2DFC9D708CA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3941"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4"/>
            <a:ext cx="8420100" cy="1500187"/>
          </a:xfrm>
        </p:spPr>
        <p:txBody>
          <a:bodyPr anchor="b"/>
          <a:lstStyle>
            <a:lvl1pPr marL="0" indent="0">
              <a:buNone/>
              <a:defRPr sz="1970">
                <a:solidFill>
                  <a:schemeClr val="tx1">
                    <a:tint val="75000"/>
                  </a:schemeClr>
                </a:solidFill>
              </a:defRPr>
            </a:lvl1pPr>
            <a:lvl2pPr marL="450403" indent="0">
              <a:buNone/>
              <a:defRPr sz="1773">
                <a:solidFill>
                  <a:schemeClr val="tx1">
                    <a:tint val="75000"/>
                  </a:schemeClr>
                </a:solidFill>
              </a:defRPr>
            </a:lvl2pPr>
            <a:lvl3pPr marL="900807" indent="0">
              <a:buNone/>
              <a:defRPr sz="1576">
                <a:solidFill>
                  <a:schemeClr val="tx1">
                    <a:tint val="75000"/>
                  </a:schemeClr>
                </a:solidFill>
              </a:defRPr>
            </a:lvl3pPr>
            <a:lvl4pPr marL="1351210" indent="0">
              <a:buNone/>
              <a:defRPr sz="1379">
                <a:solidFill>
                  <a:schemeClr val="tx1">
                    <a:tint val="75000"/>
                  </a:schemeClr>
                </a:solidFill>
              </a:defRPr>
            </a:lvl4pPr>
            <a:lvl5pPr marL="1801614" indent="0">
              <a:buNone/>
              <a:defRPr sz="1379">
                <a:solidFill>
                  <a:schemeClr val="tx1">
                    <a:tint val="75000"/>
                  </a:schemeClr>
                </a:solidFill>
              </a:defRPr>
            </a:lvl5pPr>
            <a:lvl6pPr marL="2252017" indent="0">
              <a:buNone/>
              <a:defRPr sz="1379">
                <a:solidFill>
                  <a:schemeClr val="tx1">
                    <a:tint val="75000"/>
                  </a:schemeClr>
                </a:solidFill>
              </a:defRPr>
            </a:lvl6pPr>
            <a:lvl7pPr marL="2702420" indent="0">
              <a:buNone/>
              <a:defRPr sz="1379">
                <a:solidFill>
                  <a:schemeClr val="tx1">
                    <a:tint val="75000"/>
                  </a:schemeClr>
                </a:solidFill>
              </a:defRPr>
            </a:lvl7pPr>
            <a:lvl8pPr marL="3152824" indent="0">
              <a:buNone/>
              <a:defRPr sz="1379">
                <a:solidFill>
                  <a:schemeClr val="tx1">
                    <a:tint val="75000"/>
                  </a:schemeClr>
                </a:solidFill>
              </a:defRPr>
            </a:lvl8pPr>
            <a:lvl9pPr marL="3603227" indent="0">
              <a:buNone/>
              <a:defRPr sz="1379">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9D3B15DA-42EC-4062-B0E2-C11F2D489546}"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573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75" y="1600204"/>
            <a:ext cx="4744907" cy="4525963"/>
          </a:xfrm>
        </p:spPr>
        <p:txBody>
          <a:bodyPr/>
          <a:lstStyle>
            <a:lvl1pPr>
              <a:defRPr sz="2758"/>
            </a:lvl1pPr>
            <a:lvl2pPr>
              <a:defRPr sz="2365"/>
            </a:lvl2pPr>
            <a:lvl3pPr>
              <a:defRPr sz="1970"/>
            </a:lvl3pPr>
            <a:lvl4pPr>
              <a:defRPr sz="1773"/>
            </a:lvl4pPr>
            <a:lvl5pPr>
              <a:defRPr sz="1773"/>
            </a:lvl5pPr>
            <a:lvl6pPr>
              <a:defRPr sz="1773"/>
            </a:lvl6pPr>
            <a:lvl7pPr>
              <a:defRPr sz="1773"/>
            </a:lvl7pPr>
            <a:lvl8pPr>
              <a:defRPr sz="1773"/>
            </a:lvl8pPr>
            <a:lvl9pPr>
              <a:defRPr sz="177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6582" y="1600204"/>
            <a:ext cx="4746625" cy="4525963"/>
          </a:xfrm>
        </p:spPr>
        <p:txBody>
          <a:bodyPr/>
          <a:lstStyle>
            <a:lvl1pPr>
              <a:defRPr sz="2758"/>
            </a:lvl1pPr>
            <a:lvl2pPr>
              <a:defRPr sz="2365"/>
            </a:lvl2pPr>
            <a:lvl3pPr>
              <a:defRPr sz="1970"/>
            </a:lvl3pPr>
            <a:lvl4pPr>
              <a:defRPr sz="1773"/>
            </a:lvl4pPr>
            <a:lvl5pPr>
              <a:defRPr sz="1773"/>
            </a:lvl5pPr>
            <a:lvl6pPr>
              <a:defRPr sz="1773"/>
            </a:lvl6pPr>
            <a:lvl7pPr>
              <a:defRPr sz="1773"/>
            </a:lvl7pPr>
            <a:lvl8pPr>
              <a:defRPr sz="1773"/>
            </a:lvl8pPr>
            <a:lvl9pPr>
              <a:defRPr sz="177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D25952E6-D67C-4775-8475-7AA12803AB94}"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7125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9"/>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365" b="1"/>
            </a:lvl1pPr>
            <a:lvl2pPr marL="450403" indent="0">
              <a:buNone/>
              <a:defRPr sz="1970" b="1"/>
            </a:lvl2pPr>
            <a:lvl3pPr marL="900807" indent="0">
              <a:buNone/>
              <a:defRPr sz="1773" b="1"/>
            </a:lvl3pPr>
            <a:lvl4pPr marL="1351210" indent="0">
              <a:buNone/>
              <a:defRPr sz="1576" b="1"/>
            </a:lvl4pPr>
            <a:lvl5pPr marL="1801614" indent="0">
              <a:buNone/>
              <a:defRPr sz="1576" b="1"/>
            </a:lvl5pPr>
            <a:lvl6pPr marL="2252017" indent="0">
              <a:buNone/>
              <a:defRPr sz="1576" b="1"/>
            </a:lvl6pPr>
            <a:lvl7pPr marL="2702420" indent="0">
              <a:buNone/>
              <a:defRPr sz="1576" b="1"/>
            </a:lvl7pPr>
            <a:lvl8pPr marL="3152824" indent="0">
              <a:buNone/>
              <a:defRPr sz="1576" b="1"/>
            </a:lvl8pPr>
            <a:lvl9pPr marL="3603227" indent="0">
              <a:buNone/>
              <a:defRPr sz="1576"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3" y="2174876"/>
            <a:ext cx="4376870" cy="3951288"/>
          </a:xfrm>
        </p:spPr>
        <p:txBody>
          <a:bodyPr/>
          <a:lstStyle>
            <a:lvl1pPr>
              <a:defRPr sz="2365"/>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365" b="1"/>
            </a:lvl1pPr>
            <a:lvl2pPr marL="450403" indent="0">
              <a:buNone/>
              <a:defRPr sz="1970" b="1"/>
            </a:lvl2pPr>
            <a:lvl3pPr marL="900807" indent="0">
              <a:buNone/>
              <a:defRPr sz="1773" b="1"/>
            </a:lvl3pPr>
            <a:lvl4pPr marL="1351210" indent="0">
              <a:buNone/>
              <a:defRPr sz="1576" b="1"/>
            </a:lvl4pPr>
            <a:lvl5pPr marL="1801614" indent="0">
              <a:buNone/>
              <a:defRPr sz="1576" b="1"/>
            </a:lvl5pPr>
            <a:lvl6pPr marL="2252017" indent="0">
              <a:buNone/>
              <a:defRPr sz="1576" b="1"/>
            </a:lvl6pPr>
            <a:lvl7pPr marL="2702420" indent="0">
              <a:buNone/>
              <a:defRPr sz="1576" b="1"/>
            </a:lvl7pPr>
            <a:lvl8pPr marL="3152824" indent="0">
              <a:buNone/>
              <a:defRPr sz="1576" b="1"/>
            </a:lvl8pPr>
            <a:lvl9pPr marL="3603227" indent="0">
              <a:buNone/>
              <a:defRPr sz="1576"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2" y="2174876"/>
            <a:ext cx="4378590" cy="3951288"/>
          </a:xfrm>
        </p:spPr>
        <p:txBody>
          <a:bodyPr/>
          <a:lstStyle>
            <a:lvl1pPr>
              <a:defRPr sz="2365"/>
            </a:lvl1pPr>
            <a:lvl2pPr>
              <a:defRPr sz="1970"/>
            </a:lvl2pPr>
            <a:lvl3pPr>
              <a:defRPr sz="1773"/>
            </a:lvl3pPr>
            <a:lvl4pPr>
              <a:defRPr sz="1576"/>
            </a:lvl4pPr>
            <a:lvl5pPr>
              <a:defRPr sz="1576"/>
            </a:lvl5pPr>
            <a:lvl6pPr>
              <a:defRPr sz="1576"/>
            </a:lvl6pPr>
            <a:lvl7pPr>
              <a:defRPr sz="1576"/>
            </a:lvl7pPr>
            <a:lvl8pPr>
              <a:defRPr sz="1576"/>
            </a:lvl8pPr>
            <a:lvl9pPr>
              <a:defRPr sz="1576"/>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67691580-2CF9-47DE-BF28-5E95F9F8224C}"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480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FC6F7930-10D1-4540-BD93-AB1C15DF6116}"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468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272330CD-63E2-4CBD-B0EA-30FEE1EE516D}"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8643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1"/>
            <a:ext cx="3259006" cy="1162050"/>
          </a:xfrm>
        </p:spPr>
        <p:txBody>
          <a:bodyPr anchor="b"/>
          <a:lstStyle>
            <a:lvl1pPr algn="l">
              <a:defRPr sz="197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2"/>
            <a:ext cx="5537729" cy="5853113"/>
          </a:xfrm>
        </p:spPr>
        <p:txBody>
          <a:bodyPr/>
          <a:lstStyle>
            <a:lvl1pPr>
              <a:defRPr sz="3152"/>
            </a:lvl1pPr>
            <a:lvl2pPr>
              <a:defRPr sz="2758"/>
            </a:lvl2pPr>
            <a:lvl3pPr>
              <a:defRPr sz="2365"/>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1" y="1435103"/>
            <a:ext cx="3259006" cy="4691063"/>
          </a:xfrm>
        </p:spPr>
        <p:txBody>
          <a:bodyPr/>
          <a:lstStyle>
            <a:lvl1pPr marL="0" indent="0">
              <a:buNone/>
              <a:defRPr sz="1379"/>
            </a:lvl1pPr>
            <a:lvl2pPr marL="450403" indent="0">
              <a:buNone/>
              <a:defRPr sz="1182"/>
            </a:lvl2pPr>
            <a:lvl3pPr marL="900807" indent="0">
              <a:buNone/>
              <a:defRPr sz="985"/>
            </a:lvl3pPr>
            <a:lvl4pPr marL="1351210" indent="0">
              <a:buNone/>
              <a:defRPr sz="887"/>
            </a:lvl4pPr>
            <a:lvl5pPr marL="1801614" indent="0">
              <a:buNone/>
              <a:defRPr sz="887"/>
            </a:lvl5pPr>
            <a:lvl6pPr marL="2252017" indent="0">
              <a:buNone/>
              <a:defRPr sz="887"/>
            </a:lvl6pPr>
            <a:lvl7pPr marL="2702420" indent="0">
              <a:buNone/>
              <a:defRPr sz="887"/>
            </a:lvl7pPr>
            <a:lvl8pPr marL="3152824" indent="0">
              <a:buNone/>
              <a:defRPr sz="887"/>
            </a:lvl8pPr>
            <a:lvl9pPr marL="3603227" indent="0">
              <a:buNone/>
              <a:defRPr sz="88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70F13A2F-FCF1-4E9C-8EFD-6259854539EE}"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1222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70" b="1"/>
            </a:lvl1pPr>
          </a:lstStyle>
          <a:p>
            <a:r>
              <a:rPr kumimoji="1" lang="ja-JP" altLang="en-US"/>
              <a:t>マスタ タイトルの書式設定</a:t>
            </a:r>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152"/>
            </a:lvl1pPr>
            <a:lvl2pPr marL="450403" indent="0">
              <a:buNone/>
              <a:defRPr sz="2758"/>
            </a:lvl2pPr>
            <a:lvl3pPr marL="900807" indent="0">
              <a:buNone/>
              <a:defRPr sz="2365"/>
            </a:lvl3pPr>
            <a:lvl4pPr marL="1351210" indent="0">
              <a:buNone/>
              <a:defRPr sz="1970"/>
            </a:lvl4pPr>
            <a:lvl5pPr marL="1801614" indent="0">
              <a:buNone/>
              <a:defRPr sz="1970"/>
            </a:lvl5pPr>
            <a:lvl6pPr marL="2252017" indent="0">
              <a:buNone/>
              <a:defRPr sz="1970"/>
            </a:lvl6pPr>
            <a:lvl7pPr marL="2702420" indent="0">
              <a:buNone/>
              <a:defRPr sz="1970"/>
            </a:lvl7pPr>
            <a:lvl8pPr marL="3152824" indent="0">
              <a:buNone/>
              <a:defRPr sz="1970"/>
            </a:lvl8pPr>
            <a:lvl9pPr marL="3603227" indent="0">
              <a:buNone/>
              <a:defRPr sz="197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379"/>
            </a:lvl1pPr>
            <a:lvl2pPr marL="450403" indent="0">
              <a:buNone/>
              <a:defRPr sz="1182"/>
            </a:lvl2pPr>
            <a:lvl3pPr marL="900807" indent="0">
              <a:buNone/>
              <a:defRPr sz="985"/>
            </a:lvl3pPr>
            <a:lvl4pPr marL="1351210" indent="0">
              <a:buNone/>
              <a:defRPr sz="887"/>
            </a:lvl4pPr>
            <a:lvl5pPr marL="1801614" indent="0">
              <a:buNone/>
              <a:defRPr sz="887"/>
            </a:lvl5pPr>
            <a:lvl6pPr marL="2252017" indent="0">
              <a:buNone/>
              <a:defRPr sz="887"/>
            </a:lvl6pPr>
            <a:lvl7pPr marL="2702420" indent="0">
              <a:buNone/>
              <a:defRPr sz="887"/>
            </a:lvl7pPr>
            <a:lvl8pPr marL="3152824" indent="0">
              <a:buNone/>
              <a:defRPr sz="887"/>
            </a:lvl8pPr>
            <a:lvl9pPr marL="3603227" indent="0">
              <a:buNone/>
              <a:defRPr sz="88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EEDF45A9-8010-4B3A-B8E9-368BCDA0910E}"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9938796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13" Target="../media/image3.png" Type="http://schemas.openxmlformats.org/officeDocument/2006/relationships/image"/><Relationship Id="rId14" Target="../media/image1.png" Type="http://schemas.openxmlformats.org/officeDocument/2006/relationships/image"/><Relationship Id="rId15" Target="../media/image4.png"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299" y="6356354"/>
            <a:ext cx="2311400" cy="365125"/>
          </a:xfrm>
          <a:prstGeom prst="rect">
            <a:avLst/>
          </a:prstGeom>
        </p:spPr>
        <p:txBody>
          <a:bodyPr vert="horz" lIns="91440" tIns="45720" rIns="91440" bIns="45720" rtlCol="0" anchor="ctr"/>
          <a:lstStyle>
            <a:lvl1pPr algn="l">
              <a:defRPr sz="1182">
                <a:solidFill>
                  <a:schemeClr val="tx1">
                    <a:tint val="75000"/>
                  </a:schemeClr>
                </a:solidFill>
              </a:defRPr>
            </a:lvl1pPr>
          </a:lstStyle>
          <a:p>
            <a:pPr>
              <a:defRPr/>
            </a:pPr>
            <a:fld id="{4CC9C07D-8EC9-4DC6-AAD2-48272FEDEBD1}" type="datetime1">
              <a:rPr lang="ja-JP" altLang="en-US" smtClean="0">
                <a:solidFill>
                  <a:prstClr val="black">
                    <a:tint val="75000"/>
                  </a:prstClr>
                </a:solidFill>
              </a:rPr>
              <a:t>2025/4/10</a:t>
            </a:fld>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182">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594600" y="6492876"/>
            <a:ext cx="2311400" cy="365125"/>
          </a:xfrm>
          <a:prstGeom prst="rect">
            <a:avLst/>
          </a:prstGeom>
        </p:spPr>
        <p:txBody>
          <a:bodyPr vert="horz" lIns="91440" tIns="45720" rIns="91440" bIns="45720" rtlCol="0" anchor="ctr"/>
          <a:lstStyle>
            <a:lvl1pPr algn="r">
              <a:defRPr sz="1576">
                <a:solidFill>
                  <a:schemeClr val="tx1"/>
                </a:solidFill>
              </a:defRPr>
            </a:lvl1pPr>
          </a:lstStyle>
          <a:p>
            <a:pPr>
              <a:defRPr/>
            </a:pPr>
            <a:fld id="{E786FA0B-B174-4657-9347-2E94F3558E59}" type="slidenum">
              <a:rPr lang="en-US" altLang="ja-JP" smtClean="0"/>
              <a:pPr>
                <a:defRPr/>
              </a:pPr>
              <a:t>‹#›</a:t>
            </a:fld>
            <a:endParaRPr lang="en-US" altLang="ja-JP" dirty="0"/>
          </a:p>
        </p:txBody>
      </p:sp>
    </p:spTree>
    <p:extLst>
      <p:ext uri="{BB962C8B-B14F-4D97-AF65-F5344CB8AC3E}">
        <p14:creationId xmlns:p14="http://schemas.microsoft.com/office/powerpoint/2010/main" val="2831076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00807" rtl="0" eaLnBrk="1" latinLnBrk="0" hangingPunct="1">
        <a:spcBef>
          <a:spcPct val="0"/>
        </a:spcBef>
        <a:buNone/>
        <a:defRPr kumimoji="1" sz="4335" kern="1200">
          <a:solidFill>
            <a:schemeClr val="tx1"/>
          </a:solidFill>
          <a:latin typeface="+mj-lt"/>
          <a:ea typeface="+mj-ea"/>
          <a:cs typeface="+mj-cs"/>
        </a:defRPr>
      </a:lvl1pPr>
    </p:titleStyle>
    <p:bodyStyle>
      <a:lvl1pPr marL="337802" indent="-337802" algn="l" defTabSz="900807" rtl="0" eaLnBrk="1" latinLnBrk="0" hangingPunct="1">
        <a:spcBef>
          <a:spcPct val="20000"/>
        </a:spcBef>
        <a:buFont typeface="Arial" pitchFamily="34" charset="0"/>
        <a:buChar char="•"/>
        <a:defRPr kumimoji="1" sz="3152" kern="1200">
          <a:solidFill>
            <a:schemeClr val="tx1"/>
          </a:solidFill>
          <a:latin typeface="+mn-lt"/>
          <a:ea typeface="+mn-ea"/>
          <a:cs typeface="+mn-cs"/>
        </a:defRPr>
      </a:lvl1pPr>
      <a:lvl2pPr marL="731906" indent="-281502" algn="l" defTabSz="900807" rtl="0" eaLnBrk="1" latinLnBrk="0" hangingPunct="1">
        <a:spcBef>
          <a:spcPct val="20000"/>
        </a:spcBef>
        <a:buFont typeface="Arial" pitchFamily="34" charset="0"/>
        <a:buChar char="–"/>
        <a:defRPr kumimoji="1" sz="2758" kern="1200">
          <a:solidFill>
            <a:schemeClr val="tx1"/>
          </a:solidFill>
          <a:latin typeface="+mn-lt"/>
          <a:ea typeface="+mn-ea"/>
          <a:cs typeface="+mn-cs"/>
        </a:defRPr>
      </a:lvl2pPr>
      <a:lvl3pPr marL="1126009" indent="-225202" algn="l" defTabSz="900807" rtl="0" eaLnBrk="1" latinLnBrk="0" hangingPunct="1">
        <a:spcBef>
          <a:spcPct val="20000"/>
        </a:spcBef>
        <a:buFont typeface="Arial" pitchFamily="34" charset="0"/>
        <a:buChar char="•"/>
        <a:defRPr kumimoji="1" sz="2365" kern="1200">
          <a:solidFill>
            <a:schemeClr val="tx1"/>
          </a:solidFill>
          <a:latin typeface="+mn-lt"/>
          <a:ea typeface="+mn-ea"/>
          <a:cs typeface="+mn-cs"/>
        </a:defRPr>
      </a:lvl3pPr>
      <a:lvl4pPr marL="1576412"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4pPr>
      <a:lvl5pPr marL="2026816"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5pPr>
      <a:lvl6pPr marL="2477219"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6pPr>
      <a:lvl7pPr marL="2927623"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7pPr>
      <a:lvl8pPr marL="3378026"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8pPr>
      <a:lvl9pPr marL="3828429" indent="-225202" algn="l" defTabSz="900807" rtl="0" eaLnBrk="1" latinLnBrk="0" hangingPunct="1">
        <a:spcBef>
          <a:spcPct val="20000"/>
        </a:spcBef>
        <a:buFont typeface="Arial" pitchFamily="34" charset="0"/>
        <a:buChar char="•"/>
        <a:defRPr kumimoji="1" sz="1970" kern="1200">
          <a:solidFill>
            <a:schemeClr val="tx1"/>
          </a:solidFill>
          <a:latin typeface="+mn-lt"/>
          <a:ea typeface="+mn-ea"/>
          <a:cs typeface="+mn-cs"/>
        </a:defRPr>
      </a:lvl9pPr>
    </p:bodyStyle>
    <p:otherStyle>
      <a:defPPr>
        <a:defRPr lang="ja-JP"/>
      </a:defPPr>
      <a:lvl1pPr marL="0" algn="l" defTabSz="900807" rtl="0" eaLnBrk="1" latinLnBrk="0" hangingPunct="1">
        <a:defRPr kumimoji="1" sz="1773" kern="1200">
          <a:solidFill>
            <a:schemeClr val="tx1"/>
          </a:solidFill>
          <a:latin typeface="+mn-lt"/>
          <a:ea typeface="+mn-ea"/>
          <a:cs typeface="+mn-cs"/>
        </a:defRPr>
      </a:lvl1pPr>
      <a:lvl2pPr marL="450403" algn="l" defTabSz="900807" rtl="0" eaLnBrk="1" latinLnBrk="0" hangingPunct="1">
        <a:defRPr kumimoji="1" sz="1773" kern="1200">
          <a:solidFill>
            <a:schemeClr val="tx1"/>
          </a:solidFill>
          <a:latin typeface="+mn-lt"/>
          <a:ea typeface="+mn-ea"/>
          <a:cs typeface="+mn-cs"/>
        </a:defRPr>
      </a:lvl2pPr>
      <a:lvl3pPr marL="900807" algn="l" defTabSz="900807" rtl="0" eaLnBrk="1" latinLnBrk="0" hangingPunct="1">
        <a:defRPr kumimoji="1" sz="1773" kern="1200">
          <a:solidFill>
            <a:schemeClr val="tx1"/>
          </a:solidFill>
          <a:latin typeface="+mn-lt"/>
          <a:ea typeface="+mn-ea"/>
          <a:cs typeface="+mn-cs"/>
        </a:defRPr>
      </a:lvl3pPr>
      <a:lvl4pPr marL="1351210" algn="l" defTabSz="900807" rtl="0" eaLnBrk="1" latinLnBrk="0" hangingPunct="1">
        <a:defRPr kumimoji="1" sz="1773" kern="1200">
          <a:solidFill>
            <a:schemeClr val="tx1"/>
          </a:solidFill>
          <a:latin typeface="+mn-lt"/>
          <a:ea typeface="+mn-ea"/>
          <a:cs typeface="+mn-cs"/>
        </a:defRPr>
      </a:lvl4pPr>
      <a:lvl5pPr marL="1801614" algn="l" defTabSz="900807" rtl="0" eaLnBrk="1" latinLnBrk="0" hangingPunct="1">
        <a:defRPr kumimoji="1" sz="1773" kern="1200">
          <a:solidFill>
            <a:schemeClr val="tx1"/>
          </a:solidFill>
          <a:latin typeface="+mn-lt"/>
          <a:ea typeface="+mn-ea"/>
          <a:cs typeface="+mn-cs"/>
        </a:defRPr>
      </a:lvl5pPr>
      <a:lvl6pPr marL="2252017" algn="l" defTabSz="900807" rtl="0" eaLnBrk="1" latinLnBrk="0" hangingPunct="1">
        <a:defRPr kumimoji="1" sz="1773" kern="1200">
          <a:solidFill>
            <a:schemeClr val="tx1"/>
          </a:solidFill>
          <a:latin typeface="+mn-lt"/>
          <a:ea typeface="+mn-ea"/>
          <a:cs typeface="+mn-cs"/>
        </a:defRPr>
      </a:lvl6pPr>
      <a:lvl7pPr marL="2702420" algn="l" defTabSz="900807" rtl="0" eaLnBrk="1" latinLnBrk="0" hangingPunct="1">
        <a:defRPr kumimoji="1" sz="1773" kern="1200">
          <a:solidFill>
            <a:schemeClr val="tx1"/>
          </a:solidFill>
          <a:latin typeface="+mn-lt"/>
          <a:ea typeface="+mn-ea"/>
          <a:cs typeface="+mn-cs"/>
        </a:defRPr>
      </a:lvl7pPr>
      <a:lvl8pPr marL="3152824" algn="l" defTabSz="900807" rtl="0" eaLnBrk="1" latinLnBrk="0" hangingPunct="1">
        <a:defRPr kumimoji="1" sz="1773" kern="1200">
          <a:solidFill>
            <a:schemeClr val="tx1"/>
          </a:solidFill>
          <a:latin typeface="+mn-lt"/>
          <a:ea typeface="+mn-ea"/>
          <a:cs typeface="+mn-cs"/>
        </a:defRPr>
      </a:lvl8pPr>
      <a:lvl9pPr marL="3603227" algn="l" defTabSz="900807" rtl="0" eaLnBrk="1" latinLnBrk="0" hangingPunct="1">
        <a:defRPr kumimoji="1" sz="17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D42678-E297-4DBA-B927-AAB04C9939D2}" type="datetime1">
              <a:rPr kumimoji="1" lang="ja-JP" altLang="en-US" smtClean="0"/>
              <a:t>2025/4/10</a:t>
            </a:fld>
            <a:endParaRPr kumimoji="1" lang="ja-JP" alt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9B6D3CF-C449-43AF-A9D0-2DFC9D708CAF}" type="slidenum">
              <a:rPr kumimoji="1" lang="ja-JP" altLang="en-US" smtClean="0"/>
              <a:pPr/>
              <a:t>‹#›</a:t>
            </a:fld>
            <a:endParaRPr kumimoji="1" lang="ja-JP" altLang="en-US"/>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4919"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emf" Type="http://schemas.openxmlformats.org/officeDocument/2006/relationships/image"/><Relationship Id="rId6" Target="../media/image8.png" Type="http://schemas.openxmlformats.org/officeDocument/2006/relationships/image"/><Relationship Id="rId7" Target="../media/hdphoto1.wdp" Type="http://schemas.microsoft.com/office/2007/relationships/hdphoto"/><Relationship Id="rId8" Target="../media/image9.pn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997396" y="2130429"/>
            <a:ext cx="8420100" cy="1470025"/>
          </a:xfrm>
        </p:spPr>
        <p:txBody>
          <a:bodyPr>
            <a:normAutofit/>
          </a:bodyPr>
          <a:lstStyle/>
          <a:p>
            <a:r>
              <a:rPr lang="ja-JP" altLang="en-US" dirty="0"/>
              <a:t>宅地耐震化推進事業の概要</a:t>
            </a:r>
            <a:endParaRPr lang="ja-JP" altLang="en-US" sz="2800" dirty="0"/>
          </a:p>
        </p:txBody>
      </p:sp>
      <p:sp>
        <p:nvSpPr>
          <p:cNvPr id="3" name="サブタイトル 2"/>
          <p:cNvSpPr>
            <a:spLocks noGrp="1"/>
          </p:cNvSpPr>
          <p:nvPr>
            <p:ph type="subTitle" idx="1"/>
          </p:nvPr>
        </p:nvSpPr>
        <p:spPr/>
        <p:txBody>
          <a:bodyPr>
            <a:normAutofit/>
          </a:bodyPr>
          <a:lstStyle/>
          <a:p>
            <a:pPr>
              <a:defRPr/>
            </a:pPr>
            <a:r>
              <a:rPr lang="ja-JP" altLang="en-US" sz="2758" dirty="0">
                <a:solidFill>
                  <a:schemeClr val="tx1"/>
                </a:solidFill>
              </a:rPr>
              <a:t>国土交通省 都市局 都市安全課</a:t>
            </a:r>
            <a:endParaRPr lang="en-US" altLang="ja-JP" sz="2758" dirty="0">
              <a:solidFill>
                <a:schemeClr val="tx1"/>
              </a:solidFill>
            </a:endParaRPr>
          </a:p>
          <a:p>
            <a:pPr>
              <a:defRPr/>
            </a:pPr>
            <a:r>
              <a:rPr lang="ja-JP" altLang="en-US" sz="2758" dirty="0"/>
              <a:t>令和</a:t>
            </a:r>
            <a:r>
              <a:rPr lang="ja-JP" altLang="en-US" sz="2758"/>
              <a:t>７</a:t>
            </a:r>
            <a:r>
              <a:rPr lang="ja-JP" altLang="en-US" sz="2758">
                <a:solidFill>
                  <a:schemeClr val="tx1"/>
                </a:solidFill>
              </a:rPr>
              <a:t>年４月</a:t>
            </a:r>
            <a:endParaRPr lang="en-US" altLang="ja-JP" sz="2758"/>
          </a:p>
        </p:txBody>
      </p:sp>
    </p:spTree>
    <p:extLst>
      <p:ext uri="{BB962C8B-B14F-4D97-AF65-F5344CB8AC3E}">
        <p14:creationId xmlns:p14="http://schemas.microsoft.com/office/powerpoint/2010/main" val="220408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11886" y="0"/>
            <a:ext cx="869301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kern="0" dirty="0"/>
              <a:t>宅地耐震化推進事業の概要</a:t>
            </a:r>
          </a:p>
        </p:txBody>
      </p:sp>
      <p:sp>
        <p:nvSpPr>
          <p:cNvPr id="99" name="角丸四角形 44"/>
          <p:cNvSpPr/>
          <p:nvPr/>
        </p:nvSpPr>
        <p:spPr>
          <a:xfrm>
            <a:off x="41287" y="596563"/>
            <a:ext cx="9801178" cy="1613258"/>
          </a:xfrm>
          <a:prstGeom prst="roundRect">
            <a:avLst>
              <a:gd name="adj" fmla="val 379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02" name="角丸四角形 45"/>
          <p:cNvSpPr/>
          <p:nvPr/>
        </p:nvSpPr>
        <p:spPr>
          <a:xfrm>
            <a:off x="120607" y="656665"/>
            <a:ext cx="5059138" cy="1498617"/>
          </a:xfrm>
          <a:prstGeom prst="roundRect">
            <a:avLst>
              <a:gd name="adj" fmla="val 5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03" name="Rectangle 46"/>
          <p:cNvSpPr>
            <a:spLocks noChangeArrowheads="1"/>
          </p:cNvSpPr>
          <p:nvPr/>
        </p:nvSpPr>
        <p:spPr>
          <a:xfrm>
            <a:off x="3125385" y="1290672"/>
            <a:ext cx="1520296" cy="90487"/>
          </a:xfrm>
          <a:prstGeom prst="rect">
            <a:avLst/>
          </a:prstGeom>
          <a:solidFill>
            <a:schemeClr val="bg1">
              <a:alpha val="50195"/>
            </a:schemeClr>
          </a:solidFill>
          <a:ln w="9525">
            <a:noFill/>
            <a:miter lim="800000"/>
            <a:headEnd/>
            <a:tailEnd/>
          </a:ln>
        </p:spPr>
        <p:txBody>
          <a:bodyPr wrap="none" anchor="ctr"/>
          <a:lstStyle/>
          <a:p>
            <a:endParaRPr lang="ja-JP" altLang="en-US">
              <a:solidFill>
                <a:srgbClr val="000000"/>
              </a:solidFill>
              <a:ea typeface="ＭＳ Ｐゴシック" charset="-128"/>
            </a:endParaRPr>
          </a:p>
        </p:txBody>
      </p:sp>
      <p:pic>
        <p:nvPicPr>
          <p:cNvPr id="104" name="Picture 47"/>
          <p:cNvPicPr>
            <a:picLocks noChangeAspect="1" noChangeArrowheads="1"/>
          </p:cNvPicPr>
          <p:nvPr/>
        </p:nvPicPr>
        <p:blipFill>
          <a:blip r:embed="rId3"/>
          <a:srcRect l="8250" t="30193" r="33292" b="10339"/>
          <a:stretch>
            <a:fillRect/>
          </a:stretch>
        </p:blipFill>
        <p:spPr>
          <a:xfrm>
            <a:off x="5281629" y="694566"/>
            <a:ext cx="1407994" cy="1260000"/>
          </a:xfrm>
          <a:prstGeom prst="rect">
            <a:avLst/>
          </a:prstGeom>
          <a:noFill/>
          <a:ln w="9525">
            <a:noFill/>
            <a:miter lim="800000"/>
            <a:headEnd/>
            <a:tailEnd/>
          </a:ln>
        </p:spPr>
      </p:pic>
      <p:pic>
        <p:nvPicPr>
          <p:cNvPr id="105" name="Picture 48"/>
          <p:cNvPicPr>
            <a:picLocks noChangeAspect="1" noChangeArrowheads="1"/>
          </p:cNvPicPr>
          <p:nvPr/>
        </p:nvPicPr>
        <p:blipFill>
          <a:blip r:embed="rId4"/>
          <a:srcRect l="59962" t="9314" r="2359" b="8411"/>
          <a:stretch>
            <a:fillRect/>
          </a:stretch>
        </p:blipFill>
        <p:spPr>
          <a:xfrm>
            <a:off x="5274719" y="1457279"/>
            <a:ext cx="747737" cy="504000"/>
          </a:xfrm>
          <a:prstGeom prst="rect">
            <a:avLst/>
          </a:prstGeom>
          <a:noFill/>
          <a:ln w="9525">
            <a:noFill/>
            <a:miter lim="800000"/>
            <a:headEnd/>
            <a:tailEnd/>
          </a:ln>
        </p:spPr>
      </p:pic>
      <p:sp>
        <p:nvSpPr>
          <p:cNvPr id="106" name="テキスト ボックス 49"/>
          <p:cNvSpPr txBox="1"/>
          <p:nvPr/>
        </p:nvSpPr>
        <p:spPr>
          <a:xfrm>
            <a:off x="5166689" y="1915509"/>
            <a:ext cx="1872208" cy="229939"/>
          </a:xfrm>
          <a:prstGeom prst="rect">
            <a:avLst/>
          </a:prstGeom>
          <a:noFill/>
        </p:spPr>
        <p:txBody>
          <a:bodyPr wrap="square" rtlCol="0">
            <a:spAutoFit/>
          </a:bodyPr>
          <a:lstStyle/>
          <a:p>
            <a:r>
              <a:rPr lang="ja-JP" altLang="en-US" sz="900" dirty="0">
                <a:solidFill>
                  <a:srgbClr val="000000"/>
                </a:solidFill>
                <a:latin typeface="Meiryo UI"/>
                <a:ea typeface="Meiryo UI"/>
              </a:rPr>
              <a:t>液状化しやすさマップ（千葉県）</a:t>
            </a:r>
          </a:p>
        </p:txBody>
      </p:sp>
      <p:sp>
        <p:nvSpPr>
          <p:cNvPr id="107" name="Text Box 50"/>
          <p:cNvSpPr txBox="1">
            <a:spLocks noChangeArrowheads="1"/>
          </p:cNvSpPr>
          <p:nvPr/>
        </p:nvSpPr>
        <p:spPr>
          <a:xfrm>
            <a:off x="131316" y="638024"/>
            <a:ext cx="3627877"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　</a:t>
            </a:r>
            <a:r>
              <a:rPr lang="ja-JP" altLang="en-US" sz="1400" b="1" dirty="0">
                <a:solidFill>
                  <a:srgbClr val="000000"/>
                </a:solidFill>
                <a:latin typeface="Meiryo UI"/>
                <a:ea typeface="Meiryo UI"/>
              </a:rPr>
              <a:t>大規模盛土造成地の変動予測調査等</a:t>
            </a:r>
            <a:endParaRPr lang="ja-JP" altLang="en-US" sz="1400" dirty="0">
              <a:solidFill>
                <a:srgbClr val="000000"/>
              </a:solidFill>
              <a:latin typeface="Meiryo UI"/>
              <a:ea typeface="Meiryo UI"/>
            </a:endParaRPr>
          </a:p>
        </p:txBody>
      </p:sp>
      <p:sp>
        <p:nvSpPr>
          <p:cNvPr id="108" name="Text Box 51"/>
          <p:cNvSpPr txBox="1">
            <a:spLocks noChangeArrowheads="1"/>
          </p:cNvSpPr>
          <p:nvPr/>
        </p:nvSpPr>
        <p:spPr>
          <a:xfrm>
            <a:off x="125832" y="845821"/>
            <a:ext cx="4983151" cy="599271"/>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大地震等が発生した場合に大きな被害が生ずるおそれのある大規模盛土造成地の変動予測調査や宅地の液状化による変動予測調査、宅地擁壁等の危険度調査や防災対策に要する費用の一部を補助。</a:t>
            </a:r>
          </a:p>
        </p:txBody>
      </p:sp>
      <p:sp>
        <p:nvSpPr>
          <p:cNvPr id="109" name="Rectangle 52"/>
          <p:cNvSpPr>
            <a:spLocks noChangeArrowheads="1"/>
          </p:cNvSpPr>
          <p:nvPr/>
        </p:nvSpPr>
        <p:spPr>
          <a:xfrm>
            <a:off x="227716" y="1438315"/>
            <a:ext cx="4417965" cy="666684"/>
          </a:xfrm>
          <a:prstGeom prst="rect">
            <a:avLst/>
          </a:prstGeom>
          <a:noFill/>
          <a:ln w="9525">
            <a:solidFill>
              <a:schemeClr val="tx1"/>
            </a:solidFill>
            <a:prstDash val="sysDot"/>
            <a:miter lim="800000"/>
            <a:headEnd/>
            <a:tailEnd/>
          </a:ln>
        </p:spPr>
        <p:txBody>
          <a:bodyPr wrap="none" tIns="36000" bIns="36000" anchor="ctr"/>
          <a:lstStyle/>
          <a:p>
            <a:pPr>
              <a:tabLst>
                <a:tab pos="648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r>
              <a:rPr lang="ja-JP" altLang="en-US" sz="1000" dirty="0">
                <a:latin typeface="Meiryo UI"/>
                <a:ea typeface="Meiryo UI"/>
              </a:rPr>
              <a:t>、宅地所有者等（間接補助）</a:t>
            </a:r>
            <a:endParaRPr lang="en-US" altLang="ja-JP" sz="800" dirty="0">
              <a:solidFill>
                <a:srgbClr val="000000"/>
              </a:solidFill>
              <a:latin typeface="Meiryo UI"/>
              <a:ea typeface="Meiryo UI"/>
            </a:endParaRPr>
          </a:p>
          <a:p>
            <a:pPr>
              <a:tabLst>
                <a:tab pos="648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１/３ 、</a:t>
            </a:r>
            <a:r>
              <a:rPr lang="en-US" altLang="ja-JP" sz="1000" dirty="0">
                <a:solidFill>
                  <a:srgbClr val="000000"/>
                </a:solidFill>
                <a:latin typeface="Meiryo UI"/>
                <a:ea typeface="Meiryo UI"/>
              </a:rPr>
              <a:t>1/2</a:t>
            </a:r>
            <a:r>
              <a:rPr lang="ja-JP" altLang="en-US" sz="800" dirty="0">
                <a:latin typeface="Meiryo UI"/>
                <a:ea typeface="Meiryo UI"/>
              </a:rPr>
              <a:t>（宅地の液状化による変動予測調査のみ、令和７年度まで）</a:t>
            </a:r>
            <a:endParaRPr lang="en-US" altLang="ja-JP" sz="1000" dirty="0">
              <a:latin typeface="Meiryo UI"/>
              <a:ea typeface="Meiryo UI"/>
            </a:endParaRPr>
          </a:p>
          <a:p>
            <a:pPr>
              <a:tabLst>
                <a:tab pos="648000" algn="l"/>
              </a:tabLst>
            </a:pPr>
            <a:r>
              <a:rPr lang="ja-JP" altLang="en-US" sz="1000" b="1" dirty="0">
                <a:solidFill>
                  <a:srgbClr val="000000"/>
                </a:solidFill>
                <a:latin typeface="Meiryo UI"/>
                <a:ea typeface="Meiryo UI"/>
              </a:rPr>
              <a:t>交付対象	・</a:t>
            </a:r>
            <a:r>
              <a:rPr lang="ja-JP" altLang="en-US" sz="1000" dirty="0">
                <a:solidFill>
                  <a:srgbClr val="000000"/>
                </a:solidFill>
                <a:latin typeface="Meiryo UI"/>
                <a:ea typeface="Meiryo UI"/>
              </a:rPr>
              <a:t>大規模盛土造成地及び宅地の液状化による変動予測調査</a:t>
            </a:r>
          </a:p>
          <a:p>
            <a:pPr>
              <a:tabLst>
                <a:tab pos="648000" algn="l"/>
              </a:tabLst>
            </a:pPr>
            <a:r>
              <a:rPr lang="ja-JP" altLang="en-US" sz="1000" dirty="0">
                <a:solidFill>
                  <a:srgbClr val="000000"/>
                </a:solidFill>
                <a:latin typeface="Meiryo UI"/>
                <a:ea typeface="Meiryo UI"/>
              </a:rPr>
              <a:t>	・宅地擁壁等の危険度調査　・宅地擁壁等の防災対策</a:t>
            </a:r>
          </a:p>
        </p:txBody>
      </p:sp>
      <p:pic>
        <p:nvPicPr>
          <p:cNvPr id="110" name="図 53"/>
          <p:cNvPicPr>
            <a:picLocks noChangeAspect="1"/>
          </p:cNvPicPr>
          <p:nvPr/>
        </p:nvPicPr>
        <p:blipFill>
          <a:blip r:embed="rId5">
            <a:lum bright="5000"/>
          </a:blip>
          <a:srcRect l="23363" t="16139" b="9500"/>
          <a:stretch>
            <a:fillRect/>
          </a:stretch>
        </p:blipFill>
        <p:spPr>
          <a:xfrm>
            <a:off x="6868843" y="817452"/>
            <a:ext cx="1345620" cy="1116000"/>
          </a:xfrm>
          <a:prstGeom prst="rect">
            <a:avLst/>
          </a:prstGeom>
        </p:spPr>
      </p:pic>
      <p:sp>
        <p:nvSpPr>
          <p:cNvPr id="111" name="テキスト ボックス 54"/>
          <p:cNvSpPr txBox="1"/>
          <p:nvPr/>
        </p:nvSpPr>
        <p:spPr>
          <a:xfrm>
            <a:off x="6945504" y="1916118"/>
            <a:ext cx="1256950" cy="229939"/>
          </a:xfrm>
          <a:prstGeom prst="rect">
            <a:avLst/>
          </a:prstGeom>
          <a:noFill/>
        </p:spPr>
        <p:txBody>
          <a:bodyPr wrap="square" rtlCol="0">
            <a:spAutoFit/>
          </a:bodyPr>
          <a:lstStyle/>
          <a:p>
            <a:r>
              <a:rPr lang="ja-JP" altLang="en-US" sz="900" dirty="0">
                <a:latin typeface="Meiryo UI"/>
                <a:ea typeface="Meiryo UI"/>
              </a:rPr>
              <a:t>擁壁の危険度調査</a:t>
            </a:r>
          </a:p>
        </p:txBody>
      </p:sp>
      <p:pic>
        <p:nvPicPr>
          <p:cNvPr id="112" name="図 55"/>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rcRect l="1871" t="3560" r="15169"/>
          <a:stretch>
            <a:fillRect/>
          </a:stretch>
        </p:blipFill>
        <p:spPr>
          <a:xfrm>
            <a:off x="8271824" y="822079"/>
            <a:ext cx="1501271" cy="1109701"/>
          </a:xfrm>
          <a:prstGeom prst="rect">
            <a:avLst/>
          </a:prstGeom>
        </p:spPr>
      </p:pic>
      <p:sp>
        <p:nvSpPr>
          <p:cNvPr id="113" name="テキスト ボックス 56"/>
          <p:cNvSpPr txBox="1"/>
          <p:nvPr/>
        </p:nvSpPr>
        <p:spPr>
          <a:xfrm>
            <a:off x="8228541" y="1760550"/>
            <a:ext cx="490657" cy="214551"/>
          </a:xfrm>
          <a:prstGeom prst="rect">
            <a:avLst/>
          </a:prstGeom>
          <a:noFill/>
        </p:spPr>
        <p:txBody>
          <a:bodyPr wrap="none" rtlCol="0">
            <a:spAutoFit/>
          </a:bodyPr>
          <a:lstStyle/>
          <a:p>
            <a:r>
              <a:rPr kumimoji="1" lang="ja-JP" altLang="en-US" sz="800" dirty="0">
                <a:latin typeface="Meiryo UI"/>
                <a:ea typeface="Meiryo UI"/>
              </a:rPr>
              <a:t>避難路</a:t>
            </a:r>
          </a:p>
        </p:txBody>
      </p:sp>
      <p:sp>
        <p:nvSpPr>
          <p:cNvPr id="114" name="テキスト ボックス 57"/>
          <p:cNvSpPr txBox="1"/>
          <p:nvPr/>
        </p:nvSpPr>
        <p:spPr>
          <a:xfrm>
            <a:off x="8495799" y="1900073"/>
            <a:ext cx="1256950" cy="229939"/>
          </a:xfrm>
          <a:prstGeom prst="rect">
            <a:avLst/>
          </a:prstGeom>
          <a:noFill/>
        </p:spPr>
        <p:txBody>
          <a:bodyPr wrap="square" rtlCol="0">
            <a:spAutoFit/>
          </a:bodyPr>
          <a:lstStyle/>
          <a:p>
            <a:r>
              <a:rPr lang="ja-JP" altLang="en-US" sz="900" dirty="0">
                <a:latin typeface="Meiryo UI"/>
                <a:ea typeface="Meiryo UI"/>
              </a:rPr>
              <a:t>擁壁の防災対策</a:t>
            </a:r>
          </a:p>
        </p:txBody>
      </p:sp>
      <p:sp>
        <p:nvSpPr>
          <p:cNvPr id="60" name="角丸四角形 14"/>
          <p:cNvSpPr/>
          <p:nvPr/>
        </p:nvSpPr>
        <p:spPr>
          <a:xfrm>
            <a:off x="47260" y="2257569"/>
            <a:ext cx="9803062" cy="2988310"/>
          </a:xfrm>
          <a:prstGeom prst="roundRect">
            <a:avLst>
              <a:gd name="adj" fmla="val 418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2" name="角丸四角形 15"/>
          <p:cNvSpPr/>
          <p:nvPr/>
        </p:nvSpPr>
        <p:spPr>
          <a:xfrm>
            <a:off x="5003112" y="2323445"/>
            <a:ext cx="4805870" cy="2861945"/>
          </a:xfrm>
          <a:prstGeom prst="roundRect">
            <a:avLst>
              <a:gd name="adj" fmla="val 2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6" name="角丸四角形 16"/>
          <p:cNvSpPr/>
          <p:nvPr/>
        </p:nvSpPr>
        <p:spPr>
          <a:xfrm>
            <a:off x="117894" y="2323445"/>
            <a:ext cx="4832445" cy="2861945"/>
          </a:xfrm>
          <a:prstGeom prst="roundRect">
            <a:avLst>
              <a:gd name="adj" fmla="val 2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67" name="Text Box 17"/>
          <p:cNvSpPr txBox="1">
            <a:spLocks noChangeArrowheads="1"/>
          </p:cNvSpPr>
          <p:nvPr/>
        </p:nvSpPr>
        <p:spPr>
          <a:xfrm>
            <a:off x="82769" y="2306379"/>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大規模盛土造成地滑動崩落防止事業</a:t>
            </a:r>
            <a:endParaRPr lang="ja-JP" altLang="en-US" sz="1400" dirty="0">
              <a:solidFill>
                <a:srgbClr val="000000"/>
              </a:solidFill>
              <a:latin typeface="Meiryo UI"/>
              <a:ea typeface="Meiryo UI"/>
            </a:endParaRPr>
          </a:p>
        </p:txBody>
      </p:sp>
      <p:sp>
        <p:nvSpPr>
          <p:cNvPr id="68" name="Text Box 18"/>
          <p:cNvSpPr txBox="1">
            <a:spLocks noChangeArrowheads="1"/>
          </p:cNvSpPr>
          <p:nvPr/>
        </p:nvSpPr>
        <p:spPr>
          <a:xfrm>
            <a:off x="121104" y="2538539"/>
            <a:ext cx="4831896" cy="429994"/>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大地震等により</a:t>
            </a:r>
            <a:r>
              <a:rPr lang="ja-JP" altLang="ja-JP" sz="1100" dirty="0">
                <a:solidFill>
                  <a:srgbClr val="000000"/>
                </a:solidFill>
                <a:latin typeface="Meiryo UI"/>
                <a:ea typeface="Meiryo UI"/>
              </a:rPr>
              <a:t>大規模盛土造成地が滑動崩落することを防止するために行われる</a:t>
            </a:r>
            <a:r>
              <a:rPr lang="ja-JP" altLang="en-US" sz="1100" dirty="0">
                <a:solidFill>
                  <a:srgbClr val="000000"/>
                </a:solidFill>
                <a:latin typeface="Meiryo UI"/>
                <a:ea typeface="Meiryo UI"/>
              </a:rPr>
              <a:t>事業に要する費用の一部を補助。</a:t>
            </a:r>
          </a:p>
        </p:txBody>
      </p:sp>
      <p:sp>
        <p:nvSpPr>
          <p:cNvPr id="69" name="Text Box 19"/>
          <p:cNvSpPr txBox="1">
            <a:spLocks noChangeArrowheads="1"/>
          </p:cNvSpPr>
          <p:nvPr/>
        </p:nvSpPr>
        <p:spPr>
          <a:xfrm>
            <a:off x="5001434" y="2540189"/>
            <a:ext cx="4799791" cy="430887"/>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宅地と公共施設の一体的な液状化防止対策を行う事業に要する費用の一部を補助。</a:t>
            </a:r>
          </a:p>
        </p:txBody>
      </p:sp>
      <p:sp>
        <p:nvSpPr>
          <p:cNvPr id="73" name="Text Box 20"/>
          <p:cNvSpPr txBox="1">
            <a:spLocks noChangeArrowheads="1"/>
          </p:cNvSpPr>
          <p:nvPr/>
        </p:nvSpPr>
        <p:spPr>
          <a:xfrm>
            <a:off x="5003263" y="2303493"/>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宅地液状化防止事業</a:t>
            </a:r>
            <a:endParaRPr lang="ja-JP" altLang="en-US" sz="1400" dirty="0">
              <a:solidFill>
                <a:srgbClr val="000000"/>
              </a:solidFill>
              <a:latin typeface="Meiryo UI"/>
              <a:ea typeface="Meiryo UI"/>
            </a:endParaRPr>
          </a:p>
        </p:txBody>
      </p:sp>
      <p:sp>
        <p:nvSpPr>
          <p:cNvPr id="74" name="Rectangle 22"/>
          <p:cNvSpPr>
            <a:spLocks noChangeArrowheads="1"/>
          </p:cNvSpPr>
          <p:nvPr/>
        </p:nvSpPr>
        <p:spPr>
          <a:xfrm>
            <a:off x="5030047" y="4151169"/>
            <a:ext cx="4752000" cy="517694"/>
          </a:xfrm>
          <a:prstGeom prst="rect">
            <a:avLst/>
          </a:prstGeom>
          <a:no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地方公共団体、宅地所有者等（間接補助）</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１/４、１/２</a:t>
            </a:r>
            <a:r>
              <a:rPr lang="ja-JP" altLang="en-US" sz="700" dirty="0">
                <a:solidFill>
                  <a:srgbClr val="000000"/>
                </a:solidFill>
                <a:latin typeface="Meiryo UI" panose="020B0604030504040204" pitchFamily="50" charset="-128"/>
                <a:ea typeface="Meiryo UI" panose="020B0604030504040204" pitchFamily="50" charset="-128"/>
              </a:rPr>
              <a:t>（熊本地震、北海道胆振東部地震又は能登半島地震により、被害を受けた宅地の復旧）</a:t>
            </a:r>
            <a:endParaRPr lang="ja-JP" altLang="en-US" sz="7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交付対象	</a:t>
            </a:r>
            <a:r>
              <a:rPr lang="ja-JP" altLang="en-US" sz="900" dirty="0">
                <a:solidFill>
                  <a:srgbClr val="000000"/>
                </a:solidFill>
                <a:latin typeface="Meiryo UI"/>
                <a:ea typeface="Meiryo UI"/>
              </a:rPr>
              <a:t>宅地と一体的に行われる公共施設の液状化防止工事に要する設計費及び工事費</a:t>
            </a:r>
            <a:endParaRPr lang="ja-JP" altLang="en-US" sz="800" dirty="0">
              <a:solidFill>
                <a:srgbClr val="000000"/>
              </a:solidFill>
              <a:latin typeface="Meiryo UI"/>
              <a:ea typeface="Meiryo UI"/>
            </a:endParaRPr>
          </a:p>
        </p:txBody>
      </p:sp>
      <p:sp>
        <p:nvSpPr>
          <p:cNvPr id="75" name="Text Box 23"/>
          <p:cNvSpPr txBox="1">
            <a:spLocks noChangeArrowheads="1"/>
          </p:cNvSpPr>
          <p:nvPr/>
        </p:nvSpPr>
        <p:spPr>
          <a:xfrm>
            <a:off x="5722370" y="3964863"/>
            <a:ext cx="3180734" cy="199162"/>
          </a:xfrm>
          <a:prstGeom prst="rect">
            <a:avLst/>
          </a:prstGeom>
          <a:noFill/>
          <a:ln w="9525">
            <a:noFill/>
            <a:miter lim="800000"/>
            <a:headEnd/>
            <a:tailEnd/>
          </a:ln>
        </p:spPr>
        <p:txBody>
          <a:bodyPr wrap="square">
            <a:spAutoFit/>
          </a:bodyPr>
          <a:lstStyle/>
          <a:p>
            <a:pPr algn="ctr"/>
            <a:r>
              <a:rPr lang="ja-JP" altLang="en-US" sz="700" dirty="0">
                <a:solidFill>
                  <a:srgbClr val="000000"/>
                </a:solidFill>
                <a:latin typeface="Meiryo UI"/>
                <a:ea typeface="Meiryo UI"/>
              </a:rPr>
              <a:t>道路と宅地との一体的な液状化対策を行う工法のイメージ（地下水位低下工法）</a:t>
            </a:r>
          </a:p>
        </p:txBody>
      </p:sp>
      <p:sp>
        <p:nvSpPr>
          <p:cNvPr id="79" name="Rectangle 24"/>
          <p:cNvSpPr>
            <a:spLocks noChangeArrowheads="1"/>
          </p:cNvSpPr>
          <p:nvPr/>
        </p:nvSpPr>
        <p:spPr>
          <a:xfrm>
            <a:off x="158116" y="4151845"/>
            <a:ext cx="4752000" cy="523142"/>
          </a:xfrm>
          <a:prstGeom prst="rect">
            <a:avLst/>
          </a:prstGeom>
          <a:no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地方公共団体、宅地所有者等（間接補助）</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１/４、１/２</a:t>
            </a:r>
            <a:r>
              <a:rPr lang="ja-JP" altLang="en-US" sz="700" dirty="0">
                <a:solidFill>
                  <a:srgbClr val="000000"/>
                </a:solidFill>
                <a:latin typeface="Meiryo UI" panose="020B0604030504040204" pitchFamily="50" charset="-128"/>
                <a:ea typeface="Meiryo UI" panose="020B0604030504040204" pitchFamily="50" charset="-128"/>
              </a:rPr>
              <a:t>（熊本地震、北海道胆振東部地震又は能登半島地震により、被害を受けた造成宅地の復旧）</a:t>
            </a:r>
            <a:endParaRPr lang="ja-JP" altLang="en-US" sz="700" dirty="0">
              <a:solidFill>
                <a:srgbClr val="000000"/>
              </a:solidFill>
              <a:latin typeface="Meiryo UI"/>
              <a:ea typeface="Meiryo UI"/>
            </a:endParaRPr>
          </a:p>
          <a:p>
            <a:pPr>
              <a:spcBef>
                <a:spcPts val="0"/>
              </a:spcBef>
            </a:pPr>
            <a:r>
              <a:rPr lang="ja-JP" altLang="en-US" sz="1000" b="1" dirty="0">
                <a:solidFill>
                  <a:srgbClr val="000000"/>
                </a:solidFill>
                <a:latin typeface="Meiryo UI"/>
                <a:ea typeface="Meiryo UI"/>
              </a:rPr>
              <a:t>交付対象</a:t>
            </a:r>
            <a:r>
              <a:rPr lang="ja-JP" altLang="en-US" sz="1000" dirty="0">
                <a:solidFill>
                  <a:srgbClr val="000000"/>
                </a:solidFill>
                <a:latin typeface="Meiryo UI"/>
                <a:ea typeface="Meiryo UI"/>
              </a:rPr>
              <a:t>　大規模盛土造成地の滑動崩落防止工事に要する設計費及び工事費</a:t>
            </a:r>
          </a:p>
        </p:txBody>
      </p:sp>
      <p:pic>
        <p:nvPicPr>
          <p:cNvPr id="80" name="図 26"/>
          <p:cNvPicPr>
            <a:picLocks noChangeAspect="1"/>
          </p:cNvPicPr>
          <p:nvPr/>
        </p:nvPicPr>
        <p:blipFill>
          <a:blip r:embed="rId8"/>
          <a:stretch>
            <a:fillRect/>
          </a:stretch>
        </p:blipFill>
        <p:spPr>
          <a:xfrm>
            <a:off x="879811" y="2925464"/>
            <a:ext cx="2874704" cy="1080000"/>
          </a:xfrm>
          <a:prstGeom prst="rect">
            <a:avLst/>
          </a:prstGeom>
        </p:spPr>
      </p:pic>
      <p:grpSp>
        <p:nvGrpSpPr>
          <p:cNvPr id="81" name="グループ化 27"/>
          <p:cNvGrpSpPr>
            <a:grpSpLocks noChangeAspect="1"/>
          </p:cNvGrpSpPr>
          <p:nvPr/>
        </p:nvGrpSpPr>
        <p:grpSpPr>
          <a:xfrm>
            <a:off x="5817062" y="2925464"/>
            <a:ext cx="2874211" cy="1080000"/>
            <a:chOff x="4687849" y="5165108"/>
            <a:chExt cx="2510343" cy="1372293"/>
          </a:xfrm>
        </p:grpSpPr>
        <p:grpSp>
          <p:nvGrpSpPr>
            <p:cNvPr id="82" name="グループ化 37"/>
            <p:cNvGrpSpPr/>
            <p:nvPr/>
          </p:nvGrpSpPr>
          <p:grpSpPr>
            <a:xfrm>
              <a:off x="4687849" y="5165108"/>
              <a:ext cx="2510343" cy="1372293"/>
              <a:chOff x="5111387" y="4878732"/>
              <a:chExt cx="2631172" cy="1438345"/>
            </a:xfrm>
          </p:grpSpPr>
          <p:grpSp>
            <p:nvGrpSpPr>
              <p:cNvPr id="84" name="グループ化 42"/>
              <p:cNvGrpSpPr/>
              <p:nvPr/>
            </p:nvGrpSpPr>
            <p:grpSpPr>
              <a:xfrm>
                <a:off x="5111387" y="4878732"/>
                <a:ext cx="2631172" cy="1438345"/>
                <a:chOff x="5133271" y="4835062"/>
                <a:chExt cx="4536504" cy="2479905"/>
              </a:xfrm>
            </p:grpSpPr>
            <p:pic>
              <p:nvPicPr>
                <p:cNvPr id="87" name="Picture 2"/>
                <p:cNvPicPr>
                  <a:picLocks noChangeAspect="1" noChangeArrowheads="1"/>
                </p:cNvPicPr>
                <p:nvPr/>
              </p:nvPicPr>
              <p:blipFill>
                <a:blip r:embed="rId9"/>
                <a:srcRect t="15352"/>
                <a:stretch>
                  <a:fillRect/>
                </a:stretch>
              </p:blipFill>
              <p:spPr>
                <a:xfrm>
                  <a:off x="5133271" y="4835062"/>
                  <a:ext cx="4536504" cy="2479905"/>
                </a:xfrm>
                <a:prstGeom prst="rect">
                  <a:avLst/>
                </a:prstGeom>
                <a:noFill/>
                <a:ln w="3175">
                  <a:solidFill>
                    <a:sysClr val="windowText" lastClr="000000">
                      <a:lumMod val="75000"/>
                      <a:lumOff val="25000"/>
                    </a:sysClr>
                  </a:solidFill>
                  <a:miter lim="800000"/>
                  <a:headEnd/>
                  <a:tailEnd/>
                </a:ln>
              </p:spPr>
            </p:pic>
            <p:cxnSp>
              <p:nvCxnSpPr>
                <p:cNvPr id="88" name="直線コネクタ 47"/>
                <p:cNvCxnSpPr/>
                <p:nvPr/>
              </p:nvCxnSpPr>
              <p:spPr>
                <a:xfrm>
                  <a:off x="5133271" y="6804182"/>
                  <a:ext cx="4536504" cy="0"/>
                </a:xfrm>
                <a:prstGeom prst="line">
                  <a:avLst/>
                </a:prstGeom>
                <a:ln w="25400">
                  <a:solidFill>
                    <a:srgbClr val="9BDFF7"/>
                  </a:solidFill>
                </a:ln>
              </p:spPr>
              <p:style>
                <a:lnRef idx="1">
                  <a:schemeClr val="accent1"/>
                </a:lnRef>
                <a:fillRef idx="0">
                  <a:schemeClr val="accent1"/>
                </a:fillRef>
                <a:effectRef idx="0">
                  <a:schemeClr val="accent1"/>
                </a:effectRef>
                <a:fontRef idx="minor">
                  <a:schemeClr val="tx1"/>
                </a:fontRef>
              </p:style>
            </p:cxnSp>
            <p:cxnSp>
              <p:nvCxnSpPr>
                <p:cNvPr id="89" name="直線コネクタ 48"/>
                <p:cNvCxnSpPr/>
                <p:nvPr/>
              </p:nvCxnSpPr>
              <p:spPr>
                <a:xfrm>
                  <a:off x="5133271" y="7054114"/>
                  <a:ext cx="453650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0" name="下矢印 49"/>
                <p:cNvSpPr/>
                <p:nvPr/>
              </p:nvSpPr>
              <p:spPr>
                <a:xfrm>
                  <a:off x="9165719"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1" name="下矢印 50"/>
                <p:cNvSpPr/>
                <p:nvPr/>
              </p:nvSpPr>
              <p:spPr>
                <a:xfrm>
                  <a:off x="8157607"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2" name="下矢印 51"/>
                <p:cNvSpPr/>
                <p:nvPr/>
              </p:nvSpPr>
              <p:spPr>
                <a:xfrm>
                  <a:off x="6285399"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4" name="下矢印 52"/>
                <p:cNvSpPr/>
                <p:nvPr/>
              </p:nvSpPr>
              <p:spPr>
                <a:xfrm>
                  <a:off x="5277287" y="6850790"/>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95" name="テキスト ボックス 53"/>
                <p:cNvSpPr txBox="1"/>
                <p:nvPr/>
              </p:nvSpPr>
              <p:spPr>
                <a:xfrm>
                  <a:off x="6784015" y="7042693"/>
                  <a:ext cx="1187571" cy="233329"/>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対策後の地下水位</a:t>
                  </a:r>
                </a:p>
              </p:txBody>
            </p:sp>
            <p:cxnSp>
              <p:nvCxnSpPr>
                <p:cNvPr id="96" name="直線コネクタ 54"/>
                <p:cNvCxnSpPr/>
                <p:nvPr/>
              </p:nvCxnSpPr>
              <p:spPr>
                <a:xfrm>
                  <a:off x="8517647" y="6588158"/>
                  <a:ext cx="360040" cy="432048"/>
                </a:xfrm>
                <a:prstGeom prst="line">
                  <a:avLst/>
                </a:prstGeom>
                <a:ln w="254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55"/>
                <p:cNvCxnSpPr/>
                <p:nvPr/>
              </p:nvCxnSpPr>
              <p:spPr>
                <a:xfrm flipH="1">
                  <a:off x="5853351" y="6588158"/>
                  <a:ext cx="360040" cy="504056"/>
                </a:xfrm>
                <a:prstGeom prst="line">
                  <a:avLst/>
                </a:prstGeom>
                <a:ln w="254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44"/>
              <p:cNvSpPr txBox="1"/>
              <p:nvPr/>
            </p:nvSpPr>
            <p:spPr>
              <a:xfrm>
                <a:off x="5194026" y="6159651"/>
                <a:ext cx="648072" cy="148863"/>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地下水排水溝</a:t>
                </a:r>
              </a:p>
            </p:txBody>
          </p:sp>
          <p:sp>
            <p:nvSpPr>
              <p:cNvPr id="86" name="テキスト ボックス 45"/>
              <p:cNvSpPr txBox="1"/>
              <p:nvPr/>
            </p:nvSpPr>
            <p:spPr>
              <a:xfrm>
                <a:off x="6978014" y="6150703"/>
                <a:ext cx="648072" cy="148863"/>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地下水排水溝</a:t>
                </a:r>
              </a:p>
            </p:txBody>
          </p:sp>
        </p:grpSp>
        <p:sp>
          <p:nvSpPr>
            <p:cNvPr id="83" name="テキスト ボックス 41"/>
            <p:cNvSpPr txBox="1">
              <a:spLocks noChangeAspect="1"/>
            </p:cNvSpPr>
            <p:nvPr/>
          </p:nvSpPr>
          <p:spPr>
            <a:xfrm>
              <a:off x="5654865" y="6125577"/>
              <a:ext cx="570250" cy="142027"/>
            </a:xfrm>
            <a:prstGeom prst="rect">
              <a:avLst/>
            </a:prstGeom>
            <a:noFill/>
            <a:ln w="3175">
              <a:noFill/>
              <a:miter lim="800000"/>
              <a:headEnd/>
              <a:tailEnd/>
            </a:ln>
          </p:spPr>
          <p:txBody>
            <a:bodyPr wrap="square" lIns="36000" tIns="36000" rIns="36000" bIns="36000" rtlCol="0" anchor="ctr" anchorCtr="0">
              <a:noAutofit/>
            </a:bodyPr>
            <a:lstStyle/>
            <a:p>
              <a:pPr algn="ctr">
                <a:lnSpc>
                  <a:spcPct val="150000"/>
                </a:lnSpc>
              </a:pPr>
              <a:r>
                <a:rPr lang="ja-JP" altLang="en-US" sz="500" dirty="0">
                  <a:solidFill>
                    <a:srgbClr val="000000"/>
                  </a:solidFill>
                  <a:latin typeface="ＭＳ ゴシック" pitchFamily="49" charset="-128"/>
                  <a:ea typeface="ＭＳ ゴシック" pitchFamily="49" charset="-128"/>
                </a:rPr>
                <a:t>現在の地下水位</a:t>
              </a:r>
            </a:p>
          </p:txBody>
        </p:sp>
      </p:grpSp>
      <p:sp>
        <p:nvSpPr>
          <p:cNvPr id="98" name="Text Box 43"/>
          <p:cNvSpPr txBox="1">
            <a:spLocks noChangeArrowheads="1"/>
          </p:cNvSpPr>
          <p:nvPr/>
        </p:nvSpPr>
        <p:spPr>
          <a:xfrm>
            <a:off x="1198292" y="3945681"/>
            <a:ext cx="2404551" cy="199162"/>
          </a:xfrm>
          <a:prstGeom prst="rect">
            <a:avLst/>
          </a:prstGeom>
          <a:noFill/>
          <a:ln w="9525">
            <a:noFill/>
            <a:miter lim="800000"/>
            <a:headEnd/>
            <a:tailEnd/>
          </a:ln>
        </p:spPr>
        <p:txBody>
          <a:bodyPr wrap="square">
            <a:spAutoFit/>
          </a:bodyPr>
          <a:lstStyle/>
          <a:p>
            <a:pPr algn="ctr"/>
            <a:r>
              <a:rPr lang="ja-JP" altLang="en-US" sz="700" dirty="0">
                <a:solidFill>
                  <a:srgbClr val="000000"/>
                </a:solidFill>
                <a:latin typeface="Meiryo UI"/>
                <a:ea typeface="Meiryo UI"/>
              </a:rPr>
              <a:t>大規模盛土造成地の滑動崩落防止工法のイメージ</a:t>
            </a:r>
          </a:p>
        </p:txBody>
      </p:sp>
      <p:sp>
        <p:nvSpPr>
          <p:cNvPr id="115" name="Rectangle 58"/>
          <p:cNvSpPr>
            <a:spLocks noChangeArrowheads="1"/>
          </p:cNvSpPr>
          <p:nvPr/>
        </p:nvSpPr>
        <p:spPr>
          <a:xfrm>
            <a:off x="197033" y="4737382"/>
            <a:ext cx="9533306" cy="419154"/>
          </a:xfrm>
          <a:prstGeom prst="rect">
            <a:avLst/>
          </a:prstGeom>
          <a:solidFill>
            <a:schemeClr val="bg1"/>
          </a:solidFill>
          <a:ln w="9525">
            <a:solidFill>
              <a:schemeClr val="tx1"/>
            </a:solidFill>
            <a:prstDash val="dash"/>
            <a:miter lim="800000"/>
            <a:headEnd/>
            <a:tailEnd/>
          </a:ln>
        </p:spPr>
        <p:txBody>
          <a:bodyPr wrap="square" lIns="54000" anchor="t" anchorCtr="0">
            <a:spAutoFit/>
          </a:bodyPr>
          <a:lstStyle/>
          <a:p>
            <a:pPr>
              <a:lnSpc>
                <a:spcPts val="1300"/>
              </a:lnSpc>
            </a:pPr>
            <a:r>
              <a:rPr lang="ja-JP" altLang="en-US" sz="1000" dirty="0">
                <a:latin typeface="Meiryo UI"/>
                <a:ea typeface="Meiryo UI"/>
              </a:rPr>
              <a:t>●大規模盛土造成地滑動崩落防止事業 及び 宅地液状化防止事業　共通</a:t>
            </a:r>
            <a:endParaRPr lang="en-US" altLang="ja-JP" sz="1000" dirty="0">
              <a:latin typeface="Meiryo UI"/>
              <a:ea typeface="Meiryo UI"/>
            </a:endParaRPr>
          </a:p>
          <a:p>
            <a:pPr>
              <a:lnSpc>
                <a:spcPts val="1400"/>
              </a:lnSpc>
            </a:pPr>
            <a:r>
              <a:rPr lang="ja-JP" altLang="en-US" sz="1000">
                <a:latin typeface="Meiryo UI"/>
                <a:ea typeface="Meiryo UI"/>
              </a:rPr>
              <a:t>　　　現行</a:t>
            </a:r>
            <a:r>
              <a:rPr lang="ja-JP" altLang="en-US" sz="1000" dirty="0">
                <a:latin typeface="Meiryo UI"/>
                <a:ea typeface="Meiryo UI"/>
              </a:rPr>
              <a:t>要件に加え、平成19年4月1日以前に造成に着手された宅地で、一定の要件を満たすものについて地方公共団体が事業主体のものは国費率１</a:t>
            </a:r>
            <a:r>
              <a:rPr lang="en-US" altLang="ja-JP" sz="1000" dirty="0">
                <a:latin typeface="Meiryo UI"/>
                <a:ea typeface="Meiryo UI"/>
              </a:rPr>
              <a:t>/</a:t>
            </a:r>
            <a:r>
              <a:rPr lang="ja-JP" altLang="en-US" sz="1000" dirty="0">
                <a:latin typeface="Meiryo UI"/>
                <a:ea typeface="Meiryo UI"/>
              </a:rPr>
              <a:t>２</a:t>
            </a:r>
            <a:endParaRPr lang="en-US" altLang="ja-JP" sz="1000" dirty="0">
              <a:latin typeface="Meiryo UI"/>
              <a:ea typeface="Meiryo UI"/>
            </a:endParaRPr>
          </a:p>
        </p:txBody>
      </p:sp>
      <p:sp>
        <p:nvSpPr>
          <p:cNvPr id="116" name="角丸四角形 57"/>
          <p:cNvSpPr/>
          <p:nvPr/>
        </p:nvSpPr>
        <p:spPr>
          <a:xfrm>
            <a:off x="45938" y="5293626"/>
            <a:ext cx="9803062" cy="1494155"/>
          </a:xfrm>
          <a:prstGeom prst="roundRect">
            <a:avLst>
              <a:gd name="adj" fmla="val 4189"/>
            </a:avLst>
          </a:prstGeom>
          <a:solidFill>
            <a:srgbClr val="EAF5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7" name="角丸四角形 58"/>
          <p:cNvSpPr/>
          <p:nvPr/>
        </p:nvSpPr>
        <p:spPr>
          <a:xfrm>
            <a:off x="4994033" y="5371408"/>
            <a:ext cx="4805870" cy="1350010"/>
          </a:xfrm>
          <a:prstGeom prst="roundRect">
            <a:avLst>
              <a:gd name="adj" fmla="val 2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8" name="角丸四角形 59"/>
          <p:cNvSpPr/>
          <p:nvPr/>
        </p:nvSpPr>
        <p:spPr>
          <a:xfrm>
            <a:off x="113040" y="5371408"/>
            <a:ext cx="4832445" cy="1350010"/>
          </a:xfrm>
          <a:prstGeom prst="roundRect">
            <a:avLst>
              <a:gd name="adj" fmla="val 2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4087C8"/>
              </a:solidFill>
            </a:endParaRPr>
          </a:p>
        </p:txBody>
      </p:sp>
      <p:sp>
        <p:nvSpPr>
          <p:cNvPr id="119" name="Text Box 60"/>
          <p:cNvSpPr txBox="1">
            <a:spLocks noChangeArrowheads="1"/>
          </p:cNvSpPr>
          <p:nvPr/>
        </p:nvSpPr>
        <p:spPr>
          <a:xfrm>
            <a:off x="81350" y="5365335"/>
            <a:ext cx="4011534"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宅地嵩上げ安全確保事業（土砂災害対策）</a:t>
            </a:r>
            <a:endParaRPr lang="ja-JP" altLang="en-US" sz="1400" dirty="0">
              <a:solidFill>
                <a:srgbClr val="000000"/>
              </a:solidFill>
              <a:latin typeface="Meiryo UI"/>
              <a:ea typeface="Meiryo UI"/>
            </a:endParaRPr>
          </a:p>
        </p:txBody>
      </p:sp>
      <p:sp>
        <p:nvSpPr>
          <p:cNvPr id="120" name="Text Box 61"/>
          <p:cNvSpPr txBox="1">
            <a:spLocks noChangeArrowheads="1"/>
          </p:cNvSpPr>
          <p:nvPr/>
        </p:nvSpPr>
        <p:spPr>
          <a:xfrm>
            <a:off x="119782" y="5597495"/>
            <a:ext cx="4831896" cy="415498"/>
          </a:xfrm>
          <a:prstGeom prst="rect">
            <a:avLst/>
          </a:prstGeom>
          <a:noFill/>
          <a:ln w="9525">
            <a:noFill/>
            <a:miter lim="800000"/>
            <a:headEnd/>
            <a:tailEnd/>
          </a:ln>
        </p:spPr>
        <p:txBody>
          <a:bodyPr wrap="square">
            <a:spAutoFit/>
          </a:bodyPr>
          <a:lstStyle/>
          <a:p>
            <a:r>
              <a:rPr lang="ja-JP" altLang="en-US" sz="1100" dirty="0">
                <a:solidFill>
                  <a:srgbClr val="000000"/>
                </a:solidFill>
                <a:latin typeface="Meiryo UI"/>
                <a:ea typeface="Meiryo UI"/>
              </a:rPr>
              <a:t>　</a:t>
            </a:r>
            <a:r>
              <a:rPr lang="ja-JP" altLang="en-US" sz="1000" dirty="0">
                <a:solidFill>
                  <a:srgbClr val="000000"/>
                </a:solidFill>
                <a:latin typeface="Meiryo UI"/>
                <a:ea typeface="Meiryo UI"/>
              </a:rPr>
              <a:t>大規模な土砂災害による被災地において、地域の安全性を確保するために、宅地と公共施設の一体的な嵩上げを行う事業に要する費用の一部を補助。</a:t>
            </a:r>
          </a:p>
        </p:txBody>
      </p:sp>
      <p:sp>
        <p:nvSpPr>
          <p:cNvPr id="121" name="Text Box 62"/>
          <p:cNvSpPr txBox="1">
            <a:spLocks noChangeArrowheads="1"/>
          </p:cNvSpPr>
          <p:nvPr/>
        </p:nvSpPr>
        <p:spPr>
          <a:xfrm>
            <a:off x="5000112" y="5599145"/>
            <a:ext cx="4799791" cy="553105"/>
          </a:xfrm>
          <a:prstGeom prst="rect">
            <a:avLst/>
          </a:prstGeom>
          <a:noFill/>
          <a:ln w="9525">
            <a:noFill/>
            <a:miter lim="800000"/>
            <a:headEnd/>
            <a:tailEnd/>
          </a:ln>
        </p:spPr>
        <p:txBody>
          <a:bodyPr wrap="square">
            <a:spAutoFit/>
          </a:bodyPr>
          <a:lstStyle/>
          <a:p>
            <a:r>
              <a:rPr lang="ja-JP" altLang="en-US" sz="1000" dirty="0">
                <a:solidFill>
                  <a:srgbClr val="000000"/>
                </a:solidFill>
                <a:latin typeface="Meiryo UI"/>
                <a:ea typeface="Meiryo UI"/>
              </a:rPr>
              <a:t>　大規模な豪雨災害による浸水被災地で、家屋の集団移転が困難等の要件を満たす地区について、同程度の出水に対する安全性を確保するため、河川施設整備との整合を図った上で行う宅地と公共施設の一体的な嵩上げを行う事業に要する費用の一部を補助。</a:t>
            </a:r>
            <a:endParaRPr lang="ja-JP" altLang="en-US" sz="1100" dirty="0">
              <a:solidFill>
                <a:srgbClr val="000000"/>
              </a:solidFill>
              <a:latin typeface="Meiryo UI"/>
              <a:ea typeface="Meiryo UI"/>
            </a:endParaRPr>
          </a:p>
        </p:txBody>
      </p:sp>
      <p:sp>
        <p:nvSpPr>
          <p:cNvPr id="122" name="Text Box 63"/>
          <p:cNvSpPr txBox="1">
            <a:spLocks noChangeArrowheads="1"/>
          </p:cNvSpPr>
          <p:nvPr/>
        </p:nvSpPr>
        <p:spPr>
          <a:xfrm>
            <a:off x="5001941" y="5362449"/>
            <a:ext cx="3815591" cy="304140"/>
          </a:xfrm>
          <a:prstGeom prst="rect">
            <a:avLst/>
          </a:prstGeom>
          <a:noFill/>
          <a:ln w="9525">
            <a:noFill/>
            <a:miter lim="800000"/>
            <a:headEnd/>
            <a:tailEnd/>
          </a:ln>
        </p:spPr>
        <p:txBody>
          <a:bodyPr wrap="square" lIns="88697" tIns="44348" rIns="88697" bIns="44348">
            <a:spAutoFit/>
          </a:bodyPr>
          <a:lstStyle/>
          <a:p>
            <a:pPr defTabSz="887413"/>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　宅地嵩上げ安全確保事業（浸水対策）</a:t>
            </a:r>
            <a:endParaRPr lang="ja-JP" altLang="en-US" sz="1400" dirty="0">
              <a:solidFill>
                <a:srgbClr val="000000"/>
              </a:solidFill>
              <a:latin typeface="Meiryo UI"/>
              <a:ea typeface="Meiryo UI"/>
            </a:endParaRPr>
          </a:p>
        </p:txBody>
      </p:sp>
      <p:sp>
        <p:nvSpPr>
          <p:cNvPr id="123" name="Rectangle 64"/>
          <p:cNvSpPr>
            <a:spLocks noChangeArrowheads="1"/>
          </p:cNvSpPr>
          <p:nvPr/>
        </p:nvSpPr>
        <p:spPr>
          <a:xfrm>
            <a:off x="5063417" y="6153094"/>
            <a:ext cx="4665600" cy="517694"/>
          </a:xfrm>
          <a:prstGeom prst="rect">
            <a:avLst/>
          </a:prstGeom>
          <a:solidFill>
            <a:schemeClr val="bg1"/>
          </a:solid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1/２</a:t>
            </a:r>
            <a:endParaRPr lang="ja-JP" altLang="en-US" sz="9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交付対象	</a:t>
            </a:r>
            <a:r>
              <a:rPr lang="ja-JP" altLang="en-US" sz="1000" dirty="0">
                <a:solidFill>
                  <a:srgbClr val="000000"/>
                </a:solidFill>
                <a:latin typeface="Meiryo UI"/>
                <a:ea typeface="Meiryo UI"/>
              </a:rPr>
              <a:t>宅地嵩上げ安全確保工事に要する設計費及び工事費</a:t>
            </a:r>
            <a:endParaRPr lang="ja-JP" altLang="en-US" sz="800" dirty="0">
              <a:solidFill>
                <a:srgbClr val="000000"/>
              </a:solidFill>
              <a:latin typeface="Meiryo UI"/>
              <a:ea typeface="Meiryo UI"/>
            </a:endParaRPr>
          </a:p>
        </p:txBody>
      </p:sp>
      <p:sp>
        <p:nvSpPr>
          <p:cNvPr id="124" name="Rectangle 66"/>
          <p:cNvSpPr>
            <a:spLocks noChangeArrowheads="1"/>
          </p:cNvSpPr>
          <p:nvPr/>
        </p:nvSpPr>
        <p:spPr>
          <a:xfrm>
            <a:off x="200548" y="6153770"/>
            <a:ext cx="4665600" cy="523142"/>
          </a:xfrm>
          <a:prstGeom prst="rect">
            <a:avLst/>
          </a:prstGeom>
          <a:solidFill>
            <a:schemeClr val="bg1"/>
          </a:solidFill>
          <a:ln w="9525">
            <a:solidFill>
              <a:schemeClr val="tx1"/>
            </a:solidFill>
            <a:prstDash val="sysDot"/>
            <a:miter lim="800000"/>
            <a:headEnd/>
            <a:tailEnd/>
          </a:ln>
        </p:spPr>
        <p:txBody>
          <a:bodyPr wrap="none" lIns="54000" anchor="ctr"/>
          <a:lstStyle/>
          <a:p>
            <a:pPr>
              <a:tabLst>
                <a:tab pos="576000" algn="l"/>
              </a:tabLst>
            </a:pPr>
            <a:r>
              <a:rPr lang="ja-JP" altLang="en-US" sz="1000" b="1" dirty="0">
                <a:solidFill>
                  <a:srgbClr val="000000"/>
                </a:solidFill>
                <a:latin typeface="Meiryo UI"/>
                <a:ea typeface="Meiryo UI"/>
              </a:rPr>
              <a:t>事業主体	</a:t>
            </a:r>
            <a:r>
              <a:rPr lang="ja-JP" altLang="en-US" sz="1000" dirty="0">
                <a:solidFill>
                  <a:srgbClr val="000000"/>
                </a:solidFill>
                <a:latin typeface="Meiryo UI"/>
                <a:ea typeface="Meiryo UI"/>
              </a:rPr>
              <a:t>地方公共団体</a:t>
            </a:r>
            <a:endParaRPr lang="en-US" altLang="ja-JP" sz="1000" dirty="0">
              <a:solidFill>
                <a:srgbClr val="000000"/>
              </a:solidFill>
              <a:latin typeface="Meiryo UI"/>
              <a:ea typeface="Meiryo UI"/>
            </a:endParaRPr>
          </a:p>
          <a:p>
            <a:pPr>
              <a:tabLst>
                <a:tab pos="576000" algn="l"/>
              </a:tabLst>
            </a:pPr>
            <a:r>
              <a:rPr lang="ja-JP" altLang="en-US" sz="1000" b="1" dirty="0">
                <a:solidFill>
                  <a:srgbClr val="000000"/>
                </a:solidFill>
                <a:latin typeface="Meiryo UI"/>
                <a:ea typeface="Meiryo UI"/>
              </a:rPr>
              <a:t>国費率	</a:t>
            </a:r>
            <a:r>
              <a:rPr lang="ja-JP" altLang="en-US" sz="1000" dirty="0">
                <a:solidFill>
                  <a:srgbClr val="000000"/>
                </a:solidFill>
                <a:latin typeface="Meiryo UI"/>
                <a:ea typeface="Meiryo UI"/>
              </a:rPr>
              <a:t>１/２　　　　　　　　</a:t>
            </a:r>
          </a:p>
          <a:p>
            <a:pPr>
              <a:spcBef>
                <a:spcPts val="0"/>
              </a:spcBef>
            </a:pPr>
            <a:r>
              <a:rPr lang="ja-JP" altLang="en-US" sz="1000" b="1" dirty="0">
                <a:solidFill>
                  <a:srgbClr val="000000"/>
                </a:solidFill>
                <a:latin typeface="Meiryo UI"/>
                <a:ea typeface="Meiryo UI"/>
              </a:rPr>
              <a:t>交付対象</a:t>
            </a:r>
            <a:r>
              <a:rPr lang="ja-JP" altLang="en-US" sz="1000" dirty="0">
                <a:solidFill>
                  <a:srgbClr val="000000"/>
                </a:solidFill>
                <a:latin typeface="Meiryo UI"/>
                <a:ea typeface="Meiryo UI"/>
              </a:rPr>
              <a:t>　宅地嵩上げ安全確保工事に要する設計費及び工事費</a:t>
            </a:r>
          </a:p>
        </p:txBody>
      </p:sp>
    </p:spTree>
    <p:extLst>
      <p:ext uri="{BB962C8B-B14F-4D97-AF65-F5344CB8AC3E}">
        <p14:creationId xmlns:p14="http://schemas.microsoft.com/office/powerpoint/2010/main" val="3581892037"/>
      </p:ext>
    </p:ext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370029" y="10931"/>
            <a:ext cx="8024317" cy="439615"/>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defTabSz="844083"/>
            <a:r>
              <a:rPr lang="ja-JP" altLang="en-US" sz="1800" b="1" kern="0" dirty="0">
                <a:latin typeface="Meiryo UI" panose="020B0604030504040204" pitchFamily="50" charset="-128"/>
                <a:ea typeface="Meiryo UI" panose="020B0604030504040204" pitchFamily="50" charset="-128"/>
              </a:rPr>
              <a:t>盛土規制法と宅地耐震化推進事業・</a:t>
            </a:r>
            <a:r>
              <a:rPr lang="ja-JP" altLang="en-US" sz="1800" b="1" dirty="0">
                <a:latin typeface="Meiryo UI" panose="020B0604030504040204" pitchFamily="50" charset="-128"/>
                <a:ea typeface="Meiryo UI" panose="020B0604030504040204" pitchFamily="50" charset="-128"/>
              </a:rPr>
              <a:t>盛土緊急対策事業</a:t>
            </a:r>
            <a:r>
              <a:rPr lang="ja-JP" altLang="en-US" sz="1800" b="1" kern="0" dirty="0">
                <a:latin typeface="Meiryo UI" panose="020B0604030504040204" pitchFamily="50" charset="-128"/>
                <a:ea typeface="Meiryo UI" panose="020B0604030504040204" pitchFamily="50" charset="-128"/>
              </a:rPr>
              <a:t>の経緯</a:t>
            </a:r>
          </a:p>
        </p:txBody>
      </p:sp>
      <p:sp>
        <p:nvSpPr>
          <p:cNvPr id="118" name="正方形/長方形 117"/>
          <p:cNvSpPr/>
          <p:nvPr/>
        </p:nvSpPr>
        <p:spPr>
          <a:xfrm>
            <a:off x="706649" y="568711"/>
            <a:ext cx="8761514" cy="1716249"/>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9" name="下矢印 118"/>
          <p:cNvSpPr/>
          <p:nvPr/>
        </p:nvSpPr>
        <p:spPr>
          <a:xfrm>
            <a:off x="6528163" y="1195851"/>
            <a:ext cx="169887" cy="105609"/>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29" name="角丸四角形 128"/>
          <p:cNvSpPr/>
          <p:nvPr/>
        </p:nvSpPr>
        <p:spPr>
          <a:xfrm>
            <a:off x="1833813"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7.1</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兵庫県</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南部地震</a:t>
            </a:r>
          </a:p>
        </p:txBody>
      </p:sp>
      <p:sp>
        <p:nvSpPr>
          <p:cNvPr id="130" name="山形 129"/>
          <p:cNvSpPr/>
          <p:nvPr/>
        </p:nvSpPr>
        <p:spPr>
          <a:xfrm>
            <a:off x="2031765"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H16</a:t>
            </a:r>
            <a:endParaRPr lang="ja-JP" altLang="en-US" sz="700" b="1" dirty="0">
              <a:solidFill>
                <a:srgbClr val="FFFFFF"/>
              </a:solidFill>
              <a:latin typeface="ＭＳ Ｐゴシック"/>
              <a:ea typeface="ＭＳ Ｐゴシック"/>
            </a:endParaRPr>
          </a:p>
        </p:txBody>
      </p:sp>
      <p:sp>
        <p:nvSpPr>
          <p:cNvPr id="131" name="角丸四角形 130"/>
          <p:cNvSpPr/>
          <p:nvPr/>
        </p:nvSpPr>
        <p:spPr>
          <a:xfrm>
            <a:off x="2228432"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16.10</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中越地震</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endParaRPr lang="ja-JP" altLang="en-US" sz="554" dirty="0">
              <a:solidFill>
                <a:srgbClr val="000000"/>
              </a:solidFill>
              <a:latin typeface="ＭＳ Ｐゴシック"/>
              <a:ea typeface="ＭＳ Ｐゴシック"/>
            </a:endParaRPr>
          </a:p>
        </p:txBody>
      </p:sp>
      <p:sp>
        <p:nvSpPr>
          <p:cNvPr id="132" name="山形 131"/>
          <p:cNvSpPr/>
          <p:nvPr/>
        </p:nvSpPr>
        <p:spPr>
          <a:xfrm>
            <a:off x="2546873"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H18</a:t>
            </a:r>
            <a:endParaRPr lang="ja-JP" altLang="en-US" sz="700" b="1" dirty="0">
              <a:solidFill>
                <a:srgbClr val="FFFFFF"/>
              </a:solidFill>
              <a:latin typeface="ＭＳ Ｐゴシック"/>
              <a:ea typeface="ＭＳ Ｐゴシック"/>
            </a:endParaRPr>
          </a:p>
        </p:txBody>
      </p:sp>
      <p:sp>
        <p:nvSpPr>
          <p:cNvPr id="133" name="角丸四角形 132"/>
          <p:cNvSpPr/>
          <p:nvPr/>
        </p:nvSpPr>
        <p:spPr>
          <a:xfrm>
            <a:off x="2694251" y="1314851"/>
            <a:ext cx="507291" cy="289877"/>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30675" rIns="33231" bIns="30675" rtlCol="0" anchor="ctr">
            <a:spAutoFit/>
          </a:bodyP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（Ｈ</a:t>
            </a:r>
            <a:r>
              <a:rPr lang="en-US" altLang="ja-JP" sz="650" b="1" dirty="0">
                <a:solidFill>
                  <a:srgbClr val="000000"/>
                </a:solidFill>
                <a:latin typeface="ＭＳ Ｐゴシック"/>
                <a:ea typeface="ＭＳ Ｐゴシック"/>
              </a:rPr>
              <a:t>18.4</a:t>
            </a:r>
            <a:r>
              <a:rPr lang="ja-JP" altLang="en-US" sz="650" b="1" dirty="0">
                <a:solidFill>
                  <a:srgbClr val="000000"/>
                </a:solidFill>
                <a:latin typeface="ＭＳ Ｐゴシック"/>
                <a:ea typeface="ＭＳ Ｐゴシック"/>
              </a:rPr>
              <a:t>）</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宅造法改正</a:t>
            </a:r>
          </a:p>
        </p:txBody>
      </p:sp>
      <p:sp>
        <p:nvSpPr>
          <p:cNvPr id="135" name="山形 134"/>
          <p:cNvSpPr/>
          <p:nvPr/>
        </p:nvSpPr>
        <p:spPr>
          <a:xfrm>
            <a:off x="4066778"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H26</a:t>
            </a:r>
            <a:endParaRPr lang="ja-JP" altLang="en-US" sz="700" b="1" dirty="0">
              <a:solidFill>
                <a:srgbClr val="FFFFFF"/>
              </a:solidFill>
              <a:latin typeface="ＭＳ Ｐゴシック"/>
              <a:ea typeface="ＭＳ Ｐゴシック"/>
            </a:endParaRPr>
          </a:p>
        </p:txBody>
      </p:sp>
      <p:sp>
        <p:nvSpPr>
          <p:cNvPr id="136" name="山形 135"/>
          <p:cNvSpPr/>
          <p:nvPr/>
        </p:nvSpPr>
        <p:spPr>
          <a:xfrm>
            <a:off x="4561994"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H28</a:t>
            </a:r>
            <a:endParaRPr lang="ja-JP" altLang="en-US" sz="700" b="1" dirty="0">
              <a:solidFill>
                <a:srgbClr val="FFFFFF"/>
              </a:solidFill>
              <a:latin typeface="ＭＳ Ｐゴシック"/>
              <a:ea typeface="ＭＳ Ｐゴシック"/>
            </a:endParaRPr>
          </a:p>
        </p:txBody>
      </p:sp>
      <p:sp>
        <p:nvSpPr>
          <p:cNvPr id="137" name="山形 136"/>
          <p:cNvSpPr/>
          <p:nvPr/>
        </p:nvSpPr>
        <p:spPr>
          <a:xfrm>
            <a:off x="5057161"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H29</a:t>
            </a:r>
            <a:endParaRPr lang="ja-JP" altLang="en-US" sz="700" b="1" dirty="0">
              <a:solidFill>
                <a:srgbClr val="FFFFFF"/>
              </a:solidFill>
              <a:latin typeface="ＭＳ Ｐゴシック"/>
              <a:ea typeface="ＭＳ Ｐゴシック"/>
            </a:endParaRPr>
          </a:p>
        </p:txBody>
      </p:sp>
      <p:sp>
        <p:nvSpPr>
          <p:cNvPr id="138" name="角丸四角形 137"/>
          <p:cNvSpPr/>
          <p:nvPr/>
        </p:nvSpPr>
        <p:spPr>
          <a:xfrm>
            <a:off x="2931517" y="810777"/>
            <a:ext cx="578317"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23.3</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東北地方</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太平洋沖地震</a:t>
            </a:r>
          </a:p>
        </p:txBody>
      </p:sp>
      <p:sp>
        <p:nvSpPr>
          <p:cNvPr id="139" name="角丸四角形 138"/>
          <p:cNvSpPr/>
          <p:nvPr/>
        </p:nvSpPr>
        <p:spPr>
          <a:xfrm>
            <a:off x="4555810" y="810777"/>
            <a:ext cx="493763"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28.4</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28</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熊本地震</a:t>
            </a:r>
          </a:p>
        </p:txBody>
      </p:sp>
      <p:sp>
        <p:nvSpPr>
          <p:cNvPr id="140" name="正方形/長方形 139"/>
          <p:cNvSpPr/>
          <p:nvPr/>
        </p:nvSpPr>
        <p:spPr>
          <a:xfrm>
            <a:off x="1753554" y="1313012"/>
            <a:ext cx="759608"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algn="ctr" defTabSz="844083" fontAlgn="base">
              <a:spcBef>
                <a:spcPct val="0"/>
              </a:spcBef>
              <a:spcAft>
                <a:spcPct val="0"/>
              </a:spcAft>
              <a:defRPr/>
            </a:pPr>
            <a:r>
              <a:rPr lang="ja-JP" altLang="en-US" sz="600" dirty="0">
                <a:solidFill>
                  <a:srgbClr val="000000"/>
                </a:solidFill>
                <a:latin typeface="ＭＳ Ｐゴシック"/>
                <a:ea typeface="ＭＳ Ｐゴシック"/>
              </a:rPr>
              <a:t>大規模盛土造成地等</a:t>
            </a:r>
            <a:endParaRPr lang="en-US" altLang="ja-JP" sz="60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00" dirty="0">
                <a:solidFill>
                  <a:srgbClr val="000000"/>
                </a:solidFill>
                <a:latin typeface="ＭＳ Ｐゴシック"/>
                <a:ea typeface="ＭＳ Ｐゴシック"/>
              </a:rPr>
              <a:t>で滑動崩落被害発生</a:t>
            </a:r>
          </a:p>
        </p:txBody>
      </p:sp>
      <p:sp>
        <p:nvSpPr>
          <p:cNvPr id="141" name="右矢印 140"/>
          <p:cNvSpPr/>
          <p:nvPr/>
        </p:nvSpPr>
        <p:spPr>
          <a:xfrm>
            <a:off x="2579445" y="1384587"/>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2" name="正方形/長方形 141"/>
          <p:cNvSpPr/>
          <p:nvPr/>
        </p:nvSpPr>
        <p:spPr>
          <a:xfrm>
            <a:off x="437838" y="787273"/>
            <a:ext cx="213601" cy="14976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事　　象</a:t>
            </a:r>
          </a:p>
        </p:txBody>
      </p:sp>
      <p:sp>
        <p:nvSpPr>
          <p:cNvPr id="143" name="正方形/長方形 142"/>
          <p:cNvSpPr/>
          <p:nvPr/>
        </p:nvSpPr>
        <p:spPr>
          <a:xfrm>
            <a:off x="3243147" y="1313012"/>
            <a:ext cx="682664"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広域で滑動崩落・</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液状化被害の発生</a:t>
            </a:r>
          </a:p>
        </p:txBody>
      </p:sp>
      <p:sp>
        <p:nvSpPr>
          <p:cNvPr id="144" name="山形 143"/>
          <p:cNvSpPr/>
          <p:nvPr/>
        </p:nvSpPr>
        <p:spPr>
          <a:xfrm>
            <a:off x="3568733"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H25</a:t>
            </a:r>
            <a:endParaRPr lang="ja-JP" altLang="en-US" sz="700" b="1" dirty="0">
              <a:solidFill>
                <a:srgbClr val="FFFFFF"/>
              </a:solidFill>
              <a:latin typeface="ＭＳ Ｐゴシック"/>
              <a:ea typeface="ＭＳ Ｐゴシック"/>
            </a:endParaRPr>
          </a:p>
        </p:txBody>
      </p:sp>
      <p:sp>
        <p:nvSpPr>
          <p:cNvPr id="147" name="正方形/長方形 146"/>
          <p:cNvSpPr/>
          <p:nvPr/>
        </p:nvSpPr>
        <p:spPr>
          <a:xfrm>
            <a:off x="437838" y="2339021"/>
            <a:ext cx="213601" cy="408802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制　　度　　の　　変　　革</a:t>
            </a:r>
          </a:p>
        </p:txBody>
      </p:sp>
      <p:sp>
        <p:nvSpPr>
          <p:cNvPr id="150" name="正方形/長方形 149"/>
          <p:cNvSpPr/>
          <p:nvPr/>
        </p:nvSpPr>
        <p:spPr>
          <a:xfrm>
            <a:off x="4088314" y="1313012"/>
            <a:ext cx="759608"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変動予測調査、滑動</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崩落防止対策の推進</a:t>
            </a:r>
          </a:p>
        </p:txBody>
      </p:sp>
      <p:sp>
        <p:nvSpPr>
          <p:cNvPr id="151" name="山形 150"/>
          <p:cNvSpPr/>
          <p:nvPr/>
        </p:nvSpPr>
        <p:spPr>
          <a:xfrm>
            <a:off x="3057273" y="576840"/>
            <a:ext cx="5946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H23</a:t>
            </a:r>
            <a:endParaRPr lang="ja-JP" altLang="en-US" sz="700" b="1" dirty="0">
              <a:solidFill>
                <a:srgbClr val="FFFFFF"/>
              </a:solidFill>
              <a:latin typeface="ＭＳ Ｐゴシック"/>
              <a:ea typeface="ＭＳ Ｐゴシック"/>
            </a:endParaRPr>
          </a:p>
        </p:txBody>
      </p:sp>
      <p:sp>
        <p:nvSpPr>
          <p:cNvPr id="154" name="ホームベース 153"/>
          <p:cNvSpPr/>
          <p:nvPr/>
        </p:nvSpPr>
        <p:spPr>
          <a:xfrm>
            <a:off x="716842" y="576840"/>
            <a:ext cx="193574" cy="210734"/>
          </a:xfrm>
          <a:prstGeom prst="homePlat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700" dirty="0">
              <a:solidFill>
                <a:srgbClr val="FFFFFF"/>
              </a:solidFill>
              <a:latin typeface="ＭＳ Ｐゴシック"/>
              <a:ea typeface="ＭＳ Ｐゴシック"/>
            </a:endParaRPr>
          </a:p>
        </p:txBody>
      </p:sp>
      <p:sp>
        <p:nvSpPr>
          <p:cNvPr id="155" name="山形 154"/>
          <p:cNvSpPr/>
          <p:nvPr/>
        </p:nvSpPr>
        <p:spPr>
          <a:xfrm>
            <a:off x="1822419" y="576840"/>
            <a:ext cx="29220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endParaRPr lang="ja-JP" altLang="en-US" sz="700" dirty="0">
              <a:solidFill>
                <a:srgbClr val="FFFFFF"/>
              </a:solidFill>
              <a:latin typeface="ＭＳ Ｐゴシック"/>
              <a:ea typeface="ＭＳ Ｐゴシック"/>
            </a:endParaRPr>
          </a:p>
        </p:txBody>
      </p:sp>
      <p:sp>
        <p:nvSpPr>
          <p:cNvPr id="156" name="山形 155"/>
          <p:cNvSpPr/>
          <p:nvPr/>
        </p:nvSpPr>
        <p:spPr>
          <a:xfrm>
            <a:off x="834468" y="576840"/>
            <a:ext cx="624910"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S36</a:t>
            </a:r>
            <a:endParaRPr lang="ja-JP" altLang="en-US" sz="700" b="1" dirty="0">
              <a:solidFill>
                <a:srgbClr val="FFFFFF"/>
              </a:solidFill>
              <a:latin typeface="ＭＳ Ｐゴシック"/>
              <a:ea typeface="ＭＳ Ｐゴシック"/>
            </a:endParaRPr>
          </a:p>
        </p:txBody>
      </p:sp>
      <p:sp>
        <p:nvSpPr>
          <p:cNvPr id="157" name="山形 156"/>
          <p:cNvSpPr/>
          <p:nvPr/>
        </p:nvSpPr>
        <p:spPr>
          <a:xfrm>
            <a:off x="1374837" y="576582"/>
            <a:ext cx="684804"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S42</a:t>
            </a:r>
            <a:endParaRPr lang="ja-JP" altLang="en-US" sz="700" b="1" dirty="0">
              <a:solidFill>
                <a:srgbClr val="FFFFFF"/>
              </a:solidFill>
              <a:latin typeface="ＭＳ Ｐゴシック"/>
              <a:ea typeface="ＭＳ Ｐゴシック"/>
            </a:endParaRPr>
          </a:p>
        </p:txBody>
      </p:sp>
      <p:sp>
        <p:nvSpPr>
          <p:cNvPr id="158" name="角丸四角形 157"/>
          <p:cNvSpPr/>
          <p:nvPr/>
        </p:nvSpPr>
        <p:spPr>
          <a:xfrm>
            <a:off x="1081627" y="810777"/>
            <a:ext cx="377355"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S36.6</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en-US" altLang="ja-JP" sz="554" dirty="0">
                <a:solidFill>
                  <a:srgbClr val="000000"/>
                </a:solidFill>
                <a:latin typeface="ＭＳ Ｐゴシック"/>
                <a:ea typeface="ＭＳ Ｐゴシック"/>
              </a:rPr>
              <a:t>36.6</a:t>
            </a:r>
            <a:r>
              <a:rPr lang="ja-JP" altLang="en-US" sz="554" dirty="0">
                <a:solidFill>
                  <a:srgbClr val="000000"/>
                </a:solidFill>
                <a:latin typeface="ＭＳ Ｐゴシック"/>
                <a:ea typeface="ＭＳ Ｐゴシック"/>
              </a:rPr>
              <a:t>梅雨</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前線豪雨</a:t>
            </a:r>
          </a:p>
        </p:txBody>
      </p:sp>
      <p:sp>
        <p:nvSpPr>
          <p:cNvPr id="159" name="角丸四角形 158"/>
          <p:cNvSpPr/>
          <p:nvPr/>
        </p:nvSpPr>
        <p:spPr>
          <a:xfrm>
            <a:off x="995266" y="1317352"/>
            <a:ext cx="550077" cy="291312"/>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a:t>
            </a:r>
            <a:r>
              <a:rPr lang="en-US" altLang="ja-JP" sz="650" b="1" dirty="0">
                <a:solidFill>
                  <a:srgbClr val="000000"/>
                </a:solidFill>
                <a:latin typeface="ＭＳ Ｐゴシック"/>
                <a:ea typeface="ＭＳ Ｐゴシック"/>
              </a:rPr>
              <a:t>S36.11</a:t>
            </a:r>
            <a:r>
              <a:rPr lang="ja-JP" altLang="en-US" sz="650" b="1" dirty="0">
                <a:solidFill>
                  <a:srgbClr val="000000"/>
                </a:solidFill>
                <a:latin typeface="ＭＳ Ｐゴシック"/>
                <a:ea typeface="ＭＳ Ｐゴシック"/>
              </a:rPr>
              <a:t>）</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宅造法制定</a:t>
            </a:r>
          </a:p>
        </p:txBody>
      </p:sp>
      <p:sp>
        <p:nvSpPr>
          <p:cNvPr id="217" name="下矢印 216"/>
          <p:cNvSpPr/>
          <p:nvPr/>
        </p:nvSpPr>
        <p:spPr>
          <a:xfrm>
            <a:off x="1938988"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8" name="下矢印 217"/>
          <p:cNvSpPr/>
          <p:nvPr/>
        </p:nvSpPr>
        <p:spPr>
          <a:xfrm>
            <a:off x="2333607"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9" name="下矢印 218"/>
          <p:cNvSpPr/>
          <p:nvPr/>
        </p:nvSpPr>
        <p:spPr>
          <a:xfrm>
            <a:off x="3249284"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0" name="下矢印 219"/>
          <p:cNvSpPr/>
          <p:nvPr/>
        </p:nvSpPr>
        <p:spPr>
          <a:xfrm>
            <a:off x="4892901" y="1201212"/>
            <a:ext cx="167004" cy="164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1" name="下矢印 220"/>
          <p:cNvSpPr/>
          <p:nvPr/>
        </p:nvSpPr>
        <p:spPr>
          <a:xfrm>
            <a:off x="1186801"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4" name="角丸四角形 163"/>
          <p:cNvSpPr/>
          <p:nvPr/>
        </p:nvSpPr>
        <p:spPr>
          <a:xfrm>
            <a:off x="1476274" y="812314"/>
            <a:ext cx="327476" cy="348522"/>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S42.7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西日本</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豪雨</a:t>
            </a:r>
          </a:p>
        </p:txBody>
      </p:sp>
      <p:sp>
        <p:nvSpPr>
          <p:cNvPr id="176" name="角丸四角形 175"/>
          <p:cNvSpPr/>
          <p:nvPr/>
        </p:nvSpPr>
        <p:spPr>
          <a:xfrm>
            <a:off x="744582" y="1769393"/>
            <a:ext cx="543638" cy="33415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S33.3</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地すべり等</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防止法制定</a:t>
            </a:r>
          </a:p>
        </p:txBody>
      </p:sp>
      <p:sp>
        <p:nvSpPr>
          <p:cNvPr id="177" name="角丸四角形 176"/>
          <p:cNvSpPr/>
          <p:nvPr/>
        </p:nvSpPr>
        <p:spPr>
          <a:xfrm>
            <a:off x="1413295" y="1769393"/>
            <a:ext cx="543638" cy="33415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S44.7</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急傾斜地法</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制定</a:t>
            </a:r>
          </a:p>
        </p:txBody>
      </p:sp>
      <p:sp>
        <p:nvSpPr>
          <p:cNvPr id="178" name="山形 177"/>
          <p:cNvSpPr/>
          <p:nvPr/>
        </p:nvSpPr>
        <p:spPr>
          <a:xfrm>
            <a:off x="5549862"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H30</a:t>
            </a:r>
            <a:endParaRPr lang="ja-JP" altLang="en-US" sz="700" b="1" dirty="0">
              <a:solidFill>
                <a:srgbClr val="FFFFFF"/>
              </a:solidFill>
              <a:latin typeface="ＭＳ Ｐゴシック"/>
              <a:ea typeface="ＭＳ Ｐゴシック"/>
            </a:endParaRPr>
          </a:p>
        </p:txBody>
      </p:sp>
      <p:sp>
        <p:nvSpPr>
          <p:cNvPr id="182" name="角丸四角形 181"/>
          <p:cNvSpPr/>
          <p:nvPr/>
        </p:nvSpPr>
        <p:spPr>
          <a:xfrm>
            <a:off x="5692807" y="810777"/>
            <a:ext cx="637582"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（Ｈ</a:t>
            </a:r>
            <a:r>
              <a:rPr lang="en-US" altLang="ja-JP" sz="554" dirty="0">
                <a:solidFill>
                  <a:srgbClr val="000000"/>
                </a:solidFill>
                <a:latin typeface="ＭＳ Ｐゴシック"/>
                <a:ea typeface="ＭＳ Ｐゴシック"/>
              </a:rPr>
              <a:t>30.9</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30</a:t>
            </a:r>
            <a:r>
              <a:rPr lang="ja-JP" altLang="en-US" sz="554" dirty="0">
                <a:solidFill>
                  <a:srgbClr val="000000"/>
                </a:solidFill>
                <a:latin typeface="ＭＳ Ｐゴシック"/>
                <a:ea typeface="ＭＳ Ｐゴシック"/>
              </a:rPr>
              <a:t>年北海道</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胆振東部地震</a:t>
            </a:r>
          </a:p>
        </p:txBody>
      </p:sp>
      <p:sp>
        <p:nvSpPr>
          <p:cNvPr id="203" name="下矢印 202"/>
          <p:cNvSpPr/>
          <p:nvPr/>
        </p:nvSpPr>
        <p:spPr>
          <a:xfrm>
            <a:off x="6170387" y="2275731"/>
            <a:ext cx="169505" cy="735155"/>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4" name="角丸四角形 203"/>
          <p:cNvSpPr/>
          <p:nvPr/>
        </p:nvSpPr>
        <p:spPr>
          <a:xfrm>
            <a:off x="5854684" y="1936262"/>
            <a:ext cx="1219549" cy="30240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0675" rIns="0" bIns="30675" rtlCol="0" anchor="ctr"/>
          <a:lstStyle/>
          <a:p>
            <a:pPr algn="ctr" defTabSz="844083" fontAlgn="base">
              <a:spcBef>
                <a:spcPct val="0"/>
              </a:spcBef>
              <a:spcAft>
                <a:spcPct val="0"/>
              </a:spcAft>
              <a:defRPr/>
            </a:pPr>
            <a:r>
              <a:rPr lang="ja-JP" altLang="en-US" sz="700" dirty="0">
                <a:solidFill>
                  <a:srgbClr val="000000"/>
                </a:solidFill>
                <a:latin typeface="ＭＳ Ｐゴシック"/>
                <a:ea typeface="ＭＳ Ｐゴシック"/>
              </a:rPr>
              <a:t>（Ｈ</a:t>
            </a:r>
            <a:r>
              <a:rPr lang="en-US" altLang="ja-JP" sz="700" dirty="0">
                <a:solidFill>
                  <a:srgbClr val="000000"/>
                </a:solidFill>
                <a:latin typeface="ＭＳ Ｐゴシック"/>
                <a:ea typeface="ＭＳ Ｐゴシック"/>
              </a:rPr>
              <a:t>30.12</a:t>
            </a:r>
            <a:r>
              <a:rPr lang="ja-JP" altLang="en-US" sz="700" dirty="0">
                <a:solidFill>
                  <a:srgbClr val="000000"/>
                </a:solidFill>
                <a:latin typeface="ＭＳ Ｐゴシック"/>
                <a:ea typeface="ＭＳ Ｐゴシック"/>
              </a:rPr>
              <a:t>）</a:t>
            </a:r>
            <a:endParaRPr lang="en-US" altLang="ja-JP" sz="70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重要インフラ緊急点検を受けた</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３か年緊急対策</a:t>
            </a:r>
          </a:p>
        </p:txBody>
      </p:sp>
      <p:sp>
        <p:nvSpPr>
          <p:cNvPr id="211" name="下矢印 210"/>
          <p:cNvSpPr/>
          <p:nvPr/>
        </p:nvSpPr>
        <p:spPr>
          <a:xfrm>
            <a:off x="6059969" y="1201212"/>
            <a:ext cx="169887" cy="71509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25" name="山形 97">
            <a:extLst>
              <a:ext uri="{FF2B5EF4-FFF2-40B4-BE49-F238E27FC236}">
                <a16:creationId xmlns:a16="http://schemas.microsoft.com/office/drawing/2014/main" id="{C27D7BF3-DFAC-4E6F-8586-330D065B6D2F}"/>
              </a:ext>
            </a:extLst>
          </p:cNvPr>
          <p:cNvSpPr/>
          <p:nvPr/>
        </p:nvSpPr>
        <p:spPr>
          <a:xfrm>
            <a:off x="6043308"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H31</a:t>
            </a:r>
            <a:endParaRPr lang="ja-JP" altLang="en-US" sz="700" b="1" dirty="0">
              <a:solidFill>
                <a:srgbClr val="FFFFFF"/>
              </a:solidFill>
              <a:latin typeface="ＭＳ Ｐゴシック"/>
              <a:ea typeface="ＭＳ Ｐゴシック"/>
            </a:endParaRPr>
          </a:p>
        </p:txBody>
      </p:sp>
      <p:sp>
        <p:nvSpPr>
          <p:cNvPr id="226" name="山形 97">
            <a:extLst>
              <a:ext uri="{FF2B5EF4-FFF2-40B4-BE49-F238E27FC236}">
                <a16:creationId xmlns:a16="http://schemas.microsoft.com/office/drawing/2014/main" id="{A9A44828-6226-4AD1-B299-73850575D9C2}"/>
              </a:ext>
            </a:extLst>
          </p:cNvPr>
          <p:cNvSpPr/>
          <p:nvPr/>
        </p:nvSpPr>
        <p:spPr>
          <a:xfrm>
            <a:off x="6535060" y="576840"/>
            <a:ext cx="577616"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R2</a:t>
            </a:r>
            <a:endParaRPr lang="ja-JP" altLang="en-US" sz="700" b="1" dirty="0">
              <a:solidFill>
                <a:srgbClr val="FFFFFF"/>
              </a:solidFill>
              <a:latin typeface="ＭＳ Ｐゴシック"/>
              <a:ea typeface="ＭＳ Ｐゴシック"/>
            </a:endParaRPr>
          </a:p>
        </p:txBody>
      </p:sp>
      <p:sp>
        <p:nvSpPr>
          <p:cNvPr id="227" name="山形 97">
            <a:extLst>
              <a:ext uri="{FF2B5EF4-FFF2-40B4-BE49-F238E27FC236}">
                <a16:creationId xmlns:a16="http://schemas.microsoft.com/office/drawing/2014/main" id="{A9A44828-6226-4AD1-B299-73850575D9C2}"/>
              </a:ext>
            </a:extLst>
          </p:cNvPr>
          <p:cNvSpPr/>
          <p:nvPr/>
        </p:nvSpPr>
        <p:spPr>
          <a:xfrm>
            <a:off x="7033323" y="576539"/>
            <a:ext cx="1019322"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           R3</a:t>
            </a:r>
            <a:endParaRPr lang="ja-JP" altLang="en-US" sz="700" b="1" dirty="0">
              <a:solidFill>
                <a:srgbClr val="FFFFFF"/>
              </a:solidFill>
              <a:latin typeface="ＭＳ Ｐゴシック"/>
              <a:ea typeface="ＭＳ Ｐゴシック"/>
            </a:endParaRPr>
          </a:p>
        </p:txBody>
      </p:sp>
      <p:sp>
        <p:nvSpPr>
          <p:cNvPr id="229" name="右矢印 228"/>
          <p:cNvSpPr/>
          <p:nvPr/>
        </p:nvSpPr>
        <p:spPr>
          <a:xfrm>
            <a:off x="3961636" y="1384587"/>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7" name="角丸四角形 166"/>
          <p:cNvSpPr/>
          <p:nvPr/>
        </p:nvSpPr>
        <p:spPr>
          <a:xfrm>
            <a:off x="696049" y="806622"/>
            <a:ext cx="377355" cy="358690"/>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0675" tIns="30675" rIns="30675" bIns="30675" rtlCol="0" anchor="ctr">
            <a:spAutoFit/>
          </a:bodyPr>
          <a:lstStyle/>
          <a:p>
            <a:pPr algn="ctr" defTabSz="844083" fontAlgn="base">
              <a:spcBef>
                <a:spcPct val="0"/>
              </a:spcBef>
              <a:spcAft>
                <a:spcPct val="0"/>
              </a:spcAft>
              <a:defRPr/>
            </a:pPr>
            <a:r>
              <a:rPr lang="ja-JP" altLang="en-US" sz="596" dirty="0">
                <a:solidFill>
                  <a:srgbClr val="000000"/>
                </a:solidFill>
                <a:latin typeface="ＭＳ Ｐゴシック"/>
                <a:ea typeface="ＭＳ Ｐゴシック"/>
              </a:rPr>
              <a:t>（</a:t>
            </a:r>
            <a:r>
              <a:rPr lang="en-US" altLang="ja-JP" sz="596" dirty="0">
                <a:solidFill>
                  <a:srgbClr val="000000"/>
                </a:solidFill>
                <a:latin typeface="ＭＳ Ｐゴシック"/>
                <a:ea typeface="ＭＳ Ｐゴシック"/>
              </a:rPr>
              <a:t>S32.7</a:t>
            </a:r>
            <a:r>
              <a:rPr lang="ja-JP" altLang="en-US" sz="596" dirty="0">
                <a:solidFill>
                  <a:srgbClr val="000000"/>
                </a:solidFill>
                <a:latin typeface="ＭＳ Ｐゴシック"/>
                <a:ea typeface="ＭＳ Ｐゴシック"/>
              </a:rPr>
              <a:t>）</a:t>
            </a:r>
            <a:endParaRPr lang="en-US" altLang="ja-JP" sz="596"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西九州</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地方豪雨</a:t>
            </a:r>
          </a:p>
        </p:txBody>
      </p:sp>
      <p:sp>
        <p:nvSpPr>
          <p:cNvPr id="105" name="角丸四角形 104"/>
          <p:cNvSpPr/>
          <p:nvPr/>
        </p:nvSpPr>
        <p:spPr>
          <a:xfrm>
            <a:off x="6968597" y="1936264"/>
            <a:ext cx="2395573" cy="3014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0675" rIns="0" bIns="30675" rtlCol="0" anchor="ctr"/>
          <a:lstStyle/>
          <a:p>
            <a:pPr algn="ctr" defTabSz="844083" fontAlgn="base">
              <a:spcBef>
                <a:spcPct val="0"/>
              </a:spcBef>
              <a:spcAft>
                <a:spcPct val="0"/>
              </a:spcAft>
              <a:defRPr/>
            </a:pPr>
            <a:r>
              <a:rPr lang="ja-JP" altLang="en-US" sz="650" dirty="0">
                <a:solidFill>
                  <a:srgbClr val="000000"/>
                </a:solidFill>
                <a:latin typeface="ＭＳ Ｐゴシック"/>
                <a:ea typeface="ＭＳ Ｐゴシック"/>
              </a:rPr>
              <a:t>（</a:t>
            </a:r>
            <a:r>
              <a:rPr lang="en-US" altLang="ja-JP" sz="650" dirty="0">
                <a:solidFill>
                  <a:srgbClr val="000000"/>
                </a:solidFill>
                <a:latin typeface="ＭＳ Ｐゴシック"/>
                <a:ea typeface="ＭＳ Ｐゴシック"/>
              </a:rPr>
              <a:t>R2.12</a:t>
            </a:r>
            <a:r>
              <a:rPr lang="ja-JP" altLang="en-US" sz="650" dirty="0">
                <a:solidFill>
                  <a:srgbClr val="000000"/>
                </a:solidFill>
                <a:latin typeface="ＭＳ Ｐゴシック"/>
                <a:ea typeface="ＭＳ Ｐゴシック"/>
              </a:rPr>
              <a:t>）</a:t>
            </a:r>
            <a:endParaRPr lang="en-US" altLang="ja-JP" sz="650"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dirty="0">
                <a:solidFill>
                  <a:srgbClr val="000000"/>
                </a:solidFill>
                <a:latin typeface="ＭＳ Ｐゴシック"/>
                <a:ea typeface="ＭＳ Ｐゴシック"/>
              </a:rPr>
              <a:t>５か年加速化対策</a:t>
            </a:r>
            <a:endParaRPr lang="en-US" altLang="ja-JP" sz="650" dirty="0">
              <a:solidFill>
                <a:srgbClr val="000000"/>
              </a:solidFill>
              <a:latin typeface="ＭＳ Ｐゴシック"/>
              <a:ea typeface="ＭＳ Ｐゴシック"/>
            </a:endParaRPr>
          </a:p>
        </p:txBody>
      </p:sp>
      <p:sp>
        <p:nvSpPr>
          <p:cNvPr id="94" name="角丸四角形 93"/>
          <p:cNvSpPr/>
          <p:nvPr/>
        </p:nvSpPr>
        <p:spPr>
          <a:xfrm>
            <a:off x="7044841" y="810777"/>
            <a:ext cx="761801"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R3.7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静岡県熱海市</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土石流災害</a:t>
            </a:r>
            <a:endParaRPr lang="en-US" altLang="ja-JP" sz="554" dirty="0">
              <a:solidFill>
                <a:srgbClr val="000000"/>
              </a:solidFill>
              <a:latin typeface="ＭＳ Ｐゴシック"/>
              <a:ea typeface="ＭＳ Ｐゴシック"/>
            </a:endParaRPr>
          </a:p>
        </p:txBody>
      </p:sp>
      <p:sp>
        <p:nvSpPr>
          <p:cNvPr id="96" name="山形 97">
            <a:extLst>
              <a:ext uri="{FF2B5EF4-FFF2-40B4-BE49-F238E27FC236}">
                <a16:creationId xmlns:a16="http://schemas.microsoft.com/office/drawing/2014/main" id="{A9A44828-6226-4AD1-B299-73850575D9C2}"/>
              </a:ext>
            </a:extLst>
          </p:cNvPr>
          <p:cNvSpPr/>
          <p:nvPr/>
        </p:nvSpPr>
        <p:spPr>
          <a:xfrm>
            <a:off x="7968474" y="576539"/>
            <a:ext cx="526650"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R4</a:t>
            </a:r>
            <a:endParaRPr lang="ja-JP" altLang="en-US" sz="700" b="1" dirty="0">
              <a:solidFill>
                <a:srgbClr val="FFFFFF"/>
              </a:solidFill>
              <a:latin typeface="ＭＳ Ｐゴシック"/>
              <a:ea typeface="ＭＳ Ｐゴシック"/>
            </a:endParaRPr>
          </a:p>
        </p:txBody>
      </p:sp>
      <p:sp>
        <p:nvSpPr>
          <p:cNvPr id="97" name="下矢印 96"/>
          <p:cNvSpPr/>
          <p:nvPr/>
        </p:nvSpPr>
        <p:spPr>
          <a:xfrm>
            <a:off x="7349854" y="1201212"/>
            <a:ext cx="167004" cy="1002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01" name="角丸四角形 100"/>
          <p:cNvSpPr/>
          <p:nvPr/>
        </p:nvSpPr>
        <p:spPr>
          <a:xfrm>
            <a:off x="8244594" y="1316625"/>
            <a:ext cx="645570" cy="553133"/>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盛土規制法</a:t>
            </a:r>
            <a:endParaRPr lang="en-US" altLang="ja-JP" sz="650" b="1" dirty="0">
              <a:solidFill>
                <a:srgbClr val="000000"/>
              </a:solidFill>
              <a:latin typeface="ＭＳ Ｐゴシック"/>
              <a:ea typeface="ＭＳ Ｐゴシック"/>
            </a:endParaRPr>
          </a:p>
          <a:p>
            <a:pPr algn="ctr" defTabSz="844083">
              <a:defRPr/>
            </a:pPr>
            <a:r>
              <a:rPr lang="ja-JP" altLang="en-US" sz="650" b="1" dirty="0">
                <a:solidFill>
                  <a:srgbClr val="000000"/>
                </a:solidFill>
                <a:latin typeface="ＭＳ Ｐゴシック"/>
              </a:rPr>
              <a:t>（</a:t>
            </a:r>
            <a:r>
              <a:rPr lang="en-US" altLang="ja-JP" sz="650" b="1" dirty="0">
                <a:solidFill>
                  <a:srgbClr val="000000"/>
                </a:solidFill>
                <a:latin typeface="ＭＳ Ｐゴシック"/>
              </a:rPr>
              <a:t>R4.5.27</a:t>
            </a:r>
            <a:r>
              <a:rPr lang="ja-JP" altLang="en-US" sz="650" b="1" dirty="0">
                <a:solidFill>
                  <a:srgbClr val="000000"/>
                </a:solidFill>
                <a:latin typeface="ＭＳ Ｐゴシック"/>
              </a:rPr>
              <a:t>）</a:t>
            </a:r>
            <a:endParaRPr lang="en-US" altLang="ja-JP" sz="650" b="1" dirty="0">
              <a:solidFill>
                <a:srgbClr val="000000"/>
              </a:solidFill>
              <a:latin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ea typeface="ＭＳ Ｐゴシック"/>
              </a:rPr>
              <a:t>交付</a:t>
            </a:r>
            <a:endParaRPr lang="en-US" altLang="ja-JP" sz="650" b="1"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650" b="1" dirty="0">
                <a:solidFill>
                  <a:srgbClr val="000000"/>
                </a:solidFill>
                <a:latin typeface="ＭＳ Ｐゴシック"/>
              </a:rPr>
              <a:t>（</a:t>
            </a:r>
            <a:r>
              <a:rPr lang="en-US" altLang="ja-JP" sz="650" b="1" dirty="0">
                <a:solidFill>
                  <a:srgbClr val="000000"/>
                </a:solidFill>
                <a:latin typeface="ＭＳ Ｐゴシック"/>
              </a:rPr>
              <a:t>R5.5.26</a:t>
            </a:r>
            <a:r>
              <a:rPr lang="ja-JP" altLang="en-US" sz="650" b="1" dirty="0">
                <a:solidFill>
                  <a:srgbClr val="000000"/>
                </a:solidFill>
                <a:latin typeface="ＭＳ Ｐゴシック"/>
              </a:rPr>
              <a:t>）</a:t>
            </a:r>
            <a:endParaRPr lang="en-US" altLang="ja-JP" sz="650" b="1" dirty="0">
              <a:solidFill>
                <a:srgbClr val="000000"/>
              </a:solidFill>
              <a:latin typeface="ＭＳ Ｐゴシック"/>
            </a:endParaRPr>
          </a:p>
          <a:p>
            <a:pPr algn="ctr" defTabSz="844083">
              <a:defRPr/>
            </a:pPr>
            <a:r>
              <a:rPr lang="ja-JP" altLang="en-US" sz="650" b="1" dirty="0">
                <a:solidFill>
                  <a:srgbClr val="000000"/>
                </a:solidFill>
                <a:latin typeface="ＭＳ Ｐゴシック"/>
              </a:rPr>
              <a:t>施行</a:t>
            </a:r>
          </a:p>
        </p:txBody>
      </p:sp>
      <p:sp>
        <p:nvSpPr>
          <p:cNvPr id="103" name="右矢印 102"/>
          <p:cNvSpPr/>
          <p:nvPr/>
        </p:nvSpPr>
        <p:spPr>
          <a:xfrm>
            <a:off x="8123244" y="1387580"/>
            <a:ext cx="101932" cy="1336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7" name="正方形/長方形 116"/>
          <p:cNvSpPr/>
          <p:nvPr/>
        </p:nvSpPr>
        <p:spPr>
          <a:xfrm>
            <a:off x="6779637" y="1313012"/>
            <a:ext cx="1309797"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危険な盛土等を全国一律の基準で</a:t>
            </a:r>
            <a:endParaRPr lang="en-US" altLang="ja-JP" sz="600" dirty="0">
              <a:solidFill>
                <a:srgbClr val="000000"/>
              </a:solidFill>
              <a:latin typeface="ＭＳ Ｐゴシック"/>
              <a:ea typeface="ＭＳ Ｐゴシック"/>
            </a:endParaRPr>
          </a:p>
          <a:p>
            <a:pPr defTabSz="844083" fontAlgn="base">
              <a:spcBef>
                <a:spcPct val="0"/>
              </a:spcBef>
              <a:spcAft>
                <a:spcPct val="0"/>
              </a:spcAft>
              <a:defRPr/>
            </a:pPr>
            <a:r>
              <a:rPr lang="ja-JP" altLang="en-US" sz="600" dirty="0">
                <a:solidFill>
                  <a:srgbClr val="000000"/>
                </a:solidFill>
                <a:latin typeface="ＭＳ Ｐゴシック"/>
                <a:ea typeface="ＭＳ Ｐゴシック"/>
              </a:rPr>
              <a:t>包括的に規制する法制度の検討</a:t>
            </a:r>
          </a:p>
        </p:txBody>
      </p:sp>
      <p:sp>
        <p:nvSpPr>
          <p:cNvPr id="121" name="正方形/長方形 120"/>
          <p:cNvSpPr/>
          <p:nvPr/>
        </p:nvSpPr>
        <p:spPr>
          <a:xfrm>
            <a:off x="6774851" y="1604620"/>
            <a:ext cx="1314582" cy="276999"/>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盛土の総点検において、全国で約</a:t>
            </a:r>
            <a:r>
              <a:rPr lang="en-US" altLang="ja-JP" sz="600" dirty="0">
                <a:solidFill>
                  <a:srgbClr val="000000"/>
                </a:solidFill>
                <a:latin typeface="ＭＳ Ｐゴシック"/>
                <a:ea typeface="ＭＳ Ｐゴシック"/>
              </a:rPr>
              <a:t>3.6</a:t>
            </a:r>
            <a:r>
              <a:rPr lang="ja-JP" altLang="en-US" sz="600" dirty="0">
                <a:solidFill>
                  <a:srgbClr val="000000"/>
                </a:solidFill>
                <a:latin typeface="ＭＳ Ｐゴシック"/>
                <a:ea typeface="ＭＳ Ｐゴシック"/>
              </a:rPr>
              <a:t>万箇所を目視等により点検</a:t>
            </a:r>
          </a:p>
        </p:txBody>
      </p:sp>
      <p:sp>
        <p:nvSpPr>
          <p:cNvPr id="123" name="下矢印 122"/>
          <p:cNvSpPr/>
          <p:nvPr/>
        </p:nvSpPr>
        <p:spPr>
          <a:xfrm>
            <a:off x="1559989" y="1165470"/>
            <a:ext cx="169887" cy="601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24" name="下矢印 123"/>
          <p:cNvSpPr/>
          <p:nvPr/>
        </p:nvSpPr>
        <p:spPr>
          <a:xfrm>
            <a:off x="798869" y="1160701"/>
            <a:ext cx="169887" cy="601486"/>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10" name="下矢印 209"/>
          <p:cNvSpPr/>
          <p:nvPr/>
        </p:nvSpPr>
        <p:spPr>
          <a:xfrm>
            <a:off x="3214474" y="1608662"/>
            <a:ext cx="169505" cy="3647876"/>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6" name="下矢印 145"/>
          <p:cNvSpPr/>
          <p:nvPr/>
        </p:nvSpPr>
        <p:spPr>
          <a:xfrm>
            <a:off x="2858599" y="1649647"/>
            <a:ext cx="169505" cy="612498"/>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02" name="角丸四角形 101"/>
          <p:cNvSpPr/>
          <p:nvPr/>
        </p:nvSpPr>
        <p:spPr>
          <a:xfrm>
            <a:off x="5111847" y="810776"/>
            <a:ext cx="522931" cy="351596"/>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H29.7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平成</a:t>
            </a:r>
            <a:r>
              <a:rPr lang="en-US" altLang="ja-JP" sz="554" dirty="0">
                <a:solidFill>
                  <a:srgbClr val="000000"/>
                </a:solidFill>
                <a:latin typeface="ＭＳ Ｐゴシック"/>
                <a:ea typeface="ＭＳ Ｐゴシック"/>
              </a:rPr>
              <a:t>29</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九州北部豪雨</a:t>
            </a:r>
          </a:p>
        </p:txBody>
      </p:sp>
      <p:sp>
        <p:nvSpPr>
          <p:cNvPr id="145" name="正方形/長方形 144"/>
          <p:cNvSpPr/>
          <p:nvPr/>
        </p:nvSpPr>
        <p:spPr>
          <a:xfrm>
            <a:off x="4889907" y="1369279"/>
            <a:ext cx="429873" cy="646331"/>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甚大な宅地被害が発生し、小規模な擁壁被害も多数発生</a:t>
            </a:r>
          </a:p>
        </p:txBody>
      </p:sp>
      <p:sp>
        <p:nvSpPr>
          <p:cNvPr id="149" name="正方形/長方形 148"/>
          <p:cNvSpPr/>
          <p:nvPr/>
        </p:nvSpPr>
        <p:spPr>
          <a:xfrm>
            <a:off x="6229473" y="1295590"/>
            <a:ext cx="528452" cy="553998"/>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a:defRPr/>
            </a:pPr>
            <a:r>
              <a:rPr kumimoji="0" lang="ja-JP" altLang="en-US" sz="600" dirty="0">
                <a:solidFill>
                  <a:srgbClr val="000000"/>
                </a:solidFill>
                <a:latin typeface="ＭＳ Ｐゴシック" panose="020B0600070205080204" pitchFamily="50" charset="-128"/>
                <a:ea typeface="ＭＳ Ｐゴシック" panose="020B0600070205080204" pitchFamily="50" charset="-128"/>
                <a:sym typeface="Meiryo UI" panose="020B0604030504040204" pitchFamily="50" charset="-128"/>
              </a:rPr>
              <a:t>激甚化・頻発化する自然災害により、宅地被害の多様化・激甚化</a:t>
            </a:r>
            <a:endParaRPr lang="ja-JP" altLang="en-US" sz="600" dirty="0">
              <a:solidFill>
                <a:srgbClr val="000000"/>
              </a:solidFill>
              <a:latin typeface="ＭＳ Ｐゴシック" panose="020B0600070205080204" pitchFamily="50" charset="-128"/>
              <a:ea typeface="ＭＳ Ｐゴシック" panose="020B0600070205080204" pitchFamily="50" charset="-128"/>
            </a:endParaRPr>
          </a:p>
        </p:txBody>
      </p:sp>
      <p:sp>
        <p:nvSpPr>
          <p:cNvPr id="207" name="下矢印 206"/>
          <p:cNvSpPr/>
          <p:nvPr/>
        </p:nvSpPr>
        <p:spPr>
          <a:xfrm>
            <a:off x="4887176" y="2022048"/>
            <a:ext cx="169505" cy="1851968"/>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6" name="下矢印 205"/>
          <p:cNvSpPr/>
          <p:nvPr/>
        </p:nvSpPr>
        <p:spPr>
          <a:xfrm>
            <a:off x="7361230" y="1891601"/>
            <a:ext cx="169505" cy="3614185"/>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2" name="角丸四角形 161"/>
          <p:cNvSpPr/>
          <p:nvPr/>
        </p:nvSpPr>
        <p:spPr>
          <a:xfrm>
            <a:off x="6526348" y="810776"/>
            <a:ext cx="347929" cy="351596"/>
          </a:xfrm>
          <a:prstGeom prst="round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tIns="30675" rIns="30675"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R2.7</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令和</a:t>
            </a:r>
            <a:r>
              <a:rPr lang="en-US" altLang="ja-JP" sz="554" dirty="0">
                <a:solidFill>
                  <a:srgbClr val="000000"/>
                </a:solidFill>
                <a:latin typeface="ＭＳ Ｐゴシック"/>
                <a:ea typeface="ＭＳ Ｐゴシック"/>
              </a:rPr>
              <a:t>2</a:t>
            </a:r>
            <a:r>
              <a:rPr lang="ja-JP" altLang="en-US" sz="554" dirty="0">
                <a:solidFill>
                  <a:srgbClr val="000000"/>
                </a:solidFill>
                <a:latin typeface="ＭＳ Ｐゴシック"/>
                <a:ea typeface="ＭＳ Ｐゴシック"/>
              </a:rPr>
              <a:t>年</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en-US" altLang="ja-JP" sz="554" dirty="0">
                <a:solidFill>
                  <a:srgbClr val="000000"/>
                </a:solidFill>
                <a:latin typeface="ＭＳ Ｐゴシック"/>
                <a:ea typeface="ＭＳ Ｐゴシック"/>
              </a:rPr>
              <a:t>7</a:t>
            </a:r>
            <a:r>
              <a:rPr lang="ja-JP" altLang="en-US" sz="554" dirty="0">
                <a:solidFill>
                  <a:srgbClr val="000000"/>
                </a:solidFill>
                <a:latin typeface="ＭＳ Ｐゴシック"/>
                <a:ea typeface="ＭＳ Ｐゴシック"/>
              </a:rPr>
              <a:t>月豪雨</a:t>
            </a:r>
          </a:p>
        </p:txBody>
      </p:sp>
      <p:sp>
        <p:nvSpPr>
          <p:cNvPr id="153" name="ホームベース 152"/>
          <p:cNvSpPr/>
          <p:nvPr/>
        </p:nvSpPr>
        <p:spPr>
          <a:xfrm>
            <a:off x="3100929" y="5674538"/>
            <a:ext cx="4066668" cy="218677"/>
          </a:xfrm>
          <a:prstGeom prst="homePlate">
            <a:avLst>
              <a:gd name="adj" fmla="val 35044"/>
            </a:avLst>
          </a:prstGeom>
          <a:solidFill>
            <a:schemeClr val="accent6">
              <a:lumMod val="40000"/>
              <a:lumOff val="6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1350" rIns="0" rtlCol="0" anchor="ctr"/>
          <a:lstStyle/>
          <a:p>
            <a:pPr algn="r" defTabSz="844083" fontAlgn="base">
              <a:spcBef>
                <a:spcPct val="0"/>
              </a:spcBef>
              <a:spcAft>
                <a:spcPct val="0"/>
              </a:spcAft>
              <a:defRPr/>
            </a:pPr>
            <a:r>
              <a:rPr lang="ja-JP" altLang="en-US" sz="900" b="1" dirty="0">
                <a:solidFill>
                  <a:schemeClr val="tx1"/>
                </a:solidFill>
                <a:latin typeface="ＭＳ Ｐゴシック"/>
                <a:ea typeface="ＭＳ Ｐゴシック"/>
              </a:rPr>
              <a:t>東日本大震災復興交付金事業</a:t>
            </a:r>
            <a:r>
              <a:rPr lang="ja-JP" altLang="en-US" sz="8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造成宅地滑動崩落緊急対策事業</a:t>
            </a:r>
            <a:r>
              <a:rPr lang="en-US" altLang="ja-JP" sz="6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a:t>
            </a:r>
            <a:r>
              <a:rPr lang="en-US" altLang="ja-JP" sz="600" b="1" dirty="0">
                <a:solidFill>
                  <a:schemeClr val="tx1"/>
                </a:solidFill>
                <a:latin typeface="ＭＳ Ｐゴシック"/>
                <a:ea typeface="ＭＳ Ｐゴシック"/>
              </a:rPr>
              <a:t>H28)</a:t>
            </a:r>
            <a:r>
              <a:rPr lang="ja-JP" altLang="en-US" sz="600" b="1" dirty="0">
                <a:solidFill>
                  <a:schemeClr val="tx1"/>
                </a:solidFill>
                <a:latin typeface="ＭＳ Ｐゴシック"/>
                <a:ea typeface="ＭＳ Ｐゴシック"/>
              </a:rPr>
              <a:t>・市街地液状化対策事業</a:t>
            </a:r>
            <a:r>
              <a:rPr lang="en-US" altLang="ja-JP" sz="600" b="1" dirty="0">
                <a:solidFill>
                  <a:schemeClr val="tx1"/>
                </a:solidFill>
                <a:latin typeface="ＭＳ Ｐゴシック"/>
                <a:ea typeface="ＭＳ Ｐゴシック"/>
              </a:rPr>
              <a:t>(</a:t>
            </a:r>
            <a:r>
              <a:rPr lang="ja-JP" altLang="en-US" sz="600" b="1" dirty="0">
                <a:solidFill>
                  <a:schemeClr val="tx1"/>
                </a:solidFill>
                <a:latin typeface="ＭＳ Ｐゴシック"/>
                <a:ea typeface="ＭＳ Ｐゴシック"/>
              </a:rPr>
              <a:t>～</a:t>
            </a:r>
            <a:r>
              <a:rPr lang="en-US" altLang="ja-JP" sz="600" b="1" dirty="0">
                <a:solidFill>
                  <a:schemeClr val="tx1"/>
                </a:solidFill>
                <a:latin typeface="ＭＳ Ｐゴシック"/>
                <a:ea typeface="ＭＳ Ｐゴシック"/>
              </a:rPr>
              <a:t>R2)</a:t>
            </a:r>
            <a:r>
              <a:rPr lang="ja-JP" altLang="en-US" sz="600" b="1" dirty="0">
                <a:solidFill>
                  <a:schemeClr val="tx1"/>
                </a:solidFill>
                <a:latin typeface="ＭＳ Ｐゴシック"/>
                <a:ea typeface="ＭＳ Ｐゴシック"/>
              </a:rPr>
              <a:t>）</a:t>
            </a:r>
            <a:endParaRPr lang="en-US" altLang="ja-JP" sz="900" b="1" dirty="0">
              <a:solidFill>
                <a:schemeClr val="tx1"/>
              </a:solidFill>
              <a:latin typeface="ＭＳ Ｐゴシック"/>
              <a:ea typeface="ＭＳ Ｐゴシック"/>
            </a:endParaRPr>
          </a:p>
        </p:txBody>
      </p:sp>
      <p:sp>
        <p:nvSpPr>
          <p:cNvPr id="125" name="正方形/長方形 124"/>
          <p:cNvSpPr/>
          <p:nvPr/>
        </p:nvSpPr>
        <p:spPr>
          <a:xfrm>
            <a:off x="2753634" y="2429319"/>
            <a:ext cx="6714529" cy="3069380"/>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84" name="ホームベース 183"/>
          <p:cNvSpPr/>
          <p:nvPr/>
        </p:nvSpPr>
        <p:spPr>
          <a:xfrm>
            <a:off x="3620205" y="4588462"/>
            <a:ext cx="5724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宅地液状化防止事業</a:t>
            </a:r>
          </a:p>
        </p:txBody>
      </p:sp>
      <p:sp>
        <p:nvSpPr>
          <p:cNvPr id="192" name="ホームベース 191"/>
          <p:cNvSpPr/>
          <p:nvPr/>
        </p:nvSpPr>
        <p:spPr>
          <a:xfrm>
            <a:off x="2796377" y="2596569"/>
            <a:ext cx="6567792"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大規模盛土造成地の変動予測調査等</a:t>
            </a:r>
          </a:p>
        </p:txBody>
      </p:sp>
      <p:sp>
        <p:nvSpPr>
          <p:cNvPr id="193" name="ホームベース 192"/>
          <p:cNvSpPr/>
          <p:nvPr/>
        </p:nvSpPr>
        <p:spPr>
          <a:xfrm>
            <a:off x="3620205" y="2794204"/>
            <a:ext cx="5743964" cy="238355"/>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(H25) </a:t>
            </a:r>
            <a:r>
              <a:rPr lang="ja-JP" altLang="en-US" sz="750" dirty="0">
                <a:solidFill>
                  <a:srgbClr val="000000"/>
                </a:solidFill>
                <a:latin typeface="ＭＳ Ｐゴシック"/>
                <a:ea typeface="ＭＳ Ｐゴシック"/>
              </a:rPr>
              <a:t>補助対象</a:t>
            </a:r>
            <a:r>
              <a:rPr lang="ja-JP" altLang="en-US" sz="750" dirty="0">
                <a:solidFill>
                  <a:srgbClr val="000000"/>
                </a:solidFill>
                <a:latin typeface="ＭＳ Ｐゴシック"/>
              </a:rPr>
              <a:t>の追加</a:t>
            </a:r>
            <a:r>
              <a:rPr lang="ja-JP" altLang="en-US" sz="831" dirty="0">
                <a:solidFill>
                  <a:srgbClr val="000000"/>
                </a:solidFill>
                <a:latin typeface="ＭＳ Ｐゴシック"/>
              </a:rPr>
              <a:t>　　　　　　　　　　　　　   　</a:t>
            </a:r>
            <a:r>
              <a:rPr lang="en-US" altLang="ja-JP" sz="750" dirty="0">
                <a:solidFill>
                  <a:srgbClr val="000000"/>
                </a:solidFill>
                <a:latin typeface="ＭＳ Ｐゴシック"/>
              </a:rPr>
              <a:t>(H30) </a:t>
            </a:r>
            <a:r>
              <a:rPr lang="ja-JP" altLang="en-US" sz="750" dirty="0">
                <a:solidFill>
                  <a:srgbClr val="000000"/>
                </a:solidFill>
                <a:latin typeface="ＭＳ Ｐゴシック"/>
              </a:rPr>
              <a:t>補助対象の追加　　　</a:t>
            </a:r>
            <a:r>
              <a:rPr lang="en-US" altLang="ja-JP" sz="750" dirty="0">
                <a:solidFill>
                  <a:srgbClr val="000000"/>
                </a:solidFill>
                <a:latin typeface="ＭＳ Ｐゴシック"/>
              </a:rPr>
              <a:t>(R2) </a:t>
            </a:r>
            <a:r>
              <a:rPr lang="ja-JP" altLang="en-US" sz="750" dirty="0">
                <a:solidFill>
                  <a:srgbClr val="000000"/>
                </a:solidFill>
                <a:latin typeface="ＭＳ Ｐゴシック"/>
              </a:rPr>
              <a:t>補助対象の追加</a:t>
            </a:r>
            <a:endParaRPr lang="en-US" altLang="ja-JP" sz="750" dirty="0">
              <a:solidFill>
                <a:srgbClr val="000000"/>
              </a:solidFill>
              <a:latin typeface="ＭＳ Ｐゴシック"/>
              <a:ea typeface="ＭＳ Ｐゴシック"/>
            </a:endParaRPr>
          </a:p>
          <a:p>
            <a:pPr defTabSz="844083">
              <a:defRPr/>
            </a:pPr>
            <a:r>
              <a:rPr lang="ja-JP" altLang="en-US" sz="500" dirty="0">
                <a:solidFill>
                  <a:srgbClr val="000000"/>
                </a:solidFill>
                <a:latin typeface="ＭＳ Ｐゴシック"/>
              </a:rPr>
              <a:t> ・宅地</a:t>
            </a:r>
            <a:r>
              <a:rPr lang="ja-JP" altLang="en-US" sz="500" dirty="0">
                <a:solidFill>
                  <a:srgbClr val="000000"/>
                </a:solidFill>
                <a:latin typeface="ＭＳ Ｐゴシック"/>
                <a:ea typeface="ＭＳ Ｐゴシック"/>
              </a:rPr>
              <a:t>の液状化による変動予測に関する調査</a:t>
            </a:r>
            <a:r>
              <a:rPr lang="ja-JP" altLang="en-US" sz="500" dirty="0">
                <a:solidFill>
                  <a:srgbClr val="000000"/>
                </a:solidFill>
                <a:latin typeface="ＭＳ Ｐゴシック"/>
              </a:rPr>
              <a:t>                           </a:t>
            </a:r>
            <a:r>
              <a:rPr lang="en-US" altLang="ja-JP" sz="500" dirty="0">
                <a:solidFill>
                  <a:srgbClr val="000000"/>
                </a:solidFill>
                <a:latin typeface="ＭＳ Ｐゴシック"/>
              </a:rPr>
              <a:t>                </a:t>
            </a:r>
            <a:r>
              <a:rPr lang="ja-JP" altLang="en-US" sz="500" dirty="0">
                <a:solidFill>
                  <a:srgbClr val="000000"/>
                </a:solidFill>
                <a:latin typeface="ＭＳ Ｐゴシック"/>
              </a:rPr>
              <a:t>・宅地擁壁等の危険度調査、防災対策       ・間接補助</a:t>
            </a:r>
            <a:endParaRPr lang="en-US" altLang="ja-JP" sz="500" dirty="0">
              <a:solidFill>
                <a:srgbClr val="000000"/>
              </a:solidFill>
              <a:latin typeface="ＭＳ Ｐゴシック"/>
            </a:endParaRPr>
          </a:p>
        </p:txBody>
      </p:sp>
      <p:sp>
        <p:nvSpPr>
          <p:cNvPr id="180" name="ホームベース 179"/>
          <p:cNvSpPr/>
          <p:nvPr/>
        </p:nvSpPr>
        <p:spPr>
          <a:xfrm>
            <a:off x="2796377" y="2614888"/>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H18</a:t>
            </a:r>
            <a:r>
              <a:rPr lang="ja-JP" altLang="en-US" sz="700" dirty="0">
                <a:solidFill>
                  <a:srgbClr val="000000"/>
                </a:solidFill>
                <a:latin typeface="+mn-ea"/>
              </a:rPr>
              <a:t>～）</a:t>
            </a:r>
            <a:endParaRPr lang="ja-JP" altLang="en-US" sz="400" dirty="0">
              <a:solidFill>
                <a:srgbClr val="000000"/>
              </a:solidFill>
              <a:latin typeface="+mn-ea"/>
            </a:endParaRPr>
          </a:p>
        </p:txBody>
      </p:sp>
      <p:sp>
        <p:nvSpPr>
          <p:cNvPr id="185" name="ホームベース 184"/>
          <p:cNvSpPr/>
          <p:nvPr/>
        </p:nvSpPr>
        <p:spPr>
          <a:xfrm>
            <a:off x="3622129" y="4625715"/>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H25</a:t>
            </a:r>
            <a:r>
              <a:rPr lang="ja-JP" altLang="en-US" sz="700" dirty="0">
                <a:solidFill>
                  <a:srgbClr val="000000"/>
                </a:solidFill>
                <a:latin typeface="+mn-ea"/>
              </a:rPr>
              <a:t>～）</a:t>
            </a:r>
            <a:endParaRPr lang="ja-JP" altLang="en-US" sz="400" dirty="0">
              <a:solidFill>
                <a:srgbClr val="000000"/>
              </a:solidFill>
              <a:latin typeface="+mn-ea"/>
            </a:endParaRPr>
          </a:p>
        </p:txBody>
      </p:sp>
      <p:sp>
        <p:nvSpPr>
          <p:cNvPr id="246" name="ホームベース 245"/>
          <p:cNvSpPr/>
          <p:nvPr/>
        </p:nvSpPr>
        <p:spPr>
          <a:xfrm>
            <a:off x="5111846" y="4302811"/>
            <a:ext cx="4248000"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rPr>
              <a:t>(H29) </a:t>
            </a:r>
            <a:r>
              <a:rPr lang="ja-JP" altLang="en-US" sz="750" dirty="0">
                <a:solidFill>
                  <a:srgbClr val="000000"/>
                </a:solidFill>
                <a:latin typeface="ＭＳ Ｐゴシック"/>
                <a:ea typeface="ＭＳ Ｐゴシック"/>
              </a:rPr>
              <a:t>補助対象の追加</a:t>
            </a: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要件を満たす場合、盛土高さ</a:t>
            </a:r>
            <a:r>
              <a:rPr lang="en-US" altLang="ja-JP" sz="500" dirty="0">
                <a:solidFill>
                  <a:srgbClr val="000000"/>
                </a:solidFill>
                <a:latin typeface="ＭＳ Ｐゴシック"/>
                <a:ea typeface="ＭＳ Ｐゴシック"/>
              </a:rPr>
              <a:t>2m</a:t>
            </a:r>
            <a:r>
              <a:rPr lang="ja-JP" altLang="en-US" sz="500" dirty="0">
                <a:solidFill>
                  <a:srgbClr val="000000"/>
                </a:solidFill>
                <a:latin typeface="ＭＳ Ｐゴシック"/>
                <a:ea typeface="ＭＳ Ｐゴシック"/>
              </a:rPr>
              <a:t>以上の擁壁復旧工事を追加</a:t>
            </a:r>
          </a:p>
        </p:txBody>
      </p:sp>
      <p:sp>
        <p:nvSpPr>
          <p:cNvPr id="224" name="ホームベース 50">
            <a:extLst>
              <a:ext uri="{FF2B5EF4-FFF2-40B4-BE49-F238E27FC236}">
                <a16:creationId xmlns:a16="http://schemas.microsoft.com/office/drawing/2014/main" id="{13A881CF-807C-486C-B059-C9FDA543DC06}"/>
              </a:ext>
            </a:extLst>
          </p:cNvPr>
          <p:cNvSpPr/>
          <p:nvPr/>
        </p:nvSpPr>
        <p:spPr>
          <a:xfrm>
            <a:off x="6580548" y="3810547"/>
            <a:ext cx="2772000"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mn-ea"/>
              </a:rPr>
              <a:t>(R2) </a:t>
            </a:r>
            <a:r>
              <a:rPr lang="ja-JP" altLang="en-US" sz="750" dirty="0">
                <a:solidFill>
                  <a:srgbClr val="000000"/>
                </a:solidFill>
                <a:latin typeface="Arial"/>
                <a:ea typeface="ＭＳ Ｐゴシック"/>
              </a:rPr>
              <a:t>国費率嵩上げ         </a:t>
            </a:r>
            <a:r>
              <a:rPr lang="ja-JP" altLang="en-US" sz="750" dirty="0">
                <a:solidFill>
                  <a:srgbClr val="000000"/>
                </a:solidFill>
                <a:latin typeface="+mn-ea"/>
              </a:rPr>
              <a:t>（</a:t>
            </a:r>
            <a:r>
              <a:rPr lang="en-US" altLang="ja-JP" sz="750" dirty="0">
                <a:solidFill>
                  <a:srgbClr val="000000"/>
                </a:solidFill>
                <a:latin typeface="+mn-ea"/>
              </a:rPr>
              <a:t>R6</a:t>
            </a:r>
            <a:r>
              <a:rPr lang="ja-JP" altLang="en-US" sz="750" dirty="0">
                <a:solidFill>
                  <a:srgbClr val="000000"/>
                </a:solidFill>
                <a:latin typeface="+mn-ea"/>
              </a:rPr>
              <a:t>）補助対象事業費の限度額の見直し</a:t>
            </a:r>
            <a:endParaRPr lang="en-US" altLang="ja-JP" sz="750" dirty="0">
              <a:solidFill>
                <a:srgbClr val="000000"/>
              </a:solidFill>
              <a:latin typeface="+mn-ea"/>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ea typeface="ＭＳ Ｐゴシック"/>
              </a:rPr>
              <a:t>へ</a:t>
            </a:r>
          </a:p>
        </p:txBody>
      </p:sp>
      <p:sp>
        <p:nvSpPr>
          <p:cNvPr id="183" name="ホームベース 182"/>
          <p:cNvSpPr/>
          <p:nvPr/>
        </p:nvSpPr>
        <p:spPr>
          <a:xfrm>
            <a:off x="2796377" y="3344331"/>
            <a:ext cx="6567792"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1015" b="1" dirty="0">
                <a:solidFill>
                  <a:srgbClr val="000000"/>
                </a:solidFill>
                <a:latin typeface="Arial"/>
                <a:ea typeface="ＭＳ Ｐゴシック"/>
              </a:rPr>
              <a:t>大規模盛土造成地滑動崩落防止事業</a:t>
            </a:r>
          </a:p>
        </p:txBody>
      </p:sp>
      <p:sp>
        <p:nvSpPr>
          <p:cNvPr id="181" name="ホームベース 180"/>
          <p:cNvSpPr/>
          <p:nvPr/>
        </p:nvSpPr>
        <p:spPr>
          <a:xfrm>
            <a:off x="2796377" y="3404802"/>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H18</a:t>
            </a:r>
            <a:r>
              <a:rPr lang="ja-JP" altLang="en-US" sz="700" dirty="0">
                <a:solidFill>
                  <a:srgbClr val="000000"/>
                </a:solidFill>
                <a:latin typeface="+mn-ea"/>
              </a:rPr>
              <a:t>～）</a:t>
            </a:r>
            <a:endParaRPr lang="ja-JP" altLang="en-US" sz="400" dirty="0">
              <a:solidFill>
                <a:srgbClr val="000000"/>
              </a:solidFill>
              <a:latin typeface="+mn-ea"/>
            </a:endParaRPr>
          </a:p>
        </p:txBody>
      </p:sp>
      <p:sp>
        <p:nvSpPr>
          <p:cNvPr id="99" name="ホームベース 98"/>
          <p:cNvSpPr/>
          <p:nvPr/>
        </p:nvSpPr>
        <p:spPr>
          <a:xfrm>
            <a:off x="7034749" y="3058208"/>
            <a:ext cx="2330846"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en-US" altLang="ja-JP" sz="500" dirty="0">
                <a:solidFill>
                  <a:srgbClr val="000000"/>
                </a:solidFill>
                <a:latin typeface="ＭＳ Ｐゴシック"/>
                <a:ea typeface="ＭＳ Ｐゴシック"/>
              </a:rPr>
              <a:t>R4</a:t>
            </a:r>
            <a:r>
              <a:rPr lang="ja-JP" altLang="en-US" sz="500" dirty="0">
                <a:solidFill>
                  <a:srgbClr val="000000"/>
                </a:solidFill>
                <a:latin typeface="ＭＳ Ｐゴシック"/>
                <a:ea typeface="ＭＳ Ｐゴシック"/>
              </a:rPr>
              <a:t>まで</a:t>
            </a:r>
            <a:endParaRPr lang="en-US" altLang="ja-JP" sz="500" dirty="0">
              <a:solidFill>
                <a:srgbClr val="000000"/>
              </a:solidFill>
              <a:latin typeface="ＭＳ Ｐゴシック"/>
              <a:ea typeface="ＭＳ Ｐゴシック"/>
            </a:endParaRPr>
          </a:p>
        </p:txBody>
      </p:sp>
      <p:sp>
        <p:nvSpPr>
          <p:cNvPr id="195" name="ホームベース 194"/>
          <p:cNvSpPr/>
          <p:nvPr/>
        </p:nvSpPr>
        <p:spPr>
          <a:xfrm>
            <a:off x="6048325" y="3067589"/>
            <a:ext cx="1069368" cy="23425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mn-ea"/>
              </a:rPr>
              <a:t>(H31) </a:t>
            </a:r>
            <a:r>
              <a:rPr lang="ja-JP" altLang="en-US" sz="750" dirty="0">
                <a:solidFill>
                  <a:srgbClr val="000000"/>
                </a:solidFill>
                <a:latin typeface="Arial"/>
                <a:ea typeface="ＭＳ Ｐゴシック"/>
              </a:rPr>
              <a:t>国費率嵩上げ</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en-US" altLang="ja-JP" sz="500" dirty="0">
                <a:solidFill>
                  <a:srgbClr val="000000"/>
                </a:solidFill>
                <a:latin typeface="ＭＳ Ｐゴシック"/>
                <a:ea typeface="ＭＳ Ｐゴシック"/>
              </a:rPr>
              <a:t>1/3</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ea typeface="ＭＳ Ｐゴシック"/>
              </a:rPr>
              <a:t>へ（</a:t>
            </a:r>
            <a:r>
              <a:rPr lang="en-US" altLang="ja-JP" sz="500" dirty="0">
                <a:solidFill>
                  <a:srgbClr val="000000"/>
                </a:solidFill>
                <a:latin typeface="ＭＳ Ｐゴシック"/>
                <a:ea typeface="ＭＳ Ｐゴシック"/>
              </a:rPr>
              <a:t>R2</a:t>
            </a:r>
            <a:r>
              <a:rPr lang="ja-JP" altLang="en-US" sz="500" dirty="0">
                <a:solidFill>
                  <a:srgbClr val="000000"/>
                </a:solidFill>
                <a:latin typeface="ＭＳ Ｐゴシック"/>
                <a:ea typeface="ＭＳ Ｐゴシック"/>
              </a:rPr>
              <a:t>まで）</a:t>
            </a:r>
            <a:endParaRPr lang="en-US" altLang="ja-JP" sz="500" dirty="0">
              <a:solidFill>
                <a:srgbClr val="000000"/>
              </a:solidFill>
              <a:latin typeface="ＭＳ Ｐゴシック"/>
              <a:ea typeface="ＭＳ Ｐゴシック"/>
            </a:endParaRPr>
          </a:p>
        </p:txBody>
      </p:sp>
      <p:sp>
        <p:nvSpPr>
          <p:cNvPr id="92" name="ホームベース 91"/>
          <p:cNvSpPr/>
          <p:nvPr/>
        </p:nvSpPr>
        <p:spPr>
          <a:xfrm>
            <a:off x="6151711" y="3555173"/>
            <a:ext cx="3215959"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マップ公表期限：</a:t>
            </a:r>
            <a:r>
              <a:rPr lang="en-US" altLang="ja-JP" sz="500" dirty="0">
                <a:solidFill>
                  <a:srgbClr val="000000"/>
                </a:solidFill>
                <a:latin typeface="ＭＳ Ｐゴシック"/>
                <a:ea typeface="ＭＳ Ｐゴシック"/>
              </a:rPr>
              <a:t>R2</a:t>
            </a:r>
            <a:r>
              <a:rPr lang="ja-JP" altLang="en-US" sz="500" dirty="0" err="1">
                <a:solidFill>
                  <a:srgbClr val="000000"/>
                </a:solidFill>
                <a:latin typeface="ＭＳ Ｐゴシック"/>
                <a:ea typeface="ＭＳ Ｐゴシック"/>
              </a:rPr>
              <a:t>、</a:t>
            </a:r>
            <a:r>
              <a:rPr lang="ja-JP" altLang="en-US" sz="500" dirty="0">
                <a:solidFill>
                  <a:srgbClr val="000000"/>
                </a:solidFill>
                <a:latin typeface="ＭＳ Ｐゴシック"/>
                <a:ea typeface="ＭＳ Ｐゴシック"/>
              </a:rPr>
              <a:t>着工期限：</a:t>
            </a:r>
            <a:r>
              <a:rPr lang="en-US" altLang="ja-JP" sz="500" dirty="0">
                <a:solidFill>
                  <a:srgbClr val="000000"/>
                </a:solidFill>
                <a:latin typeface="ＭＳ Ｐゴシック"/>
                <a:ea typeface="ＭＳ Ｐゴシック"/>
              </a:rPr>
              <a:t>R4</a:t>
            </a:r>
          </a:p>
        </p:txBody>
      </p:sp>
      <p:sp>
        <p:nvSpPr>
          <p:cNvPr id="100" name="ホームベース 99"/>
          <p:cNvSpPr/>
          <p:nvPr/>
        </p:nvSpPr>
        <p:spPr>
          <a:xfrm>
            <a:off x="5119521" y="3559709"/>
            <a:ext cx="1210869" cy="246691"/>
          </a:xfrm>
          <a:prstGeom prst="homePlate">
            <a:avLst>
              <a:gd name="adj" fmla="val 314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ja-JP" altLang="en-US" sz="831" dirty="0">
                <a:solidFill>
                  <a:srgbClr val="000000"/>
                </a:solidFill>
                <a:latin typeface="Arial"/>
                <a:ea typeface="ＭＳ Ｐゴシック"/>
              </a:rPr>
              <a:t>　</a:t>
            </a:r>
            <a:r>
              <a:rPr lang="ja-JP" altLang="en-US" sz="750" dirty="0">
                <a:solidFill>
                  <a:srgbClr val="000000"/>
                </a:solidFill>
                <a:latin typeface="Arial"/>
                <a:ea typeface="ＭＳ Ｐゴシック"/>
              </a:rPr>
              <a:t>期間延長</a:t>
            </a:r>
            <a:endParaRPr lang="en-US" altLang="ja-JP" sz="750" dirty="0">
              <a:solidFill>
                <a:srgbClr val="000000"/>
              </a:solidFill>
              <a:latin typeface="Arial"/>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マップ公表期限：</a:t>
            </a:r>
            <a:r>
              <a:rPr lang="en-US" altLang="ja-JP" sz="500" dirty="0">
                <a:solidFill>
                  <a:srgbClr val="000000"/>
                </a:solidFill>
                <a:latin typeface="ＭＳ Ｐゴシック"/>
                <a:ea typeface="ＭＳ Ｐゴシック"/>
              </a:rPr>
              <a:t>H30</a:t>
            </a:r>
            <a:r>
              <a:rPr lang="ja-JP" altLang="en-US" sz="500" dirty="0">
                <a:solidFill>
                  <a:srgbClr val="000000"/>
                </a:solidFill>
                <a:latin typeface="ＭＳ Ｐゴシック"/>
                <a:ea typeface="ＭＳ Ｐゴシック"/>
              </a:rPr>
              <a:t> 着工期限：</a:t>
            </a:r>
            <a:r>
              <a:rPr lang="en-US" altLang="ja-JP" sz="500" dirty="0">
                <a:solidFill>
                  <a:srgbClr val="000000"/>
                </a:solidFill>
                <a:latin typeface="ＭＳ Ｐゴシック"/>
                <a:ea typeface="ＭＳ Ｐゴシック"/>
              </a:rPr>
              <a:t>R2</a:t>
            </a:r>
            <a:endParaRPr lang="en-US" altLang="ja-JP" sz="462" dirty="0">
              <a:solidFill>
                <a:srgbClr val="000000"/>
              </a:solidFill>
              <a:latin typeface="ＭＳ Ｐゴシック"/>
              <a:ea typeface="ＭＳ Ｐゴシック"/>
            </a:endParaRPr>
          </a:p>
        </p:txBody>
      </p:sp>
      <p:sp>
        <p:nvSpPr>
          <p:cNvPr id="200" name="ホームベース 199"/>
          <p:cNvSpPr/>
          <p:nvPr/>
        </p:nvSpPr>
        <p:spPr>
          <a:xfrm>
            <a:off x="4061043" y="3565726"/>
            <a:ext cx="1145224" cy="234251"/>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fontAlgn="base">
              <a:spcBef>
                <a:spcPct val="0"/>
              </a:spcBef>
              <a:spcAft>
                <a:spcPct val="0"/>
              </a:spcAft>
              <a:defRPr/>
            </a:pPr>
            <a:r>
              <a:rPr lang="en-US" altLang="ja-JP" sz="750" dirty="0">
                <a:solidFill>
                  <a:srgbClr val="000000"/>
                </a:solidFill>
                <a:latin typeface="ＭＳ Ｐゴシック"/>
                <a:ea typeface="ＭＳ Ｐゴシック"/>
              </a:rPr>
              <a:t>(H26) </a:t>
            </a:r>
            <a:r>
              <a:rPr lang="ja-JP" altLang="en-US" sz="750" dirty="0">
                <a:solidFill>
                  <a:srgbClr val="000000"/>
                </a:solidFill>
                <a:latin typeface="ＭＳ Ｐゴシック"/>
                <a:ea typeface="ＭＳ Ｐゴシック"/>
              </a:rPr>
              <a:t>国費率嵩上げ</a:t>
            </a:r>
            <a:endParaRPr lang="en-US" altLang="ja-JP" sz="750" dirty="0">
              <a:solidFill>
                <a:srgbClr val="000000"/>
              </a:solidFill>
              <a:latin typeface="ＭＳ Ｐゴシック"/>
              <a:ea typeface="ＭＳ Ｐゴシック"/>
            </a:endParaRPr>
          </a:p>
          <a:p>
            <a:pPr defTabSz="844083" fontAlgn="base">
              <a:spcBef>
                <a:spcPct val="0"/>
              </a:spcBef>
              <a:spcAft>
                <a:spcPct val="0"/>
              </a:spcAft>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要件を満たす場合、</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1/3</a:t>
            </a:r>
            <a:r>
              <a:rPr lang="ja-JP" altLang="en-US" sz="500" dirty="0">
                <a:solidFill>
                  <a:srgbClr val="000000"/>
                </a:solidFill>
                <a:latin typeface="ＭＳ Ｐゴシック"/>
                <a:ea typeface="ＭＳ Ｐゴシック"/>
              </a:rPr>
              <a:t>へ</a:t>
            </a:r>
          </a:p>
        </p:txBody>
      </p:sp>
      <p:sp>
        <p:nvSpPr>
          <p:cNvPr id="108" name="ホームベース 107"/>
          <p:cNvSpPr/>
          <p:nvPr/>
        </p:nvSpPr>
        <p:spPr>
          <a:xfrm>
            <a:off x="4767284" y="4788564"/>
            <a:ext cx="4572000" cy="241946"/>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(H28</a:t>
            </a:r>
            <a:r>
              <a:rPr lang="ja-JP" altLang="en-US" sz="750" dirty="0">
                <a:solidFill>
                  <a:srgbClr val="000000"/>
                </a:solidFill>
                <a:latin typeface="ＭＳ Ｐゴシック"/>
                <a:ea typeface="ＭＳ Ｐゴシック"/>
              </a:rPr>
              <a:t>補正</a:t>
            </a:r>
            <a:r>
              <a:rPr lang="en-US" altLang="ja-JP" sz="750" dirty="0">
                <a:solidFill>
                  <a:srgbClr val="000000"/>
                </a:solidFill>
                <a:latin typeface="ＭＳ Ｐゴシック"/>
                <a:ea typeface="ＭＳ Ｐゴシック"/>
              </a:rPr>
              <a:t>) </a:t>
            </a:r>
            <a:r>
              <a:rPr lang="ja-JP" altLang="en-US" sz="750" dirty="0">
                <a:solidFill>
                  <a:srgbClr val="000000"/>
                </a:solidFill>
                <a:latin typeface="ＭＳ Ｐゴシック"/>
                <a:ea typeface="ＭＳ Ｐゴシック"/>
              </a:rPr>
              <a:t>国費率嵩上げ</a:t>
            </a:r>
            <a:r>
              <a:rPr lang="ja-JP" altLang="en-US" sz="600" dirty="0">
                <a:solidFill>
                  <a:srgbClr val="000000"/>
                </a:solidFill>
                <a:latin typeface="ＭＳ Ｐゴシック"/>
                <a:ea typeface="ＭＳ Ｐゴシック"/>
              </a:rPr>
              <a:t>（熊本</a:t>
            </a:r>
            <a:r>
              <a:rPr lang="ja-JP" altLang="en-US" sz="600" dirty="0">
                <a:solidFill>
                  <a:srgbClr val="000000"/>
                </a:solidFill>
                <a:latin typeface="ＭＳ Ｐゴシック"/>
              </a:rPr>
              <a:t>）</a:t>
            </a:r>
            <a:r>
              <a:rPr lang="ja-JP" altLang="en-US" sz="800" dirty="0">
                <a:solidFill>
                  <a:srgbClr val="000000"/>
                </a:solidFill>
                <a:latin typeface="ＭＳ Ｐゴシック"/>
              </a:rPr>
              <a:t>　</a:t>
            </a:r>
            <a:r>
              <a:rPr lang="ja-JP" altLang="en-US" sz="750" dirty="0">
                <a:solidFill>
                  <a:srgbClr val="000000"/>
                </a:solidFill>
                <a:latin typeface="ＭＳ Ｐゴシック"/>
              </a:rPr>
              <a:t> </a:t>
            </a:r>
            <a:r>
              <a:rPr lang="en-US" altLang="ja-JP" sz="750" dirty="0">
                <a:solidFill>
                  <a:srgbClr val="000000"/>
                </a:solidFill>
                <a:latin typeface="ＭＳ Ｐゴシック"/>
              </a:rPr>
              <a:t>(H30</a:t>
            </a:r>
            <a:r>
              <a:rPr lang="ja-JP" altLang="en-US" sz="750" dirty="0">
                <a:solidFill>
                  <a:srgbClr val="000000"/>
                </a:solidFill>
                <a:latin typeface="ＭＳ Ｐゴシック"/>
              </a:rPr>
              <a:t>補正</a:t>
            </a:r>
            <a:r>
              <a:rPr lang="en-US" altLang="ja-JP" sz="750" dirty="0">
                <a:solidFill>
                  <a:srgbClr val="000000"/>
                </a:solidFill>
                <a:latin typeface="ＭＳ Ｐゴシック"/>
              </a:rPr>
              <a:t>) </a:t>
            </a:r>
            <a:r>
              <a:rPr lang="ja-JP" altLang="en-US" sz="750" dirty="0">
                <a:solidFill>
                  <a:srgbClr val="000000"/>
                </a:solidFill>
                <a:latin typeface="ＭＳ Ｐゴシック"/>
              </a:rPr>
              <a:t>国費率嵩上げ</a:t>
            </a:r>
            <a:r>
              <a:rPr lang="ja-JP" altLang="en-US" sz="600" dirty="0">
                <a:solidFill>
                  <a:srgbClr val="000000"/>
                </a:solidFill>
                <a:latin typeface="ＭＳ Ｐゴシック"/>
              </a:rPr>
              <a:t>（北海道）　　　　　　　　　　　</a:t>
            </a:r>
            <a:r>
              <a:rPr lang="ja-JP" altLang="en-US" sz="700" dirty="0">
                <a:solidFill>
                  <a:srgbClr val="000000"/>
                </a:solidFill>
                <a:latin typeface="ＭＳ Ｐゴシック"/>
              </a:rPr>
              <a:t>　 </a:t>
            </a:r>
            <a:r>
              <a:rPr lang="en-US" altLang="ja-JP" sz="700" dirty="0">
                <a:solidFill>
                  <a:srgbClr val="000000"/>
                </a:solidFill>
                <a:latin typeface="ＭＳ Ｐゴシック"/>
              </a:rPr>
              <a:t>(R6) </a:t>
            </a:r>
            <a:r>
              <a:rPr lang="ja-JP" altLang="en-US" sz="700" dirty="0">
                <a:solidFill>
                  <a:srgbClr val="000000"/>
                </a:solidFill>
                <a:latin typeface="ＭＳ Ｐゴシック"/>
              </a:rPr>
              <a:t>国費率嵩上げ</a:t>
            </a:r>
            <a:r>
              <a:rPr lang="ja-JP" altLang="en-US" sz="500" dirty="0">
                <a:solidFill>
                  <a:srgbClr val="000000"/>
                </a:solidFill>
                <a:latin typeface="ＭＳ Ｐゴシック"/>
              </a:rPr>
              <a:t>（能登半島地震）</a:t>
            </a:r>
            <a:endParaRPr lang="ja-JP" altLang="en-US" sz="600" dirty="0">
              <a:solidFill>
                <a:srgbClr val="000000"/>
              </a:solidFill>
              <a:latin typeface="ＭＳ Ｐゴシック"/>
              <a:ea typeface="ＭＳ Ｐゴシック"/>
            </a:endParaRPr>
          </a:p>
          <a:p>
            <a:pPr defTabSz="844083">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通常</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a:t>
            </a:r>
          </a:p>
        </p:txBody>
      </p:sp>
      <p:sp>
        <p:nvSpPr>
          <p:cNvPr id="115" name="正方形/長方形 114"/>
          <p:cNvSpPr/>
          <p:nvPr/>
        </p:nvSpPr>
        <p:spPr>
          <a:xfrm>
            <a:off x="2733125" y="2316101"/>
            <a:ext cx="1766825" cy="255124"/>
          </a:xfrm>
          <a:prstGeom prst="rect">
            <a:avLst/>
          </a:prstGeom>
          <a:solidFill>
            <a:schemeClr val="bg1"/>
          </a:solidFill>
          <a:ln w="9525">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algn="ctr" defTabSz="844083">
              <a:defRPr/>
            </a:pPr>
            <a:r>
              <a:rPr lang="ja-JP" altLang="en-US" sz="1050" b="1" dirty="0">
                <a:solidFill>
                  <a:srgbClr val="000000"/>
                </a:solidFill>
                <a:latin typeface="ＭＳ Ｐゴシック"/>
                <a:ea typeface="ＭＳ Ｐゴシック"/>
              </a:rPr>
              <a:t>宅地耐震化推進事業</a:t>
            </a:r>
            <a:r>
              <a:rPr lang="ja-JP" altLang="en-US" sz="700" b="1" dirty="0">
                <a:solidFill>
                  <a:srgbClr val="000000"/>
                </a:solidFill>
                <a:latin typeface="ＭＳ Ｐゴシック"/>
              </a:rPr>
              <a:t>（</a:t>
            </a:r>
            <a:r>
              <a:rPr lang="en-US" altLang="ja-JP" sz="700" b="1" dirty="0">
                <a:solidFill>
                  <a:srgbClr val="000000"/>
                </a:solidFill>
                <a:latin typeface="ＭＳ Ｐゴシック"/>
              </a:rPr>
              <a:t>H18</a:t>
            </a:r>
            <a:r>
              <a:rPr lang="ja-JP" altLang="en-US" sz="700" b="1" dirty="0">
                <a:solidFill>
                  <a:srgbClr val="000000"/>
                </a:solidFill>
                <a:latin typeface="ＭＳ Ｐゴシック"/>
              </a:rPr>
              <a:t>～）</a:t>
            </a:r>
          </a:p>
        </p:txBody>
      </p:sp>
      <p:sp>
        <p:nvSpPr>
          <p:cNvPr id="114" name="正方形/長方形 113"/>
          <p:cNvSpPr/>
          <p:nvPr/>
        </p:nvSpPr>
        <p:spPr>
          <a:xfrm>
            <a:off x="7203645" y="5958946"/>
            <a:ext cx="2264517" cy="826805"/>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1" name="ホームベース 110"/>
          <p:cNvSpPr/>
          <p:nvPr/>
        </p:nvSpPr>
        <p:spPr>
          <a:xfrm>
            <a:off x="7341764" y="6143273"/>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盛土の安全性把握調査等</a:t>
            </a:r>
            <a:endParaRPr lang="en-US" altLang="ja-JP" sz="900" b="1" dirty="0">
              <a:solidFill>
                <a:srgbClr val="000000"/>
              </a:solidFill>
              <a:latin typeface="Arial"/>
              <a:ea typeface="ＭＳ Ｐゴシック"/>
            </a:endParaRPr>
          </a:p>
        </p:txBody>
      </p:sp>
      <p:sp>
        <p:nvSpPr>
          <p:cNvPr id="112" name="ホームベース 111"/>
          <p:cNvSpPr/>
          <p:nvPr/>
        </p:nvSpPr>
        <p:spPr>
          <a:xfrm>
            <a:off x="7342349" y="6353763"/>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盛土の撤去事業</a:t>
            </a:r>
            <a:endParaRPr lang="en-US" altLang="ja-JP" sz="900" b="1" dirty="0">
              <a:solidFill>
                <a:srgbClr val="000000"/>
              </a:solidFill>
              <a:latin typeface="Arial"/>
              <a:ea typeface="ＭＳ Ｐゴシック"/>
            </a:endParaRPr>
          </a:p>
        </p:txBody>
      </p:sp>
      <p:sp>
        <p:nvSpPr>
          <p:cNvPr id="113" name="ホームベース 112"/>
          <p:cNvSpPr/>
          <p:nvPr/>
        </p:nvSpPr>
        <p:spPr>
          <a:xfrm>
            <a:off x="7344011" y="6562278"/>
            <a:ext cx="1980000" cy="182231"/>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盛土の崩落対策事業</a:t>
            </a:r>
            <a:endParaRPr lang="en-US" altLang="ja-JP" sz="900" b="1" dirty="0">
              <a:solidFill>
                <a:srgbClr val="000000"/>
              </a:solidFill>
              <a:latin typeface="Arial"/>
              <a:ea typeface="ＭＳ Ｐゴシック"/>
            </a:endParaRPr>
          </a:p>
        </p:txBody>
      </p:sp>
      <p:sp>
        <p:nvSpPr>
          <p:cNvPr id="116" name="正方形/長方形 115"/>
          <p:cNvSpPr/>
          <p:nvPr/>
        </p:nvSpPr>
        <p:spPr>
          <a:xfrm>
            <a:off x="7167598" y="5844917"/>
            <a:ext cx="1630915" cy="255124"/>
          </a:xfrm>
          <a:prstGeom prst="rect">
            <a:avLst/>
          </a:prstGeom>
          <a:solidFill>
            <a:schemeClr val="bg1"/>
          </a:solidFill>
          <a:ln w="9525">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algn="ctr" defTabSz="844083" fontAlgn="base">
              <a:spcBef>
                <a:spcPct val="0"/>
              </a:spcBef>
              <a:spcAft>
                <a:spcPct val="0"/>
              </a:spcAft>
              <a:defRPr/>
            </a:pPr>
            <a:r>
              <a:rPr lang="ja-JP" altLang="en-US" sz="1050" b="1" dirty="0">
                <a:solidFill>
                  <a:srgbClr val="000000"/>
                </a:solidFill>
                <a:latin typeface="ＭＳ Ｐゴシック"/>
                <a:ea typeface="ＭＳ Ｐゴシック"/>
              </a:rPr>
              <a:t>盛土緊急対策事業 </a:t>
            </a:r>
            <a:r>
              <a:rPr lang="ja-JP" altLang="en-US" sz="700" b="1" dirty="0">
                <a:solidFill>
                  <a:srgbClr val="000000"/>
                </a:solidFill>
                <a:latin typeface="ＭＳ Ｐゴシック"/>
                <a:ea typeface="ＭＳ Ｐゴシック"/>
              </a:rPr>
              <a:t>（</a:t>
            </a:r>
            <a:r>
              <a:rPr lang="en-US" altLang="ja-JP" sz="700" b="1" dirty="0">
                <a:solidFill>
                  <a:srgbClr val="000000"/>
                </a:solidFill>
                <a:latin typeface="ＭＳ Ｐゴシック"/>
                <a:ea typeface="ＭＳ Ｐゴシック"/>
              </a:rPr>
              <a:t>R3</a:t>
            </a:r>
            <a:r>
              <a:rPr lang="ja-JP" altLang="en-US" sz="700" b="1" dirty="0">
                <a:solidFill>
                  <a:srgbClr val="000000"/>
                </a:solidFill>
                <a:latin typeface="ＭＳ Ｐゴシック"/>
                <a:ea typeface="ＭＳ Ｐゴシック"/>
              </a:rPr>
              <a:t>補正～）</a:t>
            </a:r>
          </a:p>
        </p:txBody>
      </p:sp>
      <p:sp>
        <p:nvSpPr>
          <p:cNvPr id="120" name="ホームベース 119"/>
          <p:cNvSpPr/>
          <p:nvPr/>
        </p:nvSpPr>
        <p:spPr>
          <a:xfrm>
            <a:off x="4767284" y="4053532"/>
            <a:ext cx="4608000" cy="241946"/>
          </a:xfrm>
          <a:prstGeom prst="homePlate">
            <a:avLst>
              <a:gd name="adj" fmla="val 35044"/>
            </a:avLst>
          </a:prstGeom>
          <a:solidFill>
            <a:srgbClr val="FFFF99"/>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tIns="0" rIns="33231" bIns="33231" rtlCol="0" anchor="ctr">
            <a:spAutoFit/>
          </a:bodyPr>
          <a:lstStyle/>
          <a:p>
            <a:pPr defTabSz="844083">
              <a:defRPr/>
            </a:pPr>
            <a:r>
              <a:rPr lang="en-US" altLang="ja-JP" sz="750" dirty="0">
                <a:solidFill>
                  <a:srgbClr val="000000"/>
                </a:solidFill>
                <a:latin typeface="ＭＳ Ｐゴシック"/>
                <a:ea typeface="ＭＳ Ｐゴシック"/>
              </a:rPr>
              <a:t>(H28</a:t>
            </a:r>
            <a:r>
              <a:rPr lang="ja-JP" altLang="en-US" sz="750" dirty="0">
                <a:solidFill>
                  <a:srgbClr val="000000"/>
                </a:solidFill>
                <a:latin typeface="ＭＳ Ｐゴシック"/>
                <a:ea typeface="ＭＳ Ｐゴシック"/>
              </a:rPr>
              <a:t>補正</a:t>
            </a:r>
            <a:r>
              <a:rPr lang="en-US" altLang="ja-JP" sz="750" dirty="0">
                <a:solidFill>
                  <a:srgbClr val="000000"/>
                </a:solidFill>
                <a:latin typeface="ＭＳ Ｐゴシック"/>
                <a:ea typeface="ＭＳ Ｐゴシック"/>
              </a:rPr>
              <a:t>) </a:t>
            </a:r>
            <a:r>
              <a:rPr lang="ja-JP" altLang="en-US" sz="750" dirty="0">
                <a:solidFill>
                  <a:srgbClr val="000000"/>
                </a:solidFill>
                <a:latin typeface="ＭＳ Ｐゴシック"/>
                <a:ea typeface="ＭＳ Ｐゴシック"/>
              </a:rPr>
              <a:t>国費率嵩上げ</a:t>
            </a:r>
            <a:r>
              <a:rPr lang="ja-JP" altLang="en-US" sz="600" dirty="0">
                <a:solidFill>
                  <a:srgbClr val="000000"/>
                </a:solidFill>
                <a:latin typeface="ＭＳ Ｐゴシック"/>
                <a:ea typeface="ＭＳ Ｐゴシック"/>
              </a:rPr>
              <a:t>（熊本</a:t>
            </a:r>
            <a:r>
              <a:rPr lang="ja-JP" altLang="en-US" sz="600" dirty="0">
                <a:solidFill>
                  <a:srgbClr val="000000"/>
                </a:solidFill>
                <a:latin typeface="ＭＳ Ｐゴシック"/>
              </a:rPr>
              <a:t>）</a:t>
            </a:r>
            <a:r>
              <a:rPr lang="ja-JP" altLang="en-US" sz="800" dirty="0">
                <a:solidFill>
                  <a:srgbClr val="000000"/>
                </a:solidFill>
                <a:latin typeface="ＭＳ Ｐゴシック"/>
              </a:rPr>
              <a:t>　 </a:t>
            </a:r>
            <a:r>
              <a:rPr lang="en-US" altLang="ja-JP" sz="750" dirty="0">
                <a:solidFill>
                  <a:srgbClr val="000000"/>
                </a:solidFill>
                <a:latin typeface="ＭＳ Ｐゴシック"/>
              </a:rPr>
              <a:t>(H30</a:t>
            </a:r>
            <a:r>
              <a:rPr lang="ja-JP" altLang="en-US" sz="750" dirty="0">
                <a:solidFill>
                  <a:srgbClr val="000000"/>
                </a:solidFill>
                <a:latin typeface="ＭＳ Ｐゴシック"/>
              </a:rPr>
              <a:t>補正</a:t>
            </a:r>
            <a:r>
              <a:rPr lang="en-US" altLang="ja-JP" sz="750" dirty="0">
                <a:solidFill>
                  <a:srgbClr val="000000"/>
                </a:solidFill>
                <a:latin typeface="ＭＳ Ｐゴシック"/>
              </a:rPr>
              <a:t>) </a:t>
            </a:r>
            <a:r>
              <a:rPr lang="ja-JP" altLang="en-US" sz="750" dirty="0">
                <a:solidFill>
                  <a:srgbClr val="000000"/>
                </a:solidFill>
                <a:latin typeface="ＭＳ Ｐゴシック"/>
              </a:rPr>
              <a:t>国費率嵩上げ</a:t>
            </a:r>
            <a:r>
              <a:rPr lang="ja-JP" altLang="en-US" sz="600" dirty="0">
                <a:solidFill>
                  <a:srgbClr val="000000"/>
                </a:solidFill>
                <a:latin typeface="ＭＳ Ｐゴシック"/>
              </a:rPr>
              <a:t>（北海道）　　　　　　　　　　　　　　　　 </a:t>
            </a:r>
            <a:r>
              <a:rPr lang="en-US" altLang="ja-JP" sz="600" dirty="0">
                <a:solidFill>
                  <a:srgbClr val="000000"/>
                </a:solidFill>
                <a:latin typeface="ＭＳ Ｐゴシック"/>
              </a:rPr>
              <a:t>(R6) </a:t>
            </a:r>
            <a:r>
              <a:rPr lang="ja-JP" altLang="en-US" sz="600" dirty="0">
                <a:solidFill>
                  <a:srgbClr val="000000"/>
                </a:solidFill>
                <a:latin typeface="ＭＳ Ｐゴシック"/>
              </a:rPr>
              <a:t>国費率嵩上げ</a:t>
            </a:r>
            <a:r>
              <a:rPr lang="ja-JP" altLang="en-US" sz="400" dirty="0">
                <a:solidFill>
                  <a:srgbClr val="000000"/>
                </a:solidFill>
                <a:latin typeface="ＭＳ Ｐゴシック"/>
              </a:rPr>
              <a:t>（能登半島地震）</a:t>
            </a:r>
            <a:endParaRPr lang="ja-JP" altLang="en-US" sz="600" dirty="0">
              <a:solidFill>
                <a:srgbClr val="000000"/>
              </a:solidFill>
              <a:latin typeface="ＭＳ Ｐゴシック"/>
              <a:ea typeface="ＭＳ Ｐゴシック"/>
            </a:endParaRPr>
          </a:p>
          <a:p>
            <a:pPr defTabSz="844083">
              <a:defRPr/>
            </a:pPr>
            <a:r>
              <a:rPr lang="ja-JP" altLang="en-US" sz="554" dirty="0">
                <a:solidFill>
                  <a:srgbClr val="000000"/>
                </a:solidFill>
                <a:latin typeface="ＭＳ Ｐゴシック"/>
                <a:ea typeface="ＭＳ Ｐゴシック"/>
              </a:rPr>
              <a:t>  ・</a:t>
            </a:r>
            <a:r>
              <a:rPr lang="ja-JP" altLang="en-US" sz="500" dirty="0">
                <a:solidFill>
                  <a:srgbClr val="000000"/>
                </a:solidFill>
                <a:latin typeface="ＭＳ Ｐゴシック"/>
                <a:ea typeface="ＭＳ Ｐゴシック"/>
              </a:rPr>
              <a:t>通常</a:t>
            </a:r>
            <a:r>
              <a:rPr lang="en-US" altLang="ja-JP" sz="500" dirty="0">
                <a:solidFill>
                  <a:srgbClr val="000000"/>
                </a:solidFill>
                <a:latin typeface="ＭＳ Ｐゴシック"/>
                <a:ea typeface="ＭＳ Ｐゴシック"/>
              </a:rPr>
              <a:t>1/4</a:t>
            </a:r>
            <a:r>
              <a:rPr lang="ja-JP" altLang="en-US" sz="500" dirty="0">
                <a:solidFill>
                  <a:srgbClr val="000000"/>
                </a:solidFill>
                <a:latin typeface="ＭＳ Ｐゴシック"/>
                <a:ea typeface="ＭＳ Ｐゴシック"/>
              </a:rPr>
              <a:t>から</a:t>
            </a:r>
            <a:r>
              <a:rPr lang="en-US" altLang="ja-JP" sz="500" dirty="0">
                <a:solidFill>
                  <a:srgbClr val="000000"/>
                </a:solidFill>
                <a:latin typeface="ＭＳ Ｐゴシック"/>
                <a:ea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　　　　　　　　　　　　　　　　　　　　　　　　　　　　　　　　　　　　　 ・通常</a:t>
            </a:r>
            <a:r>
              <a:rPr lang="en-US" altLang="ja-JP" sz="500" dirty="0">
                <a:solidFill>
                  <a:srgbClr val="000000"/>
                </a:solidFill>
                <a:latin typeface="ＭＳ Ｐゴシック"/>
              </a:rPr>
              <a:t>1/4</a:t>
            </a:r>
            <a:r>
              <a:rPr lang="ja-JP" altLang="en-US" sz="500" dirty="0">
                <a:solidFill>
                  <a:srgbClr val="000000"/>
                </a:solidFill>
                <a:latin typeface="ＭＳ Ｐゴシック"/>
              </a:rPr>
              <a:t>から</a:t>
            </a:r>
            <a:r>
              <a:rPr lang="en-US" altLang="ja-JP" sz="500" dirty="0">
                <a:solidFill>
                  <a:srgbClr val="000000"/>
                </a:solidFill>
                <a:latin typeface="ＭＳ Ｐゴシック"/>
              </a:rPr>
              <a:t>1/2</a:t>
            </a:r>
            <a:r>
              <a:rPr lang="ja-JP" altLang="en-US" sz="500" dirty="0">
                <a:solidFill>
                  <a:srgbClr val="000000"/>
                </a:solidFill>
                <a:latin typeface="ＭＳ Ｐゴシック"/>
              </a:rPr>
              <a:t>へ</a:t>
            </a:r>
          </a:p>
        </p:txBody>
      </p:sp>
      <p:sp>
        <p:nvSpPr>
          <p:cNvPr id="126" name="下矢印 208"/>
          <p:cNvSpPr/>
          <p:nvPr/>
        </p:nvSpPr>
        <p:spPr>
          <a:xfrm>
            <a:off x="4887924" y="3884987"/>
            <a:ext cx="169505" cy="915212"/>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
        <p:nvSpPr>
          <p:cNvPr id="90" name="屈折矢印 89"/>
          <p:cNvSpPr/>
          <p:nvPr/>
        </p:nvSpPr>
        <p:spPr>
          <a:xfrm rot="5400000" flipH="1">
            <a:off x="2429568" y="3829437"/>
            <a:ext cx="2155192" cy="181752"/>
          </a:xfrm>
          <a:prstGeom prst="bentUpArrow">
            <a:avLst>
              <a:gd name="adj1" fmla="val 33132"/>
              <a:gd name="adj2" fmla="val 44479"/>
              <a:gd name="adj3" fmla="val 4068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5" name="屈折矢印 94"/>
          <p:cNvSpPr/>
          <p:nvPr/>
        </p:nvSpPr>
        <p:spPr>
          <a:xfrm rot="5400000" flipH="1">
            <a:off x="3077838" y="5154339"/>
            <a:ext cx="858643" cy="181752"/>
          </a:xfrm>
          <a:prstGeom prst="bentUpArrow">
            <a:avLst>
              <a:gd name="adj1" fmla="val 33133"/>
              <a:gd name="adj2" fmla="val 44479"/>
              <a:gd name="adj3" fmla="val 40686"/>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8" name="ホームベース 97"/>
          <p:cNvSpPr/>
          <p:nvPr/>
        </p:nvSpPr>
        <p:spPr>
          <a:xfrm>
            <a:off x="3057273" y="5558056"/>
            <a:ext cx="378004" cy="10772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700" dirty="0">
                <a:solidFill>
                  <a:srgbClr val="000000"/>
                </a:solidFill>
                <a:latin typeface="+mn-ea"/>
              </a:rPr>
              <a:t>（</a:t>
            </a:r>
            <a:r>
              <a:rPr lang="en-US" altLang="ja-JP" sz="700" dirty="0">
                <a:solidFill>
                  <a:srgbClr val="000000"/>
                </a:solidFill>
                <a:latin typeface="+mn-ea"/>
              </a:rPr>
              <a:t>H23</a:t>
            </a:r>
            <a:r>
              <a:rPr lang="ja-JP" altLang="en-US" sz="700" dirty="0">
                <a:solidFill>
                  <a:srgbClr val="000000"/>
                </a:solidFill>
                <a:latin typeface="+mn-ea"/>
              </a:rPr>
              <a:t>～）</a:t>
            </a:r>
            <a:endParaRPr lang="ja-JP" altLang="en-US" sz="400" dirty="0">
              <a:solidFill>
                <a:srgbClr val="000000"/>
              </a:solidFill>
              <a:latin typeface="+mn-ea"/>
            </a:endParaRPr>
          </a:p>
        </p:txBody>
      </p:sp>
      <p:grpSp>
        <p:nvGrpSpPr>
          <p:cNvPr id="2" name="グループ化 1"/>
          <p:cNvGrpSpPr/>
          <p:nvPr/>
        </p:nvGrpSpPr>
        <p:grpSpPr>
          <a:xfrm>
            <a:off x="6024606" y="5074615"/>
            <a:ext cx="3312000" cy="182231"/>
            <a:chOff x="5107035" y="5579571"/>
            <a:chExt cx="3915043" cy="180000"/>
          </a:xfrm>
        </p:grpSpPr>
        <p:sp>
          <p:nvSpPr>
            <p:cNvPr id="127" name="ホームベース 126"/>
            <p:cNvSpPr/>
            <p:nvPr/>
          </p:nvSpPr>
          <p:spPr>
            <a:xfrm>
              <a:off x="5107035" y="5579571"/>
              <a:ext cx="3915043" cy="180000"/>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900" b="1" dirty="0">
                  <a:solidFill>
                    <a:srgbClr val="000000"/>
                  </a:solidFill>
                  <a:latin typeface="Arial"/>
                  <a:ea typeface="ＭＳ Ｐゴシック"/>
                </a:rPr>
                <a:t>宅地嵩上げ安全確保事業（土砂対策）</a:t>
              </a:r>
            </a:p>
          </p:txBody>
        </p:sp>
        <p:sp>
          <p:nvSpPr>
            <p:cNvPr id="128" name="ホームベース 127"/>
            <p:cNvSpPr/>
            <p:nvPr/>
          </p:nvSpPr>
          <p:spPr>
            <a:xfrm>
              <a:off x="5108894" y="5593985"/>
              <a:ext cx="331613" cy="7600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500" dirty="0">
                  <a:solidFill>
                    <a:srgbClr val="000000"/>
                  </a:solidFill>
                  <a:latin typeface="+mn-ea"/>
                </a:rPr>
                <a:t>（</a:t>
              </a:r>
              <a:r>
                <a:rPr lang="en-US" altLang="ja-JP" sz="500" dirty="0">
                  <a:solidFill>
                    <a:srgbClr val="000000"/>
                  </a:solidFill>
                  <a:latin typeface="+mn-ea"/>
                </a:rPr>
                <a:t>H31</a:t>
              </a:r>
              <a:r>
                <a:rPr lang="ja-JP" altLang="en-US" sz="500" dirty="0">
                  <a:solidFill>
                    <a:srgbClr val="000000"/>
                  </a:solidFill>
                  <a:latin typeface="+mn-ea"/>
                </a:rPr>
                <a:t>～）</a:t>
              </a:r>
              <a:endParaRPr lang="ja-JP" altLang="en-US" sz="200" dirty="0">
                <a:solidFill>
                  <a:srgbClr val="000000"/>
                </a:solidFill>
                <a:latin typeface="+mn-ea"/>
              </a:endParaRPr>
            </a:p>
          </p:txBody>
        </p:sp>
      </p:grpSp>
      <p:grpSp>
        <p:nvGrpSpPr>
          <p:cNvPr id="152" name="グループ化 151"/>
          <p:cNvGrpSpPr/>
          <p:nvPr/>
        </p:nvGrpSpPr>
        <p:grpSpPr>
          <a:xfrm>
            <a:off x="7167597" y="5288460"/>
            <a:ext cx="2160000" cy="182231"/>
            <a:chOff x="5107035" y="5681797"/>
            <a:chExt cx="3915043" cy="180000"/>
          </a:xfrm>
        </p:grpSpPr>
        <p:sp>
          <p:nvSpPr>
            <p:cNvPr id="160" name="ホームベース 159"/>
            <p:cNvSpPr/>
            <p:nvPr/>
          </p:nvSpPr>
          <p:spPr>
            <a:xfrm>
              <a:off x="5107035" y="5681797"/>
              <a:ext cx="3915043" cy="180000"/>
            </a:xfrm>
            <a:prstGeom prst="homePlate">
              <a:avLst>
                <a:gd name="adj" fmla="val 35044"/>
              </a:avLst>
            </a:prstGeom>
            <a:gradFill>
              <a:gsLst>
                <a:gs pos="0">
                  <a:schemeClr val="dk1">
                    <a:tint val="50000"/>
                    <a:satMod val="300000"/>
                  </a:schemeClr>
                </a:gs>
                <a:gs pos="50000">
                  <a:schemeClr val="bg1"/>
                </a:gs>
                <a:gs pos="100000">
                  <a:srgbClr val="BEBEBE"/>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lang="ja-JP" altLang="en-US" sz="700" b="1" dirty="0">
                  <a:solidFill>
                    <a:srgbClr val="000000"/>
                  </a:solidFill>
                  <a:latin typeface="Arial"/>
                  <a:ea typeface="ＭＳ Ｐゴシック"/>
                </a:rPr>
                <a:t>宅地嵩上げ安全確保事業（浸水対策）</a:t>
              </a:r>
            </a:p>
          </p:txBody>
        </p:sp>
        <p:sp>
          <p:nvSpPr>
            <p:cNvPr id="161" name="ホームベース 160"/>
            <p:cNvSpPr/>
            <p:nvPr/>
          </p:nvSpPr>
          <p:spPr>
            <a:xfrm>
              <a:off x="5108893" y="5689199"/>
              <a:ext cx="448610" cy="76002"/>
            </a:xfrm>
            <a:prstGeom prst="homePlate">
              <a:avLst>
                <a:gd name="adj" fmla="val 35044"/>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3231" tIns="0" rIns="0" bIns="0" rtlCol="0" anchor="ctr">
              <a:spAutoFit/>
            </a:bodyPr>
            <a:lstStyle/>
            <a:p>
              <a:pPr defTabSz="844083" fontAlgn="base">
                <a:spcBef>
                  <a:spcPct val="0"/>
                </a:spcBef>
                <a:spcAft>
                  <a:spcPct val="0"/>
                </a:spcAft>
                <a:defRPr/>
              </a:pPr>
              <a:r>
                <a:rPr lang="ja-JP" altLang="en-US" sz="500" dirty="0">
                  <a:solidFill>
                    <a:srgbClr val="000000"/>
                  </a:solidFill>
                  <a:latin typeface="+mn-ea"/>
                </a:rPr>
                <a:t>（</a:t>
              </a:r>
              <a:r>
                <a:rPr lang="en-US" altLang="ja-JP" sz="500" dirty="0">
                  <a:solidFill>
                    <a:srgbClr val="000000"/>
                  </a:solidFill>
                  <a:latin typeface="+mn-ea"/>
                </a:rPr>
                <a:t>R3</a:t>
              </a:r>
              <a:r>
                <a:rPr lang="ja-JP" altLang="en-US" sz="500" dirty="0">
                  <a:solidFill>
                    <a:srgbClr val="000000"/>
                  </a:solidFill>
                  <a:latin typeface="+mn-ea"/>
                </a:rPr>
                <a:t>～）</a:t>
              </a:r>
              <a:endParaRPr lang="ja-JP" altLang="en-US" sz="300" dirty="0">
                <a:solidFill>
                  <a:srgbClr val="000000"/>
                </a:solidFill>
                <a:latin typeface="+mn-ea"/>
              </a:endParaRPr>
            </a:p>
          </p:txBody>
        </p:sp>
      </p:grpSp>
      <p:sp>
        <p:nvSpPr>
          <p:cNvPr id="165" name="下矢印 208"/>
          <p:cNvSpPr/>
          <p:nvPr/>
        </p:nvSpPr>
        <p:spPr>
          <a:xfrm>
            <a:off x="5947692" y="3884987"/>
            <a:ext cx="169505" cy="915212"/>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
        <p:nvSpPr>
          <p:cNvPr id="166" name="下矢印 165"/>
          <p:cNvSpPr/>
          <p:nvPr/>
        </p:nvSpPr>
        <p:spPr>
          <a:xfrm>
            <a:off x="5946943" y="1394028"/>
            <a:ext cx="169505" cy="2479989"/>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69" name="下矢印 168"/>
          <p:cNvSpPr/>
          <p:nvPr/>
        </p:nvSpPr>
        <p:spPr>
          <a:xfrm rot="16200000">
            <a:off x="4312314" y="3275494"/>
            <a:ext cx="2828449" cy="561299"/>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178" h="594712">
                <a:moveTo>
                  <a:pt x="0" y="504915"/>
                </a:moveTo>
                <a:lnTo>
                  <a:pt x="44899" y="504915"/>
                </a:lnTo>
                <a:lnTo>
                  <a:pt x="41713" y="0"/>
                </a:lnTo>
                <a:lnTo>
                  <a:pt x="3047178" y="2774"/>
                </a:lnTo>
                <a:lnTo>
                  <a:pt x="3046488" y="101832"/>
                </a:lnTo>
                <a:lnTo>
                  <a:pt x="133629" y="105727"/>
                </a:lnTo>
                <a:cubicBezTo>
                  <a:pt x="131603" y="230852"/>
                  <a:pt x="136722" y="379790"/>
                  <a:pt x="134696" y="504915"/>
                </a:cubicBezTo>
                <a:lnTo>
                  <a:pt x="179595" y="504915"/>
                </a:lnTo>
                <a:lnTo>
                  <a:pt x="89798" y="594712"/>
                </a:lnTo>
                <a:lnTo>
                  <a:pt x="0" y="504915"/>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71" name="下矢印 170"/>
          <p:cNvSpPr/>
          <p:nvPr/>
        </p:nvSpPr>
        <p:spPr>
          <a:xfrm>
            <a:off x="5378251" y="1195849"/>
            <a:ext cx="169887" cy="169848"/>
          </a:xfrm>
          <a:prstGeom prst="downArrow">
            <a:avLst/>
          </a:prstGeom>
          <a:solidFill>
            <a:schemeClr val="bg1">
              <a:lumMod val="5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72" name="正方形/長方形 171"/>
          <p:cNvSpPr/>
          <p:nvPr/>
        </p:nvSpPr>
        <p:spPr>
          <a:xfrm>
            <a:off x="5353105" y="1370563"/>
            <a:ext cx="449315" cy="646331"/>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3231" rIns="33231" rtlCol="0" anchor="ctr">
            <a:spAutoFit/>
          </a:bodyPr>
          <a:lstStyle/>
          <a:p>
            <a:pPr defTabSz="844083" fontAlgn="base">
              <a:spcBef>
                <a:spcPct val="0"/>
              </a:spcBef>
              <a:spcAft>
                <a:spcPct val="0"/>
              </a:spcAft>
              <a:defRPr/>
            </a:pPr>
            <a:r>
              <a:rPr lang="ja-JP" altLang="en-US" sz="600" dirty="0">
                <a:solidFill>
                  <a:srgbClr val="000000"/>
                </a:solidFill>
                <a:latin typeface="ＭＳ Ｐゴシック"/>
                <a:ea typeface="ＭＳ Ｐゴシック"/>
              </a:rPr>
              <a:t>大規模な土砂災害が発生、宅地内に膨大な量の土砂が流入・堆積</a:t>
            </a:r>
          </a:p>
        </p:txBody>
      </p:sp>
      <p:sp>
        <p:nvSpPr>
          <p:cNvPr id="173" name="下矢印 168"/>
          <p:cNvSpPr/>
          <p:nvPr/>
        </p:nvSpPr>
        <p:spPr>
          <a:xfrm rot="16200000">
            <a:off x="5185133" y="3233295"/>
            <a:ext cx="3321352" cy="561299"/>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577507"/>
              <a:gd name="connsiteY0" fmla="*/ 504915 h 594712"/>
              <a:gd name="connsiteX1" fmla="*/ 44899 w 3577507"/>
              <a:gd name="connsiteY1" fmla="*/ 504915 h 594712"/>
              <a:gd name="connsiteX2" fmla="*/ 41713 w 3577507"/>
              <a:gd name="connsiteY2" fmla="*/ 0 h 594712"/>
              <a:gd name="connsiteX3" fmla="*/ 3047178 w 3577507"/>
              <a:gd name="connsiteY3" fmla="*/ 2774 h 594712"/>
              <a:gd name="connsiteX4" fmla="*/ 3577507 w 3577507"/>
              <a:gd name="connsiteY4" fmla="*/ 101832 h 594712"/>
              <a:gd name="connsiteX5" fmla="*/ 133629 w 3577507"/>
              <a:gd name="connsiteY5" fmla="*/ 105727 h 594712"/>
              <a:gd name="connsiteX6" fmla="*/ 134696 w 3577507"/>
              <a:gd name="connsiteY6" fmla="*/ 504915 h 594712"/>
              <a:gd name="connsiteX7" fmla="*/ 179595 w 3577507"/>
              <a:gd name="connsiteY7" fmla="*/ 504915 h 594712"/>
              <a:gd name="connsiteX8" fmla="*/ 89798 w 3577507"/>
              <a:gd name="connsiteY8" fmla="*/ 594712 h 594712"/>
              <a:gd name="connsiteX9" fmla="*/ 0 w 3577507"/>
              <a:gd name="connsiteY9" fmla="*/ 504915 h 594712"/>
              <a:gd name="connsiteX0" fmla="*/ 0 w 3578197"/>
              <a:gd name="connsiteY0" fmla="*/ 504915 h 594712"/>
              <a:gd name="connsiteX1" fmla="*/ 44899 w 3578197"/>
              <a:gd name="connsiteY1" fmla="*/ 504915 h 594712"/>
              <a:gd name="connsiteX2" fmla="*/ 41713 w 3578197"/>
              <a:gd name="connsiteY2" fmla="*/ 0 h 594712"/>
              <a:gd name="connsiteX3" fmla="*/ 3578197 w 3578197"/>
              <a:gd name="connsiteY3" fmla="*/ 5155 h 594712"/>
              <a:gd name="connsiteX4" fmla="*/ 3577507 w 3578197"/>
              <a:gd name="connsiteY4" fmla="*/ 101832 h 594712"/>
              <a:gd name="connsiteX5" fmla="*/ 133629 w 3578197"/>
              <a:gd name="connsiteY5" fmla="*/ 105727 h 594712"/>
              <a:gd name="connsiteX6" fmla="*/ 134696 w 3578197"/>
              <a:gd name="connsiteY6" fmla="*/ 504915 h 594712"/>
              <a:gd name="connsiteX7" fmla="*/ 179595 w 3578197"/>
              <a:gd name="connsiteY7" fmla="*/ 504915 h 594712"/>
              <a:gd name="connsiteX8" fmla="*/ 89798 w 3578197"/>
              <a:gd name="connsiteY8" fmla="*/ 594712 h 594712"/>
              <a:gd name="connsiteX9" fmla="*/ 0 w 3578197"/>
              <a:gd name="connsiteY9" fmla="*/ 504915 h 5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8197" h="594712">
                <a:moveTo>
                  <a:pt x="0" y="504915"/>
                </a:moveTo>
                <a:lnTo>
                  <a:pt x="44899" y="504915"/>
                </a:lnTo>
                <a:lnTo>
                  <a:pt x="41713" y="0"/>
                </a:lnTo>
                <a:lnTo>
                  <a:pt x="3578197" y="5155"/>
                </a:lnTo>
                <a:lnTo>
                  <a:pt x="3577507" y="101832"/>
                </a:lnTo>
                <a:lnTo>
                  <a:pt x="133629" y="105727"/>
                </a:lnTo>
                <a:cubicBezTo>
                  <a:pt x="131603" y="230852"/>
                  <a:pt x="136722" y="379790"/>
                  <a:pt x="134696" y="504915"/>
                </a:cubicBezTo>
                <a:lnTo>
                  <a:pt x="179595" y="504915"/>
                </a:lnTo>
                <a:lnTo>
                  <a:pt x="89798" y="594712"/>
                </a:lnTo>
                <a:lnTo>
                  <a:pt x="0" y="504915"/>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201" name="下矢印 200"/>
          <p:cNvSpPr/>
          <p:nvPr/>
        </p:nvSpPr>
        <p:spPr>
          <a:xfrm>
            <a:off x="4063558" y="1606039"/>
            <a:ext cx="169505" cy="1837874"/>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10" name="下矢印 168"/>
          <p:cNvSpPr/>
          <p:nvPr/>
        </p:nvSpPr>
        <p:spPr>
          <a:xfrm rot="16200000">
            <a:off x="4883107" y="2256991"/>
            <a:ext cx="895658" cy="418608"/>
          </a:xfrm>
          <a:custGeom>
            <a:avLst/>
            <a:gdLst>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34696 w 179595"/>
              <a:gd name="connsiteY4" fmla="*/ 3825890 h 3915687"/>
              <a:gd name="connsiteX5" fmla="*/ 179595 w 179595"/>
              <a:gd name="connsiteY5" fmla="*/ 3825890 h 3915687"/>
              <a:gd name="connsiteX6" fmla="*/ 89798 w 179595"/>
              <a:gd name="connsiteY6" fmla="*/ 3915687 h 3915687"/>
              <a:gd name="connsiteX7" fmla="*/ 0 w 179595"/>
              <a:gd name="connsiteY7" fmla="*/ 3825890 h 3915687"/>
              <a:gd name="connsiteX0" fmla="*/ 0 w 179595"/>
              <a:gd name="connsiteY0" fmla="*/ 3825890 h 3915687"/>
              <a:gd name="connsiteX1" fmla="*/ 44899 w 179595"/>
              <a:gd name="connsiteY1" fmla="*/ 3825890 h 3915687"/>
              <a:gd name="connsiteX2" fmla="*/ 44899 w 179595"/>
              <a:gd name="connsiteY2" fmla="*/ 0 h 3915687"/>
              <a:gd name="connsiteX3" fmla="*/ 134696 w 179595"/>
              <a:gd name="connsiteY3" fmla="*/ 0 h 3915687"/>
              <a:gd name="connsiteX4" fmla="*/ 140773 w 179595"/>
              <a:gd name="connsiteY4" fmla="*/ 2345615 h 3915687"/>
              <a:gd name="connsiteX5" fmla="*/ 134696 w 179595"/>
              <a:gd name="connsiteY5" fmla="*/ 3825890 h 3915687"/>
              <a:gd name="connsiteX6" fmla="*/ 179595 w 179595"/>
              <a:gd name="connsiteY6" fmla="*/ 3825890 h 3915687"/>
              <a:gd name="connsiteX7" fmla="*/ 89798 w 179595"/>
              <a:gd name="connsiteY7" fmla="*/ 3915687 h 3915687"/>
              <a:gd name="connsiteX8" fmla="*/ 0 w 179595"/>
              <a:gd name="connsiteY8" fmla="*/ 3825890 h 3915687"/>
              <a:gd name="connsiteX0" fmla="*/ 0 w 179595"/>
              <a:gd name="connsiteY0" fmla="*/ 3825890 h 3915687"/>
              <a:gd name="connsiteX1" fmla="*/ 44899 w 179595"/>
              <a:gd name="connsiteY1" fmla="*/ 3825890 h 3915687"/>
              <a:gd name="connsiteX2" fmla="*/ 41713 w 179595"/>
              <a:gd name="connsiteY2" fmla="*/ 2353235 h 3915687"/>
              <a:gd name="connsiteX3" fmla="*/ 44899 w 179595"/>
              <a:gd name="connsiteY3" fmla="*/ 0 h 3915687"/>
              <a:gd name="connsiteX4" fmla="*/ 134696 w 179595"/>
              <a:gd name="connsiteY4" fmla="*/ 0 h 3915687"/>
              <a:gd name="connsiteX5" fmla="*/ 140773 w 179595"/>
              <a:gd name="connsiteY5" fmla="*/ 2345615 h 3915687"/>
              <a:gd name="connsiteX6" fmla="*/ 134696 w 179595"/>
              <a:gd name="connsiteY6" fmla="*/ 3825890 h 3915687"/>
              <a:gd name="connsiteX7" fmla="*/ 179595 w 179595"/>
              <a:gd name="connsiteY7" fmla="*/ 3825890 h 3915687"/>
              <a:gd name="connsiteX8" fmla="*/ 89798 w 179595"/>
              <a:gd name="connsiteY8" fmla="*/ 3915687 h 3915687"/>
              <a:gd name="connsiteX9" fmla="*/ 0 w 179595"/>
              <a:gd name="connsiteY9" fmla="*/ 3825890 h 3915687"/>
              <a:gd name="connsiteX0" fmla="*/ 0 w 3022677"/>
              <a:gd name="connsiteY0" fmla="*/ 3825890 h 3915687"/>
              <a:gd name="connsiteX1" fmla="*/ 44899 w 3022677"/>
              <a:gd name="connsiteY1" fmla="*/ 3825890 h 3915687"/>
              <a:gd name="connsiteX2" fmla="*/ 41713 w 3022677"/>
              <a:gd name="connsiteY2" fmla="*/ 2353235 h 3915687"/>
              <a:gd name="connsiteX3" fmla="*/ 44899 w 3022677"/>
              <a:gd name="connsiteY3" fmla="*/ 0 h 3915687"/>
              <a:gd name="connsiteX4" fmla="*/ 3022676 w 3022677"/>
              <a:gd name="connsiteY4" fmla="*/ 3444240 h 3915687"/>
              <a:gd name="connsiteX5" fmla="*/ 140773 w 3022677"/>
              <a:gd name="connsiteY5" fmla="*/ 2345615 h 3915687"/>
              <a:gd name="connsiteX6" fmla="*/ 134696 w 3022677"/>
              <a:gd name="connsiteY6" fmla="*/ 3825890 h 3915687"/>
              <a:gd name="connsiteX7" fmla="*/ 179595 w 3022677"/>
              <a:gd name="connsiteY7" fmla="*/ 3825890 h 3915687"/>
              <a:gd name="connsiteX8" fmla="*/ 89798 w 3022677"/>
              <a:gd name="connsiteY8" fmla="*/ 3915687 h 3915687"/>
              <a:gd name="connsiteX9" fmla="*/ 0 w 3022677"/>
              <a:gd name="connsiteY9" fmla="*/ 3825890 h 3915687"/>
              <a:gd name="connsiteX0" fmla="*/ 0 w 3022677"/>
              <a:gd name="connsiteY0" fmla="*/ 1625719 h 1715516"/>
              <a:gd name="connsiteX1" fmla="*/ 44899 w 3022677"/>
              <a:gd name="connsiteY1" fmla="*/ 1625719 h 1715516"/>
              <a:gd name="connsiteX2" fmla="*/ 41713 w 3022677"/>
              <a:gd name="connsiteY2" fmla="*/ 153064 h 1715516"/>
              <a:gd name="connsiteX3" fmla="*/ 3009079 w 3022677"/>
              <a:gd name="connsiteY3" fmla="*/ 1106909 h 1715516"/>
              <a:gd name="connsiteX4" fmla="*/ 3022676 w 3022677"/>
              <a:gd name="connsiteY4" fmla="*/ 1244069 h 1715516"/>
              <a:gd name="connsiteX5" fmla="*/ 140773 w 3022677"/>
              <a:gd name="connsiteY5" fmla="*/ 145444 h 1715516"/>
              <a:gd name="connsiteX6" fmla="*/ 134696 w 3022677"/>
              <a:gd name="connsiteY6" fmla="*/ 1625719 h 1715516"/>
              <a:gd name="connsiteX7" fmla="*/ 179595 w 3022677"/>
              <a:gd name="connsiteY7" fmla="*/ 1625719 h 1715516"/>
              <a:gd name="connsiteX8" fmla="*/ 89798 w 3022677"/>
              <a:gd name="connsiteY8" fmla="*/ 1715516 h 1715516"/>
              <a:gd name="connsiteX9" fmla="*/ 0 w 3022677"/>
              <a:gd name="connsiteY9" fmla="*/ 1625719 h 1715516"/>
              <a:gd name="connsiteX0" fmla="*/ 0 w 3022676"/>
              <a:gd name="connsiteY0" fmla="*/ 1480275 h 1570072"/>
              <a:gd name="connsiteX1" fmla="*/ 44899 w 3022676"/>
              <a:gd name="connsiteY1" fmla="*/ 1480275 h 1570072"/>
              <a:gd name="connsiteX2" fmla="*/ 41713 w 3022676"/>
              <a:gd name="connsiteY2" fmla="*/ 7620 h 1570072"/>
              <a:gd name="connsiteX3" fmla="*/ 3009079 w 3022676"/>
              <a:gd name="connsiteY3" fmla="*/ 961465 h 1570072"/>
              <a:gd name="connsiteX4" fmla="*/ 3022676 w 3022676"/>
              <a:gd name="connsiteY4" fmla="*/ 1098625 h 1570072"/>
              <a:gd name="connsiteX5" fmla="*/ 140773 w 3022676"/>
              <a:gd name="connsiteY5" fmla="*/ 0 h 1570072"/>
              <a:gd name="connsiteX6" fmla="*/ 134696 w 3022676"/>
              <a:gd name="connsiteY6" fmla="*/ 1480275 h 1570072"/>
              <a:gd name="connsiteX7" fmla="*/ 179595 w 3022676"/>
              <a:gd name="connsiteY7" fmla="*/ 1480275 h 1570072"/>
              <a:gd name="connsiteX8" fmla="*/ 89798 w 3022676"/>
              <a:gd name="connsiteY8" fmla="*/ 1570072 h 1570072"/>
              <a:gd name="connsiteX9" fmla="*/ 0 w 3022676"/>
              <a:gd name="connsiteY9" fmla="*/ 1480275 h 157007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1472655 h 1562452"/>
              <a:gd name="connsiteX1" fmla="*/ 44899 w 3022676"/>
              <a:gd name="connsiteY1" fmla="*/ 1472655 h 1562452"/>
              <a:gd name="connsiteX2" fmla="*/ 41713 w 3022676"/>
              <a:gd name="connsiteY2" fmla="*/ 0 h 1562452"/>
              <a:gd name="connsiteX3" fmla="*/ 3009079 w 3022676"/>
              <a:gd name="connsiteY3" fmla="*/ 953845 h 1562452"/>
              <a:gd name="connsiteX4" fmla="*/ 3022676 w 3022676"/>
              <a:gd name="connsiteY4" fmla="*/ 1091005 h 1562452"/>
              <a:gd name="connsiteX5" fmla="*/ 140773 w 3022676"/>
              <a:gd name="connsiteY5" fmla="*/ 1097280 h 1562452"/>
              <a:gd name="connsiteX6" fmla="*/ 134696 w 3022676"/>
              <a:gd name="connsiteY6" fmla="*/ 1472655 h 1562452"/>
              <a:gd name="connsiteX7" fmla="*/ 179595 w 3022676"/>
              <a:gd name="connsiteY7" fmla="*/ 1472655 h 1562452"/>
              <a:gd name="connsiteX8" fmla="*/ 89798 w 3022676"/>
              <a:gd name="connsiteY8" fmla="*/ 1562452 h 1562452"/>
              <a:gd name="connsiteX9" fmla="*/ 0 w 3022676"/>
              <a:gd name="connsiteY9" fmla="*/ 1472655 h 1562452"/>
              <a:gd name="connsiteX0" fmla="*/ 0 w 3022676"/>
              <a:gd name="connsiteY0" fmla="*/ 518810 h 608607"/>
              <a:gd name="connsiteX1" fmla="*/ 44899 w 3022676"/>
              <a:gd name="connsiteY1" fmla="*/ 518810 h 608607"/>
              <a:gd name="connsiteX2" fmla="*/ 41713 w 3022676"/>
              <a:gd name="connsiteY2" fmla="*/ 13895 h 608607"/>
              <a:gd name="connsiteX3" fmla="*/ 3009079 w 3022676"/>
              <a:gd name="connsiteY3" fmla="*/ 0 h 608607"/>
              <a:gd name="connsiteX4" fmla="*/ 3022676 w 3022676"/>
              <a:gd name="connsiteY4" fmla="*/ 137160 h 608607"/>
              <a:gd name="connsiteX5" fmla="*/ 140773 w 3022676"/>
              <a:gd name="connsiteY5" fmla="*/ 143435 h 608607"/>
              <a:gd name="connsiteX6" fmla="*/ 134696 w 3022676"/>
              <a:gd name="connsiteY6" fmla="*/ 518810 h 608607"/>
              <a:gd name="connsiteX7" fmla="*/ 179595 w 3022676"/>
              <a:gd name="connsiteY7" fmla="*/ 518810 h 608607"/>
              <a:gd name="connsiteX8" fmla="*/ 89798 w 3022676"/>
              <a:gd name="connsiteY8" fmla="*/ 608607 h 608607"/>
              <a:gd name="connsiteX9" fmla="*/ 0 w 3022676"/>
              <a:gd name="connsiteY9" fmla="*/ 518810 h 608607"/>
              <a:gd name="connsiteX0" fmla="*/ 0 w 3022676"/>
              <a:gd name="connsiteY0" fmla="*/ 504915 h 594712"/>
              <a:gd name="connsiteX1" fmla="*/ 44899 w 3022676"/>
              <a:gd name="connsiteY1" fmla="*/ 504915 h 594712"/>
              <a:gd name="connsiteX2" fmla="*/ 41713 w 3022676"/>
              <a:gd name="connsiteY2" fmla="*/ 0 h 594712"/>
              <a:gd name="connsiteX3" fmla="*/ 3020985 w 3022676"/>
              <a:gd name="connsiteY3" fmla="*/ 19443 h 594712"/>
              <a:gd name="connsiteX4" fmla="*/ 3022676 w 3022676"/>
              <a:gd name="connsiteY4" fmla="*/ 123265 h 594712"/>
              <a:gd name="connsiteX5" fmla="*/ 140773 w 3022676"/>
              <a:gd name="connsiteY5" fmla="*/ 129540 h 594712"/>
              <a:gd name="connsiteX6" fmla="*/ 134696 w 3022676"/>
              <a:gd name="connsiteY6" fmla="*/ 504915 h 594712"/>
              <a:gd name="connsiteX7" fmla="*/ 179595 w 3022676"/>
              <a:gd name="connsiteY7" fmla="*/ 504915 h 594712"/>
              <a:gd name="connsiteX8" fmla="*/ 89798 w 3022676"/>
              <a:gd name="connsiteY8" fmla="*/ 594712 h 594712"/>
              <a:gd name="connsiteX9" fmla="*/ 0 w 3022676"/>
              <a:gd name="connsiteY9" fmla="*/ 504915 h 594712"/>
              <a:gd name="connsiteX0" fmla="*/ 0 w 3021019"/>
              <a:gd name="connsiteY0" fmla="*/ 504915 h 594712"/>
              <a:gd name="connsiteX1" fmla="*/ 44899 w 3021019"/>
              <a:gd name="connsiteY1" fmla="*/ 504915 h 594712"/>
              <a:gd name="connsiteX2" fmla="*/ 41713 w 3021019"/>
              <a:gd name="connsiteY2" fmla="*/ 0 h 594712"/>
              <a:gd name="connsiteX3" fmla="*/ 3020985 w 3021019"/>
              <a:gd name="connsiteY3" fmla="*/ 19443 h 594712"/>
              <a:gd name="connsiteX4" fmla="*/ 3015532 w 3021019"/>
              <a:gd name="connsiteY4" fmla="*/ 118502 h 594712"/>
              <a:gd name="connsiteX5" fmla="*/ 140773 w 3021019"/>
              <a:gd name="connsiteY5" fmla="*/ 129540 h 594712"/>
              <a:gd name="connsiteX6" fmla="*/ 134696 w 3021019"/>
              <a:gd name="connsiteY6" fmla="*/ 504915 h 594712"/>
              <a:gd name="connsiteX7" fmla="*/ 179595 w 3021019"/>
              <a:gd name="connsiteY7" fmla="*/ 504915 h 594712"/>
              <a:gd name="connsiteX8" fmla="*/ 89798 w 3021019"/>
              <a:gd name="connsiteY8" fmla="*/ 594712 h 594712"/>
              <a:gd name="connsiteX9" fmla="*/ 0 w 3021019"/>
              <a:gd name="connsiteY9" fmla="*/ 504915 h 594712"/>
              <a:gd name="connsiteX0" fmla="*/ 0 w 3047185"/>
              <a:gd name="connsiteY0" fmla="*/ 504915 h 594712"/>
              <a:gd name="connsiteX1" fmla="*/ 44899 w 3047185"/>
              <a:gd name="connsiteY1" fmla="*/ 504915 h 594712"/>
              <a:gd name="connsiteX2" fmla="*/ 41713 w 3047185"/>
              <a:gd name="connsiteY2" fmla="*/ 0 h 594712"/>
              <a:gd name="connsiteX3" fmla="*/ 3047178 w 3047185"/>
              <a:gd name="connsiteY3" fmla="*/ 2774 h 594712"/>
              <a:gd name="connsiteX4" fmla="*/ 3015532 w 3047185"/>
              <a:gd name="connsiteY4" fmla="*/ 118502 h 594712"/>
              <a:gd name="connsiteX5" fmla="*/ 140773 w 3047185"/>
              <a:gd name="connsiteY5" fmla="*/ 129540 h 594712"/>
              <a:gd name="connsiteX6" fmla="*/ 134696 w 3047185"/>
              <a:gd name="connsiteY6" fmla="*/ 504915 h 594712"/>
              <a:gd name="connsiteX7" fmla="*/ 179595 w 3047185"/>
              <a:gd name="connsiteY7" fmla="*/ 504915 h 594712"/>
              <a:gd name="connsiteX8" fmla="*/ 89798 w 3047185"/>
              <a:gd name="connsiteY8" fmla="*/ 594712 h 594712"/>
              <a:gd name="connsiteX9" fmla="*/ 0 w 3047185"/>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51251"/>
              <a:gd name="connsiteY0" fmla="*/ 504915 h 594712"/>
              <a:gd name="connsiteX1" fmla="*/ 44899 w 3051251"/>
              <a:gd name="connsiteY1" fmla="*/ 504915 h 594712"/>
              <a:gd name="connsiteX2" fmla="*/ 41713 w 3051251"/>
              <a:gd name="connsiteY2" fmla="*/ 0 h 594712"/>
              <a:gd name="connsiteX3" fmla="*/ 3047178 w 3051251"/>
              <a:gd name="connsiteY3" fmla="*/ 2774 h 594712"/>
              <a:gd name="connsiteX4" fmla="*/ 3051251 w 3051251"/>
              <a:gd name="connsiteY4" fmla="*/ 104214 h 594712"/>
              <a:gd name="connsiteX5" fmla="*/ 140773 w 3051251"/>
              <a:gd name="connsiteY5" fmla="*/ 129540 h 594712"/>
              <a:gd name="connsiteX6" fmla="*/ 134696 w 3051251"/>
              <a:gd name="connsiteY6" fmla="*/ 504915 h 594712"/>
              <a:gd name="connsiteX7" fmla="*/ 179595 w 3051251"/>
              <a:gd name="connsiteY7" fmla="*/ 504915 h 594712"/>
              <a:gd name="connsiteX8" fmla="*/ 89798 w 3051251"/>
              <a:gd name="connsiteY8" fmla="*/ 594712 h 594712"/>
              <a:gd name="connsiteX9" fmla="*/ 0 w 3051251"/>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40773 w 3047178"/>
              <a:gd name="connsiteY5" fmla="*/ 12954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2871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10490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133629 w 3047178"/>
              <a:gd name="connsiteY5" fmla="*/ 105727 h 594712"/>
              <a:gd name="connsiteX6" fmla="*/ 134696 w 3047178"/>
              <a:gd name="connsiteY6" fmla="*/ 504915 h 594712"/>
              <a:gd name="connsiteX7" fmla="*/ 179595 w 3047178"/>
              <a:gd name="connsiteY7" fmla="*/ 504915 h 594712"/>
              <a:gd name="connsiteX8" fmla="*/ 89798 w 3047178"/>
              <a:gd name="connsiteY8" fmla="*/ 594712 h 594712"/>
              <a:gd name="connsiteX9" fmla="*/ 0 w 3047178"/>
              <a:gd name="connsiteY9" fmla="*/ 504915 h 594712"/>
              <a:gd name="connsiteX0" fmla="*/ 0 w 3047178"/>
              <a:gd name="connsiteY0" fmla="*/ 504915 h 594712"/>
              <a:gd name="connsiteX1" fmla="*/ 44899 w 3047178"/>
              <a:gd name="connsiteY1" fmla="*/ 504915 h 594712"/>
              <a:gd name="connsiteX2" fmla="*/ 41713 w 3047178"/>
              <a:gd name="connsiteY2" fmla="*/ 0 h 594712"/>
              <a:gd name="connsiteX3" fmla="*/ 3047178 w 3047178"/>
              <a:gd name="connsiteY3" fmla="*/ 2774 h 594712"/>
              <a:gd name="connsiteX4" fmla="*/ 3046488 w 3047178"/>
              <a:gd name="connsiteY4" fmla="*/ 101832 h 594712"/>
              <a:gd name="connsiteX5" fmla="*/ 991929 w 3047178"/>
              <a:gd name="connsiteY5" fmla="*/ 92815 h 594712"/>
              <a:gd name="connsiteX6" fmla="*/ 133629 w 3047178"/>
              <a:gd name="connsiteY6" fmla="*/ 105727 h 594712"/>
              <a:gd name="connsiteX7" fmla="*/ 134696 w 3047178"/>
              <a:gd name="connsiteY7" fmla="*/ 504915 h 594712"/>
              <a:gd name="connsiteX8" fmla="*/ 179595 w 3047178"/>
              <a:gd name="connsiteY8" fmla="*/ 504915 h 594712"/>
              <a:gd name="connsiteX9" fmla="*/ 89798 w 3047178"/>
              <a:gd name="connsiteY9" fmla="*/ 594712 h 594712"/>
              <a:gd name="connsiteX10" fmla="*/ 0 w 3047178"/>
              <a:gd name="connsiteY10" fmla="*/ 504915 h 594712"/>
              <a:gd name="connsiteX0" fmla="*/ 0 w 3047178"/>
              <a:gd name="connsiteY0" fmla="*/ 511160 h 600957"/>
              <a:gd name="connsiteX1" fmla="*/ 44899 w 3047178"/>
              <a:gd name="connsiteY1" fmla="*/ 511160 h 600957"/>
              <a:gd name="connsiteX2" fmla="*/ 41713 w 3047178"/>
              <a:gd name="connsiteY2" fmla="*/ 6245 h 600957"/>
              <a:gd name="connsiteX3" fmla="*/ 991929 w 3047178"/>
              <a:gd name="connsiteY3" fmla="*/ 0 h 600957"/>
              <a:gd name="connsiteX4" fmla="*/ 3047178 w 3047178"/>
              <a:gd name="connsiteY4" fmla="*/ 9019 h 600957"/>
              <a:gd name="connsiteX5" fmla="*/ 3046488 w 3047178"/>
              <a:gd name="connsiteY5" fmla="*/ 108077 h 600957"/>
              <a:gd name="connsiteX6" fmla="*/ 991929 w 3047178"/>
              <a:gd name="connsiteY6" fmla="*/ 99060 h 600957"/>
              <a:gd name="connsiteX7" fmla="*/ 133629 w 3047178"/>
              <a:gd name="connsiteY7" fmla="*/ 111972 h 600957"/>
              <a:gd name="connsiteX8" fmla="*/ 134696 w 3047178"/>
              <a:gd name="connsiteY8" fmla="*/ 511160 h 600957"/>
              <a:gd name="connsiteX9" fmla="*/ 179595 w 3047178"/>
              <a:gd name="connsiteY9" fmla="*/ 511160 h 600957"/>
              <a:gd name="connsiteX10" fmla="*/ 89798 w 3047178"/>
              <a:gd name="connsiteY10" fmla="*/ 600957 h 600957"/>
              <a:gd name="connsiteX11" fmla="*/ 0 w 3047178"/>
              <a:gd name="connsiteY11" fmla="*/ 511160 h 600957"/>
              <a:gd name="connsiteX0" fmla="*/ 0 w 3047178"/>
              <a:gd name="connsiteY0" fmla="*/ 511160 h 600957"/>
              <a:gd name="connsiteX1" fmla="*/ 44899 w 3047178"/>
              <a:gd name="connsiteY1" fmla="*/ 511160 h 600957"/>
              <a:gd name="connsiteX2" fmla="*/ 41713 w 3047178"/>
              <a:gd name="connsiteY2" fmla="*/ 6245 h 600957"/>
              <a:gd name="connsiteX3" fmla="*/ 991929 w 3047178"/>
              <a:gd name="connsiteY3" fmla="*/ 0 h 600957"/>
              <a:gd name="connsiteX4" fmla="*/ 3047178 w 3047178"/>
              <a:gd name="connsiteY4" fmla="*/ 9019 h 600957"/>
              <a:gd name="connsiteX5" fmla="*/ 991929 w 3047178"/>
              <a:gd name="connsiteY5" fmla="*/ 99060 h 600957"/>
              <a:gd name="connsiteX6" fmla="*/ 133629 w 3047178"/>
              <a:gd name="connsiteY6" fmla="*/ 111972 h 600957"/>
              <a:gd name="connsiteX7" fmla="*/ 134696 w 3047178"/>
              <a:gd name="connsiteY7" fmla="*/ 511160 h 600957"/>
              <a:gd name="connsiteX8" fmla="*/ 179595 w 3047178"/>
              <a:gd name="connsiteY8" fmla="*/ 511160 h 600957"/>
              <a:gd name="connsiteX9" fmla="*/ 89798 w 3047178"/>
              <a:gd name="connsiteY9" fmla="*/ 600957 h 600957"/>
              <a:gd name="connsiteX10" fmla="*/ 0 w 3047178"/>
              <a:gd name="connsiteY10" fmla="*/ 511160 h 600957"/>
              <a:gd name="connsiteX0" fmla="*/ 0 w 991929"/>
              <a:gd name="connsiteY0" fmla="*/ 511160 h 600957"/>
              <a:gd name="connsiteX1" fmla="*/ 44899 w 991929"/>
              <a:gd name="connsiteY1" fmla="*/ 511160 h 600957"/>
              <a:gd name="connsiteX2" fmla="*/ 41713 w 991929"/>
              <a:gd name="connsiteY2" fmla="*/ 6245 h 600957"/>
              <a:gd name="connsiteX3" fmla="*/ 991929 w 991929"/>
              <a:gd name="connsiteY3" fmla="*/ 0 h 600957"/>
              <a:gd name="connsiteX4" fmla="*/ 991929 w 991929"/>
              <a:gd name="connsiteY4" fmla="*/ 99060 h 600957"/>
              <a:gd name="connsiteX5" fmla="*/ 133629 w 991929"/>
              <a:gd name="connsiteY5" fmla="*/ 111972 h 600957"/>
              <a:gd name="connsiteX6" fmla="*/ 134696 w 991929"/>
              <a:gd name="connsiteY6" fmla="*/ 511160 h 600957"/>
              <a:gd name="connsiteX7" fmla="*/ 179595 w 991929"/>
              <a:gd name="connsiteY7" fmla="*/ 511160 h 600957"/>
              <a:gd name="connsiteX8" fmla="*/ 89798 w 991929"/>
              <a:gd name="connsiteY8" fmla="*/ 600957 h 600957"/>
              <a:gd name="connsiteX9" fmla="*/ 0 w 991929"/>
              <a:gd name="connsiteY9" fmla="*/ 511160 h 600957"/>
              <a:gd name="connsiteX0" fmla="*/ 0 w 991929"/>
              <a:gd name="connsiteY0" fmla="*/ 538126 h 627923"/>
              <a:gd name="connsiteX1" fmla="*/ 44899 w 991929"/>
              <a:gd name="connsiteY1" fmla="*/ 538126 h 627923"/>
              <a:gd name="connsiteX2" fmla="*/ 41713 w 991929"/>
              <a:gd name="connsiteY2" fmla="*/ 33211 h 627923"/>
              <a:gd name="connsiteX3" fmla="*/ 927817 w 991929"/>
              <a:gd name="connsiteY3" fmla="*/ 0 h 627923"/>
              <a:gd name="connsiteX4" fmla="*/ 991929 w 991929"/>
              <a:gd name="connsiteY4" fmla="*/ 126026 h 627923"/>
              <a:gd name="connsiteX5" fmla="*/ 133629 w 991929"/>
              <a:gd name="connsiteY5" fmla="*/ 138938 h 627923"/>
              <a:gd name="connsiteX6" fmla="*/ 134696 w 991929"/>
              <a:gd name="connsiteY6" fmla="*/ 538126 h 627923"/>
              <a:gd name="connsiteX7" fmla="*/ 179595 w 991929"/>
              <a:gd name="connsiteY7" fmla="*/ 538126 h 627923"/>
              <a:gd name="connsiteX8" fmla="*/ 89798 w 991929"/>
              <a:gd name="connsiteY8" fmla="*/ 627923 h 627923"/>
              <a:gd name="connsiteX9" fmla="*/ 0 w 991929"/>
              <a:gd name="connsiteY9" fmla="*/ 538126 h 627923"/>
              <a:gd name="connsiteX0" fmla="*/ 0 w 927818"/>
              <a:gd name="connsiteY0" fmla="*/ 538126 h 627923"/>
              <a:gd name="connsiteX1" fmla="*/ 44899 w 927818"/>
              <a:gd name="connsiteY1" fmla="*/ 538126 h 627923"/>
              <a:gd name="connsiteX2" fmla="*/ 41713 w 927818"/>
              <a:gd name="connsiteY2" fmla="*/ 33211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8"/>
              <a:gd name="connsiteY0" fmla="*/ 545368 h 635165"/>
              <a:gd name="connsiteX1" fmla="*/ 44899 w 927818"/>
              <a:gd name="connsiteY1" fmla="*/ 545368 h 635165"/>
              <a:gd name="connsiteX2" fmla="*/ 39423 w 927818"/>
              <a:gd name="connsiteY2" fmla="*/ 1 h 635165"/>
              <a:gd name="connsiteX3" fmla="*/ 927817 w 927818"/>
              <a:gd name="connsiteY3" fmla="*/ 7242 h 635165"/>
              <a:gd name="connsiteX4" fmla="*/ 927818 w 927818"/>
              <a:gd name="connsiteY4" fmla="*/ 133268 h 635165"/>
              <a:gd name="connsiteX5" fmla="*/ 133629 w 927818"/>
              <a:gd name="connsiteY5" fmla="*/ 146180 h 635165"/>
              <a:gd name="connsiteX6" fmla="*/ 134696 w 927818"/>
              <a:gd name="connsiteY6" fmla="*/ 545368 h 635165"/>
              <a:gd name="connsiteX7" fmla="*/ 179595 w 927818"/>
              <a:gd name="connsiteY7" fmla="*/ 545368 h 635165"/>
              <a:gd name="connsiteX8" fmla="*/ 89798 w 927818"/>
              <a:gd name="connsiteY8" fmla="*/ 635165 h 635165"/>
              <a:gd name="connsiteX9" fmla="*/ 0 w 927818"/>
              <a:gd name="connsiteY9" fmla="*/ 545368 h 635165"/>
              <a:gd name="connsiteX0" fmla="*/ 0 w 927818"/>
              <a:gd name="connsiteY0" fmla="*/ 538126 h 627923"/>
              <a:gd name="connsiteX1" fmla="*/ 44899 w 927818"/>
              <a:gd name="connsiteY1" fmla="*/ 538126 h 627923"/>
              <a:gd name="connsiteX2" fmla="*/ 37134 w 927818"/>
              <a:gd name="connsiteY2" fmla="*/ 2872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8"/>
              <a:gd name="connsiteY0" fmla="*/ 538126 h 627923"/>
              <a:gd name="connsiteX1" fmla="*/ 44899 w 927818"/>
              <a:gd name="connsiteY1" fmla="*/ 538126 h 627923"/>
              <a:gd name="connsiteX2" fmla="*/ 44002 w 927818"/>
              <a:gd name="connsiteY2" fmla="*/ 2876 h 627923"/>
              <a:gd name="connsiteX3" fmla="*/ 927817 w 927818"/>
              <a:gd name="connsiteY3" fmla="*/ 0 h 627923"/>
              <a:gd name="connsiteX4" fmla="*/ 927818 w 927818"/>
              <a:gd name="connsiteY4" fmla="*/ 126026 h 627923"/>
              <a:gd name="connsiteX5" fmla="*/ 133629 w 927818"/>
              <a:gd name="connsiteY5" fmla="*/ 138938 h 627923"/>
              <a:gd name="connsiteX6" fmla="*/ 134696 w 927818"/>
              <a:gd name="connsiteY6" fmla="*/ 538126 h 627923"/>
              <a:gd name="connsiteX7" fmla="*/ 179595 w 927818"/>
              <a:gd name="connsiteY7" fmla="*/ 538126 h 627923"/>
              <a:gd name="connsiteX8" fmla="*/ 89798 w 927818"/>
              <a:gd name="connsiteY8" fmla="*/ 627923 h 627923"/>
              <a:gd name="connsiteX9" fmla="*/ 0 w 927818"/>
              <a:gd name="connsiteY9" fmla="*/ 538126 h 627923"/>
              <a:gd name="connsiteX0" fmla="*/ 0 w 927817"/>
              <a:gd name="connsiteY0" fmla="*/ 538126 h 627923"/>
              <a:gd name="connsiteX1" fmla="*/ 44899 w 927817"/>
              <a:gd name="connsiteY1" fmla="*/ 538126 h 627923"/>
              <a:gd name="connsiteX2" fmla="*/ 44002 w 927817"/>
              <a:gd name="connsiteY2" fmla="*/ 2876 h 627923"/>
              <a:gd name="connsiteX3" fmla="*/ 927817 w 927817"/>
              <a:gd name="connsiteY3" fmla="*/ 0 h 627923"/>
              <a:gd name="connsiteX4" fmla="*/ 925528 w 927817"/>
              <a:gd name="connsiteY4" fmla="*/ 132771 h 627923"/>
              <a:gd name="connsiteX5" fmla="*/ 133629 w 927817"/>
              <a:gd name="connsiteY5" fmla="*/ 138938 h 627923"/>
              <a:gd name="connsiteX6" fmla="*/ 134696 w 927817"/>
              <a:gd name="connsiteY6" fmla="*/ 538126 h 627923"/>
              <a:gd name="connsiteX7" fmla="*/ 179595 w 927817"/>
              <a:gd name="connsiteY7" fmla="*/ 538126 h 627923"/>
              <a:gd name="connsiteX8" fmla="*/ 89798 w 927817"/>
              <a:gd name="connsiteY8" fmla="*/ 627923 h 627923"/>
              <a:gd name="connsiteX9" fmla="*/ 0 w 927817"/>
              <a:gd name="connsiteY9" fmla="*/ 538126 h 62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817" h="627923">
                <a:moveTo>
                  <a:pt x="0" y="538126"/>
                </a:moveTo>
                <a:lnTo>
                  <a:pt x="44899" y="538126"/>
                </a:lnTo>
                <a:cubicBezTo>
                  <a:pt x="43074" y="356337"/>
                  <a:pt x="45827" y="184665"/>
                  <a:pt x="44002" y="2876"/>
                </a:cubicBezTo>
                <a:lnTo>
                  <a:pt x="927817" y="0"/>
                </a:lnTo>
                <a:cubicBezTo>
                  <a:pt x="927817" y="42009"/>
                  <a:pt x="925528" y="90762"/>
                  <a:pt x="925528" y="132771"/>
                </a:cubicBezTo>
                <a:lnTo>
                  <a:pt x="133629" y="138938"/>
                </a:lnTo>
                <a:cubicBezTo>
                  <a:pt x="131603" y="264063"/>
                  <a:pt x="136722" y="413001"/>
                  <a:pt x="134696" y="538126"/>
                </a:cubicBezTo>
                <a:lnTo>
                  <a:pt x="179595" y="538126"/>
                </a:lnTo>
                <a:lnTo>
                  <a:pt x="89798" y="627923"/>
                </a:lnTo>
                <a:lnTo>
                  <a:pt x="0" y="538126"/>
                </a:lnTo>
                <a:close/>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148" name="山形 97">
            <a:extLst>
              <a:ext uri="{FF2B5EF4-FFF2-40B4-BE49-F238E27FC236}">
                <a16:creationId xmlns:a16="http://schemas.microsoft.com/office/drawing/2014/main" id="{A9A44828-6226-4AD1-B299-73850575D9C2}"/>
              </a:ext>
            </a:extLst>
          </p:cNvPr>
          <p:cNvSpPr/>
          <p:nvPr/>
        </p:nvSpPr>
        <p:spPr>
          <a:xfrm>
            <a:off x="8415687" y="579334"/>
            <a:ext cx="509661"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R5</a:t>
            </a:r>
            <a:endParaRPr lang="ja-JP" altLang="en-US" sz="700" b="1" dirty="0">
              <a:solidFill>
                <a:srgbClr val="FFFFFF"/>
              </a:solidFill>
              <a:latin typeface="ＭＳ Ｐゴシック"/>
              <a:ea typeface="ＭＳ Ｐゴシック"/>
            </a:endParaRPr>
          </a:p>
        </p:txBody>
      </p:sp>
      <p:sp>
        <p:nvSpPr>
          <p:cNvPr id="4" name="山形 97">
            <a:extLst>
              <a:ext uri="{FF2B5EF4-FFF2-40B4-BE49-F238E27FC236}">
                <a16:creationId xmlns:a16="http://schemas.microsoft.com/office/drawing/2014/main" id="{DD0DF8F3-F030-E8E2-6306-833F2BCB1BAA}"/>
              </a:ext>
            </a:extLst>
          </p:cNvPr>
          <p:cNvSpPr/>
          <p:nvPr/>
        </p:nvSpPr>
        <p:spPr>
          <a:xfrm>
            <a:off x="8854510" y="577046"/>
            <a:ext cx="509661" cy="210734"/>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fontAlgn="base">
              <a:spcBef>
                <a:spcPct val="0"/>
              </a:spcBef>
              <a:spcAft>
                <a:spcPct val="0"/>
              </a:spcAft>
              <a:defRPr/>
            </a:pPr>
            <a:r>
              <a:rPr lang="en-US" altLang="ja-JP" sz="700" b="1" dirty="0">
                <a:solidFill>
                  <a:srgbClr val="FFFFFF"/>
                </a:solidFill>
                <a:latin typeface="ＭＳ Ｐゴシック"/>
                <a:ea typeface="ＭＳ Ｐゴシック"/>
              </a:rPr>
              <a:t>R6</a:t>
            </a:r>
            <a:endParaRPr lang="ja-JP" altLang="en-US" sz="700" b="1" dirty="0">
              <a:solidFill>
                <a:srgbClr val="FFFFFF"/>
              </a:solidFill>
              <a:latin typeface="ＭＳ Ｐゴシック"/>
              <a:ea typeface="ＭＳ Ｐゴシック"/>
            </a:endParaRPr>
          </a:p>
        </p:txBody>
      </p:sp>
      <p:sp>
        <p:nvSpPr>
          <p:cNvPr id="6" name="角丸四角形 181">
            <a:extLst>
              <a:ext uri="{FF2B5EF4-FFF2-40B4-BE49-F238E27FC236}">
                <a16:creationId xmlns:a16="http://schemas.microsoft.com/office/drawing/2014/main" id="{99034B14-CCA2-705D-9BE4-4B674E032815}"/>
              </a:ext>
            </a:extLst>
          </p:cNvPr>
          <p:cNvSpPr/>
          <p:nvPr/>
        </p:nvSpPr>
        <p:spPr>
          <a:xfrm>
            <a:off x="8394248" y="815940"/>
            <a:ext cx="618257" cy="351596"/>
          </a:xfrm>
          <a:prstGeom prst="round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3231" tIns="30675" rIns="33231" bIns="30675" rtlCol="0" anchor="ctr">
            <a:spAutoFit/>
          </a:bodyPr>
          <a:lstStyle/>
          <a:p>
            <a:pPr algn="ctr" defTabSz="844083" fontAlgn="base">
              <a:spcBef>
                <a:spcPct val="0"/>
              </a:spcBef>
              <a:spcAft>
                <a:spcPct val="0"/>
              </a:spcAft>
              <a:defRPr/>
            </a:pPr>
            <a:r>
              <a:rPr lang="ja-JP" altLang="en-US" sz="554" dirty="0">
                <a:solidFill>
                  <a:srgbClr val="000000"/>
                </a:solidFill>
                <a:latin typeface="ＭＳ Ｐゴシック"/>
                <a:ea typeface="ＭＳ Ｐゴシック"/>
              </a:rPr>
              <a:t>（</a:t>
            </a:r>
            <a:r>
              <a:rPr lang="en-US" altLang="ja-JP" sz="554" dirty="0">
                <a:solidFill>
                  <a:srgbClr val="000000"/>
                </a:solidFill>
                <a:latin typeface="ＭＳ Ｐゴシック"/>
                <a:ea typeface="ＭＳ Ｐゴシック"/>
              </a:rPr>
              <a:t>R6.1</a:t>
            </a:r>
            <a:r>
              <a:rPr lang="ja-JP" altLang="en-US" sz="554" dirty="0">
                <a:solidFill>
                  <a:srgbClr val="000000"/>
                </a:solidFill>
                <a:latin typeface="ＭＳ Ｐゴシック"/>
                <a:ea typeface="ＭＳ Ｐゴシック"/>
              </a:rPr>
              <a:t>）</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令和</a:t>
            </a:r>
            <a:r>
              <a:rPr lang="en-US" altLang="ja-JP" sz="554" dirty="0">
                <a:solidFill>
                  <a:srgbClr val="000000"/>
                </a:solidFill>
                <a:latin typeface="ＭＳ Ｐゴシック"/>
                <a:ea typeface="ＭＳ Ｐゴシック"/>
              </a:rPr>
              <a:t>6</a:t>
            </a:r>
            <a:r>
              <a:rPr lang="ja-JP" altLang="en-US" sz="554" dirty="0">
                <a:solidFill>
                  <a:srgbClr val="000000"/>
                </a:solidFill>
                <a:latin typeface="ＭＳ Ｐゴシック"/>
                <a:ea typeface="ＭＳ Ｐゴシック"/>
              </a:rPr>
              <a:t>年能登</a:t>
            </a:r>
            <a:endParaRPr lang="en-US" altLang="ja-JP" sz="554" dirty="0">
              <a:solidFill>
                <a:srgbClr val="000000"/>
              </a:solidFill>
              <a:latin typeface="ＭＳ Ｐゴシック"/>
              <a:ea typeface="ＭＳ Ｐゴシック"/>
            </a:endParaRPr>
          </a:p>
          <a:p>
            <a:pPr algn="ctr" defTabSz="844083" fontAlgn="base">
              <a:spcBef>
                <a:spcPct val="0"/>
              </a:spcBef>
              <a:spcAft>
                <a:spcPct val="0"/>
              </a:spcAft>
              <a:defRPr/>
            </a:pPr>
            <a:r>
              <a:rPr lang="ja-JP" altLang="en-US" sz="554" dirty="0">
                <a:solidFill>
                  <a:srgbClr val="000000"/>
                </a:solidFill>
                <a:latin typeface="ＭＳ Ｐゴシック"/>
                <a:ea typeface="ＭＳ Ｐゴシック"/>
              </a:rPr>
              <a:t>半島地震</a:t>
            </a:r>
          </a:p>
        </p:txBody>
      </p:sp>
      <p:sp>
        <p:nvSpPr>
          <p:cNvPr id="8" name="下矢印 205">
            <a:extLst>
              <a:ext uri="{FF2B5EF4-FFF2-40B4-BE49-F238E27FC236}">
                <a16:creationId xmlns:a16="http://schemas.microsoft.com/office/drawing/2014/main" id="{C9F59111-CD6B-9DFF-6AC3-CBF2DFD79B00}"/>
              </a:ext>
            </a:extLst>
          </p:cNvPr>
          <p:cNvSpPr/>
          <p:nvPr/>
        </p:nvSpPr>
        <p:spPr>
          <a:xfrm>
            <a:off x="8650370" y="1872645"/>
            <a:ext cx="169505" cy="2172152"/>
          </a:xfrm>
          <a:prstGeom prst="downArrow">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srgbClr val="FFFFFF"/>
              </a:solidFill>
              <a:latin typeface="Arial"/>
              <a:ea typeface="ＭＳ Ｐゴシック"/>
            </a:endParaRPr>
          </a:p>
        </p:txBody>
      </p:sp>
      <p:sp>
        <p:nvSpPr>
          <p:cNvPr id="9" name="下矢印 208">
            <a:extLst>
              <a:ext uri="{FF2B5EF4-FFF2-40B4-BE49-F238E27FC236}">
                <a16:creationId xmlns:a16="http://schemas.microsoft.com/office/drawing/2014/main" id="{E722D46F-40A9-5498-72A2-C3FDA8BF1A81}"/>
              </a:ext>
            </a:extLst>
          </p:cNvPr>
          <p:cNvSpPr/>
          <p:nvPr/>
        </p:nvSpPr>
        <p:spPr>
          <a:xfrm>
            <a:off x="8647782" y="4095075"/>
            <a:ext cx="169505" cy="718449"/>
          </a:xfrm>
          <a:custGeom>
            <a:avLst/>
            <a:gdLst>
              <a:gd name="connsiteX0" fmla="*/ 0 w 194561"/>
              <a:gd name="connsiteY0" fmla="*/ 1091612 h 1188892"/>
              <a:gd name="connsiteX1" fmla="*/ 48640 w 194561"/>
              <a:gd name="connsiteY1" fmla="*/ 1091612 h 1188892"/>
              <a:gd name="connsiteX2" fmla="*/ 48640 w 194561"/>
              <a:gd name="connsiteY2" fmla="*/ 0 h 1188892"/>
              <a:gd name="connsiteX3" fmla="*/ 145921 w 194561"/>
              <a:gd name="connsiteY3" fmla="*/ 0 h 1188892"/>
              <a:gd name="connsiteX4" fmla="*/ 145921 w 194561"/>
              <a:gd name="connsiteY4" fmla="*/ 1091612 h 1188892"/>
              <a:gd name="connsiteX5" fmla="*/ 194561 w 194561"/>
              <a:gd name="connsiteY5" fmla="*/ 1091612 h 1188892"/>
              <a:gd name="connsiteX6" fmla="*/ 97281 w 194561"/>
              <a:gd name="connsiteY6" fmla="*/ 1188892 h 1188892"/>
              <a:gd name="connsiteX7" fmla="*/ 0 w 194561"/>
              <a:gd name="connsiteY7" fmla="*/ 1091612 h 1188892"/>
              <a:gd name="connsiteX0" fmla="*/ 145921 w 237361"/>
              <a:gd name="connsiteY0" fmla="*/ 0 h 1188892"/>
              <a:gd name="connsiteX1" fmla="*/ 145921 w 237361"/>
              <a:gd name="connsiteY1" fmla="*/ 1091612 h 1188892"/>
              <a:gd name="connsiteX2" fmla="*/ 194561 w 237361"/>
              <a:gd name="connsiteY2" fmla="*/ 1091612 h 1188892"/>
              <a:gd name="connsiteX3" fmla="*/ 97281 w 237361"/>
              <a:gd name="connsiteY3" fmla="*/ 1188892 h 1188892"/>
              <a:gd name="connsiteX4" fmla="*/ 0 w 237361"/>
              <a:gd name="connsiteY4" fmla="*/ 1091612 h 1188892"/>
              <a:gd name="connsiteX5" fmla="*/ 48640 w 237361"/>
              <a:gd name="connsiteY5" fmla="*/ 1091612 h 1188892"/>
              <a:gd name="connsiteX6" fmla="*/ 48640 w 237361"/>
              <a:gd name="connsiteY6" fmla="*/ 0 h 1188892"/>
              <a:gd name="connsiteX7" fmla="*/ 237361 w 237361"/>
              <a:gd name="connsiteY7" fmla="*/ 91440 h 1188892"/>
              <a:gd name="connsiteX0" fmla="*/ 145921 w 194561"/>
              <a:gd name="connsiteY0" fmla="*/ 0 h 1188892"/>
              <a:gd name="connsiteX1" fmla="*/ 145921 w 194561"/>
              <a:gd name="connsiteY1" fmla="*/ 1091612 h 1188892"/>
              <a:gd name="connsiteX2" fmla="*/ 194561 w 194561"/>
              <a:gd name="connsiteY2" fmla="*/ 1091612 h 1188892"/>
              <a:gd name="connsiteX3" fmla="*/ 97281 w 194561"/>
              <a:gd name="connsiteY3" fmla="*/ 1188892 h 1188892"/>
              <a:gd name="connsiteX4" fmla="*/ 0 w 194561"/>
              <a:gd name="connsiteY4" fmla="*/ 1091612 h 1188892"/>
              <a:gd name="connsiteX5" fmla="*/ 48640 w 194561"/>
              <a:gd name="connsiteY5" fmla="*/ 1091612 h 1188892"/>
              <a:gd name="connsiteX6" fmla="*/ 48640 w 194561"/>
              <a:gd name="connsiteY6" fmla="*/ 0 h 11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61" h="1188892">
                <a:moveTo>
                  <a:pt x="145921" y="0"/>
                </a:moveTo>
                <a:lnTo>
                  <a:pt x="145921" y="1091612"/>
                </a:lnTo>
                <a:lnTo>
                  <a:pt x="194561" y="1091612"/>
                </a:lnTo>
                <a:lnTo>
                  <a:pt x="97281" y="1188892"/>
                </a:lnTo>
                <a:lnTo>
                  <a:pt x="0" y="1091612"/>
                </a:lnTo>
                <a:lnTo>
                  <a:pt x="48640" y="1091612"/>
                </a:lnTo>
                <a:lnTo>
                  <a:pt x="48640" y="0"/>
                </a:lnTo>
              </a:path>
            </a:pathLst>
          </a:cu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dirty="0">
              <a:solidFill>
                <a:srgbClr val="FFFFFF"/>
              </a:solidFill>
              <a:latin typeface="Arial"/>
              <a:ea typeface="ＭＳ Ｐゴシック"/>
            </a:endParaRPr>
          </a:p>
        </p:txBody>
      </p:sp>
    </p:spTree>
    <p:extLst>
      <p:ext uri="{BB962C8B-B14F-4D97-AF65-F5344CB8AC3E}">
        <p14:creationId xmlns:p14="http://schemas.microsoft.com/office/powerpoint/2010/main" val="3633447128"/>
      </p:ext>
    </p:extLst>
  </p:cSld>
  <p:clrMapOvr>
    <a:masterClrMapping/>
  </p:clrMapOvr>
  <p:transition advTm="3000"/>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kumimoji="1" sz="1100"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Words>1281</Words>
  <PresentationFormat>A4 210 x 297 mm</PresentationFormat>
  <Paragraphs>167</Paragraphs>
  <Slides>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vt:i4>
      </vt:variant>
    </vt:vector>
  </HeadingPairs>
  <TitlesOfParts>
    <vt:vector size="12" baseType="lpstr">
      <vt:lpstr>HGP創英角ｺﾞｼｯｸUB</vt:lpstr>
      <vt:lpstr>Meiryo UI</vt:lpstr>
      <vt:lpstr>ＭＳ Ｐゴシック</vt:lpstr>
      <vt:lpstr>ＭＳ ゴシック</vt:lpstr>
      <vt:lpstr>Arial</vt:lpstr>
      <vt:lpstr>Calibri</vt:lpstr>
      <vt:lpstr>Times New Roman</vt:lpstr>
      <vt:lpstr>2_Office テーマ</vt:lpstr>
      <vt:lpstr>テーマ1</vt:lpstr>
      <vt:lpstr>宅地耐震化推進事業の概要</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