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3" r:id="rId1"/>
  </p:sldMasterIdLst>
  <p:notesMasterIdLst>
    <p:notesMasterId r:id="rId118"/>
  </p:notesMasterIdLst>
  <p:handoutMasterIdLst>
    <p:handoutMasterId r:id="rId119"/>
  </p:handoutMasterIdLst>
  <p:sldIdLst>
    <p:sldId id="536" r:id="rId2"/>
    <p:sldId id="519" r:id="rId3"/>
    <p:sldId id="378" r:id="rId4"/>
    <p:sldId id="553" r:id="rId5"/>
    <p:sldId id="537" r:id="rId6"/>
    <p:sldId id="538" r:id="rId7"/>
    <p:sldId id="350" r:id="rId8"/>
    <p:sldId id="458" r:id="rId9"/>
    <p:sldId id="551" r:id="rId10"/>
    <p:sldId id="552" r:id="rId11"/>
    <p:sldId id="550" r:id="rId12"/>
    <p:sldId id="600" r:id="rId13"/>
    <p:sldId id="605" r:id="rId14"/>
    <p:sldId id="604" r:id="rId15"/>
    <p:sldId id="549" r:id="rId16"/>
    <p:sldId id="413" r:id="rId17"/>
    <p:sldId id="414" r:id="rId18"/>
    <p:sldId id="547" r:id="rId19"/>
    <p:sldId id="543" r:id="rId20"/>
    <p:sldId id="567" r:id="rId21"/>
    <p:sldId id="601" r:id="rId22"/>
    <p:sldId id="545" r:id="rId23"/>
    <p:sldId id="381" r:id="rId24"/>
    <p:sldId id="382" r:id="rId25"/>
    <p:sldId id="546" r:id="rId26"/>
    <p:sldId id="465" r:id="rId27"/>
    <p:sldId id="478" r:id="rId28"/>
    <p:sldId id="593" r:id="rId29"/>
    <p:sldId id="330" r:id="rId30"/>
    <p:sldId id="539" r:id="rId31"/>
    <p:sldId id="529" r:id="rId32"/>
    <p:sldId id="594" r:id="rId33"/>
    <p:sldId id="353" r:id="rId34"/>
    <p:sldId id="576" r:id="rId35"/>
    <p:sldId id="453" r:id="rId36"/>
    <p:sldId id="384" r:id="rId37"/>
    <p:sldId id="416" r:id="rId38"/>
    <p:sldId id="383" r:id="rId39"/>
    <p:sldId id="417" r:id="rId40"/>
    <p:sldId id="595" r:id="rId41"/>
    <p:sldId id="454" r:id="rId42"/>
    <p:sldId id="418" r:id="rId43"/>
    <p:sldId id="459" r:id="rId44"/>
    <p:sldId id="386" r:id="rId45"/>
    <p:sldId id="358" r:id="rId46"/>
    <p:sldId id="389" r:id="rId47"/>
    <p:sldId id="387" r:id="rId48"/>
    <p:sldId id="554" r:id="rId49"/>
    <p:sldId id="596" r:id="rId50"/>
    <p:sldId id="332" r:id="rId51"/>
    <p:sldId id="359" r:id="rId52"/>
    <p:sldId id="505" r:id="rId53"/>
    <p:sldId id="557" r:id="rId54"/>
    <p:sldId id="535" r:id="rId55"/>
    <p:sldId id="308" r:id="rId56"/>
    <p:sldId id="427" r:id="rId57"/>
    <p:sldId id="335" r:id="rId58"/>
    <p:sldId id="334" r:id="rId59"/>
    <p:sldId id="467" r:id="rId60"/>
    <p:sldId id="428" r:id="rId61"/>
    <p:sldId id="429" r:id="rId62"/>
    <p:sldId id="430" r:id="rId63"/>
    <p:sldId id="468" r:id="rId64"/>
    <p:sldId id="469" r:id="rId65"/>
    <p:sldId id="470" r:id="rId66"/>
    <p:sldId id="597" r:id="rId67"/>
    <p:sldId id="431" r:id="rId68"/>
    <p:sldId id="436" r:id="rId69"/>
    <p:sldId id="471" r:id="rId70"/>
    <p:sldId id="442" r:id="rId71"/>
    <p:sldId id="472" r:id="rId72"/>
    <p:sldId id="473" r:id="rId73"/>
    <p:sldId id="444" r:id="rId74"/>
    <p:sldId id="598" r:id="rId75"/>
    <p:sldId id="573" r:id="rId76"/>
    <p:sldId id="599" r:id="rId77"/>
    <p:sldId id="591" r:id="rId78"/>
    <p:sldId id="575" r:id="rId79"/>
    <p:sldId id="570" r:id="rId80"/>
    <p:sldId id="569" r:id="rId81"/>
    <p:sldId id="531" r:id="rId82"/>
    <p:sldId id="373" r:id="rId83"/>
    <p:sldId id="422" r:id="rId84"/>
    <p:sldId id="511" r:id="rId85"/>
    <p:sldId id="423" r:id="rId86"/>
    <p:sldId id="447" r:id="rId87"/>
    <p:sldId id="448" r:id="rId88"/>
    <p:sldId id="370" r:id="rId89"/>
    <p:sldId id="528" r:id="rId90"/>
    <p:sldId id="474" r:id="rId91"/>
    <p:sldId id="426" r:id="rId92"/>
    <p:sldId id="449" r:id="rId93"/>
    <p:sldId id="530" r:id="rId94"/>
    <p:sldId id="278" r:id="rId95"/>
    <p:sldId id="513" r:id="rId96"/>
    <p:sldId id="515" r:id="rId97"/>
    <p:sldId id="517" r:id="rId98"/>
    <p:sldId id="476" r:id="rId99"/>
    <p:sldId id="309" r:id="rId100"/>
    <p:sldId id="299" r:id="rId101"/>
    <p:sldId id="477" r:id="rId102"/>
    <p:sldId id="297" r:id="rId103"/>
    <p:sldId id="326" r:id="rId104"/>
    <p:sldId id="603" r:id="rId105"/>
    <p:sldId id="571" r:id="rId106"/>
    <p:sldId id="581" r:id="rId107"/>
    <p:sldId id="582" r:id="rId108"/>
    <p:sldId id="559" r:id="rId109"/>
    <p:sldId id="560" r:id="rId110"/>
    <p:sldId id="561" r:id="rId111"/>
    <p:sldId id="562" r:id="rId112"/>
    <p:sldId id="587" r:id="rId113"/>
    <p:sldId id="588" r:id="rId114"/>
    <p:sldId id="589" r:id="rId115"/>
    <p:sldId id="590" r:id="rId116"/>
    <p:sldId id="592" r:id="rId117"/>
  </p:sldIdLst>
  <p:sldSz cx="9144000" cy="6858000" type="screen4x3"/>
  <p:notesSz cx="7102475" cy="10233025"/>
  <p:embeddedFontLst>
    <p:embeddedFont>
      <p:font typeface="UD デジタル 教科書体 NK-B" panose="02020700000000000000" pitchFamily="18" charset="-128"/>
      <p:bold r:id="rId120"/>
    </p:embeddedFont>
    <p:embeddedFont>
      <p:font typeface="AR P丸ゴシック体M" panose="020F0600000000000000" pitchFamily="50" charset="-128"/>
      <p:regular r:id="rId121"/>
    </p:embeddedFont>
    <p:embeddedFont>
      <p:font typeface="ＤＦ特太ゴシック体" panose="020B0509000000000000" pitchFamily="49" charset="-128"/>
      <p:regular r:id="rId122"/>
    </p:embeddedFont>
    <p:embeddedFont>
      <p:font typeface="Arial Black" panose="020B0A04020102020204" pitchFamily="34" charset="0"/>
      <p:bold r:id="rId123"/>
    </p:embeddedFont>
    <p:embeddedFont>
      <p:font typeface="Rockwell Extra Bold" panose="020B0600070205080204" charset="0"/>
      <p:bold r:id="rId124"/>
    </p:embeddedFont>
    <p:embeddedFont>
      <p:font typeface="Century" panose="02040604050505020304" pitchFamily="18" charset="0"/>
      <p:regular r:id="rId125"/>
    </p:embeddedFont>
    <p:embeddedFont>
      <p:font typeface="HG丸ｺﾞｼｯｸM-PRO" panose="020F0600000000000000" pitchFamily="50" charset="-128"/>
      <p:regular r:id="rId126"/>
    </p:embeddedFont>
  </p:embeddedFontLst>
  <p:defaultTextStyle>
    <a:defPPr>
      <a:defRPr lang="ja-JP"/>
    </a:defPPr>
    <a:lvl1pPr algn="ctr"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092" userDrawn="1">
          <p15:clr>
            <a:srgbClr val="A4A3A4"/>
          </p15:clr>
        </p15:guide>
        <p15:guide id="2" pos="2880">
          <p15:clr>
            <a:srgbClr val="A4A3A4"/>
          </p15:clr>
        </p15:guide>
      </p15:sldGuideLst>
    </p:ext>
    <p:ext uri="{2D200454-40CA-4A62-9FC3-DE9A4176ACB9}">
      <p15:notesGuideLst xmlns:p15="http://schemas.microsoft.com/office/powerpoint/2012/main">
        <p15:guide id="1" orient="horz" pos="3222"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99"/>
    <a:srgbClr val="0000FF"/>
    <a:srgbClr val="3333FF"/>
    <a:srgbClr val="00FFCC"/>
    <a:srgbClr val="FF9900"/>
    <a:srgbClr val="EBFFEB"/>
    <a:srgbClr val="3399FF"/>
    <a:srgbClr val="FF99CC"/>
    <a:srgbClr val="FFFF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16" autoAdjust="0"/>
    <p:restoredTop sz="75972" autoAdjust="0"/>
  </p:normalViewPr>
  <p:slideViewPr>
    <p:cSldViewPr snapToGrid="0">
      <p:cViewPr varScale="1">
        <p:scale>
          <a:sx n="55" d="100"/>
          <a:sy n="55" d="100"/>
        </p:scale>
        <p:origin x="1542" y="78"/>
      </p:cViewPr>
      <p:guideLst>
        <p:guide orient="horz" pos="209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51" d="100"/>
          <a:sy n="51" d="100"/>
        </p:scale>
        <p:origin x="2904" y="84"/>
      </p:cViewPr>
      <p:guideLst>
        <p:guide orient="horz" pos="3222"/>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4.fntdata"/><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12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font" Target="fonts/font5.fntdata"/><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handoutMaster" Target="handoutMasters/handoutMaster1.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3.fntdata"/><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1.fntdata"/><Relationship Id="rId125"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061351706036746"/>
          <c:y val="4.6698295205212896E-2"/>
          <c:w val="0.69877296587926208"/>
          <c:h val="0.75539779924985762"/>
        </c:manualLayout>
      </c:layout>
      <c:scatterChart>
        <c:scatterStyle val="lineMarker"/>
        <c:varyColors val="0"/>
        <c:ser>
          <c:idx val="0"/>
          <c:order val="0"/>
          <c:tx>
            <c:strRef>
              <c:f>Sheet1!$B$2</c:f>
              <c:strCache>
                <c:ptCount val="1"/>
                <c:pt idx="0">
                  <c:v>事故費用</c:v>
                </c:pt>
              </c:strCache>
            </c:strRef>
          </c:tx>
          <c:spPr>
            <a:ln>
              <a:solidFill>
                <a:srgbClr val="FF0000"/>
              </a:solidFill>
            </a:ln>
          </c:spPr>
          <c:marker>
            <c:spPr>
              <a:solidFill>
                <a:srgbClr val="FF0000"/>
              </a:solidFill>
              <a:ln w="38100">
                <a:solidFill>
                  <a:srgbClr val="FF0000"/>
                </a:solidFill>
                <a:bevel/>
              </a:ln>
            </c:spPr>
          </c:marker>
          <c:xVal>
            <c:numRef>
              <c:f>Sheet1!$A$3:$A$6</c:f>
              <c:numCache>
                <c:formatCode>General</c:formatCode>
                <c:ptCount val="4"/>
                <c:pt idx="0">
                  <c:v>2006</c:v>
                </c:pt>
                <c:pt idx="1">
                  <c:v>2007</c:v>
                </c:pt>
                <c:pt idx="2">
                  <c:v>2008</c:v>
                </c:pt>
                <c:pt idx="3">
                  <c:v>2009</c:v>
                </c:pt>
              </c:numCache>
            </c:numRef>
          </c:xVal>
          <c:yVal>
            <c:numRef>
              <c:f>Sheet1!$B$3:$B$6</c:f>
              <c:numCache>
                <c:formatCode>General</c:formatCode>
                <c:ptCount val="4"/>
                <c:pt idx="0">
                  <c:v>159</c:v>
                </c:pt>
                <c:pt idx="1">
                  <c:v>137</c:v>
                </c:pt>
                <c:pt idx="2">
                  <c:v>108</c:v>
                </c:pt>
                <c:pt idx="3">
                  <c:v>61</c:v>
                </c:pt>
              </c:numCache>
            </c:numRef>
          </c:yVal>
          <c:smooth val="0"/>
          <c:extLst>
            <c:ext xmlns:c16="http://schemas.microsoft.com/office/drawing/2014/chart" uri="{C3380CC4-5D6E-409C-BE32-E72D297353CC}">
              <c16:uniqueId val="{00000000-5131-4C36-9F85-F68FAB7835CE}"/>
            </c:ext>
          </c:extLst>
        </c:ser>
        <c:dLbls>
          <c:showLegendKey val="0"/>
          <c:showVal val="0"/>
          <c:showCatName val="0"/>
          <c:showSerName val="0"/>
          <c:showPercent val="0"/>
          <c:showBubbleSize val="0"/>
        </c:dLbls>
        <c:axId val="481892424"/>
        <c:axId val="481892816"/>
      </c:scatterChart>
      <c:scatterChart>
        <c:scatterStyle val="lineMarker"/>
        <c:varyColors val="0"/>
        <c:ser>
          <c:idx val="1"/>
          <c:order val="1"/>
          <c:tx>
            <c:strRef>
              <c:f>Sheet1!$C$2</c:f>
              <c:strCache>
                <c:ptCount val="1"/>
                <c:pt idx="0">
                  <c:v>任意保険割引率</c:v>
                </c:pt>
              </c:strCache>
            </c:strRef>
          </c:tx>
          <c:spPr>
            <a:ln>
              <a:solidFill>
                <a:srgbClr val="0000FF"/>
              </a:solidFill>
            </a:ln>
          </c:spPr>
          <c:marker>
            <c:spPr>
              <a:solidFill>
                <a:srgbClr val="0000FF"/>
              </a:solidFill>
              <a:ln>
                <a:solidFill>
                  <a:srgbClr val="0000FF"/>
                </a:solidFill>
              </a:ln>
            </c:spPr>
          </c:marker>
          <c:xVal>
            <c:numRef>
              <c:f>Sheet1!$A$3:$A$6</c:f>
              <c:numCache>
                <c:formatCode>General</c:formatCode>
                <c:ptCount val="4"/>
                <c:pt idx="0">
                  <c:v>2006</c:v>
                </c:pt>
                <c:pt idx="1">
                  <c:v>2007</c:v>
                </c:pt>
                <c:pt idx="2">
                  <c:v>2008</c:v>
                </c:pt>
                <c:pt idx="3">
                  <c:v>2009</c:v>
                </c:pt>
              </c:numCache>
            </c:numRef>
          </c:xVal>
          <c:yVal>
            <c:numRef>
              <c:f>Sheet1!$C$3:$C$6</c:f>
              <c:numCache>
                <c:formatCode>General</c:formatCode>
                <c:ptCount val="4"/>
                <c:pt idx="0">
                  <c:v>48</c:v>
                </c:pt>
                <c:pt idx="1">
                  <c:v>55</c:v>
                </c:pt>
                <c:pt idx="2">
                  <c:v>65</c:v>
                </c:pt>
                <c:pt idx="3">
                  <c:v>80</c:v>
                </c:pt>
              </c:numCache>
            </c:numRef>
          </c:yVal>
          <c:smooth val="0"/>
          <c:extLst>
            <c:ext xmlns:c16="http://schemas.microsoft.com/office/drawing/2014/chart" uri="{C3380CC4-5D6E-409C-BE32-E72D297353CC}">
              <c16:uniqueId val="{00000001-5131-4C36-9F85-F68FAB7835CE}"/>
            </c:ext>
          </c:extLst>
        </c:ser>
        <c:dLbls>
          <c:showLegendKey val="0"/>
          <c:showVal val="0"/>
          <c:showCatName val="0"/>
          <c:showSerName val="0"/>
          <c:showPercent val="0"/>
          <c:showBubbleSize val="0"/>
        </c:dLbls>
        <c:axId val="481893600"/>
        <c:axId val="481893208"/>
      </c:scatterChart>
      <c:valAx>
        <c:axId val="481892424"/>
        <c:scaling>
          <c:orientation val="minMax"/>
          <c:max val="2010"/>
          <c:min val="2005"/>
        </c:scaling>
        <c:delete val="0"/>
        <c:axPos val="b"/>
        <c:title>
          <c:tx>
            <c:rich>
              <a:bodyPr/>
              <a:lstStyle/>
              <a:p>
                <a:pPr>
                  <a:defRPr sz="1600"/>
                </a:pPr>
                <a:r>
                  <a:rPr lang="ja-JP" altLang="en-US" sz="1800" b="0" dirty="0"/>
                  <a:t>年度</a:t>
                </a:r>
              </a:p>
            </c:rich>
          </c:tx>
          <c:layout>
            <c:manualLayout>
              <c:xMode val="edge"/>
              <c:yMode val="edge"/>
              <c:x val="0.46269097771188133"/>
              <c:y val="0.91757908172877645"/>
            </c:manualLayout>
          </c:layout>
          <c:overlay val="0"/>
        </c:title>
        <c:numFmt formatCode="General" sourceLinked="0"/>
        <c:majorTickMark val="none"/>
        <c:minorTickMark val="none"/>
        <c:tickLblPos val="nextTo"/>
        <c:txPr>
          <a:bodyPr/>
          <a:lstStyle/>
          <a:p>
            <a:pPr>
              <a:defRPr sz="2000"/>
            </a:pPr>
            <a:endParaRPr lang="ja-JP"/>
          </a:p>
        </c:txPr>
        <c:crossAx val="481892816"/>
        <c:crosses val="autoZero"/>
        <c:crossBetween val="midCat"/>
        <c:majorUnit val="1"/>
      </c:valAx>
      <c:valAx>
        <c:axId val="481892816"/>
        <c:scaling>
          <c:orientation val="minMax"/>
          <c:max val="200"/>
        </c:scaling>
        <c:delete val="0"/>
        <c:axPos val="l"/>
        <c:majorGridlines/>
        <c:title>
          <c:tx>
            <c:rich>
              <a:bodyPr rot="0" vert="wordArtVertRtl"/>
              <a:lstStyle/>
              <a:p>
                <a:pPr>
                  <a:defRPr sz="1800"/>
                </a:pPr>
                <a:r>
                  <a:rPr lang="ja-JP" altLang="en-US" sz="2400" b="0" dirty="0"/>
                  <a:t>事故費（百万円）</a:t>
                </a:r>
              </a:p>
            </c:rich>
          </c:tx>
          <c:layout>
            <c:manualLayout>
              <c:xMode val="edge"/>
              <c:yMode val="edge"/>
              <c:x val="2.9380416064881694E-4"/>
              <c:y val="0.22179918686635175"/>
            </c:manualLayout>
          </c:layout>
          <c:overlay val="0"/>
        </c:title>
        <c:numFmt formatCode="General" sourceLinked="1"/>
        <c:majorTickMark val="none"/>
        <c:minorTickMark val="none"/>
        <c:tickLblPos val="nextTo"/>
        <c:txPr>
          <a:bodyPr/>
          <a:lstStyle/>
          <a:p>
            <a:pPr>
              <a:defRPr sz="1800"/>
            </a:pPr>
            <a:endParaRPr lang="ja-JP"/>
          </a:p>
        </c:txPr>
        <c:crossAx val="481892424"/>
        <c:crosses val="autoZero"/>
        <c:crossBetween val="midCat"/>
        <c:majorUnit val="20"/>
      </c:valAx>
      <c:valAx>
        <c:axId val="481893208"/>
        <c:scaling>
          <c:orientation val="minMax"/>
          <c:max val="100"/>
        </c:scaling>
        <c:delete val="0"/>
        <c:axPos val="r"/>
        <c:title>
          <c:tx>
            <c:rich>
              <a:bodyPr rot="0" vert="wordArtVertRtl"/>
              <a:lstStyle/>
              <a:p>
                <a:pPr>
                  <a:defRPr sz="2000"/>
                </a:pPr>
                <a:r>
                  <a:rPr lang="ja-JP" altLang="en-US" sz="2400" b="0" dirty="0"/>
                  <a:t>任意保険割引率（％）</a:t>
                </a:r>
              </a:p>
            </c:rich>
          </c:tx>
          <c:layout>
            <c:manualLayout>
              <c:xMode val="edge"/>
              <c:yMode val="edge"/>
              <c:x val="0.947392274700953"/>
              <c:y val="0.11067160722556768"/>
            </c:manualLayout>
          </c:layout>
          <c:overlay val="0"/>
        </c:title>
        <c:numFmt formatCode="General" sourceLinked="1"/>
        <c:majorTickMark val="none"/>
        <c:minorTickMark val="none"/>
        <c:tickLblPos val="nextTo"/>
        <c:txPr>
          <a:bodyPr/>
          <a:lstStyle/>
          <a:p>
            <a:pPr>
              <a:defRPr sz="1800"/>
            </a:pPr>
            <a:endParaRPr lang="ja-JP"/>
          </a:p>
        </c:txPr>
        <c:crossAx val="481893600"/>
        <c:crosses val="max"/>
        <c:crossBetween val="midCat"/>
        <c:majorUnit val="20"/>
      </c:valAx>
      <c:valAx>
        <c:axId val="481893600"/>
        <c:scaling>
          <c:orientation val="minMax"/>
        </c:scaling>
        <c:delete val="1"/>
        <c:axPos val="b"/>
        <c:numFmt formatCode="General" sourceLinked="1"/>
        <c:majorTickMark val="out"/>
        <c:minorTickMark val="none"/>
        <c:tickLblPos val="none"/>
        <c:crossAx val="481893208"/>
        <c:crosses val="autoZero"/>
        <c:crossBetween val="midCat"/>
      </c:valAx>
      <c:spPr>
        <a:ln w="15875">
          <a:solidFill>
            <a:prstClr val="black"/>
          </a:solidFill>
        </a:ln>
      </c:spPr>
    </c:plotArea>
    <c:legend>
      <c:legendPos val="r"/>
      <c:layout>
        <c:manualLayout>
          <c:xMode val="edge"/>
          <c:yMode val="edge"/>
          <c:x val="0.305585704152533"/>
          <c:y val="0.58255425323112253"/>
          <c:w val="0.3371328132344335"/>
          <c:h val="0.1785725197200311"/>
        </c:manualLayout>
      </c:layout>
      <c:overlay val="0"/>
      <c:spPr>
        <a:solidFill>
          <a:schemeClr val="bg1"/>
        </a:solidFill>
        <a:ln>
          <a:solidFill>
            <a:schemeClr val="tx1"/>
          </a:solidFill>
        </a:ln>
      </c:spPr>
      <c:txPr>
        <a:bodyPr/>
        <a:lstStyle/>
        <a:p>
          <a:pPr>
            <a:defRPr sz="2000"/>
          </a:pPr>
          <a:endParaRPr lang="ja-JP"/>
        </a:p>
      </c:txPr>
    </c:legend>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rgbClr val="009900"/>
              </a:solidFill>
            </c:spPr>
            <c:extLst>
              <c:ext xmlns:c16="http://schemas.microsoft.com/office/drawing/2014/chart" uri="{C3380CC4-5D6E-409C-BE32-E72D297353CC}">
                <c16:uniqueId val="{00000001-4F54-4FB0-B82C-5D43F2941E46}"/>
              </c:ext>
            </c:extLst>
          </c:dPt>
          <c:dPt>
            <c:idx val="2"/>
            <c:bubble3D val="0"/>
            <c:spPr>
              <a:solidFill>
                <a:srgbClr val="003399"/>
              </a:solidFill>
            </c:spPr>
            <c:extLst>
              <c:ext xmlns:c16="http://schemas.microsoft.com/office/drawing/2014/chart" uri="{C3380CC4-5D6E-409C-BE32-E72D297353CC}">
                <c16:uniqueId val="{00000003-4F54-4FB0-B82C-5D43F2941E46}"/>
              </c:ext>
            </c:extLst>
          </c:dPt>
          <c:dLbls>
            <c:dLbl>
              <c:idx val="2"/>
              <c:layout>
                <c:manualLayout>
                  <c:x val="0.16314820647419304"/>
                  <c:y val="4.2437781360069323E-17"/>
                </c:manualLayout>
              </c:layout>
              <c:tx>
                <c:rich>
                  <a:bodyPr/>
                  <a:lstStyle/>
                  <a:p>
                    <a:pPr>
                      <a:defRPr sz="1600" baseline="0"/>
                    </a:pPr>
                    <a:r>
                      <a:rPr lang="ja-JP" altLang="en-US" sz="2000" baseline="0"/>
                      <a:t>自転車
</a:t>
                    </a:r>
                    <a:r>
                      <a:rPr lang="en-US" altLang="ja-JP" sz="2000" baseline="0"/>
                      <a:t>47%</a:t>
                    </a:r>
                  </a:p>
                </c:rich>
              </c:tx>
              <c:spPr>
                <a:solidFill>
                  <a:schemeClr val="bg1"/>
                </a:solidFill>
              </c:sp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4F54-4FB0-B82C-5D43F2941E46}"/>
                </c:ext>
              </c:extLst>
            </c:dLbl>
            <c:spPr>
              <a:noFill/>
              <a:ln>
                <a:noFill/>
              </a:ln>
              <a:effectLst/>
            </c:spPr>
            <c:txPr>
              <a:bodyPr/>
              <a:lstStyle/>
              <a:p>
                <a:pPr>
                  <a:defRPr sz="1600" baseline="0"/>
                </a:pPr>
                <a:endParaRPr lang="ja-JP"/>
              </a:p>
            </c:txPr>
            <c:dLblPos val="outEnd"/>
            <c:showLegendKey val="0"/>
            <c:showVal val="1"/>
            <c:showCatName val="1"/>
            <c:showSerName val="0"/>
            <c:showPercent val="0"/>
            <c:showBubbleSize val="0"/>
            <c:separator>
</c:separator>
            <c:showLeaderLines val="0"/>
            <c:extLst>
              <c:ext xmlns:c15="http://schemas.microsoft.com/office/drawing/2012/chart" uri="{CE6537A1-D6FC-4f65-9D91-7224C49458BB}"/>
            </c:extLst>
          </c:dLbls>
          <c:val>
            <c:numRef>
              <c:f>Sheet1!$I$10:$I$12</c:f>
              <c:numCache>
                <c:formatCode>0%</c:formatCode>
                <c:ptCount val="3"/>
                <c:pt idx="0">
                  <c:v>0.29000000000000031</c:v>
                </c:pt>
                <c:pt idx="1">
                  <c:v>0.23</c:v>
                </c:pt>
                <c:pt idx="2">
                  <c:v>0.47000000000000008</c:v>
                </c:pt>
              </c:numCache>
            </c:numRef>
          </c:val>
          <c:extLst>
            <c:ext xmlns:c15="http://schemas.microsoft.com/office/drawing/2012/chart" uri="{02D57815-91ED-43cb-92C2-25804820EDAC}">
              <c15:filteredCategoryTitle>
                <c15:cat>
                  <c:strRef>
                    <c:extLst>
                      <c:ext uri="{02D57815-91ED-43cb-92C2-25804820EDAC}">
                        <c15:formulaRef>
                          <c15:sqref>Sheet1!$H$10:$H$12</c15:sqref>
                        </c15:formulaRef>
                      </c:ext>
                    </c:extLst>
                    <c:strCache>
                      <c:ptCount val="3"/>
                      <c:pt idx="0">
                        <c:v>自動車</c:v>
                      </c:pt>
                      <c:pt idx="1">
                        <c:v>二輪車</c:v>
                      </c:pt>
                      <c:pt idx="2">
                        <c:v>自転車</c:v>
                      </c:pt>
                    </c:strCache>
                  </c:strRef>
                </c15:cat>
              </c15:filteredCategoryTitle>
            </c:ext>
            <c:ext xmlns:c16="http://schemas.microsoft.com/office/drawing/2014/chart" uri="{C3380CC4-5D6E-409C-BE32-E72D297353CC}">
              <c16:uniqueId val="{00000004-4F54-4FB0-B82C-5D43F2941E46}"/>
            </c:ext>
          </c:extLst>
        </c:ser>
        <c:dLbls>
          <c:showLegendKey val="0"/>
          <c:showVal val="0"/>
          <c:showCatName val="0"/>
          <c:showSerName val="0"/>
          <c:showPercent val="0"/>
          <c:showBubbleSize val="0"/>
          <c:showLeaderLines val="0"/>
        </c:dLbls>
        <c:firstSliceAng val="0"/>
      </c:pieChart>
    </c:plotArea>
    <c:plotVisOnly val="1"/>
    <c:dispBlanksAs val="gap"/>
    <c:showDLblsOverMax val="0"/>
  </c:chart>
  <c:spPr>
    <a:noFill/>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rgbClr val="003399"/>
              </a:solidFill>
            </c:spPr>
            <c:extLst>
              <c:ext xmlns:c16="http://schemas.microsoft.com/office/drawing/2014/chart" uri="{C3380CC4-5D6E-409C-BE32-E72D297353CC}">
                <c16:uniqueId val="{00000001-4C4A-4BD2-A096-1C9DF06E5031}"/>
              </c:ext>
            </c:extLst>
          </c:dPt>
          <c:dPt>
            <c:idx val="1"/>
            <c:bubble3D val="0"/>
            <c:spPr>
              <a:solidFill>
                <a:schemeClr val="tx2">
                  <a:lumMod val="40000"/>
                  <a:lumOff val="60000"/>
                </a:schemeClr>
              </a:solidFill>
            </c:spPr>
            <c:extLst>
              <c:ext xmlns:c16="http://schemas.microsoft.com/office/drawing/2014/chart" uri="{C3380CC4-5D6E-409C-BE32-E72D297353CC}">
                <c16:uniqueId val="{00000003-4C4A-4BD2-A096-1C9DF06E5031}"/>
              </c:ext>
            </c:extLst>
          </c:dPt>
          <c:dPt>
            <c:idx val="2"/>
            <c:bubble3D val="0"/>
            <c:spPr>
              <a:solidFill>
                <a:srgbClr val="FFFF99"/>
              </a:solidFill>
            </c:spPr>
            <c:extLst>
              <c:ext xmlns:c16="http://schemas.microsoft.com/office/drawing/2014/chart" uri="{C3380CC4-5D6E-409C-BE32-E72D297353CC}">
                <c16:uniqueId val="{00000005-4C4A-4BD2-A096-1C9DF06E5031}"/>
              </c:ext>
            </c:extLst>
          </c:dPt>
          <c:dLbls>
            <c:dLbl>
              <c:idx val="0"/>
              <c:layout>
                <c:manualLayout>
                  <c:x val="-4.5315586969970963E-2"/>
                  <c:y val="6.6666200061591879E-2"/>
                </c:manualLayout>
              </c:layout>
              <c:tx>
                <c:rich>
                  <a:bodyPr/>
                  <a:lstStyle/>
                  <a:p>
                    <a:r>
                      <a:rPr lang="ja-JP" altLang="en-US" sz="1600" baseline="0" dirty="0"/>
                      <a:t>車</a:t>
                    </a:r>
                    <a:r>
                      <a:rPr lang="ja-JP" altLang="en-US" dirty="0"/>
                      <a:t>両</a:t>
                    </a:r>
                  </a:p>
                  <a:p>
                    <a:r>
                      <a:rPr lang="ja-JP" altLang="en-US" dirty="0"/>
                      <a:t> </a:t>
                    </a:r>
                    <a:r>
                      <a:rPr lang="en-US" altLang="ja-JP" dirty="0"/>
                      <a:t>61</a:t>
                    </a:r>
                    <a:r>
                      <a:rPr lang="ja-JP" altLang="en-US" dirty="0"/>
                      <a:t>件</a:t>
                    </a:r>
                  </a:p>
                </c:rich>
              </c:tx>
              <c:dLblPos val="bestFit"/>
              <c:showLegendKey val="0"/>
              <c:showVal val="1"/>
              <c:showCatName val="1"/>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4C4A-4BD2-A096-1C9DF06E5031}"/>
                </c:ext>
              </c:extLst>
            </c:dLbl>
            <c:dLbl>
              <c:idx val="1"/>
              <c:tx>
                <c:rich>
                  <a:bodyPr/>
                  <a:lstStyle/>
                  <a:p>
                    <a:fld id="{82648FD5-6CAF-46C2-AA7F-45A6720239B0}" type="CATEGORYNAME">
                      <a:rPr lang="en-US" altLang="ja-JP"/>
                      <a:pPr/>
                      <a:t>[分類名]</a:t>
                    </a:fld>
                    <a:r>
                      <a:rPr lang="ja-JP" altLang="en-US" baseline="0" dirty="0"/>
                      <a:t>
</a:t>
                    </a:r>
                    <a:r>
                      <a:rPr lang="en-US" altLang="ja-JP" baseline="0" dirty="0"/>
                      <a:t>35</a:t>
                    </a:r>
                    <a:r>
                      <a:rPr lang="ja-JP" altLang="en-US" baseline="0" dirty="0"/>
                      <a:t>件</a:t>
                    </a:r>
                  </a:p>
                </c:rich>
              </c:tx>
              <c:dLblPos val="outEnd"/>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C4A-4BD2-A096-1C9DF06E5031}"/>
                </c:ext>
              </c:extLst>
            </c:dLbl>
            <c:dLbl>
              <c:idx val="2"/>
              <c:layout>
                <c:manualLayout>
                  <c:x val="-0.1"/>
                  <c:y val="0"/>
                </c:manualLayout>
              </c:layout>
              <c:tx>
                <c:rich>
                  <a:bodyPr/>
                  <a:lstStyle/>
                  <a:p>
                    <a:fld id="{E97948B2-9C97-412B-A431-EF37D5B028AB}" type="CATEGORYNAME">
                      <a:rPr lang="en-US" altLang="ja-JP"/>
                      <a:pPr/>
                      <a:t>[分類名]</a:t>
                    </a:fld>
                    <a:r>
                      <a:rPr lang="ja-JP" altLang="en-US" baseline="0" dirty="0"/>
                      <a:t>
</a:t>
                    </a:r>
                    <a:r>
                      <a:rPr lang="en-US" altLang="ja-JP" baseline="0" dirty="0"/>
                      <a:t>4</a:t>
                    </a:r>
                    <a:r>
                      <a:rPr lang="ja-JP" altLang="en-US" baseline="0" dirty="0"/>
                      <a:t>件</a:t>
                    </a:r>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4C4A-4BD2-A096-1C9DF06E5031}"/>
                </c:ext>
              </c:extLst>
            </c:dLbl>
            <c:spPr>
              <a:noFill/>
              <a:ln>
                <a:noFill/>
              </a:ln>
              <a:effectLst/>
            </c:spPr>
            <c:txPr>
              <a:bodyPr/>
              <a:lstStyle/>
              <a:p>
                <a:pPr>
                  <a:defRPr sz="1600" baseline="0"/>
                </a:pPr>
                <a:endParaRPr lang="ja-JP"/>
              </a:p>
            </c:txPr>
            <c:dLblPos val="outEnd"/>
            <c:showLegendKey val="0"/>
            <c:showVal val="1"/>
            <c:showCatName val="1"/>
            <c:showSerName val="0"/>
            <c:showPercent val="0"/>
            <c:showBubbleSize val="0"/>
            <c:separator>
</c:separator>
            <c:showLeaderLines val="0"/>
            <c:extLst>
              <c:ext xmlns:c15="http://schemas.microsoft.com/office/drawing/2012/chart" uri="{CE6537A1-D6FC-4f65-9D91-7224C49458BB}"/>
            </c:extLst>
          </c:dLbls>
          <c:val>
            <c:numRef>
              <c:f>Sheet1!$I$3:$I$5</c:f>
              <c:numCache>
                <c:formatCode>0%</c:formatCode>
                <c:ptCount val="3"/>
                <c:pt idx="0">
                  <c:v>0.61000000000000065</c:v>
                </c:pt>
                <c:pt idx="1">
                  <c:v>0.35000000000000031</c:v>
                </c:pt>
                <c:pt idx="2">
                  <c:v>4.0000000000000022E-2</c:v>
                </c:pt>
              </c:numCache>
            </c:numRef>
          </c:val>
          <c:extLst>
            <c:ext xmlns:c15="http://schemas.microsoft.com/office/drawing/2012/chart" uri="{02D57815-91ED-43cb-92C2-25804820EDAC}">
              <c15:filteredCategoryTitle>
                <c15:cat>
                  <c:strRef>
                    <c:extLst>
                      <c:ext uri="{02D57815-91ED-43cb-92C2-25804820EDAC}">
                        <c15:formulaRef>
                          <c15:sqref>Sheet1!$H$3:$H$5</c15:sqref>
                        </c15:formulaRef>
                      </c:ext>
                    </c:extLst>
                    <c:strCache>
                      <c:ptCount val="3"/>
                      <c:pt idx="0">
                        <c:v>車両</c:v>
                      </c:pt>
                      <c:pt idx="1">
                        <c:v>人</c:v>
                      </c:pt>
                      <c:pt idx="2">
                        <c:v>構造物</c:v>
                      </c:pt>
                    </c:strCache>
                  </c:strRef>
                </c15:cat>
              </c15:filteredCategoryTitle>
            </c:ext>
            <c:ext xmlns:c16="http://schemas.microsoft.com/office/drawing/2014/chart" uri="{C3380CC4-5D6E-409C-BE32-E72D297353CC}">
              <c16:uniqueId val="{00000006-4C4A-4BD2-A096-1C9DF06E5031}"/>
            </c:ext>
          </c:extLst>
        </c:ser>
        <c:dLbls>
          <c:showLegendKey val="0"/>
          <c:showVal val="0"/>
          <c:showCatName val="0"/>
          <c:showSerName val="0"/>
          <c:showPercent val="0"/>
          <c:showBubbleSize val="0"/>
          <c:showLeaderLines val="0"/>
        </c:dLbls>
        <c:firstSliceAng val="0"/>
      </c:pieChart>
    </c:plotArea>
    <c:plotVisOnly val="1"/>
    <c:dispBlanksAs val="gap"/>
    <c:showDLblsOverMax val="0"/>
  </c:chart>
  <c:spPr>
    <a:ln>
      <a:noFill/>
    </a:ln>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bwMode="auto">
          <a:xfrm>
            <a:off x="0" y="1"/>
            <a:ext cx="3079176" cy="511570"/>
          </a:xfrm>
          <a:prstGeom prst="rect">
            <a:avLst/>
          </a:prstGeom>
          <a:noFill/>
          <a:ln w="9525">
            <a:noFill/>
            <a:miter lim="800000"/>
            <a:headEnd/>
            <a:tailEnd/>
          </a:ln>
          <a:effectLst/>
        </p:spPr>
        <p:txBody>
          <a:bodyPr vert="horz" wrap="square" lIns="95441" tIns="47720" rIns="95441" bIns="47720" numCol="1" anchor="t" anchorCtr="0" compatLnSpc="1">
            <a:prstTxWarp prst="textNoShape">
              <a:avLst/>
            </a:prstTxWarp>
          </a:bodyPr>
          <a:lstStyle>
            <a:lvl1pPr algn="l">
              <a:defRPr sz="1300"/>
            </a:lvl1pPr>
          </a:lstStyle>
          <a:p>
            <a:pPr>
              <a:defRPr/>
            </a:pPr>
            <a:r>
              <a:rPr lang="ja-JP" altLang="en-US"/>
              <a:t>リスク管理（</a:t>
            </a:r>
            <a:r>
              <a:rPr lang="en-US" altLang="ja-JP"/>
              <a:t>Ver4.1</a:t>
            </a:r>
            <a:r>
              <a:rPr lang="ja-JP" altLang="en-US"/>
              <a:t>）</a:t>
            </a:r>
            <a:endParaRPr lang="en-US" altLang="ja-JP"/>
          </a:p>
        </p:txBody>
      </p:sp>
      <p:sp>
        <p:nvSpPr>
          <p:cNvPr id="115715" name="Rectangle 3"/>
          <p:cNvSpPr>
            <a:spLocks noGrp="1" noChangeArrowheads="1"/>
          </p:cNvSpPr>
          <p:nvPr>
            <p:ph type="dt" sz="quarter" idx="1"/>
          </p:nvPr>
        </p:nvSpPr>
        <p:spPr bwMode="auto">
          <a:xfrm>
            <a:off x="4021644" y="1"/>
            <a:ext cx="3079176" cy="511570"/>
          </a:xfrm>
          <a:prstGeom prst="rect">
            <a:avLst/>
          </a:prstGeom>
          <a:noFill/>
          <a:ln w="9525">
            <a:noFill/>
            <a:miter lim="800000"/>
            <a:headEnd/>
            <a:tailEnd/>
          </a:ln>
          <a:effectLst/>
        </p:spPr>
        <p:txBody>
          <a:bodyPr vert="horz" wrap="square" lIns="95441" tIns="47720" rIns="95441" bIns="47720" numCol="1" anchor="t" anchorCtr="0" compatLnSpc="1">
            <a:prstTxWarp prst="textNoShape">
              <a:avLst/>
            </a:prstTxWarp>
          </a:bodyPr>
          <a:lstStyle>
            <a:lvl1pPr algn="r">
              <a:defRPr sz="1300"/>
            </a:lvl1pPr>
          </a:lstStyle>
          <a:p>
            <a:pPr>
              <a:defRPr/>
            </a:pPr>
            <a:fld id="{10DE2454-803F-41B0-927B-7D8E71B497E7}" type="datetime1">
              <a:rPr lang="ja-JP" altLang="en-US" smtClean="0"/>
              <a:t>2023/9/25</a:t>
            </a:fld>
            <a:endParaRPr lang="en-US" altLang="ja-JP"/>
          </a:p>
        </p:txBody>
      </p:sp>
      <p:sp>
        <p:nvSpPr>
          <p:cNvPr id="115716" name="Rectangle 4"/>
          <p:cNvSpPr>
            <a:spLocks noGrp="1" noChangeArrowheads="1"/>
          </p:cNvSpPr>
          <p:nvPr>
            <p:ph type="ftr" sz="quarter" idx="2"/>
          </p:nvPr>
        </p:nvSpPr>
        <p:spPr bwMode="auto">
          <a:xfrm>
            <a:off x="0" y="9719823"/>
            <a:ext cx="3079176" cy="511569"/>
          </a:xfrm>
          <a:prstGeom prst="rect">
            <a:avLst/>
          </a:prstGeom>
          <a:noFill/>
          <a:ln w="9525">
            <a:noFill/>
            <a:miter lim="800000"/>
            <a:headEnd/>
            <a:tailEnd/>
          </a:ln>
          <a:effectLst/>
        </p:spPr>
        <p:txBody>
          <a:bodyPr vert="horz" wrap="square" lIns="95441" tIns="47720" rIns="95441" bIns="47720" numCol="1" anchor="b" anchorCtr="0" compatLnSpc="1">
            <a:prstTxWarp prst="textNoShape">
              <a:avLst/>
            </a:prstTxWarp>
          </a:bodyPr>
          <a:lstStyle>
            <a:lvl1pPr algn="l">
              <a:defRPr sz="1300"/>
            </a:lvl1pPr>
          </a:lstStyle>
          <a:p>
            <a:pPr>
              <a:defRPr/>
            </a:pPr>
            <a:endParaRPr lang="en-US" altLang="ja-JP"/>
          </a:p>
        </p:txBody>
      </p:sp>
      <p:sp>
        <p:nvSpPr>
          <p:cNvPr id="115717" name="Rectangle 5"/>
          <p:cNvSpPr>
            <a:spLocks noGrp="1" noChangeArrowheads="1"/>
          </p:cNvSpPr>
          <p:nvPr>
            <p:ph type="sldNum" sz="quarter" idx="3"/>
          </p:nvPr>
        </p:nvSpPr>
        <p:spPr bwMode="auto">
          <a:xfrm>
            <a:off x="4021644" y="9719823"/>
            <a:ext cx="3079176" cy="511569"/>
          </a:xfrm>
          <a:prstGeom prst="rect">
            <a:avLst/>
          </a:prstGeom>
          <a:noFill/>
          <a:ln w="9525">
            <a:noFill/>
            <a:miter lim="800000"/>
            <a:headEnd/>
            <a:tailEnd/>
          </a:ln>
          <a:effectLst/>
        </p:spPr>
        <p:txBody>
          <a:bodyPr vert="horz" wrap="square" lIns="95441" tIns="47720" rIns="95441" bIns="47720" numCol="1" anchor="b" anchorCtr="0" compatLnSpc="1">
            <a:prstTxWarp prst="textNoShape">
              <a:avLst/>
            </a:prstTxWarp>
          </a:bodyPr>
          <a:lstStyle>
            <a:lvl1pPr algn="r">
              <a:defRPr sz="1300"/>
            </a:lvl1pPr>
          </a:lstStyle>
          <a:p>
            <a:pPr>
              <a:defRPr/>
            </a:pPr>
            <a:fld id="{30E328F4-EA35-40CD-BFA7-AA829D00BBA8}" type="slidenum">
              <a:rPr lang="en-US" altLang="ja-JP"/>
              <a:pPr>
                <a:defRPr/>
              </a:pPr>
              <a:t>‹#›</a:t>
            </a:fld>
            <a:endParaRPr lang="en-US" altLang="ja-JP"/>
          </a:p>
        </p:txBody>
      </p:sp>
    </p:spTree>
    <p:extLst>
      <p:ext uri="{BB962C8B-B14F-4D97-AF65-F5344CB8AC3E}">
        <p14:creationId xmlns:p14="http://schemas.microsoft.com/office/powerpoint/2010/main" val="2882676476"/>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1"/>
            <a:ext cx="3079176" cy="511570"/>
          </a:xfrm>
          <a:prstGeom prst="rect">
            <a:avLst/>
          </a:prstGeom>
          <a:noFill/>
          <a:ln w="9525">
            <a:noFill/>
            <a:miter lim="800000"/>
            <a:headEnd/>
            <a:tailEnd/>
          </a:ln>
          <a:effectLst/>
        </p:spPr>
        <p:txBody>
          <a:bodyPr vert="horz" wrap="square" lIns="95441" tIns="47720" rIns="95441" bIns="47720" numCol="1" anchor="t" anchorCtr="0" compatLnSpc="1">
            <a:prstTxWarp prst="textNoShape">
              <a:avLst/>
            </a:prstTxWarp>
          </a:bodyPr>
          <a:lstStyle>
            <a:lvl1pPr algn="l">
              <a:defRPr sz="1300"/>
            </a:lvl1pPr>
          </a:lstStyle>
          <a:p>
            <a:pPr>
              <a:defRPr/>
            </a:pPr>
            <a:r>
              <a:rPr lang="ja-JP" altLang="en-US"/>
              <a:t>リスク管理（</a:t>
            </a:r>
            <a:r>
              <a:rPr lang="en-US" altLang="ja-JP"/>
              <a:t>Ver4.1</a:t>
            </a:r>
            <a:r>
              <a:rPr lang="ja-JP" altLang="en-US"/>
              <a:t>）</a:t>
            </a:r>
            <a:endParaRPr lang="en-US" altLang="ja-JP"/>
          </a:p>
        </p:txBody>
      </p:sp>
      <p:sp>
        <p:nvSpPr>
          <p:cNvPr id="119811" name="Rectangle 3"/>
          <p:cNvSpPr>
            <a:spLocks noGrp="1" noChangeArrowheads="1"/>
          </p:cNvSpPr>
          <p:nvPr>
            <p:ph type="dt" idx="1"/>
          </p:nvPr>
        </p:nvSpPr>
        <p:spPr bwMode="auto">
          <a:xfrm>
            <a:off x="4021644" y="1"/>
            <a:ext cx="3079176" cy="511570"/>
          </a:xfrm>
          <a:prstGeom prst="rect">
            <a:avLst/>
          </a:prstGeom>
          <a:noFill/>
          <a:ln w="9525">
            <a:noFill/>
            <a:miter lim="800000"/>
            <a:headEnd/>
            <a:tailEnd/>
          </a:ln>
          <a:effectLst/>
        </p:spPr>
        <p:txBody>
          <a:bodyPr vert="horz" wrap="square" lIns="95441" tIns="47720" rIns="95441" bIns="47720" numCol="1" anchor="t" anchorCtr="0" compatLnSpc="1">
            <a:prstTxWarp prst="textNoShape">
              <a:avLst/>
            </a:prstTxWarp>
          </a:bodyPr>
          <a:lstStyle>
            <a:lvl1pPr algn="r">
              <a:defRPr sz="1300"/>
            </a:lvl1pPr>
          </a:lstStyle>
          <a:p>
            <a:pPr>
              <a:defRPr/>
            </a:pPr>
            <a:fld id="{C30FBFEA-BA97-4770-A640-4E6EB6269F67}" type="datetime1">
              <a:rPr lang="ja-JP" altLang="en-US" smtClean="0"/>
              <a:t>2023/9/25</a:t>
            </a:fld>
            <a:endParaRPr lang="en-US" altLang="ja-JP"/>
          </a:p>
        </p:txBody>
      </p:sp>
      <p:sp>
        <p:nvSpPr>
          <p:cNvPr id="90116" name="Rectangle 4"/>
          <p:cNvSpPr>
            <a:spLocks noGrp="1" noRot="1" noChangeAspect="1" noChangeArrowheads="1" noTextEdit="1"/>
          </p:cNvSpPr>
          <p:nvPr>
            <p:ph type="sldImg" idx="2"/>
          </p:nvPr>
        </p:nvSpPr>
        <p:spPr bwMode="auto">
          <a:xfrm>
            <a:off x="990600" y="765175"/>
            <a:ext cx="5121275" cy="3840163"/>
          </a:xfrm>
          <a:prstGeom prst="rect">
            <a:avLst/>
          </a:prstGeom>
          <a:noFill/>
          <a:ln w="9525">
            <a:solidFill>
              <a:srgbClr val="000000"/>
            </a:solidFill>
            <a:miter lim="800000"/>
            <a:headEnd/>
            <a:tailEnd/>
          </a:ln>
        </p:spPr>
      </p:sp>
      <p:sp>
        <p:nvSpPr>
          <p:cNvPr id="119813" name="Rectangle 5"/>
          <p:cNvSpPr>
            <a:spLocks noGrp="1" noChangeArrowheads="1"/>
          </p:cNvSpPr>
          <p:nvPr>
            <p:ph type="body" sz="quarter" idx="3"/>
          </p:nvPr>
        </p:nvSpPr>
        <p:spPr bwMode="auto">
          <a:xfrm>
            <a:off x="708925" y="4860729"/>
            <a:ext cx="5684629" cy="4605760"/>
          </a:xfrm>
          <a:prstGeom prst="rect">
            <a:avLst/>
          </a:prstGeom>
          <a:noFill/>
          <a:ln w="9525">
            <a:noFill/>
            <a:miter lim="800000"/>
            <a:headEnd/>
            <a:tailEnd/>
          </a:ln>
          <a:effectLst/>
        </p:spPr>
        <p:txBody>
          <a:bodyPr vert="horz" wrap="square" lIns="95441" tIns="47720" rIns="95441" bIns="47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19814" name="Rectangle 6"/>
          <p:cNvSpPr>
            <a:spLocks noGrp="1" noChangeArrowheads="1"/>
          </p:cNvSpPr>
          <p:nvPr>
            <p:ph type="ftr" sz="quarter" idx="4"/>
          </p:nvPr>
        </p:nvSpPr>
        <p:spPr bwMode="auto">
          <a:xfrm>
            <a:off x="0" y="9719823"/>
            <a:ext cx="3079176" cy="511569"/>
          </a:xfrm>
          <a:prstGeom prst="rect">
            <a:avLst/>
          </a:prstGeom>
          <a:noFill/>
          <a:ln w="9525">
            <a:noFill/>
            <a:miter lim="800000"/>
            <a:headEnd/>
            <a:tailEnd/>
          </a:ln>
          <a:effectLst/>
        </p:spPr>
        <p:txBody>
          <a:bodyPr vert="horz" wrap="square" lIns="95441" tIns="47720" rIns="95441" bIns="47720" numCol="1" anchor="b" anchorCtr="0" compatLnSpc="1">
            <a:prstTxWarp prst="textNoShape">
              <a:avLst/>
            </a:prstTxWarp>
          </a:bodyPr>
          <a:lstStyle>
            <a:lvl1pPr algn="l">
              <a:defRPr sz="1300"/>
            </a:lvl1pPr>
          </a:lstStyle>
          <a:p>
            <a:pPr>
              <a:defRPr/>
            </a:pPr>
            <a:endParaRPr lang="en-US" altLang="ja-JP"/>
          </a:p>
        </p:txBody>
      </p:sp>
      <p:sp>
        <p:nvSpPr>
          <p:cNvPr id="119815" name="Rectangle 7"/>
          <p:cNvSpPr>
            <a:spLocks noGrp="1" noChangeArrowheads="1"/>
          </p:cNvSpPr>
          <p:nvPr>
            <p:ph type="sldNum" sz="quarter" idx="5"/>
          </p:nvPr>
        </p:nvSpPr>
        <p:spPr bwMode="auto">
          <a:xfrm>
            <a:off x="4021644" y="9719823"/>
            <a:ext cx="3079176" cy="511569"/>
          </a:xfrm>
          <a:prstGeom prst="rect">
            <a:avLst/>
          </a:prstGeom>
          <a:noFill/>
          <a:ln w="9525">
            <a:noFill/>
            <a:miter lim="800000"/>
            <a:headEnd/>
            <a:tailEnd/>
          </a:ln>
          <a:effectLst/>
        </p:spPr>
        <p:txBody>
          <a:bodyPr vert="horz" wrap="square" lIns="95441" tIns="47720" rIns="95441" bIns="47720" numCol="1" anchor="b" anchorCtr="0" compatLnSpc="1">
            <a:prstTxWarp prst="textNoShape">
              <a:avLst/>
            </a:prstTxWarp>
          </a:bodyPr>
          <a:lstStyle>
            <a:lvl1pPr algn="r">
              <a:defRPr sz="1300"/>
            </a:lvl1pPr>
          </a:lstStyle>
          <a:p>
            <a:pPr>
              <a:defRPr/>
            </a:pPr>
            <a:fld id="{C61ADFB1-C6BB-4F69-82DE-F975860703DB}" type="slidenum">
              <a:rPr lang="en-US" altLang="ja-JP"/>
              <a:pPr>
                <a:defRPr/>
              </a:pPr>
              <a:t>‹#›</a:t>
            </a:fld>
            <a:endParaRPr lang="en-US" altLang="ja-JP"/>
          </a:p>
        </p:txBody>
      </p:sp>
    </p:spTree>
    <p:extLst>
      <p:ext uri="{BB962C8B-B14F-4D97-AF65-F5344CB8AC3E}">
        <p14:creationId xmlns:p14="http://schemas.microsoft.com/office/powerpoint/2010/main" val="1516272921"/>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61ADFB1-C6BB-4F69-82DE-F975860703DB}" type="slidenum">
              <a:rPr lang="en-US" altLang="ja-JP" smtClean="0"/>
              <a:pPr>
                <a:defRPr/>
              </a:pPr>
              <a:t>1</a:t>
            </a:fld>
            <a:endParaRPr lang="en-US" altLang="ja-JP"/>
          </a:p>
        </p:txBody>
      </p:sp>
      <p:sp>
        <p:nvSpPr>
          <p:cNvPr id="6" name="ヘッダー プレースホルダ 5"/>
          <p:cNvSpPr>
            <a:spLocks noGrp="1"/>
          </p:cNvSpPr>
          <p:nvPr>
            <p:ph type="hdr" sz="quarter" idx="12"/>
          </p:nvPr>
        </p:nvSpPr>
        <p:spPr/>
        <p:txBody>
          <a:bodyPr/>
          <a:lstStyle/>
          <a:p>
            <a:pPr>
              <a:defRPr/>
            </a:pPr>
            <a:r>
              <a:rPr lang="ja-JP" altLang="en-US"/>
              <a:t>リスク管理（</a:t>
            </a:r>
            <a:r>
              <a:rPr lang="en-US" altLang="ja-JP"/>
              <a:t>Ver4.1</a:t>
            </a:r>
            <a:r>
              <a:rPr lang="ja-JP" altLang="en-US"/>
              <a:t>）</a:t>
            </a:r>
            <a:endParaRPr lang="en-US" altLang="ja-JP" dirty="0"/>
          </a:p>
        </p:txBody>
      </p:sp>
    </p:spTree>
    <p:extLst>
      <p:ext uri="{BB962C8B-B14F-4D97-AF65-F5344CB8AC3E}">
        <p14:creationId xmlns:p14="http://schemas.microsoft.com/office/powerpoint/2010/main" val="211632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CBC37B25-F562-4A6D-A529-7F4BB86A986E}" type="slidenum">
              <a:rPr kumimoji="1" lang="ja-JP" altLang="en-US" smtClean="0"/>
              <a:pPr/>
              <a:t>10</a:t>
            </a:fld>
            <a:endParaRPr kumimoji="1" lang="ja-JP" altLang="en-US"/>
          </a:p>
        </p:txBody>
      </p:sp>
      <p:sp>
        <p:nvSpPr>
          <p:cNvPr id="6" name="ヘッダー プレースホルダ 5"/>
          <p:cNvSpPr>
            <a:spLocks noGrp="1"/>
          </p:cNvSpPr>
          <p:nvPr>
            <p:ph type="hdr" sz="quarter" idx="12"/>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85665498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4A2985E4-F44D-45D6-8738-BF42E454A05D}" type="slidenum">
              <a:rPr lang="en-US" altLang="ja-JP" smtClean="0"/>
              <a:pPr/>
              <a:t>100</a:t>
            </a:fld>
            <a:endParaRPr lang="en-US" altLang="ja-JP"/>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21344069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6DB20BEB-7A7F-4E06-B08D-39D07206369E}" type="slidenum">
              <a:rPr lang="en-US" altLang="ja-JP" smtClean="0"/>
              <a:pPr/>
              <a:t>101</a:t>
            </a:fld>
            <a:endParaRPr lang="en-US" altLang="ja-JP"/>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xfrm>
            <a:off x="708924" y="5114064"/>
            <a:ext cx="5684629" cy="4605760"/>
          </a:xfrm>
          <a:noFill/>
          <a:ln/>
        </p:spPr>
        <p:txBody>
          <a:bodyPr/>
          <a:lstStyle/>
          <a:p>
            <a:pPr eaLnBrk="1" hangingPunct="1"/>
            <a:endParaRPr lang="en-US" altLang="ja-JP" dirty="0">
              <a:solidFill>
                <a:srgbClr val="0000FF"/>
              </a:solidFill>
            </a:endParaRPr>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363313477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450F0323-3344-4363-8880-4168738A2A52}" type="slidenum">
              <a:rPr lang="en-US" altLang="ja-JP" smtClean="0"/>
              <a:pPr/>
              <a:t>102</a:t>
            </a:fld>
            <a:endParaRPr lang="en-US" altLang="ja-JP"/>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40450632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A1004FB5-82A6-42D3-8FCB-5B774C95C98B}" type="slidenum">
              <a:rPr lang="en-US" altLang="ja-JP" smtClean="0"/>
              <a:pPr/>
              <a:t>103</a:t>
            </a:fld>
            <a:endParaRPr lang="en-US" altLang="ja-JP"/>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44146111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104</a:t>
            </a:fld>
            <a:endParaRPr lang="en-US" altLang="ja-JP"/>
          </a:p>
        </p:txBody>
      </p:sp>
    </p:spTree>
    <p:extLst>
      <p:ext uri="{BB962C8B-B14F-4D97-AF65-F5344CB8AC3E}">
        <p14:creationId xmlns:p14="http://schemas.microsoft.com/office/powerpoint/2010/main" val="24959050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105</a:t>
            </a:fld>
            <a:endParaRPr lang="en-US" altLang="ja-JP"/>
          </a:p>
        </p:txBody>
      </p:sp>
    </p:spTree>
    <p:extLst>
      <p:ext uri="{BB962C8B-B14F-4D97-AF65-F5344CB8AC3E}">
        <p14:creationId xmlns:p14="http://schemas.microsoft.com/office/powerpoint/2010/main" val="104473991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106</a:t>
            </a:fld>
            <a:endParaRPr lang="en-US" altLang="ja-JP"/>
          </a:p>
        </p:txBody>
      </p:sp>
    </p:spTree>
    <p:extLst>
      <p:ext uri="{BB962C8B-B14F-4D97-AF65-F5344CB8AC3E}">
        <p14:creationId xmlns:p14="http://schemas.microsoft.com/office/powerpoint/2010/main" val="19646900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107</a:t>
            </a:fld>
            <a:endParaRPr lang="en-US" altLang="ja-JP"/>
          </a:p>
        </p:txBody>
      </p:sp>
    </p:spTree>
    <p:extLst>
      <p:ext uri="{BB962C8B-B14F-4D97-AF65-F5344CB8AC3E}">
        <p14:creationId xmlns:p14="http://schemas.microsoft.com/office/powerpoint/2010/main" val="10067984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108</a:t>
            </a:fld>
            <a:endParaRPr lang="en-US" altLang="ja-JP"/>
          </a:p>
        </p:txBody>
      </p:sp>
    </p:spTree>
    <p:extLst>
      <p:ext uri="{BB962C8B-B14F-4D97-AF65-F5344CB8AC3E}">
        <p14:creationId xmlns:p14="http://schemas.microsoft.com/office/powerpoint/2010/main" val="46117819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6B56B08-2053-4A72-99FE-20EA0D0E6448}" type="slidenum">
              <a:rPr kumimoji="1" lang="ja-JP" altLang="en-US" smtClean="0"/>
              <a:t>109</a:t>
            </a:fld>
            <a:endParaRPr kumimoji="1" lang="ja-JP" altLang="en-US"/>
          </a:p>
        </p:txBody>
      </p:sp>
    </p:spTree>
    <p:extLst>
      <p:ext uri="{BB962C8B-B14F-4D97-AF65-F5344CB8AC3E}">
        <p14:creationId xmlns:p14="http://schemas.microsoft.com/office/powerpoint/2010/main" val="2527638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11</a:t>
            </a:fld>
            <a:endParaRPr lang="en-US" altLang="ja-JP"/>
          </a:p>
        </p:txBody>
      </p:sp>
    </p:spTree>
    <p:extLst>
      <p:ext uri="{BB962C8B-B14F-4D97-AF65-F5344CB8AC3E}">
        <p14:creationId xmlns:p14="http://schemas.microsoft.com/office/powerpoint/2010/main" val="12824925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110</a:t>
            </a:fld>
            <a:endParaRPr lang="en-US" altLang="ja-JP"/>
          </a:p>
        </p:txBody>
      </p:sp>
    </p:spTree>
    <p:extLst>
      <p:ext uri="{BB962C8B-B14F-4D97-AF65-F5344CB8AC3E}">
        <p14:creationId xmlns:p14="http://schemas.microsoft.com/office/powerpoint/2010/main" val="397859995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111</a:t>
            </a:fld>
            <a:endParaRPr lang="en-US" altLang="ja-JP"/>
          </a:p>
        </p:txBody>
      </p:sp>
    </p:spTree>
    <p:extLst>
      <p:ext uri="{BB962C8B-B14F-4D97-AF65-F5344CB8AC3E}">
        <p14:creationId xmlns:p14="http://schemas.microsoft.com/office/powerpoint/2010/main" val="104085366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112</a:t>
            </a:fld>
            <a:endParaRPr lang="en-US" altLang="ja-JP"/>
          </a:p>
        </p:txBody>
      </p:sp>
    </p:spTree>
    <p:extLst>
      <p:ext uri="{BB962C8B-B14F-4D97-AF65-F5344CB8AC3E}">
        <p14:creationId xmlns:p14="http://schemas.microsoft.com/office/powerpoint/2010/main" val="122567862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113</a:t>
            </a:fld>
            <a:endParaRPr lang="en-US" altLang="ja-JP"/>
          </a:p>
        </p:txBody>
      </p:sp>
    </p:spTree>
    <p:extLst>
      <p:ext uri="{BB962C8B-B14F-4D97-AF65-F5344CB8AC3E}">
        <p14:creationId xmlns:p14="http://schemas.microsoft.com/office/powerpoint/2010/main" val="1309722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114</a:t>
            </a:fld>
            <a:endParaRPr lang="en-US" altLang="ja-JP"/>
          </a:p>
        </p:txBody>
      </p:sp>
    </p:spTree>
    <p:extLst>
      <p:ext uri="{BB962C8B-B14F-4D97-AF65-F5344CB8AC3E}">
        <p14:creationId xmlns:p14="http://schemas.microsoft.com/office/powerpoint/2010/main" val="328799748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115</a:t>
            </a:fld>
            <a:endParaRPr lang="en-US" altLang="ja-JP"/>
          </a:p>
        </p:txBody>
      </p:sp>
    </p:spTree>
    <p:extLst>
      <p:ext uri="{BB962C8B-B14F-4D97-AF65-F5344CB8AC3E}">
        <p14:creationId xmlns:p14="http://schemas.microsoft.com/office/powerpoint/2010/main" val="341267299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6794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300">
                <a:solidFill>
                  <a:schemeClr val="tx1"/>
                </a:solidFill>
                <a:latin typeface="Calibri" panose="020F0502020204030204" pitchFamily="34" charset="0"/>
                <a:ea typeface="ＭＳ Ｐゴシック" panose="020B0600070205080204" pitchFamily="50" charset="-128"/>
              </a:defRPr>
            </a:lvl1pPr>
            <a:lvl2pPr marL="797807" indent="-305963">
              <a:spcBef>
                <a:spcPct val="30000"/>
              </a:spcBef>
              <a:defRPr kumimoji="1" sz="1300">
                <a:solidFill>
                  <a:schemeClr val="tx1"/>
                </a:solidFill>
                <a:latin typeface="Calibri" panose="020F0502020204030204" pitchFamily="34" charset="0"/>
                <a:ea typeface="ＭＳ Ｐゴシック" panose="020B0600070205080204" pitchFamily="50" charset="-128"/>
              </a:defRPr>
            </a:lvl2pPr>
            <a:lvl3pPr marL="1227142" indent="-245100">
              <a:spcBef>
                <a:spcPct val="30000"/>
              </a:spcBef>
              <a:defRPr kumimoji="1" sz="1300">
                <a:solidFill>
                  <a:schemeClr val="tx1"/>
                </a:solidFill>
                <a:latin typeface="Calibri" panose="020F0502020204030204" pitchFamily="34" charset="0"/>
                <a:ea typeface="ＭＳ Ｐゴシック" panose="020B0600070205080204" pitchFamily="50" charset="-128"/>
              </a:defRPr>
            </a:lvl3pPr>
            <a:lvl4pPr marL="1717342" indent="-245100">
              <a:spcBef>
                <a:spcPct val="30000"/>
              </a:spcBef>
              <a:defRPr kumimoji="1" sz="1300">
                <a:solidFill>
                  <a:schemeClr val="tx1"/>
                </a:solidFill>
                <a:latin typeface="Calibri" panose="020F0502020204030204" pitchFamily="34" charset="0"/>
                <a:ea typeface="ＭＳ Ｐゴシック" panose="020B0600070205080204" pitchFamily="50" charset="-128"/>
              </a:defRPr>
            </a:lvl4pPr>
            <a:lvl5pPr marL="2209187" indent="-245100">
              <a:spcBef>
                <a:spcPct val="30000"/>
              </a:spcBef>
              <a:defRPr kumimoji="1" sz="1300">
                <a:solidFill>
                  <a:schemeClr val="tx1"/>
                </a:solidFill>
                <a:latin typeface="Calibri" panose="020F0502020204030204" pitchFamily="34" charset="0"/>
                <a:ea typeface="ＭＳ Ｐゴシック" panose="020B0600070205080204" pitchFamily="50" charset="-128"/>
              </a:defRPr>
            </a:lvl5pPr>
            <a:lvl6pPr marL="2682936" indent="-245100" eaLnBrk="0" fontAlgn="base" hangingPunct="0">
              <a:spcBef>
                <a:spcPct val="30000"/>
              </a:spcBef>
              <a:spcAft>
                <a:spcPct val="0"/>
              </a:spcAft>
              <a:defRPr kumimoji="1" sz="1300">
                <a:solidFill>
                  <a:schemeClr val="tx1"/>
                </a:solidFill>
                <a:latin typeface="Calibri" panose="020F0502020204030204" pitchFamily="34" charset="0"/>
                <a:ea typeface="ＭＳ Ｐゴシック" panose="020B0600070205080204" pitchFamily="50" charset="-128"/>
              </a:defRPr>
            </a:lvl6pPr>
            <a:lvl7pPr marL="3156687" indent="-245100" eaLnBrk="0" fontAlgn="base" hangingPunct="0">
              <a:spcBef>
                <a:spcPct val="30000"/>
              </a:spcBef>
              <a:spcAft>
                <a:spcPct val="0"/>
              </a:spcAft>
              <a:defRPr kumimoji="1" sz="1300">
                <a:solidFill>
                  <a:schemeClr val="tx1"/>
                </a:solidFill>
                <a:latin typeface="Calibri" panose="020F0502020204030204" pitchFamily="34" charset="0"/>
                <a:ea typeface="ＭＳ Ｐゴシック" panose="020B0600070205080204" pitchFamily="50" charset="-128"/>
              </a:defRPr>
            </a:lvl7pPr>
            <a:lvl8pPr marL="3630435" indent="-245100" eaLnBrk="0" fontAlgn="base" hangingPunct="0">
              <a:spcBef>
                <a:spcPct val="30000"/>
              </a:spcBef>
              <a:spcAft>
                <a:spcPct val="0"/>
              </a:spcAft>
              <a:defRPr kumimoji="1" sz="1300">
                <a:solidFill>
                  <a:schemeClr val="tx1"/>
                </a:solidFill>
                <a:latin typeface="Calibri" panose="020F0502020204030204" pitchFamily="34" charset="0"/>
                <a:ea typeface="ＭＳ Ｐゴシック" panose="020B0600070205080204" pitchFamily="50" charset="-128"/>
              </a:defRPr>
            </a:lvl8pPr>
            <a:lvl9pPr marL="4104185" indent="-245100" eaLnBrk="0" fontAlgn="base" hangingPunct="0">
              <a:spcBef>
                <a:spcPct val="30000"/>
              </a:spcBef>
              <a:spcAft>
                <a:spcPct val="0"/>
              </a:spcAft>
              <a:defRPr kumimoji="1" sz="1300">
                <a:solidFill>
                  <a:schemeClr val="tx1"/>
                </a:solidFill>
                <a:latin typeface="Calibri" panose="020F0502020204030204" pitchFamily="34" charset="0"/>
                <a:ea typeface="ＭＳ Ｐゴシック" panose="020B0600070205080204" pitchFamily="50" charset="-128"/>
              </a:defRPr>
            </a:lvl9pPr>
          </a:lstStyle>
          <a:p>
            <a:pPr>
              <a:spcBef>
                <a:spcPct val="0"/>
              </a:spcBef>
            </a:pPr>
            <a:fld id="{35C24746-3F20-4499-8910-0D516E7257C1}" type="slidenum">
              <a:rPr lang="ja-JP" altLang="en-US">
                <a:latin typeface="Arial" panose="020B0604020202020204" pitchFamily="34" charset="0"/>
              </a:rPr>
              <a:pPr>
                <a:spcBef>
                  <a:spcPct val="0"/>
                </a:spcBef>
              </a:pPr>
              <a:t>116</a:t>
            </a:fld>
            <a:endParaRPr lang="en-US" altLang="ja-JP">
              <a:latin typeface="Arial" panose="020B0604020202020204" pitchFamily="34" charset="0"/>
            </a:endParaRPr>
          </a:p>
        </p:txBody>
      </p:sp>
    </p:spTree>
    <p:extLst>
      <p:ext uri="{BB962C8B-B14F-4D97-AF65-F5344CB8AC3E}">
        <p14:creationId xmlns:p14="http://schemas.microsoft.com/office/powerpoint/2010/main" val="3281946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156BF531-940F-4F43-803B-5C9A1561A0A6}" type="slidenum">
              <a:rPr lang="en-US" altLang="ja-JP" smtClean="0"/>
              <a:pPr/>
              <a:t>12</a:t>
            </a:fld>
            <a:endParaRPr lang="en-US" altLang="ja-JP"/>
          </a:p>
        </p:txBody>
      </p:sp>
      <p:sp>
        <p:nvSpPr>
          <p:cNvPr id="99331" name="Rectangle 2"/>
          <p:cNvSpPr>
            <a:spLocks noGrp="1" noRot="1" noChangeAspect="1" noChangeArrowheads="1" noTextEdit="1"/>
          </p:cNvSpPr>
          <p:nvPr>
            <p:ph type="sldImg"/>
          </p:nvPr>
        </p:nvSpPr>
        <p:spPr>
          <a:xfrm>
            <a:off x="992188" y="765175"/>
            <a:ext cx="5119687" cy="3840163"/>
          </a:xfrm>
          <a:ln/>
        </p:spPr>
      </p:sp>
      <p:sp>
        <p:nvSpPr>
          <p:cNvPr id="99332"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3082659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pPr defTabSz="954563">
              <a:defRPr/>
            </a:pPr>
            <a:fld id="{88E755FA-8221-4675-AF5A-6B6BC25D5C95}" type="slidenum">
              <a:rPr lang="en-US" altLang="ja-JP">
                <a:solidFill>
                  <a:srgbClr val="000000"/>
                </a:solidFill>
              </a:rPr>
              <a:pPr defTabSz="954563">
                <a:defRPr/>
              </a:pPr>
              <a:t>13</a:t>
            </a:fld>
            <a:endParaRPr lang="en-US" altLang="ja-JP">
              <a:solidFill>
                <a:srgbClr val="000000"/>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endParaRPr lang="en-US" altLang="ja-JP" dirty="0" smtClean="0"/>
          </a:p>
        </p:txBody>
      </p:sp>
      <p:sp>
        <p:nvSpPr>
          <p:cNvPr id="6" name="ヘッダー プレースホルダ 5"/>
          <p:cNvSpPr>
            <a:spLocks noGrp="1"/>
          </p:cNvSpPr>
          <p:nvPr>
            <p:ph type="hdr" sz="quarter" idx="11"/>
          </p:nvPr>
        </p:nvSpPr>
        <p:spPr/>
        <p:txBody>
          <a:bodyPr/>
          <a:lstStyle/>
          <a:p>
            <a:pPr defTabSz="954563">
              <a:defRPr/>
            </a:pPr>
            <a:r>
              <a:rPr lang="ja-JP" altLang="en-US">
                <a:solidFill>
                  <a:srgbClr val="000000"/>
                </a:solidFill>
              </a:rPr>
              <a:t>リスク管理（</a:t>
            </a:r>
            <a:r>
              <a:rPr lang="en-US" altLang="ja-JP">
                <a:solidFill>
                  <a:srgbClr val="000000"/>
                </a:solidFill>
              </a:rPr>
              <a:t>Ver4.1</a:t>
            </a:r>
            <a:r>
              <a:rPr lang="ja-JP" altLang="en-US">
                <a:solidFill>
                  <a:srgbClr val="000000"/>
                </a:solidFill>
              </a:rPr>
              <a:t>）</a:t>
            </a:r>
            <a:endParaRPr lang="en-US" altLang="ja-JP">
              <a:solidFill>
                <a:srgbClr val="000000"/>
              </a:solidFill>
            </a:endParaRPr>
          </a:p>
        </p:txBody>
      </p:sp>
    </p:spTree>
    <p:extLst>
      <p:ext uri="{BB962C8B-B14F-4D97-AF65-F5344CB8AC3E}">
        <p14:creationId xmlns:p14="http://schemas.microsoft.com/office/powerpoint/2010/main" val="2405947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88E755FA-8221-4675-AF5A-6B6BC25D5C95}" type="slidenum">
              <a:rPr lang="en-US" altLang="ja-JP" smtClean="0"/>
              <a:pPr/>
              <a:t>14</a:t>
            </a:fld>
            <a:endParaRPr lang="en-US" altLang="ja-JP"/>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1910231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88E755FA-8221-4675-AF5A-6B6BC25D5C95}" type="slidenum">
              <a:rPr lang="en-US" altLang="ja-JP" smtClean="0"/>
              <a:pPr/>
              <a:t>15</a:t>
            </a:fld>
            <a:endParaRPr lang="en-US" altLang="ja-JP"/>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922841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13AEAD5D-2AE6-4871-A9D6-8ACAD8F31954}" type="slidenum">
              <a:rPr lang="en-US" altLang="ja-JP" smtClean="0"/>
              <a:pPr/>
              <a:t>16</a:t>
            </a:fld>
            <a:endParaRPr lang="en-US" altLang="ja-JP"/>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1929507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8B51F69B-297E-4DF0-BB67-42E916673CC3}" type="slidenum">
              <a:rPr lang="en-US" altLang="ja-JP" smtClean="0"/>
              <a:pPr/>
              <a:t>17</a:t>
            </a:fld>
            <a:endParaRPr lang="en-US" altLang="ja-JP"/>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719978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88E755FA-8221-4675-AF5A-6B6BC25D5C95}" type="slidenum">
              <a:rPr lang="en-US" altLang="ja-JP" smtClean="0"/>
              <a:pPr/>
              <a:t>18</a:t>
            </a:fld>
            <a:endParaRPr lang="en-US" altLang="ja-JP"/>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1564552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88E755FA-8221-4675-AF5A-6B6BC25D5C95}" type="slidenum">
              <a:rPr lang="en-US" altLang="ja-JP" smtClean="0"/>
              <a:pPr/>
              <a:t>19</a:t>
            </a:fld>
            <a:endParaRPr lang="en-US" altLang="ja-JP"/>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1497438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CA1DADB3-BD4C-42B0-B2E8-6F773E821248}" type="slidenum">
              <a:rPr lang="en-US" altLang="ja-JP" smtClean="0"/>
              <a:pPr/>
              <a:t>2</a:t>
            </a:fld>
            <a:endParaRPr lang="en-US" altLang="ja-JP"/>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2718274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20</a:t>
            </a:fld>
            <a:endParaRPr lang="en-US" altLang="ja-JP"/>
          </a:p>
        </p:txBody>
      </p:sp>
    </p:spTree>
    <p:extLst>
      <p:ext uri="{BB962C8B-B14F-4D97-AF65-F5344CB8AC3E}">
        <p14:creationId xmlns:p14="http://schemas.microsoft.com/office/powerpoint/2010/main" val="3166124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21</a:t>
            </a:fld>
            <a:endParaRPr lang="en-US" altLang="ja-JP"/>
          </a:p>
        </p:txBody>
      </p:sp>
    </p:spTree>
    <p:extLst>
      <p:ext uri="{BB962C8B-B14F-4D97-AF65-F5344CB8AC3E}">
        <p14:creationId xmlns:p14="http://schemas.microsoft.com/office/powerpoint/2010/main" val="929279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88E755FA-8221-4675-AF5A-6B6BC25D5C95}" type="slidenum">
              <a:rPr lang="en-US" altLang="ja-JP" smtClean="0"/>
              <a:pPr/>
              <a:t>22</a:t>
            </a:fld>
            <a:endParaRPr lang="en-US" altLang="ja-JP"/>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2897190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33BDE7FA-E2E1-4D57-A8AB-67A96995F91E}" type="slidenum">
              <a:rPr lang="en-US" altLang="ja-JP" smtClean="0"/>
              <a:pPr/>
              <a:t>23</a:t>
            </a:fld>
            <a:endParaRPr lang="en-US" altLang="ja-JP"/>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ja-JP" altLang="ja-JP" dirty="0">
              <a:solidFill>
                <a:srgbClr val="FF0000"/>
              </a:solidFill>
            </a:endParaRPr>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3705635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694A3810-B7DD-48E4-A523-BE3A2468C83F}" type="slidenum">
              <a:rPr lang="en-US" altLang="ja-JP" smtClean="0"/>
              <a:pPr/>
              <a:t>24</a:t>
            </a:fld>
            <a:endParaRPr lang="en-US" altLang="ja-JP"/>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134437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88E755FA-8221-4675-AF5A-6B6BC25D5C95}" type="slidenum">
              <a:rPr lang="en-US" altLang="ja-JP" smtClean="0"/>
              <a:pPr/>
              <a:t>25</a:t>
            </a:fld>
            <a:endParaRPr lang="en-US" altLang="ja-JP"/>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2255709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7E1D5678-6AD1-4E3E-892B-FDD19B9F4C67}" type="slidenum">
              <a:rPr lang="en-US" altLang="ja-JP" smtClean="0"/>
              <a:pPr/>
              <a:t>26</a:t>
            </a:fld>
            <a:endParaRPr lang="en-US" altLang="ja-JP"/>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4121617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27</a:t>
            </a:fld>
            <a:endParaRPr lang="en-US" altLang="ja-JP"/>
          </a:p>
        </p:txBody>
      </p:sp>
    </p:spTree>
    <p:extLst>
      <p:ext uri="{BB962C8B-B14F-4D97-AF65-F5344CB8AC3E}">
        <p14:creationId xmlns:p14="http://schemas.microsoft.com/office/powerpoint/2010/main" val="20101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 イメージ プレースホルダ 1"/>
          <p:cNvSpPr>
            <a:spLocks noGrp="1" noRot="1" noChangeAspect="1" noTextEdit="1"/>
          </p:cNvSpPr>
          <p:nvPr>
            <p:ph type="sldImg"/>
          </p:nvPr>
        </p:nvSpPr>
        <p:spPr>
          <a:ln/>
        </p:spPr>
      </p:sp>
      <p:sp>
        <p:nvSpPr>
          <p:cNvPr id="106499" name="ノート プレースホルダ 2"/>
          <p:cNvSpPr>
            <a:spLocks noGrp="1"/>
          </p:cNvSpPr>
          <p:nvPr>
            <p:ph type="body" idx="1"/>
          </p:nvPr>
        </p:nvSpPr>
        <p:spPr>
          <a:noFill/>
          <a:ln/>
        </p:spPr>
        <p:txBody>
          <a:bodyPr/>
          <a:lstStyle/>
          <a:p>
            <a:endParaRPr lang="ja-JP" altLang="en-US" dirty="0"/>
          </a:p>
        </p:txBody>
      </p:sp>
      <p:sp>
        <p:nvSpPr>
          <p:cNvPr id="106500" name="スライド番号プレースホルダ 3"/>
          <p:cNvSpPr>
            <a:spLocks noGrp="1"/>
          </p:cNvSpPr>
          <p:nvPr>
            <p:ph type="sldNum" sz="quarter" idx="5"/>
          </p:nvPr>
        </p:nvSpPr>
        <p:spPr>
          <a:noFill/>
        </p:spPr>
        <p:txBody>
          <a:bodyPr/>
          <a:lstStyle/>
          <a:p>
            <a:fld id="{7E06DF91-3243-4292-8995-0A962DCA4BE1}" type="slidenum">
              <a:rPr lang="en-US" altLang="ja-JP" smtClean="0"/>
              <a:pPr/>
              <a:t>28</a:t>
            </a:fld>
            <a:endParaRPr lang="en-US" altLang="ja-JP"/>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3041288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B9B07738-8984-43E9-AE32-4D2079F919A5}" type="slidenum">
              <a:rPr lang="en-US" altLang="ja-JP" smtClean="0"/>
              <a:pPr/>
              <a:t>29</a:t>
            </a:fld>
            <a:endParaRPr lang="en-US" altLang="ja-JP"/>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2881288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9F502319-1D2B-4EED-AF7A-A6C27BB47209}" type="slidenum">
              <a:rPr lang="en-US" altLang="ja-JP" smtClean="0"/>
              <a:pPr/>
              <a:t>3</a:t>
            </a:fld>
            <a:endParaRPr lang="en-US" altLang="ja-JP"/>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38797146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30</a:t>
            </a:fld>
            <a:endParaRPr lang="en-US" altLang="ja-JP"/>
          </a:p>
        </p:txBody>
      </p:sp>
    </p:spTree>
    <p:extLst>
      <p:ext uri="{BB962C8B-B14F-4D97-AF65-F5344CB8AC3E}">
        <p14:creationId xmlns:p14="http://schemas.microsoft.com/office/powerpoint/2010/main" val="2988405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84055F75-247E-45E4-AEC5-B6D366CAAB1C}" type="slidenum">
              <a:rPr lang="en-US" altLang="ja-JP" smtClean="0"/>
              <a:pPr/>
              <a:t>31</a:t>
            </a:fld>
            <a:endParaRPr lang="en-US" altLang="ja-JP"/>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35244154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84055F75-247E-45E4-AEC5-B6D366CAAB1C}" type="slidenum">
              <a:rPr lang="en-US" altLang="ja-JP" smtClean="0"/>
              <a:pPr/>
              <a:t>32</a:t>
            </a:fld>
            <a:endParaRPr lang="en-US" altLang="ja-JP"/>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1295017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18C6DFC3-9375-45B6-BCDA-6E4C1B1E2E7C}" type="slidenum">
              <a:rPr lang="en-US" altLang="ja-JP" smtClean="0"/>
              <a:pPr/>
              <a:t>33</a:t>
            </a:fld>
            <a:endParaRPr lang="en-US" altLang="ja-JP"/>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4145530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34</a:t>
            </a:fld>
            <a:endParaRPr lang="en-US" altLang="ja-JP"/>
          </a:p>
        </p:txBody>
      </p:sp>
    </p:spTree>
    <p:extLst>
      <p:ext uri="{BB962C8B-B14F-4D97-AF65-F5344CB8AC3E}">
        <p14:creationId xmlns:p14="http://schemas.microsoft.com/office/powerpoint/2010/main" val="2359013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DBBBC86E-5478-4390-BB92-AB0CDDC888D2}" type="slidenum">
              <a:rPr lang="en-US" altLang="ja-JP" smtClean="0"/>
              <a:pPr/>
              <a:t>35</a:t>
            </a:fld>
            <a:endParaRPr lang="en-US" altLang="ja-JP"/>
          </a:p>
        </p:txBody>
      </p:sp>
      <p:sp>
        <p:nvSpPr>
          <p:cNvPr id="112644"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pic>
        <p:nvPicPr>
          <p:cNvPr id="3" name="図 2"/>
          <p:cNvPicPr>
            <a:picLocks noChangeAspect="1"/>
          </p:cNvPicPr>
          <p:nvPr/>
        </p:nvPicPr>
        <p:blipFill>
          <a:blip r:embed="rId3"/>
          <a:stretch>
            <a:fillRect/>
          </a:stretch>
        </p:blipFill>
        <p:spPr>
          <a:xfrm>
            <a:off x="949118" y="764906"/>
            <a:ext cx="5204240" cy="3840369"/>
          </a:xfrm>
          <a:prstGeom prst="rect">
            <a:avLst/>
          </a:prstGeom>
          <a:ln w="12700">
            <a:solidFill>
              <a:srgbClr val="000000"/>
            </a:solidFill>
          </a:ln>
        </p:spPr>
      </p:pic>
    </p:spTree>
    <p:extLst>
      <p:ext uri="{BB962C8B-B14F-4D97-AF65-F5344CB8AC3E}">
        <p14:creationId xmlns:p14="http://schemas.microsoft.com/office/powerpoint/2010/main" val="637229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97CC7376-996A-42AA-B01E-969194A594B3}" type="slidenum">
              <a:rPr lang="en-US" altLang="ja-JP" smtClean="0"/>
              <a:pPr/>
              <a:t>36</a:t>
            </a:fld>
            <a:endParaRPr lang="en-US" altLang="ja-JP"/>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9835840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0E13BBBB-DBD0-41E1-B374-8815BE1F306B}" type="slidenum">
              <a:rPr lang="en-US" altLang="ja-JP" smtClean="0"/>
              <a:pPr/>
              <a:t>37</a:t>
            </a:fld>
            <a:endParaRPr lang="en-US" altLang="ja-JP"/>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4129346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302A6133-75BD-46A8-838E-27A8375503CB}" type="slidenum">
              <a:rPr lang="en-US" altLang="ja-JP" smtClean="0"/>
              <a:pPr/>
              <a:t>38</a:t>
            </a:fld>
            <a:endParaRPr lang="en-US" altLang="ja-JP"/>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40347098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464730EA-71C8-4210-AD04-6BE8B665D17A}" type="slidenum">
              <a:rPr lang="en-US" altLang="ja-JP" smtClean="0"/>
              <a:pPr/>
              <a:t>39</a:t>
            </a:fld>
            <a:endParaRPr lang="en-US" altLang="ja-JP"/>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1522402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4</a:t>
            </a:fld>
            <a:endParaRPr lang="en-US" altLang="ja-JP"/>
          </a:p>
        </p:txBody>
      </p:sp>
    </p:spTree>
    <p:extLst>
      <p:ext uri="{BB962C8B-B14F-4D97-AF65-F5344CB8AC3E}">
        <p14:creationId xmlns:p14="http://schemas.microsoft.com/office/powerpoint/2010/main" val="3122800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84055F75-247E-45E4-AEC5-B6D366CAAB1C}" type="slidenum">
              <a:rPr lang="en-US" altLang="ja-JP" smtClean="0"/>
              <a:pPr/>
              <a:t>40</a:t>
            </a:fld>
            <a:endParaRPr lang="en-US" altLang="ja-JP"/>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30618000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D120BDA8-7812-49AC-9711-2B1E3B780CBB}" type="slidenum">
              <a:rPr lang="en-US" altLang="ja-JP" smtClean="0"/>
              <a:pPr/>
              <a:t>41</a:t>
            </a:fld>
            <a:endParaRPr lang="en-US" altLang="ja-JP"/>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940220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C921F134-DF6A-4A1A-B0AE-42FF0D06107E}" type="slidenum">
              <a:rPr lang="en-US" altLang="ja-JP" smtClean="0"/>
              <a:pPr/>
              <a:t>42</a:t>
            </a:fld>
            <a:endParaRPr lang="en-US" altLang="ja-JP"/>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2323751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2BFC098-66FE-4604-93DE-F5D1314B9EC2}" type="slidenum">
              <a:rPr lang="en-US" altLang="ja-JP" smtClean="0"/>
              <a:pPr/>
              <a:t>43</a:t>
            </a:fld>
            <a:endParaRPr lang="en-US" altLang="ja-JP"/>
          </a:p>
        </p:txBody>
      </p:sp>
      <p:pic>
        <p:nvPicPr>
          <p:cNvPr id="3" name="図 2"/>
          <p:cNvPicPr>
            <a:picLocks noChangeAspect="1"/>
          </p:cNvPicPr>
          <p:nvPr/>
        </p:nvPicPr>
        <p:blipFill>
          <a:blip r:embed="rId3"/>
          <a:stretch>
            <a:fillRect/>
          </a:stretch>
        </p:blipFill>
        <p:spPr>
          <a:xfrm>
            <a:off x="949118" y="764906"/>
            <a:ext cx="5204240" cy="3842717"/>
          </a:xfrm>
          <a:prstGeom prst="rect">
            <a:avLst/>
          </a:prstGeom>
          <a:ln w="12700">
            <a:solidFill>
              <a:srgbClr val="000000"/>
            </a:solidFill>
          </a:ln>
        </p:spPr>
      </p:pic>
      <p:sp>
        <p:nvSpPr>
          <p:cNvPr id="119812"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21493964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08FC26FC-A02A-408B-BEF5-1AF45B6B1E54}" type="slidenum">
              <a:rPr lang="en-US" altLang="ja-JP" smtClean="0"/>
              <a:pPr/>
              <a:t>44</a:t>
            </a:fld>
            <a:endParaRPr lang="en-US" altLang="ja-JP"/>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3305310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322716CD-ABE9-400D-A8D3-CCCE4E608979}" type="slidenum">
              <a:rPr lang="en-US" altLang="ja-JP" smtClean="0"/>
              <a:pPr/>
              <a:t>45</a:t>
            </a:fld>
            <a:endParaRPr lang="en-US" altLang="ja-JP"/>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23981726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7C2FD72D-FC5E-4078-9721-200F551D0572}" type="slidenum">
              <a:rPr lang="en-US" altLang="ja-JP" smtClean="0"/>
              <a:pPr/>
              <a:t>46</a:t>
            </a:fld>
            <a:endParaRPr lang="en-US" altLang="ja-JP"/>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35857848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CC2A0405-CF74-4DB8-AE44-88532E98CB63}" type="slidenum">
              <a:rPr lang="en-US" altLang="ja-JP" smtClean="0"/>
              <a:pPr/>
              <a:t>47</a:t>
            </a:fld>
            <a:endParaRPr lang="en-US" altLang="ja-JP"/>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6025628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C2C73BE0-3C49-4E15-938E-10591ACFCBA9}" type="slidenum">
              <a:rPr lang="en-US" altLang="ja-JP" smtClean="0"/>
              <a:pPr/>
              <a:t>48</a:t>
            </a:fld>
            <a:endParaRPr lang="en-US" altLang="ja-JP"/>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239700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84055F75-247E-45E4-AEC5-B6D366CAAB1C}" type="slidenum">
              <a:rPr lang="en-US" altLang="ja-JP" smtClean="0"/>
              <a:pPr/>
              <a:t>49</a:t>
            </a:fld>
            <a:endParaRPr lang="en-US" altLang="ja-JP"/>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1750864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5F8EFFF6-9BB6-42B5-8685-4C687F064226}" type="slidenum">
              <a:rPr lang="en-US" altLang="ja-JP" smtClean="0"/>
              <a:pPr/>
              <a:t>5</a:t>
            </a:fld>
            <a:endParaRPr lang="en-US" altLang="ja-JP"/>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12989940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59AFF891-82B4-4C50-BA8D-5F2D7F86D56B}" type="slidenum">
              <a:rPr lang="en-US" altLang="ja-JP" smtClean="0"/>
              <a:pPr/>
              <a:t>50</a:t>
            </a:fld>
            <a:endParaRPr lang="en-US" altLang="ja-JP"/>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7171005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A8EC27EF-D30C-42C7-A640-82AAA7E51D02}" type="slidenum">
              <a:rPr lang="en-US" altLang="ja-JP" smtClean="0"/>
              <a:pPr/>
              <a:t>51</a:t>
            </a:fld>
            <a:endParaRPr lang="en-US" altLang="ja-JP"/>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26656524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52</a:t>
            </a:fld>
            <a:endParaRPr lang="en-US" altLang="ja-JP"/>
          </a:p>
        </p:txBody>
      </p:sp>
    </p:spTree>
    <p:extLst>
      <p:ext uri="{BB962C8B-B14F-4D97-AF65-F5344CB8AC3E}">
        <p14:creationId xmlns:p14="http://schemas.microsoft.com/office/powerpoint/2010/main" val="1389890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232B52FE-DD26-40F1-ADFB-3FCF79373141}" type="slidenum">
              <a:rPr kumimoji="1" lang="ja-JP" altLang="en-US" smtClean="0"/>
              <a:pPr/>
              <a:t>53</a:t>
            </a:fld>
            <a:endParaRPr kumimoji="1" lang="ja-JP" altLang="en-US"/>
          </a:p>
        </p:txBody>
      </p:sp>
      <p:sp>
        <p:nvSpPr>
          <p:cNvPr id="6" name="ヘッダー プレースホルダ 5"/>
          <p:cNvSpPr>
            <a:spLocks noGrp="1"/>
          </p:cNvSpPr>
          <p:nvPr>
            <p:ph type="hdr" sz="quarter" idx="12"/>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4625254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BC37B25-F562-4A6D-A529-7F4BB86A986E}" type="slidenum">
              <a:rPr kumimoji="1" lang="ja-JP" altLang="en-US" smtClean="0"/>
              <a:pPr/>
              <a:t>54</a:t>
            </a:fld>
            <a:endParaRPr kumimoji="1" lang="ja-JP" altLang="en-US"/>
          </a:p>
        </p:txBody>
      </p:sp>
      <p:sp>
        <p:nvSpPr>
          <p:cNvPr id="6" name="ヘッダー プレースホルダ 5"/>
          <p:cNvSpPr>
            <a:spLocks noGrp="1"/>
          </p:cNvSpPr>
          <p:nvPr>
            <p:ph type="hdr" sz="quarter" idx="12"/>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9403938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805688CA-9D12-4B9A-9B4C-7E8766F154C0}" type="slidenum">
              <a:rPr lang="en-US" altLang="ja-JP" smtClean="0"/>
              <a:pPr/>
              <a:t>55</a:t>
            </a:fld>
            <a:endParaRPr lang="en-US" altLang="ja-JP"/>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9005906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BEE0D433-B966-4D81-9C56-BFDE0D950A52}" type="slidenum">
              <a:rPr lang="en-US" altLang="ja-JP" smtClean="0"/>
              <a:pPr/>
              <a:t>56</a:t>
            </a:fld>
            <a:endParaRPr lang="en-US" altLang="ja-JP"/>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33766171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ADC82F6C-357C-4F5B-9EC7-8A35B21E3D03}" type="slidenum">
              <a:rPr lang="en-US" altLang="ja-JP" smtClean="0"/>
              <a:pPr/>
              <a:t>57</a:t>
            </a:fld>
            <a:endParaRPr lang="en-US" altLang="ja-JP"/>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10893893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65B8ECC4-18A8-41F7-89B9-DA73EAF69F99}" type="slidenum">
              <a:rPr lang="en-US" altLang="ja-JP" smtClean="0"/>
              <a:pPr/>
              <a:t>58</a:t>
            </a:fld>
            <a:endParaRPr lang="en-US" altLang="ja-JP"/>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1676798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1033EE85-3C46-423A-9F91-B6662D2C77BC}" type="slidenum">
              <a:rPr lang="en-US" altLang="ja-JP" smtClean="0"/>
              <a:pPr/>
              <a:t>59</a:t>
            </a:fld>
            <a:endParaRPr lang="en-US" altLang="ja-JP"/>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4287408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6</a:t>
            </a:fld>
            <a:endParaRPr lang="en-US" altLang="ja-JP"/>
          </a:p>
        </p:txBody>
      </p:sp>
    </p:spTree>
    <p:extLst>
      <p:ext uri="{BB962C8B-B14F-4D97-AF65-F5344CB8AC3E}">
        <p14:creationId xmlns:p14="http://schemas.microsoft.com/office/powerpoint/2010/main" val="15255922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DEBF2260-D856-466B-802C-A236B943FC94}" type="slidenum">
              <a:rPr lang="en-US" altLang="ja-JP" smtClean="0"/>
              <a:pPr/>
              <a:t>60</a:t>
            </a:fld>
            <a:endParaRPr lang="en-US" altLang="ja-JP"/>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38322483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9FB6CE3A-D627-4D59-9C9F-E9AE4A86CFA3}" type="slidenum">
              <a:rPr lang="en-US" altLang="ja-JP" smtClean="0"/>
              <a:pPr/>
              <a:t>61</a:t>
            </a:fld>
            <a:endParaRPr lang="en-US" altLang="ja-JP"/>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26691759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65A2FEF7-FF9E-4DAF-9F06-50FFF4A3A24F}" type="slidenum">
              <a:rPr lang="en-US" altLang="ja-JP" smtClean="0"/>
              <a:pPr/>
              <a:t>62</a:t>
            </a:fld>
            <a:endParaRPr lang="en-US" altLang="ja-JP"/>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42012507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F2DB26CE-ED7C-4F69-89A5-6C5700F51BDC}" type="slidenum">
              <a:rPr lang="en-US" altLang="ja-JP" smtClean="0"/>
              <a:pPr/>
              <a:t>63</a:t>
            </a:fld>
            <a:endParaRPr lang="en-US" altLang="ja-JP"/>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10647595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1C5C2247-23E7-4C24-BA14-A825F06227F6}" type="slidenum">
              <a:rPr lang="en-US" altLang="ja-JP" smtClean="0"/>
              <a:pPr/>
              <a:t>64</a:t>
            </a:fld>
            <a:endParaRPr lang="en-US" altLang="ja-JP"/>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5058495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553BCF79-CBC7-41A0-9719-8BEF7F44E233}" type="slidenum">
              <a:rPr lang="en-US" altLang="ja-JP" smtClean="0"/>
              <a:pPr/>
              <a:t>65</a:t>
            </a:fld>
            <a:endParaRPr lang="en-US" altLang="ja-JP"/>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36069234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84055F75-247E-45E4-AEC5-B6D366CAAB1C}" type="slidenum">
              <a:rPr lang="en-US" altLang="ja-JP" smtClean="0"/>
              <a:pPr/>
              <a:t>66</a:t>
            </a:fld>
            <a:endParaRPr lang="en-US" altLang="ja-JP"/>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7540416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1F51FEC6-6F8D-457B-BCF7-6A210E7E0011}" type="slidenum">
              <a:rPr lang="en-US" altLang="ja-JP" smtClean="0"/>
              <a:pPr/>
              <a:t>67</a:t>
            </a:fld>
            <a:endParaRPr lang="en-US" altLang="ja-JP"/>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ja-JP" altLang="ja-JP" dirty="0">
              <a:solidFill>
                <a:srgbClr val="FF0000"/>
              </a:solidFill>
            </a:endParaRPr>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19990286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46156E70-0B5D-41F4-9FF9-14FCCA79C220}" type="slidenum">
              <a:rPr lang="en-US" altLang="ja-JP" smtClean="0"/>
              <a:pPr/>
              <a:t>68</a:t>
            </a:fld>
            <a:endParaRPr lang="en-US" altLang="ja-JP"/>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indent="88579" eaLnBrk="1" hangingPunct="1">
              <a:defRPr/>
            </a:pPr>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36026626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9B71D75D-F332-4D01-9145-410842FE4650}" type="slidenum">
              <a:rPr lang="en-US" altLang="ja-JP" smtClean="0"/>
              <a:pPr/>
              <a:t>69</a:t>
            </a:fld>
            <a:endParaRPr lang="en-US" altLang="ja-JP"/>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272143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33FED3DD-7708-4FB8-85CD-1D4D7FCD9C11}" type="slidenum">
              <a:rPr lang="en-US" altLang="ja-JP" smtClean="0"/>
              <a:pPr/>
              <a:t>7</a:t>
            </a:fld>
            <a:endParaRPr lang="en-US" altLang="ja-JP"/>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40522798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A5C2703A-9C33-45B6-AF49-79ABB21F0847}" type="slidenum">
              <a:rPr lang="en-US" altLang="ja-JP" smtClean="0"/>
              <a:pPr/>
              <a:t>70</a:t>
            </a:fld>
            <a:endParaRPr lang="en-US" altLang="ja-JP"/>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7303227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2CA4200B-A68A-4B50-8417-FEB48E93149C}" type="slidenum">
              <a:rPr lang="en-US" altLang="ja-JP" smtClean="0"/>
              <a:pPr/>
              <a:t>71</a:t>
            </a:fld>
            <a:endParaRPr lang="en-US" altLang="ja-JP"/>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10353667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スライド イメージ プレースホルダ 1"/>
          <p:cNvSpPr>
            <a:spLocks noGrp="1" noRot="1" noChangeAspect="1" noTextEdit="1"/>
          </p:cNvSpPr>
          <p:nvPr>
            <p:ph type="sldImg"/>
          </p:nvPr>
        </p:nvSpPr>
        <p:spPr>
          <a:ln/>
        </p:spPr>
      </p:sp>
      <p:sp>
        <p:nvSpPr>
          <p:cNvPr id="152579" name="ノート プレースホルダ 2"/>
          <p:cNvSpPr>
            <a:spLocks noGrp="1"/>
          </p:cNvSpPr>
          <p:nvPr>
            <p:ph type="body" idx="1"/>
          </p:nvPr>
        </p:nvSpPr>
        <p:spPr>
          <a:noFill/>
          <a:ln/>
        </p:spPr>
        <p:txBody>
          <a:bodyPr/>
          <a:lstStyle/>
          <a:p>
            <a:endParaRPr lang="ja-JP" altLang="en-US" dirty="0"/>
          </a:p>
        </p:txBody>
      </p:sp>
      <p:sp>
        <p:nvSpPr>
          <p:cNvPr id="152580" name="スライド番号プレースホルダ 3"/>
          <p:cNvSpPr>
            <a:spLocks noGrp="1"/>
          </p:cNvSpPr>
          <p:nvPr>
            <p:ph type="sldNum" sz="quarter" idx="5"/>
          </p:nvPr>
        </p:nvSpPr>
        <p:spPr>
          <a:noFill/>
        </p:spPr>
        <p:txBody>
          <a:bodyPr/>
          <a:lstStyle/>
          <a:p>
            <a:fld id="{C50D260F-2483-42D3-88F0-E5DA0AAF50E9}" type="slidenum">
              <a:rPr lang="en-US" altLang="ja-JP" smtClean="0"/>
              <a:pPr/>
              <a:t>72</a:t>
            </a:fld>
            <a:endParaRPr lang="en-US" altLang="ja-JP"/>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36300858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2253024C-5CC3-4785-8508-D2EA54A4AF6C}" type="slidenum">
              <a:rPr lang="en-US" altLang="ja-JP" smtClean="0"/>
              <a:pPr/>
              <a:t>73</a:t>
            </a:fld>
            <a:endParaRPr lang="en-US" altLang="ja-JP"/>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35833226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84055F75-247E-45E4-AEC5-B6D366CAAB1C}" type="slidenum">
              <a:rPr lang="en-US" altLang="ja-JP" smtClean="0"/>
              <a:pPr/>
              <a:t>74</a:t>
            </a:fld>
            <a:endParaRPr lang="en-US" altLang="ja-JP"/>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36099800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75</a:t>
            </a:fld>
            <a:endParaRPr lang="en-US" altLang="ja-JP"/>
          </a:p>
        </p:txBody>
      </p:sp>
    </p:spTree>
    <p:extLst>
      <p:ext uri="{BB962C8B-B14F-4D97-AF65-F5344CB8AC3E}">
        <p14:creationId xmlns:p14="http://schemas.microsoft.com/office/powerpoint/2010/main" val="29909914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84055F75-247E-45E4-AEC5-B6D366CAAB1C}" type="slidenum">
              <a:rPr lang="en-US" altLang="ja-JP" smtClean="0"/>
              <a:pPr/>
              <a:t>76</a:t>
            </a:fld>
            <a:endParaRPr lang="en-US" altLang="ja-JP"/>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33081325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BD4E69C2-3CC3-4FC7-A1D8-C4D9F215AB1A}" type="slidenum">
              <a:rPr lang="en-US" altLang="ja-JP" smtClean="0"/>
              <a:pPr/>
              <a:t>77</a:t>
            </a:fld>
            <a:endParaRPr lang="en-US" altLang="ja-JP"/>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15486630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78</a:t>
            </a:fld>
            <a:endParaRPr lang="en-US" altLang="ja-JP"/>
          </a:p>
        </p:txBody>
      </p:sp>
    </p:spTree>
    <p:extLst>
      <p:ext uri="{BB962C8B-B14F-4D97-AF65-F5344CB8AC3E}">
        <p14:creationId xmlns:p14="http://schemas.microsoft.com/office/powerpoint/2010/main" val="42082097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BD4E69C2-3CC3-4FC7-A1D8-C4D9F215AB1A}" type="slidenum">
              <a:rPr lang="en-US" altLang="ja-JP" smtClean="0"/>
              <a:pPr/>
              <a:t>79</a:t>
            </a:fld>
            <a:endParaRPr lang="en-US" altLang="ja-JP"/>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4188994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E7A388E9-46C4-46AE-BB2E-F1444A8D0D3E}" type="slidenum">
              <a:rPr lang="en-US" altLang="ja-JP" smtClean="0"/>
              <a:pPr/>
              <a:t>8</a:t>
            </a:fld>
            <a:endParaRPr lang="en-US" altLang="ja-JP"/>
          </a:p>
        </p:txBody>
      </p:sp>
      <p:sp>
        <p:nvSpPr>
          <p:cNvPr id="96260"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pic>
        <p:nvPicPr>
          <p:cNvPr id="2" name="図 1"/>
          <p:cNvPicPr>
            <a:picLocks noChangeAspect="1"/>
          </p:cNvPicPr>
          <p:nvPr/>
        </p:nvPicPr>
        <p:blipFill>
          <a:blip r:embed="rId3"/>
          <a:stretch>
            <a:fillRect/>
          </a:stretch>
        </p:blipFill>
        <p:spPr>
          <a:xfrm>
            <a:off x="708924" y="637579"/>
            <a:ext cx="5397565" cy="3969817"/>
          </a:xfrm>
          <a:prstGeom prst="rect">
            <a:avLst/>
          </a:prstGeom>
          <a:ln w="12700">
            <a:solidFill>
              <a:schemeClr val="tx1"/>
            </a:solidFill>
          </a:ln>
        </p:spPr>
      </p:pic>
    </p:spTree>
    <p:extLst>
      <p:ext uri="{BB962C8B-B14F-4D97-AF65-F5344CB8AC3E}">
        <p14:creationId xmlns:p14="http://schemas.microsoft.com/office/powerpoint/2010/main" val="25341886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BD4E69C2-3CC3-4FC7-A1D8-C4D9F215AB1A}" type="slidenum">
              <a:rPr lang="en-US" altLang="ja-JP" smtClean="0"/>
              <a:pPr/>
              <a:t>80</a:t>
            </a:fld>
            <a:endParaRPr lang="en-US" altLang="ja-JP"/>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3804928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F5C66633-0824-437E-B01A-6CB2D2D207CA}" type="slidenum">
              <a:rPr lang="en-US" altLang="ja-JP" smtClean="0"/>
              <a:pPr/>
              <a:t>81</a:t>
            </a:fld>
            <a:endParaRPr lang="en-US" altLang="ja-JP"/>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10480602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C0C94BAE-232C-4F7A-8F72-0918199B0D62}" type="slidenum">
              <a:rPr lang="en-US" altLang="ja-JP" smtClean="0"/>
              <a:pPr/>
              <a:t>82</a:t>
            </a:fld>
            <a:endParaRPr lang="en-US" altLang="ja-JP"/>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8826655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A859FDB2-08FA-4E1D-831A-CFF28F4A0B6E}" type="slidenum">
              <a:rPr lang="en-US" altLang="ja-JP" smtClean="0"/>
              <a:pPr/>
              <a:t>83</a:t>
            </a:fld>
            <a:endParaRPr lang="en-US" altLang="ja-JP"/>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14473591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84</a:t>
            </a:fld>
            <a:endParaRPr lang="en-US" altLang="ja-JP"/>
          </a:p>
        </p:txBody>
      </p:sp>
    </p:spTree>
    <p:extLst>
      <p:ext uri="{BB962C8B-B14F-4D97-AF65-F5344CB8AC3E}">
        <p14:creationId xmlns:p14="http://schemas.microsoft.com/office/powerpoint/2010/main" val="14881143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94D00954-EC8F-4879-9DB8-27A5BE141F2A}" type="slidenum">
              <a:rPr lang="en-US" altLang="ja-JP" smtClean="0"/>
              <a:pPr/>
              <a:t>85</a:t>
            </a:fld>
            <a:endParaRPr lang="en-US" altLang="ja-JP"/>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8976563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DDA933F0-7A50-4D78-9F0F-CEAA5783240D}" type="slidenum">
              <a:rPr lang="en-US" altLang="ja-JP" smtClean="0"/>
              <a:pPr/>
              <a:t>86</a:t>
            </a:fld>
            <a:endParaRPr lang="en-US" altLang="ja-JP"/>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ja-JP" altLang="ja-JP" dirty="0">
              <a:solidFill>
                <a:srgbClr val="FF0000"/>
              </a:solidFill>
            </a:endParaRPr>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41044630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E3485C9D-2FA3-49C9-A839-D9C63EC54E34}" type="slidenum">
              <a:rPr lang="en-US" altLang="ja-JP" smtClean="0"/>
              <a:pPr/>
              <a:t>87</a:t>
            </a:fld>
            <a:endParaRPr lang="en-US" altLang="ja-JP"/>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ja-JP" altLang="en-US" dirty="0">
              <a:solidFill>
                <a:srgbClr val="FF0000"/>
              </a:solidFill>
            </a:endParaRPr>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41660135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DEFE97C7-07C3-4CA5-8873-2647AC3E61E7}" type="slidenum">
              <a:rPr lang="en-US" altLang="ja-JP" smtClean="0"/>
              <a:pPr/>
              <a:t>88</a:t>
            </a:fld>
            <a:endParaRPr lang="en-US" altLang="ja-JP"/>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ja-JP" altLang="en-US" dirty="0">
              <a:solidFill>
                <a:srgbClr val="0000FF"/>
              </a:solidFill>
            </a:endParaRPr>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31130546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28792935-50CD-439C-8BF2-C6EB6EC859DF}" type="slidenum">
              <a:rPr lang="en-US" altLang="ja-JP" smtClean="0"/>
              <a:pPr/>
              <a:t>89</a:t>
            </a:fld>
            <a:endParaRPr lang="en-US" altLang="ja-JP"/>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ja-JP" altLang="ja-JP" dirty="0">
              <a:solidFill>
                <a:srgbClr val="0000FF"/>
              </a:solidFill>
            </a:endParaRPr>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2239196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33FED3DD-7708-4FB8-85CD-1D4D7FCD9C11}" type="slidenum">
              <a:rPr lang="en-US" altLang="ja-JP" smtClean="0"/>
              <a:pPr/>
              <a:t>9</a:t>
            </a:fld>
            <a:endParaRPr lang="en-US" altLang="ja-JP"/>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35168807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CDBA2C73-C0A3-40F3-BCD8-82E64D978B4E}" type="slidenum">
              <a:rPr lang="en-US" altLang="ja-JP" smtClean="0"/>
              <a:pPr/>
              <a:t>90</a:t>
            </a:fld>
            <a:endParaRPr lang="en-US" altLang="ja-JP"/>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41109267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C1300D3C-4DC2-4A85-ACD5-B85C4BA67698}" type="slidenum">
              <a:rPr lang="en-US" altLang="ja-JP" smtClean="0"/>
              <a:pPr/>
              <a:t>91</a:t>
            </a:fld>
            <a:endParaRPr lang="en-US" altLang="ja-JP"/>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35702097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312A17B6-7705-4256-950A-E6970447821D}" type="slidenum">
              <a:rPr lang="en-US" altLang="ja-JP" smtClean="0"/>
              <a:pPr/>
              <a:t>92</a:t>
            </a:fld>
            <a:endParaRPr lang="en-US" altLang="ja-JP"/>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r>
              <a:rPr lang="ja-JP" altLang="en-US" dirty="0"/>
              <a:t>　</a:t>
            </a:r>
          </a:p>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11072099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F5C66633-0824-437E-B01A-6CB2D2D207CA}" type="slidenum">
              <a:rPr lang="en-US" altLang="ja-JP" smtClean="0"/>
              <a:pPr/>
              <a:t>93</a:t>
            </a:fld>
            <a:endParaRPr lang="en-US" altLang="ja-JP"/>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229642653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40802CB0-64F2-4D9B-B86E-3081732E63DC}" type="slidenum">
              <a:rPr lang="en-US" altLang="ja-JP" smtClean="0"/>
              <a:pPr/>
              <a:t>94</a:t>
            </a:fld>
            <a:endParaRPr lang="en-US" altLang="ja-JP"/>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18538140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95</a:t>
            </a:fld>
            <a:endParaRPr lang="en-US" altLang="ja-JP"/>
          </a:p>
        </p:txBody>
      </p:sp>
    </p:spTree>
    <p:extLst>
      <p:ext uri="{BB962C8B-B14F-4D97-AF65-F5344CB8AC3E}">
        <p14:creationId xmlns:p14="http://schemas.microsoft.com/office/powerpoint/2010/main" val="394825401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C70D72CB-0C27-4022-A198-AA68041F8569}" type="slidenum">
              <a:rPr lang="en-US" altLang="ja-JP" smtClean="0">
                <a:ea typeface="ＭＳ Ｐゴシック" charset="-128"/>
              </a:rPr>
              <a:pPr/>
              <a:t>96</a:t>
            </a:fld>
            <a:endParaRPr lang="en-US" altLang="ja-JP">
              <a:ea typeface="ＭＳ Ｐゴシック" charset="-128"/>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altLang="ja-JP" dirty="0">
              <a:ea typeface="ＭＳ Ｐ明朝" charset="-128"/>
            </a:endParaRPr>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169398649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97</a:t>
            </a:fld>
            <a:endParaRPr lang="en-US" altLang="ja-JP"/>
          </a:p>
        </p:txBody>
      </p:sp>
    </p:spTree>
    <p:extLst>
      <p:ext uri="{BB962C8B-B14F-4D97-AF65-F5344CB8AC3E}">
        <p14:creationId xmlns:p14="http://schemas.microsoft.com/office/powerpoint/2010/main" val="8118507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F7E9F127-6802-4DF8-BA0C-B2D564590C59}" type="slidenum">
              <a:rPr lang="en-US" altLang="ja-JP" smtClean="0"/>
              <a:pPr/>
              <a:t>98</a:t>
            </a:fld>
            <a:endParaRPr lang="en-US" altLang="ja-JP"/>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29988145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788FB7D3-2D85-4D64-AA81-7766F5CC37FE}" type="slidenum">
              <a:rPr lang="en-US" altLang="ja-JP" smtClean="0"/>
              <a:pPr/>
              <a:t>99</a:t>
            </a:fld>
            <a:endParaRPr lang="en-US" altLang="ja-JP"/>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ja-JP" altLang="en-US" dirty="0">
              <a:solidFill>
                <a:srgbClr val="0000FF"/>
              </a:solidFill>
            </a:endParaRPr>
          </a:p>
        </p:txBody>
      </p:sp>
      <p:sp>
        <p:nvSpPr>
          <p:cNvPr id="6" name="ヘッダー プレースホルダ 5"/>
          <p:cNvSpPr>
            <a:spLocks noGrp="1"/>
          </p:cNvSpPr>
          <p:nvPr>
            <p:ph type="hdr" sz="quarter" idx="11"/>
          </p:nvPr>
        </p:nvSpPr>
        <p:spPr/>
        <p:txBody>
          <a:bodyPr/>
          <a:lstStyle/>
          <a:p>
            <a:pPr>
              <a:defRPr/>
            </a:pPr>
            <a:r>
              <a:rPr lang="ja-JP" altLang="en-US"/>
              <a:t>リスク管理（</a:t>
            </a:r>
            <a:r>
              <a:rPr lang="en-US" altLang="ja-JP"/>
              <a:t>Ver4.1</a:t>
            </a:r>
            <a:r>
              <a:rPr lang="ja-JP" altLang="en-US"/>
              <a:t>）</a:t>
            </a:r>
            <a:endParaRPr lang="en-US" altLang="ja-JP"/>
          </a:p>
        </p:txBody>
      </p:sp>
    </p:spTree>
    <p:extLst>
      <p:ext uri="{BB962C8B-B14F-4D97-AF65-F5344CB8AC3E}">
        <p14:creationId xmlns:p14="http://schemas.microsoft.com/office/powerpoint/2010/main" val="371831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kumimoji="0" lang="ja-JP" altLang="ja-JP" sz="2400">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lgn="l">
                <a:defRPr/>
              </a:pPr>
              <a:endParaRPr kumimoji="0" lang="ja-JP" altLang="ja-JP" sz="2400">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lgn="l">
                  <a:defRPr/>
                </a:pPr>
                <a:endParaRPr kumimoji="0" lang="ja-JP" altLang="ja-JP" sz="2400">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lgn="l">
                  <a:defRPr/>
                </a:pPr>
                <a:endParaRPr kumimoji="0" lang="ja-JP" altLang="ja-JP" sz="2400">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lgn="l">
                  <a:defRPr/>
                </a:pPr>
                <a:endParaRPr kumimoji="0" lang="ja-JP" altLang="ja-JP" sz="2400">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lgn="l">
                  <a:defRPr/>
                </a:pPr>
                <a:endParaRPr kumimoji="0" lang="ja-JP" altLang="ja-JP" sz="2400">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lgn="l">
                  <a:defRPr/>
                </a:pPr>
                <a:endParaRPr kumimoji="0" lang="ja-JP" altLang="ja-JP" sz="2400">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lgn="l">
                  <a:defRPr/>
                </a:pPr>
                <a:endParaRPr kumimoji="0" lang="ja-JP" altLang="ja-JP" sz="2400">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lgn="l">
                  <a:defRPr/>
                </a:pPr>
                <a:endParaRPr kumimoji="0" lang="ja-JP" altLang="ja-JP" sz="2400">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lgn="l">
                  <a:defRPr/>
                </a:pPr>
                <a:endParaRPr kumimoji="0" lang="ja-JP" altLang="ja-JP" sz="2400">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lgn="l">
                  <a:defRPr/>
                </a:pPr>
                <a:endParaRPr kumimoji="0" lang="ja-JP" altLang="ja-JP" sz="2400">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lgn="l">
                  <a:defRPr/>
                </a:pPr>
                <a:endParaRPr kumimoji="0" lang="ja-JP" altLang="ja-JP" sz="2400">
                  <a:latin typeface="Times New Roman" pitchFamily="18" charset="0"/>
                </a:endParaRPr>
              </a:p>
            </p:txBody>
          </p:sp>
        </p:grpSp>
      </p:grpSp>
      <p:sp>
        <p:nvSpPr>
          <p:cNvPr id="26643"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ja-JP" altLang="en-US"/>
              <a:t>マスタ タイトルの書式設定</a:t>
            </a:r>
          </a:p>
        </p:txBody>
      </p:sp>
      <p:sp>
        <p:nvSpPr>
          <p:cNvPr id="26644"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ja-JP" altLang="en-US"/>
              <a:t>マスタ サブタイトルの書式設定</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endParaRPr lang="en-US" altLang="ja-JP"/>
          </a:p>
        </p:txBody>
      </p:sp>
      <p:sp>
        <p:nvSpPr>
          <p:cNvPr id="19" name="Rectangle 17"/>
          <p:cNvSpPr>
            <a:spLocks noGrp="1" noChangeArrowheads="1"/>
          </p:cNvSpPr>
          <p:nvPr>
            <p:ph type="ftr" sz="quarter" idx="11"/>
          </p:nvPr>
        </p:nvSpPr>
        <p:spPr/>
        <p:txBody>
          <a:bodyPr/>
          <a:lstStyle>
            <a:lvl1pPr>
              <a:defRPr/>
            </a:lvl1pPr>
          </a:lstStyle>
          <a:p>
            <a:pPr>
              <a:defRPr/>
            </a:pPr>
            <a:endParaRPr lang="en-US" altLang="ja-JP"/>
          </a:p>
        </p:txBody>
      </p:sp>
      <p:sp>
        <p:nvSpPr>
          <p:cNvPr id="20" name="Rectangle 18"/>
          <p:cNvSpPr>
            <a:spLocks noGrp="1" noChangeArrowheads="1"/>
          </p:cNvSpPr>
          <p:nvPr>
            <p:ph type="sldNum" sz="quarter" idx="12"/>
          </p:nvPr>
        </p:nvSpPr>
        <p:spPr/>
        <p:txBody>
          <a:bodyPr/>
          <a:lstStyle>
            <a:lvl1pPr>
              <a:defRPr/>
            </a:lvl1pPr>
          </a:lstStyle>
          <a:p>
            <a:pPr>
              <a:defRPr/>
            </a:pPr>
            <a:fld id="{05C9DEB2-ACE0-4CE5-B491-901F8DA6F113}"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0C5AD636-E0E1-4F31-932C-A6BE2CC75134}" type="slidenum">
              <a:rPr lang="en-US" altLang="ja-JP"/>
              <a:pPr>
                <a:defRPr/>
              </a:pPr>
              <a:t>‹#›</a:t>
            </a:fld>
            <a:endParaRPr lang="en-US" altLang="ja-JP"/>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457200"/>
            <a:ext cx="2057400" cy="54102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457200"/>
            <a:ext cx="6019800" cy="54102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ACAA9219-E610-4154-B0AD-38477727D770}" type="slidenum">
              <a:rPr lang="en-US" altLang="ja-JP"/>
              <a:pPr>
                <a:defRPr/>
              </a:pPr>
              <a:t>‹#›</a:t>
            </a:fld>
            <a:endParaRPr lang="en-US" altLang="ja-JP"/>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57200"/>
            <a:ext cx="8229600" cy="1371600"/>
          </a:xfrm>
        </p:spPr>
        <p:txBody>
          <a:bodyPr/>
          <a:lstStyle/>
          <a:p>
            <a:r>
              <a:rPr lang="ja-JP" altLang="en-US"/>
              <a:t>マスタ タイトルの書式設定</a:t>
            </a:r>
          </a:p>
        </p:txBody>
      </p:sp>
      <p:sp>
        <p:nvSpPr>
          <p:cNvPr id="3" name="表プレースホルダ 2"/>
          <p:cNvSpPr>
            <a:spLocks noGrp="1"/>
          </p:cNvSpPr>
          <p:nvPr>
            <p:ph type="tbl" idx="1"/>
          </p:nvPr>
        </p:nvSpPr>
        <p:spPr>
          <a:xfrm>
            <a:off x="457200" y="1981200"/>
            <a:ext cx="8229600" cy="3886200"/>
          </a:xfrm>
        </p:spPr>
        <p:txBody>
          <a:bodyPr/>
          <a:lstStyle/>
          <a:p>
            <a:pPr lvl="0"/>
            <a:endParaRPr lang="ja-JP" altLang="en-US" noProof="0"/>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B25CD8ED-8122-4CB1-88A3-D25624D730E8}" type="slidenum">
              <a:rPr lang="en-US" altLang="ja-JP"/>
              <a:pPr>
                <a:defRPr/>
              </a:pPr>
              <a:t>‹#›</a:t>
            </a:fld>
            <a:endParaRPr lang="en-US" altLang="ja-JP"/>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457200"/>
            <a:ext cx="8229600" cy="5410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4" name="Rectangle 3"/>
          <p:cNvSpPr>
            <a:spLocks noGrp="1" noChangeArrowheads="1"/>
          </p:cNvSpPr>
          <p:nvPr>
            <p:ph type="sldNum" sz="quarter" idx="11"/>
          </p:nvPr>
        </p:nvSpPr>
        <p:spPr>
          <a:ln/>
        </p:spPr>
        <p:txBody>
          <a:bodyPr/>
          <a:lstStyle>
            <a:lvl1pPr>
              <a:defRPr/>
            </a:lvl1pPr>
          </a:lstStyle>
          <a:p>
            <a:pPr>
              <a:defRPr/>
            </a:pPr>
            <a:fld id="{4BDD43C4-F008-4F1A-AF7B-D5E1FE9C7088}" type="slidenum">
              <a:rPr lang="en-US" altLang="ja-JP"/>
              <a:pPr>
                <a:defRPr/>
              </a:pPr>
              <a:t>‹#›</a:t>
            </a:fld>
            <a:endParaRPr lang="en-US" altLang="ja-JP"/>
          </a:p>
        </p:txBody>
      </p:sp>
      <p:sp>
        <p:nvSpPr>
          <p:cNvPr id="5"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sz="1600"/>
            </a:lvl1pPr>
          </a:lstStyle>
          <a:p>
            <a:pPr>
              <a:defRPr/>
            </a:pPr>
            <a:fld id="{8DEB9206-6B62-49F8-BC94-D9E684E3D2D0}" type="slidenum">
              <a:rPr lang="en-US" altLang="ja-JP" smtClean="0"/>
              <a:pPr>
                <a:defRPr/>
              </a:pPr>
              <a:t>‹#›</a:t>
            </a:fld>
            <a:endParaRPr lang="en-US" altLang="ja-JP" dirty="0"/>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2906713"/>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426878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sz="1600"/>
            </a:lvl1pPr>
          </a:lstStyle>
          <a:p>
            <a:pPr>
              <a:defRPr/>
            </a:pPr>
            <a:fld id="{F2DB792D-D871-4CCA-A78C-78C247134512}" type="slidenum">
              <a:rPr lang="en-US" altLang="ja-JP" smtClean="0"/>
              <a:pPr>
                <a:defRPr/>
              </a:pPr>
              <a:t>‹#›</a:t>
            </a:fld>
            <a:endParaRPr lang="en-US" altLang="ja-JP"/>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sz="1600"/>
            </a:lvl1pPr>
          </a:lstStyle>
          <a:p>
            <a:pPr>
              <a:defRPr/>
            </a:pPr>
            <a:fld id="{078329BE-DC4C-4584-83CD-1F89238E0799}" type="slidenum">
              <a:rPr lang="en-US" altLang="ja-JP" smtClean="0"/>
              <a:pPr>
                <a:defRPr/>
              </a:pPr>
              <a:t>‹#›</a:t>
            </a:fld>
            <a:endParaRPr lang="en-US" altLang="ja-JP"/>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8" name="Rectangle 3"/>
          <p:cNvSpPr>
            <a:spLocks noGrp="1" noChangeArrowheads="1"/>
          </p:cNvSpPr>
          <p:nvPr>
            <p:ph type="sldNum" sz="quarter" idx="11"/>
          </p:nvPr>
        </p:nvSpPr>
        <p:spPr>
          <a:ln/>
        </p:spPr>
        <p:txBody>
          <a:bodyPr/>
          <a:lstStyle>
            <a:lvl1pPr>
              <a:defRPr/>
            </a:lvl1pPr>
          </a:lstStyle>
          <a:p>
            <a:pPr>
              <a:defRPr/>
            </a:pPr>
            <a:fld id="{EA70A48E-7BED-4AED-94CE-DCEB46986E4D}" type="slidenum">
              <a:rPr lang="en-US" altLang="ja-JP"/>
              <a:pPr>
                <a:defRPr/>
              </a:pPr>
              <a:t>‹#›</a:t>
            </a:fld>
            <a:endParaRPr lang="en-US" altLang="ja-JP"/>
          </a:p>
        </p:txBody>
      </p:sp>
      <p:sp>
        <p:nvSpPr>
          <p:cNvPr id="9"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4" name="Rectangle 3"/>
          <p:cNvSpPr>
            <a:spLocks noGrp="1" noChangeArrowheads="1"/>
          </p:cNvSpPr>
          <p:nvPr>
            <p:ph type="sldNum" sz="quarter" idx="11"/>
          </p:nvPr>
        </p:nvSpPr>
        <p:spPr>
          <a:ln/>
        </p:spPr>
        <p:txBody>
          <a:bodyPr/>
          <a:lstStyle>
            <a:lvl1pPr>
              <a:defRPr/>
            </a:lvl1pPr>
          </a:lstStyle>
          <a:p>
            <a:pPr>
              <a:defRPr/>
            </a:pPr>
            <a:fld id="{78E08E5C-30C3-4B3D-B7EC-379630B9FC5F}" type="slidenum">
              <a:rPr lang="en-US" altLang="ja-JP"/>
              <a:pPr>
                <a:defRPr/>
              </a:pPr>
              <a:t>‹#›</a:t>
            </a:fld>
            <a:endParaRPr lang="en-US" altLang="ja-JP"/>
          </a:p>
        </p:txBody>
      </p:sp>
      <p:sp>
        <p:nvSpPr>
          <p:cNvPr id="5"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3" name="Rectangle 3"/>
          <p:cNvSpPr>
            <a:spLocks noGrp="1" noChangeArrowheads="1"/>
          </p:cNvSpPr>
          <p:nvPr>
            <p:ph type="sldNum" sz="quarter" idx="11"/>
          </p:nvPr>
        </p:nvSpPr>
        <p:spPr>
          <a:ln/>
        </p:spPr>
        <p:txBody>
          <a:bodyPr/>
          <a:lstStyle>
            <a:lvl1pPr>
              <a:defRPr/>
            </a:lvl1pPr>
          </a:lstStyle>
          <a:p>
            <a:pPr>
              <a:defRPr/>
            </a:pPr>
            <a:fld id="{CB437A40-9B03-4AC5-A981-4A10656EEB52}" type="slidenum">
              <a:rPr lang="en-US" altLang="ja-JP"/>
              <a:pPr>
                <a:defRPr/>
              </a:pPr>
              <a:t>‹#›</a:t>
            </a:fld>
            <a:endParaRPr lang="en-US" altLang="ja-JP"/>
          </a:p>
        </p:txBody>
      </p:sp>
      <p:sp>
        <p:nvSpPr>
          <p:cNvPr id="4"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9BBC5927-5259-4069-A647-974B909C3BDD}" type="slidenum">
              <a:rPr lang="en-US" altLang="ja-JP"/>
              <a:pPr>
                <a:defRPr/>
              </a:pPr>
              <a:t>‹#›</a:t>
            </a:fld>
            <a:endParaRPr lang="en-US" altLang="ja-JP"/>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CC6037C6-B4C7-4F0E-8922-0C43577E6117}" type="slidenum">
              <a:rPr lang="en-US" altLang="ja-JP"/>
              <a:pPr>
                <a:defRPr/>
              </a:pPr>
              <a:t>‹#›</a:t>
            </a:fld>
            <a:endParaRPr lang="en-US" altLang="ja-JP"/>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lvl1pPr>
          </a:lstStyle>
          <a:p>
            <a:pPr>
              <a:defRPr/>
            </a:pPr>
            <a:endParaRPr lang="en-US" altLang="ja-JP"/>
          </a:p>
        </p:txBody>
      </p:sp>
      <p:sp>
        <p:nvSpPr>
          <p:cNvPr id="25603"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600">
                <a:latin typeface="Arial Black" pitchFamily="34" charset="0"/>
              </a:defRPr>
            </a:lvl1pPr>
          </a:lstStyle>
          <a:p>
            <a:pPr>
              <a:defRPr/>
            </a:pPr>
            <a:fld id="{742F1E6A-F5F5-4CAD-B26A-740FCDB1F007}" type="slidenum">
              <a:rPr lang="en-US" altLang="ja-JP" smtClean="0"/>
              <a:pPr>
                <a:defRPr/>
              </a:pPr>
              <a:t>‹#›</a:t>
            </a:fld>
            <a:endParaRPr lang="en-US" altLang="ja-JP"/>
          </a:p>
        </p:txBody>
      </p:sp>
      <p:grpSp>
        <p:nvGrpSpPr>
          <p:cNvPr id="2052" name="Group 4"/>
          <p:cNvGrpSpPr>
            <a:grpSpLocks/>
          </p:cNvGrpSpPr>
          <p:nvPr/>
        </p:nvGrpSpPr>
        <p:grpSpPr bwMode="auto">
          <a:xfrm>
            <a:off x="0" y="0"/>
            <a:ext cx="9144000" cy="546100"/>
            <a:chOff x="0" y="0"/>
            <a:chExt cx="5760" cy="344"/>
          </a:xfrm>
        </p:grpSpPr>
        <p:sp>
          <p:nvSpPr>
            <p:cNvPr id="25605"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kumimoji="0" lang="ja-JP" altLang="ja-JP" sz="2400">
                <a:latin typeface="Times New Roman" pitchFamily="18" charset="0"/>
              </a:endParaRPr>
            </a:p>
          </p:txBody>
        </p:sp>
        <p:sp>
          <p:nvSpPr>
            <p:cNvPr id="25606"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algn="l">
                <a:defRPr/>
              </a:pPr>
              <a:endParaRPr kumimoji="0" lang="ja-JP" altLang="ja-JP" sz="2400">
                <a:latin typeface="Times New Roman" pitchFamily="18" charset="0"/>
              </a:endParaRPr>
            </a:p>
          </p:txBody>
        </p:sp>
        <p:sp>
          <p:nvSpPr>
            <p:cNvPr id="25607"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algn="l">
                <a:defRPr/>
              </a:pPr>
              <a:endParaRPr kumimoji="0" lang="ja-JP" altLang="ja-JP">
                <a:solidFill>
                  <a:schemeClr val="hlink"/>
                </a:solidFill>
              </a:endParaRPr>
            </a:p>
          </p:txBody>
        </p:sp>
        <p:sp>
          <p:nvSpPr>
            <p:cNvPr id="25608"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algn="l">
                <a:defRPr/>
              </a:pPr>
              <a:endParaRPr kumimoji="0" lang="ja-JP" altLang="ja-JP">
                <a:solidFill>
                  <a:schemeClr val="hlink"/>
                </a:solidFill>
              </a:endParaRPr>
            </a:p>
          </p:txBody>
        </p:sp>
        <p:sp>
          <p:nvSpPr>
            <p:cNvPr id="25609"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algn="l">
                <a:defRPr/>
              </a:pPr>
              <a:endParaRPr kumimoji="0" lang="ja-JP" altLang="ja-JP">
                <a:solidFill>
                  <a:schemeClr val="accent2"/>
                </a:solidFill>
              </a:endParaRPr>
            </a:p>
          </p:txBody>
        </p:sp>
        <p:sp>
          <p:nvSpPr>
            <p:cNvPr id="25610"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algn="l">
                <a:defRPr/>
              </a:pPr>
              <a:endParaRPr kumimoji="0" lang="ja-JP" altLang="ja-JP">
                <a:solidFill>
                  <a:schemeClr val="hlink"/>
                </a:solidFill>
              </a:endParaRPr>
            </a:p>
          </p:txBody>
        </p:sp>
        <p:sp>
          <p:nvSpPr>
            <p:cNvPr id="25611"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algn="l">
                <a:defRPr/>
              </a:pPr>
              <a:endParaRPr kumimoji="0" lang="ja-JP" altLang="ja-JP" sz="2400">
                <a:latin typeface="Times New Roman" pitchFamily="18" charset="0"/>
              </a:endParaRPr>
            </a:p>
          </p:txBody>
        </p:sp>
        <p:sp>
          <p:nvSpPr>
            <p:cNvPr id="25612"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algn="l">
                <a:defRPr/>
              </a:pPr>
              <a:endParaRPr kumimoji="0" lang="ja-JP" altLang="ja-JP">
                <a:solidFill>
                  <a:schemeClr val="accent2"/>
                </a:solidFill>
              </a:endParaRPr>
            </a:p>
          </p:txBody>
        </p:sp>
        <p:sp>
          <p:nvSpPr>
            <p:cNvPr id="25613"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algn="l">
                <a:defRPr/>
              </a:pPr>
              <a:endParaRPr kumimoji="0" lang="ja-JP" altLang="ja-JP">
                <a:solidFill>
                  <a:schemeClr val="accent2"/>
                </a:solidFill>
              </a:endParaRPr>
            </a:p>
          </p:txBody>
        </p:sp>
      </p:grpSp>
      <p:sp>
        <p:nvSpPr>
          <p:cNvPr id="2053"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4"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5616"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kumimoji="0" sz="1200"/>
            </a:lvl1pPr>
          </a:lstStyle>
          <a:p>
            <a:pPr>
              <a:defRPr/>
            </a:pPr>
            <a:endParaRPr lang="en-US" altLang="ja-JP"/>
          </a:p>
        </p:txBody>
      </p:sp>
    </p:spTree>
  </p:cSld>
  <p:clrMap bg1="lt1" tx1="dk1" bg2="lt2" tx2="dk2" accent1="accent1" accent2="accent2" accent3="accent3" accent4="accent4" accent5="accent5" accent6="accent6" hlink="hlink" folHlink="folHlink"/>
  <p:sldLayoutIdLst>
    <p:sldLayoutId id="2147483900"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Lst>
  <p:hf hdr="0" ftr="0" dt="0"/>
  <p:txStyles>
    <p:titleStyle>
      <a:lvl1pPr algn="l" rtl="0" eaLnBrk="0" fontAlgn="base" hangingPunct="0">
        <a:spcBef>
          <a:spcPct val="0"/>
        </a:spcBef>
        <a:spcAft>
          <a:spcPct val="0"/>
        </a:spcAft>
        <a:defRPr kumimoji="1" sz="4400">
          <a:solidFill>
            <a:schemeClr val="tx1"/>
          </a:solidFill>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51.emf"/><Relationship Id="rId4" Type="http://schemas.openxmlformats.org/officeDocument/2006/relationships/image" Target="../media/image50.emf"/></Relationships>
</file>

<file path=ppt/slides/_rels/slide10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2.emf"/><Relationship Id="rId4" Type="http://schemas.openxmlformats.org/officeDocument/2006/relationships/image" Target="../media/image53.emf"/></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57.png"/><Relationship Id="rId4" Type="http://schemas.openxmlformats.org/officeDocument/2006/relationships/image" Target="../media/image56.emf"/></Relationships>
</file>

<file path=ppt/slides/_rels/slide11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60.emf"/><Relationship Id="rId4" Type="http://schemas.openxmlformats.org/officeDocument/2006/relationships/image" Target="../media/image59.emf"/></Relationships>
</file>

<file path=ppt/slides/_rels/slide1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wmf"/><Relationship Id="rId7" Type="http://schemas.openxmlformats.org/officeDocument/2006/relationships/image" Target="../media/image2.em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wmf"/><Relationship Id="rId4" Type="http://schemas.openxmlformats.org/officeDocument/2006/relationships/image" Target="../media/image15.wmf"/></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emf"/></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25.wmf"/></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notesSlide" Target="../notesSlides/notesSlide43.xml"/><Relationship Id="rId7" Type="http://schemas.openxmlformats.org/officeDocument/2006/relationships/image" Target="../media/image2.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8.wmf"/><Relationship Id="rId5" Type="http://schemas.openxmlformats.org/officeDocument/2006/relationships/chart" Target="../charts/chart3.xml"/><Relationship Id="rId10" Type="http://schemas.openxmlformats.org/officeDocument/2006/relationships/image" Target="../media/image27.emf"/><Relationship Id="rId4" Type="http://schemas.openxmlformats.org/officeDocument/2006/relationships/chart" Target="../charts/chart2.xml"/><Relationship Id="rId9" Type="http://schemas.openxmlformats.org/officeDocument/2006/relationships/package" Target="../embeddings/Microsoft_Excel_______.xlsx"/></Relationships>
</file>

<file path=ppt/slides/_rels/slide44.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2.emf"/><Relationship Id="rId4" Type="http://schemas.openxmlformats.org/officeDocument/2006/relationships/image" Target="../media/image32.wmf"/></Relationships>
</file>

<file path=ppt/slides/_rels/slide45.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35.wmf"/><Relationship Id="rId4" Type="http://schemas.openxmlformats.org/officeDocument/2006/relationships/image" Target="../media/image34.wmf"/></Relationships>
</file>

<file path=ppt/slides/_rels/slide4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2.emf"/></Relationships>
</file>

<file path=ppt/slides/_rels/slide47.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2.emf"/></Relationships>
</file>

<file path=ppt/slides/_rels/slide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0.wmf"/></Relationships>
</file>

<file path=ppt/slides/_rels/slide6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4.wmf"/><Relationship Id="rId7" Type="http://schemas.openxmlformats.org/officeDocument/2006/relationships/image" Target="../media/image2.emf"/><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46.wmf"/><Relationship Id="rId4" Type="http://schemas.openxmlformats.org/officeDocument/2006/relationships/image" Target="../media/image45.wmf"/></Relationships>
</file>

<file path=ppt/slides/_rels/slide8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9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9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3"/>
          <p:cNvSpPr>
            <a:spLocks noGrp="1"/>
          </p:cNvSpPr>
          <p:nvPr>
            <p:ph type="subTitle" idx="1"/>
          </p:nvPr>
        </p:nvSpPr>
        <p:spPr/>
        <p:txBody>
          <a:bodyPr/>
          <a:lstStyle/>
          <a:p>
            <a:endParaRPr kumimoji="1" lang="ja-JP" altLang="en-US"/>
          </a:p>
        </p:txBody>
      </p:sp>
      <p:sp>
        <p:nvSpPr>
          <p:cNvPr id="10" name="正方形/長方形 9"/>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1" name="フレーム 10"/>
          <p:cNvSpPr/>
          <p:nvPr/>
        </p:nvSpPr>
        <p:spPr>
          <a:xfrm>
            <a:off x="0" y="0"/>
            <a:ext cx="9144000" cy="6858000"/>
          </a:xfrm>
          <a:prstGeom prst="frame">
            <a:avLst>
              <a:gd name="adj1" fmla="val 8278"/>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schemeClr val="tx1"/>
              </a:solidFill>
            </a:endParaRPr>
          </a:p>
        </p:txBody>
      </p:sp>
      <p:sp>
        <p:nvSpPr>
          <p:cNvPr id="12" name="Text Box 6"/>
          <p:cNvSpPr txBox="1">
            <a:spLocks noChangeArrowheads="1"/>
          </p:cNvSpPr>
          <p:nvPr/>
        </p:nvSpPr>
        <p:spPr bwMode="auto">
          <a:xfrm>
            <a:off x="1763713" y="805648"/>
            <a:ext cx="5761037" cy="1878012"/>
          </a:xfrm>
          <a:prstGeom prst="rect">
            <a:avLst/>
          </a:prstGeom>
          <a:solidFill>
            <a:srgbClr val="CCECFF"/>
          </a:solidFill>
          <a:ln w="9525">
            <a:noFill/>
            <a:miter lim="800000"/>
            <a:headEnd/>
            <a:tailEnd/>
          </a:ln>
          <a:effectLst>
            <a:outerShdw dist="107763" dir="2700000" algn="ctr" rotWithShape="0">
              <a:schemeClr val="bg2"/>
            </a:outerShdw>
          </a:effectLst>
        </p:spPr>
        <p:txBody>
          <a:bodyPr>
            <a:spAutoFit/>
          </a:bodyPr>
          <a:lstStyle/>
          <a:p>
            <a:pPr>
              <a:defRPr/>
            </a:pPr>
            <a:r>
              <a:rPr lang="ja-JP" altLang="en-US" sz="3200" dirty="0">
                <a:ea typeface="HG丸ｺﾞｼｯｸM-PRO" pitchFamily="50" charset="-128"/>
              </a:rPr>
              <a:t>事故、ヒヤリ・ハット情報の収集・活用法（リスク管理）の理解を深めるために</a:t>
            </a:r>
            <a:endParaRPr lang="ja-JP" altLang="en-US" sz="3200" dirty="0">
              <a:effectLst>
                <a:outerShdw blurRad="38100" dist="38100" dir="2700000" algn="tl">
                  <a:srgbClr val="FFFFFF"/>
                </a:outerShdw>
              </a:effectLst>
              <a:latin typeface="Times New Roman" pitchFamily="18" charset="0"/>
            </a:endParaRPr>
          </a:p>
          <a:p>
            <a:pPr>
              <a:defRPr/>
            </a:pPr>
            <a:endParaRPr lang="ja-JP" altLang="en-US" sz="2000" dirty="0"/>
          </a:p>
        </p:txBody>
      </p:sp>
      <p:sp>
        <p:nvSpPr>
          <p:cNvPr id="13" name="Text Box 7"/>
          <p:cNvSpPr txBox="1">
            <a:spLocks noChangeArrowheads="1"/>
          </p:cNvSpPr>
          <p:nvPr/>
        </p:nvSpPr>
        <p:spPr bwMode="auto">
          <a:xfrm>
            <a:off x="1619250" y="2897648"/>
            <a:ext cx="6048375" cy="461963"/>
          </a:xfrm>
          <a:prstGeom prst="rect">
            <a:avLst/>
          </a:prstGeom>
          <a:noFill/>
          <a:ln w="9525">
            <a:noFill/>
            <a:miter lim="800000"/>
            <a:headEnd/>
            <a:tailEnd/>
          </a:ln>
        </p:spPr>
        <p:txBody>
          <a:bodyPr>
            <a:spAutoFit/>
          </a:bodyPr>
          <a:lstStyle/>
          <a:p>
            <a:r>
              <a:rPr lang="ja-JP" altLang="en-US" sz="2400" b="1" dirty="0">
                <a:latin typeface="Times New Roman" pitchFamily="18" charset="0"/>
              </a:rPr>
              <a:t>国土交通省　大臣官房　運輸安全監理官室</a:t>
            </a:r>
            <a:endParaRPr lang="ja-JP" altLang="en-US" sz="2400" dirty="0"/>
          </a:p>
        </p:txBody>
      </p:sp>
      <p:pic>
        <p:nvPicPr>
          <p:cNvPr id="14" name="Picture 10" descr="kokudo_logo_line"/>
          <p:cNvPicPr>
            <a:picLocks noChangeAspect="1" noChangeArrowheads="1"/>
          </p:cNvPicPr>
          <p:nvPr/>
        </p:nvPicPr>
        <p:blipFill>
          <a:blip r:embed="rId3" cstate="print"/>
          <a:srcRect/>
          <a:stretch>
            <a:fillRect/>
          </a:stretch>
        </p:blipFill>
        <p:spPr bwMode="auto">
          <a:xfrm>
            <a:off x="3924300" y="6417518"/>
            <a:ext cx="1428750" cy="323850"/>
          </a:xfrm>
          <a:prstGeom prst="rect">
            <a:avLst/>
          </a:prstGeom>
          <a:noFill/>
          <a:ln w="9525">
            <a:noFill/>
            <a:miter lim="800000"/>
            <a:headEnd/>
            <a:tailEnd/>
          </a:ln>
        </p:spPr>
      </p:pic>
      <p:graphicFrame>
        <p:nvGraphicFramePr>
          <p:cNvPr id="15" name="表 14"/>
          <p:cNvGraphicFramePr>
            <a:graphicFrameLocks noGrp="1"/>
          </p:cNvGraphicFramePr>
          <p:nvPr>
            <p:extLst>
              <p:ext uri="{D42A27DB-BD31-4B8C-83A1-F6EECF244321}">
                <p14:modId xmlns:p14="http://schemas.microsoft.com/office/powerpoint/2010/main" val="1490617781"/>
              </p:ext>
            </p:extLst>
          </p:nvPr>
        </p:nvGraphicFramePr>
        <p:xfrm>
          <a:off x="899592" y="3400944"/>
          <a:ext cx="7344816" cy="2856315"/>
        </p:xfrm>
        <a:graphic>
          <a:graphicData uri="http://schemas.openxmlformats.org/drawingml/2006/table">
            <a:tbl>
              <a:tblPr firstRow="1" bandRow="1">
                <a:tableStyleId>{B301B821-A1FF-4177-AEE7-76D212191A09}</a:tableStyleId>
              </a:tblPr>
              <a:tblGrid>
                <a:gridCol w="2448272">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2448272">
                  <a:extLst>
                    <a:ext uri="{9D8B030D-6E8A-4147-A177-3AD203B41FA5}">
                      <a16:colId xmlns:a16="http://schemas.microsoft.com/office/drawing/2014/main" val="20002"/>
                    </a:ext>
                  </a:extLst>
                </a:gridCol>
              </a:tblGrid>
              <a:tr h="408045">
                <a:tc>
                  <a:txBody>
                    <a:bodyPr/>
                    <a:lstStyle/>
                    <a:p>
                      <a:pPr algn="ctr"/>
                      <a:r>
                        <a:rPr kumimoji="1" lang="en-US" altLang="ja-JP" dirty="0">
                          <a:solidFill>
                            <a:schemeClr val="tx1"/>
                          </a:solidFill>
                        </a:rPr>
                        <a:t>VERSION</a:t>
                      </a:r>
                      <a:endParaRPr kumimoji="1" lang="ja-JP" altLang="en-US" dirty="0">
                        <a:solidFill>
                          <a:schemeClr val="tx1"/>
                        </a:solidFill>
                      </a:endParaRPr>
                    </a:p>
                  </a:txBody>
                  <a:tcPr/>
                </a:tc>
                <a:tc>
                  <a:txBody>
                    <a:bodyPr/>
                    <a:lstStyle/>
                    <a:p>
                      <a:pPr algn="ctr"/>
                      <a:r>
                        <a:rPr kumimoji="1" lang="en-US" altLang="ja-JP" dirty="0">
                          <a:solidFill>
                            <a:schemeClr val="tx1"/>
                          </a:solidFill>
                        </a:rPr>
                        <a:t>DATE</a:t>
                      </a:r>
                      <a:endParaRPr kumimoji="1" lang="ja-JP" altLang="en-US" dirty="0">
                        <a:solidFill>
                          <a:schemeClr val="tx1"/>
                        </a:solidFill>
                      </a:endParaRPr>
                    </a:p>
                  </a:txBody>
                  <a:tcPr/>
                </a:tc>
                <a:tc>
                  <a:txBody>
                    <a:bodyPr/>
                    <a:lstStyle/>
                    <a:p>
                      <a:pPr algn="ctr"/>
                      <a:r>
                        <a:rPr kumimoji="1" lang="en-US" altLang="ja-JP" dirty="0">
                          <a:solidFill>
                            <a:schemeClr val="tx1"/>
                          </a:solidFill>
                        </a:rPr>
                        <a:t>REMARKS</a:t>
                      </a:r>
                      <a:endParaRPr kumimoji="1" lang="ja-JP" altLang="en-US" dirty="0">
                        <a:solidFill>
                          <a:schemeClr val="tx1"/>
                        </a:solidFill>
                      </a:endParaRPr>
                    </a:p>
                  </a:txBody>
                  <a:tcPr/>
                </a:tc>
                <a:extLst>
                  <a:ext uri="{0D108BD9-81ED-4DB2-BD59-A6C34878D82A}">
                    <a16:rowId xmlns:a16="http://schemas.microsoft.com/office/drawing/2014/main" val="10000"/>
                  </a:ext>
                </a:extLst>
              </a:tr>
              <a:tr h="408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solidFill>
                            <a:schemeClr val="tx1"/>
                          </a:solidFill>
                        </a:rPr>
                        <a:t>Ver1</a:t>
                      </a:r>
                      <a:endParaRPr kumimoji="1" lang="ja-JP" altLang="en-US"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solidFill>
                            <a:schemeClr val="tx1"/>
                          </a:solidFill>
                        </a:rPr>
                        <a:t>2010/10/01</a:t>
                      </a:r>
                      <a:endParaRPr kumimoji="1" lang="ja-JP" altLang="en-US" dirty="0">
                        <a:solidFill>
                          <a:schemeClr val="tx1"/>
                        </a:solidFill>
                      </a:endParaRPr>
                    </a:p>
                  </a:txBody>
                  <a:tcPr/>
                </a:tc>
                <a:tc>
                  <a:txBody>
                    <a:bodyPr/>
                    <a:lstStyle/>
                    <a:p>
                      <a:endParaRPr kumimoji="1" lang="ja-JP" altLang="en-US" dirty="0">
                        <a:solidFill>
                          <a:schemeClr val="tx1"/>
                        </a:solidFill>
                      </a:endParaRPr>
                    </a:p>
                  </a:txBody>
                  <a:tcPr/>
                </a:tc>
                <a:extLst>
                  <a:ext uri="{0D108BD9-81ED-4DB2-BD59-A6C34878D82A}">
                    <a16:rowId xmlns:a16="http://schemas.microsoft.com/office/drawing/2014/main" val="10001"/>
                  </a:ext>
                </a:extLst>
              </a:tr>
              <a:tr h="408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solidFill>
                            <a:schemeClr val="tx1"/>
                          </a:solidFill>
                        </a:rPr>
                        <a:t>Ver2.1</a:t>
                      </a:r>
                      <a:endParaRPr kumimoji="1" lang="ja-JP" altLang="en-US" dirty="0">
                        <a:solidFill>
                          <a:schemeClr val="tx1"/>
                        </a:solidFill>
                      </a:endParaRPr>
                    </a:p>
                  </a:txBody>
                  <a:tcPr/>
                </a:tc>
                <a:tc>
                  <a:txBody>
                    <a:bodyPr/>
                    <a:lstStyle/>
                    <a:p>
                      <a:r>
                        <a:rPr kumimoji="1" lang="en-US" altLang="ja-JP" dirty="0">
                          <a:solidFill>
                            <a:schemeClr val="tx1"/>
                          </a:solidFill>
                        </a:rPr>
                        <a:t>2013/03/26</a:t>
                      </a:r>
                      <a:endParaRPr kumimoji="1" lang="ja-JP" altLang="en-US" dirty="0">
                        <a:solidFill>
                          <a:schemeClr val="tx1"/>
                        </a:solidFill>
                      </a:endParaRPr>
                    </a:p>
                  </a:txBody>
                  <a:tcPr/>
                </a:tc>
                <a:tc>
                  <a:txBody>
                    <a:bodyPr/>
                    <a:lstStyle/>
                    <a:p>
                      <a:endParaRPr kumimoji="1" lang="ja-JP" altLang="en-US" dirty="0">
                        <a:solidFill>
                          <a:schemeClr val="tx1"/>
                        </a:solidFill>
                      </a:endParaRPr>
                    </a:p>
                  </a:txBody>
                  <a:tcPr/>
                </a:tc>
                <a:extLst>
                  <a:ext uri="{0D108BD9-81ED-4DB2-BD59-A6C34878D82A}">
                    <a16:rowId xmlns:a16="http://schemas.microsoft.com/office/drawing/2014/main" val="10002"/>
                  </a:ext>
                </a:extLst>
              </a:tr>
              <a:tr h="408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solidFill>
                            <a:schemeClr val="tx1"/>
                          </a:solidFill>
                        </a:rPr>
                        <a:t>Ver3</a:t>
                      </a:r>
                      <a:endParaRPr kumimoji="1" lang="ja-JP" altLang="en-US" dirty="0">
                        <a:solidFill>
                          <a:schemeClr val="tx1"/>
                        </a:solidFill>
                      </a:endParaRPr>
                    </a:p>
                  </a:txBody>
                  <a:tcPr/>
                </a:tc>
                <a:tc>
                  <a:txBody>
                    <a:bodyPr/>
                    <a:lstStyle/>
                    <a:p>
                      <a:r>
                        <a:rPr kumimoji="1" lang="en-US" altLang="ja-JP" dirty="0">
                          <a:solidFill>
                            <a:schemeClr val="tx1"/>
                          </a:solidFill>
                        </a:rPr>
                        <a:t>2015/12/17</a:t>
                      </a:r>
                      <a:endParaRPr kumimoji="1" lang="ja-JP" altLang="en-US"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全面改訂</a:t>
                      </a:r>
                      <a:endParaRPr kumimoji="1" lang="ja-JP" altLang="en-US" dirty="0">
                        <a:solidFill>
                          <a:schemeClr val="tx1"/>
                        </a:solidFill>
                      </a:endParaRPr>
                    </a:p>
                  </a:txBody>
                  <a:tcPr/>
                </a:tc>
                <a:extLst>
                  <a:ext uri="{0D108BD9-81ED-4DB2-BD59-A6C34878D82A}">
                    <a16:rowId xmlns:a16="http://schemas.microsoft.com/office/drawing/2014/main" val="10003"/>
                  </a:ext>
                </a:extLst>
              </a:tr>
              <a:tr h="408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solidFill>
                            <a:schemeClr val="tx1"/>
                          </a:solidFill>
                        </a:rPr>
                        <a:t>Ver4.1</a:t>
                      </a:r>
                      <a:endParaRPr kumimoji="1" lang="ja-JP" altLang="en-US" dirty="0">
                        <a:solidFill>
                          <a:schemeClr val="tx1"/>
                        </a:solidFill>
                      </a:endParaRPr>
                    </a:p>
                  </a:txBody>
                  <a:tcPr/>
                </a:tc>
                <a:tc>
                  <a:txBody>
                    <a:bodyPr/>
                    <a:lstStyle/>
                    <a:p>
                      <a:r>
                        <a:rPr kumimoji="1" lang="en-US" altLang="ja-JP" dirty="0">
                          <a:solidFill>
                            <a:schemeClr val="tx1"/>
                          </a:solidFill>
                        </a:rPr>
                        <a:t>2017/08/22</a:t>
                      </a:r>
                      <a:endParaRPr kumimoji="1" lang="ja-JP" alt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平成</a:t>
                      </a:r>
                      <a:r>
                        <a:rPr kumimoji="1" lang="en-US" altLang="ja-JP" sz="1400" b="0" i="0" u="none" strike="noStrike" cap="none" normalizeH="0" baseline="0" dirty="0">
                          <a:ln>
                            <a:noFill/>
                          </a:ln>
                          <a:solidFill>
                            <a:schemeClr val="tx1"/>
                          </a:solidFill>
                          <a:effectLst/>
                          <a:latin typeface="Arial" charset="0"/>
                          <a:ea typeface="ＭＳ Ｐゴシック" pitchFamily="50" charset="-128"/>
                        </a:rPr>
                        <a:t>29</a:t>
                      </a:r>
                      <a:r>
                        <a:rPr kumimoji="1" lang="ja-JP" altLang="en-US" sz="1400" b="0" i="0" u="none" strike="noStrike" cap="none" normalizeH="0" baseline="0" dirty="0">
                          <a:ln>
                            <a:noFill/>
                          </a:ln>
                          <a:solidFill>
                            <a:schemeClr val="tx1"/>
                          </a:solidFill>
                          <a:effectLst/>
                          <a:latin typeface="Arial" charset="0"/>
                          <a:ea typeface="ＭＳ Ｐゴシック" pitchFamily="50" charset="-128"/>
                        </a:rPr>
                        <a:t>年ガイドライン対応</a:t>
                      </a:r>
                      <a:endParaRPr kumimoji="1" lang="ja-JP" altLang="en-US" sz="1400" dirty="0">
                        <a:solidFill>
                          <a:schemeClr val="tx1"/>
                        </a:solidFill>
                      </a:endParaRPr>
                    </a:p>
                  </a:txBody>
                  <a:tcPr anchor="ctr"/>
                </a:tc>
                <a:extLst>
                  <a:ext uri="{0D108BD9-81ED-4DB2-BD59-A6C34878D82A}">
                    <a16:rowId xmlns:a16="http://schemas.microsoft.com/office/drawing/2014/main" val="10004"/>
                  </a:ext>
                </a:extLst>
              </a:tr>
              <a:tr h="408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solidFill>
                            <a:schemeClr val="tx1"/>
                          </a:solidFill>
                        </a:rPr>
                        <a:t>Ver4.2</a:t>
                      </a:r>
                      <a:endParaRPr kumimoji="1" lang="ja-JP" altLang="en-US" dirty="0">
                        <a:solidFill>
                          <a:schemeClr val="tx1"/>
                        </a:solidFill>
                      </a:endParaRPr>
                    </a:p>
                  </a:txBody>
                  <a:tcPr/>
                </a:tc>
                <a:tc>
                  <a:txBody>
                    <a:bodyPr/>
                    <a:lstStyle/>
                    <a:p>
                      <a:r>
                        <a:rPr kumimoji="1" lang="en-US" altLang="ja-JP" dirty="0">
                          <a:solidFill>
                            <a:schemeClr val="tx1"/>
                          </a:solidFill>
                        </a:rPr>
                        <a:t>2019/03/12</a:t>
                      </a:r>
                      <a:endParaRPr kumimoji="1" lang="ja-JP" altLang="en-US" dirty="0">
                        <a:solidFill>
                          <a:schemeClr val="tx1"/>
                        </a:solidFill>
                      </a:endParaRPr>
                    </a:p>
                  </a:txBody>
                  <a:tcPr/>
                </a:tc>
                <a:tc>
                  <a:txBody>
                    <a:bodyPr/>
                    <a:lstStyle/>
                    <a:p>
                      <a:r>
                        <a:rPr kumimoji="1" lang="ja-JP" altLang="en-US" sz="1400" dirty="0">
                          <a:solidFill>
                            <a:schemeClr val="tx1"/>
                          </a:solidFill>
                        </a:rPr>
                        <a:t>自動車編第３版対応</a:t>
                      </a:r>
                    </a:p>
                  </a:txBody>
                  <a:tcPr anchor="ctr"/>
                </a:tc>
                <a:extLst>
                  <a:ext uri="{0D108BD9-81ED-4DB2-BD59-A6C34878D82A}">
                    <a16:rowId xmlns:a16="http://schemas.microsoft.com/office/drawing/2014/main" val="10005"/>
                  </a:ext>
                </a:extLst>
              </a:tr>
              <a:tr h="408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chemeClr val="tx1"/>
                          </a:solidFill>
                        </a:rPr>
                        <a:t>Ver4.3</a:t>
                      </a:r>
                      <a:endParaRPr kumimoji="1" lang="ja-JP" altLang="en-US"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chemeClr val="tx1"/>
                          </a:solidFill>
                        </a:rPr>
                        <a:t>2023/09/07</a:t>
                      </a:r>
                      <a:endParaRPr kumimoji="1" lang="ja-JP" altLang="en-US" dirty="0">
                        <a:solidFill>
                          <a:schemeClr val="tx1"/>
                        </a:solidFill>
                      </a:endParaRPr>
                    </a:p>
                  </a:txBody>
                  <a:tcPr/>
                </a:tc>
                <a:tc>
                  <a:txBody>
                    <a:bodyPr/>
                    <a:lstStyle/>
                    <a:p>
                      <a:endParaRPr lang="ja-JP" altLang="en-US" sz="1400" dirty="0"/>
                    </a:p>
                  </a:txBody>
                  <a:tcPr anchor="ctr"/>
                </a:tc>
                <a:extLst>
                  <a:ext uri="{0D108BD9-81ED-4DB2-BD59-A6C34878D82A}">
                    <a16:rowId xmlns:a16="http://schemas.microsoft.com/office/drawing/2014/main" val="10006"/>
                  </a:ext>
                </a:extLst>
              </a:tr>
            </a:tbl>
          </a:graphicData>
        </a:graphic>
      </p:graphicFrame>
      <p:sp>
        <p:nvSpPr>
          <p:cNvPr id="5" name="スライド番号プレースホルダー 4"/>
          <p:cNvSpPr>
            <a:spLocks noGrp="1"/>
          </p:cNvSpPr>
          <p:nvPr>
            <p:ph type="sldNum" sz="quarter" idx="12"/>
          </p:nvPr>
        </p:nvSpPr>
        <p:spPr/>
        <p:txBody>
          <a:bodyPr/>
          <a:lstStyle/>
          <a:p>
            <a:pPr>
              <a:defRPr/>
            </a:pPr>
            <a:fld id="{05C9DEB2-ACE0-4CE5-B491-901F8DA6F113}" type="slidenum">
              <a:rPr lang="en-US" altLang="ja-JP" smtClean="0"/>
              <a:pPr>
                <a:defRPr/>
              </a:pPr>
              <a:t>1</a:t>
            </a:fld>
            <a:endParaRPr lang="en-US" altLang="ja-JP"/>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
          <p:cNvSpPr>
            <a:spLocks noChangeArrowheads="1"/>
          </p:cNvSpPr>
          <p:nvPr/>
        </p:nvSpPr>
        <p:spPr bwMode="auto">
          <a:xfrm>
            <a:off x="259510" y="2536269"/>
            <a:ext cx="1612289" cy="416907"/>
          </a:xfrm>
          <a:prstGeom prst="roundRect">
            <a:avLst>
              <a:gd name="adj" fmla="val 16667"/>
            </a:avLst>
          </a:prstGeom>
          <a:gradFill rotWithShape="1">
            <a:gsLst>
              <a:gs pos="0">
                <a:srgbClr val="FF0000"/>
              </a:gs>
              <a:gs pos="50000">
                <a:schemeClr val="bg1"/>
              </a:gs>
              <a:gs pos="100000">
                <a:srgbClr val="FFCC99"/>
              </a:gs>
            </a:gsLst>
            <a:lin ang="5400000" scaled="1"/>
          </a:gradFill>
          <a:ln w="9525" algn="ctr">
            <a:solidFill>
              <a:srgbClr val="FFCC99"/>
            </a:solidFill>
            <a:round/>
            <a:headEnd/>
            <a:tailEnd/>
          </a:ln>
          <a:effectLst/>
        </p:spPr>
        <p:txBody>
          <a:bodyPr wrap="square" anchor="ctr">
            <a:noAutofit/>
          </a:bodyPr>
          <a:lstStyle/>
          <a:p>
            <a:pPr>
              <a:defRPr/>
            </a:pPr>
            <a:r>
              <a:rPr lang="ja-JP" altLang="en-US" dirty="0">
                <a:ea typeface="ＭＳ Ｐゴシック" pitchFamily="50" charset="-128"/>
              </a:rPr>
              <a:t>階段での転倒</a:t>
            </a:r>
          </a:p>
        </p:txBody>
      </p:sp>
      <p:sp>
        <p:nvSpPr>
          <p:cNvPr id="10" name="コンテンツ プレースホルダ 5"/>
          <p:cNvSpPr>
            <a:spLocks noGrp="1"/>
          </p:cNvSpPr>
          <p:nvPr>
            <p:ph idx="1"/>
          </p:nvPr>
        </p:nvSpPr>
        <p:spPr>
          <a:xfrm>
            <a:off x="5443298" y="4221067"/>
            <a:ext cx="3492155" cy="2180759"/>
          </a:xfrm>
          <a:ln>
            <a:solidFill>
              <a:srgbClr val="00FF99"/>
            </a:solidFill>
          </a:ln>
        </p:spPr>
        <p:txBody>
          <a:bodyPr/>
          <a:lstStyle/>
          <a:p>
            <a:pPr marL="0" lvl="2" indent="0">
              <a:buNone/>
            </a:pPr>
            <a:r>
              <a:rPr kumimoji="1" lang="ja-JP" altLang="en-US" sz="2800" u="sng" dirty="0"/>
              <a:t>留意点</a:t>
            </a:r>
            <a:r>
              <a:rPr kumimoji="1" lang="ja-JP" altLang="en-US" sz="2800" dirty="0"/>
              <a:t>　</a:t>
            </a:r>
            <a:endParaRPr kumimoji="1" lang="en-US" altLang="ja-JP" sz="2800" dirty="0"/>
          </a:p>
          <a:p>
            <a:pPr marL="0" lvl="2" indent="0">
              <a:buFont typeface="Wingdings" pitchFamily="2" charset="2"/>
              <a:buChar char="l"/>
            </a:pPr>
            <a:r>
              <a:rPr kumimoji="1" lang="ja-JP" altLang="en-US" sz="2800" dirty="0"/>
              <a:t>リスクは変化する</a:t>
            </a:r>
            <a:endParaRPr kumimoji="1" lang="en-US" altLang="ja-JP" sz="2800" dirty="0"/>
          </a:p>
          <a:p>
            <a:pPr marL="0" lvl="2" indent="0">
              <a:buFont typeface="Wingdings" pitchFamily="2" charset="2"/>
              <a:buChar char="l"/>
            </a:pPr>
            <a:r>
              <a:rPr lang="ja-JP" altLang="en-US" sz="2800" dirty="0"/>
              <a:t>リスクは無くならない</a:t>
            </a:r>
            <a:endParaRPr lang="en-US" altLang="ja-JP" sz="2800" dirty="0"/>
          </a:p>
        </p:txBody>
      </p:sp>
      <p:sp>
        <p:nvSpPr>
          <p:cNvPr id="12" name="コンテンツ プレースホルダ 5"/>
          <p:cNvSpPr txBox="1">
            <a:spLocks/>
          </p:cNvSpPr>
          <p:nvPr/>
        </p:nvSpPr>
        <p:spPr bwMode="auto">
          <a:xfrm>
            <a:off x="5435475" y="1012909"/>
            <a:ext cx="3244671" cy="3143989"/>
          </a:xfrm>
          <a:prstGeom prst="rect">
            <a:avLst/>
          </a:prstGeom>
          <a:noFill/>
          <a:ln w="9525">
            <a:solidFill>
              <a:srgbClr val="0099FF"/>
            </a:solidFill>
            <a:miter lim="800000"/>
            <a:headEnd/>
            <a:tailEnd/>
          </a:ln>
        </p:spPr>
        <p:txBody>
          <a:bodyPr vert="horz" wrap="square" lIns="91440" tIns="45720" rIns="91440" bIns="45720" numCol="1" anchor="t" anchorCtr="0" compatLnSpc="1">
            <a:prstTxWarp prst="textNoShape">
              <a:avLst/>
            </a:prstTxWarp>
          </a:bodyPr>
          <a:lstStyle/>
          <a:p>
            <a:pPr marL="0" marR="0" lvl="2" indent="0" algn="l" defTabSz="914400" rtl="0" eaLnBrk="0" fontAlgn="base" latinLnBrk="0" hangingPunct="0">
              <a:lnSpc>
                <a:spcPct val="100000"/>
              </a:lnSpc>
              <a:spcBef>
                <a:spcPct val="20000"/>
              </a:spcBef>
              <a:spcAft>
                <a:spcPct val="0"/>
              </a:spcAft>
              <a:buClr>
                <a:schemeClr val="bg2"/>
              </a:buClr>
              <a:buSzPct val="65000"/>
              <a:tabLst/>
              <a:defRPr/>
            </a:pPr>
            <a:r>
              <a:rPr lang="ja-JP" altLang="en-US" sz="2800" b="1" u="sng" kern="0" dirty="0">
                <a:solidFill>
                  <a:schemeClr val="accent1">
                    <a:lumMod val="50000"/>
                  </a:schemeClr>
                </a:solidFill>
                <a:latin typeface="+mn-lt"/>
                <a:ea typeface="+mn-ea"/>
              </a:rPr>
              <a:t>リスク管理</a:t>
            </a:r>
            <a:endParaRPr kumimoji="1" lang="en-US" altLang="ja-JP" sz="2800" b="1" i="0" u="sng" strike="noStrike" kern="0" cap="none" spc="0" normalizeH="0" baseline="0" noProof="0" dirty="0">
              <a:ln>
                <a:noFill/>
              </a:ln>
              <a:solidFill>
                <a:schemeClr val="accent1">
                  <a:lumMod val="50000"/>
                </a:schemeClr>
              </a:solidFill>
              <a:uLnTx/>
              <a:uFillTx/>
              <a:latin typeface="+mn-lt"/>
              <a:ea typeface="+mn-ea"/>
            </a:endParaRPr>
          </a:p>
          <a:p>
            <a:pPr marL="0" marR="0" lvl="2" indent="0" algn="l" defTabSz="914400" rtl="0" eaLnBrk="0" fontAlgn="base" latinLnBrk="0" hangingPunct="0">
              <a:lnSpc>
                <a:spcPct val="100000"/>
              </a:lnSpc>
              <a:spcBef>
                <a:spcPct val="20000"/>
              </a:spcBef>
              <a:spcAft>
                <a:spcPct val="0"/>
              </a:spcAft>
              <a:buClr>
                <a:schemeClr val="bg2"/>
              </a:buClr>
              <a:buSzPct val="65000"/>
              <a:tabLst/>
              <a:defRPr/>
            </a:pPr>
            <a:r>
              <a:rPr kumimoji="1" lang="ja-JP" altLang="en-US" sz="2800" i="0" u="none" strike="noStrike" kern="0" cap="none" spc="0" normalizeH="0" baseline="0" noProof="0" dirty="0">
                <a:ln>
                  <a:noFill/>
                </a:ln>
                <a:solidFill>
                  <a:schemeClr val="accent1">
                    <a:lumMod val="50000"/>
                  </a:schemeClr>
                </a:solidFill>
                <a:uLnTx/>
                <a:uFillTx/>
                <a:latin typeface="+mn-lt"/>
                <a:ea typeface="+mn-ea"/>
              </a:rPr>
              <a:t>・リスクの洗い出し</a:t>
            </a:r>
            <a:endParaRPr kumimoji="1" lang="en-US" altLang="ja-JP" sz="2800" i="0" u="none" strike="noStrike" kern="0" cap="none" spc="0" normalizeH="0" baseline="0" noProof="0" dirty="0">
              <a:ln>
                <a:noFill/>
              </a:ln>
              <a:solidFill>
                <a:schemeClr val="accent1">
                  <a:lumMod val="50000"/>
                </a:schemeClr>
              </a:solidFill>
              <a:uLnTx/>
              <a:uFillTx/>
              <a:latin typeface="+mn-lt"/>
              <a:ea typeface="+mn-ea"/>
            </a:endParaRPr>
          </a:p>
          <a:p>
            <a:pPr marL="0" marR="0" lvl="2" indent="0" algn="l" defTabSz="914400" rtl="0" eaLnBrk="0" fontAlgn="base" latinLnBrk="0" hangingPunct="0">
              <a:lnSpc>
                <a:spcPct val="100000"/>
              </a:lnSpc>
              <a:spcBef>
                <a:spcPct val="20000"/>
              </a:spcBef>
              <a:spcAft>
                <a:spcPct val="0"/>
              </a:spcAft>
              <a:buClr>
                <a:schemeClr val="bg2"/>
              </a:buClr>
              <a:buSzPct val="65000"/>
              <a:tabLst/>
              <a:defRPr/>
            </a:pPr>
            <a:r>
              <a:rPr kumimoji="1" lang="ja-JP" altLang="en-US" sz="2800" i="0" u="none" strike="noStrike" kern="0" cap="none" spc="0" normalizeH="0" baseline="0" noProof="0" dirty="0">
                <a:ln>
                  <a:noFill/>
                </a:ln>
                <a:solidFill>
                  <a:schemeClr val="accent1">
                    <a:lumMod val="50000"/>
                  </a:schemeClr>
                </a:solidFill>
                <a:uLnTx/>
                <a:uFillTx/>
                <a:latin typeface="+mn-lt"/>
                <a:ea typeface="+mn-ea"/>
              </a:rPr>
              <a:t>・優先順位の決定</a:t>
            </a:r>
            <a:endParaRPr kumimoji="1" lang="en-US" altLang="ja-JP" sz="2800" i="0" u="none" strike="noStrike" kern="0" cap="none" spc="0" normalizeH="0" baseline="0" noProof="0" dirty="0">
              <a:ln>
                <a:noFill/>
              </a:ln>
              <a:solidFill>
                <a:schemeClr val="accent1">
                  <a:lumMod val="50000"/>
                </a:schemeClr>
              </a:solidFill>
              <a:uLnTx/>
              <a:uFillTx/>
              <a:latin typeface="+mn-lt"/>
              <a:ea typeface="+mn-ea"/>
            </a:endParaRPr>
          </a:p>
          <a:p>
            <a:pPr marL="0" marR="0" lvl="2" indent="0" algn="l" defTabSz="914400" rtl="0" eaLnBrk="0" fontAlgn="base" latinLnBrk="0" hangingPunct="0">
              <a:lnSpc>
                <a:spcPct val="100000"/>
              </a:lnSpc>
              <a:spcBef>
                <a:spcPct val="20000"/>
              </a:spcBef>
              <a:spcAft>
                <a:spcPct val="0"/>
              </a:spcAft>
              <a:buClr>
                <a:schemeClr val="bg2"/>
              </a:buClr>
              <a:buSzPct val="65000"/>
              <a:tabLst/>
              <a:defRPr/>
            </a:pPr>
            <a:r>
              <a:rPr lang="ja-JP" altLang="en-US" sz="2800" kern="0" dirty="0">
                <a:solidFill>
                  <a:schemeClr val="accent1">
                    <a:lumMod val="50000"/>
                  </a:schemeClr>
                </a:solidFill>
                <a:latin typeface="+mn-lt"/>
                <a:ea typeface="+mn-ea"/>
              </a:rPr>
              <a:t>・対策の実施</a:t>
            </a:r>
            <a:endParaRPr lang="en-US" altLang="ja-JP" sz="2800" kern="0" dirty="0">
              <a:solidFill>
                <a:schemeClr val="accent1">
                  <a:lumMod val="50000"/>
                </a:schemeClr>
              </a:solidFill>
              <a:latin typeface="+mn-lt"/>
              <a:ea typeface="+mn-ea"/>
            </a:endParaRPr>
          </a:p>
          <a:p>
            <a:pPr marL="0" marR="0" lvl="2" indent="0" algn="l" defTabSz="914400" rtl="0" eaLnBrk="0" fontAlgn="base" latinLnBrk="0" hangingPunct="0">
              <a:lnSpc>
                <a:spcPct val="100000"/>
              </a:lnSpc>
              <a:spcBef>
                <a:spcPct val="20000"/>
              </a:spcBef>
              <a:spcAft>
                <a:spcPct val="0"/>
              </a:spcAft>
              <a:buClr>
                <a:schemeClr val="bg2"/>
              </a:buClr>
              <a:buSzPct val="65000"/>
              <a:tabLst/>
              <a:defRPr/>
            </a:pPr>
            <a:r>
              <a:rPr kumimoji="1" lang="ja-JP" altLang="en-US" sz="2800" i="0" u="none" strike="noStrike" kern="0" cap="none" spc="0" normalizeH="0" baseline="0" noProof="0" dirty="0">
                <a:ln>
                  <a:noFill/>
                </a:ln>
                <a:solidFill>
                  <a:schemeClr val="accent1">
                    <a:lumMod val="50000"/>
                  </a:schemeClr>
                </a:solidFill>
                <a:uLnTx/>
                <a:uFillTx/>
                <a:latin typeface="+mn-lt"/>
                <a:ea typeface="+mn-ea"/>
              </a:rPr>
              <a:t>・対策の効果検証</a:t>
            </a:r>
            <a:endParaRPr kumimoji="1" lang="en-US" altLang="ja-JP" sz="2800" i="0" u="none" strike="noStrike" kern="0" cap="none" spc="0" normalizeH="0" baseline="0" noProof="0" dirty="0">
              <a:ln>
                <a:noFill/>
              </a:ln>
              <a:solidFill>
                <a:schemeClr val="accent1">
                  <a:lumMod val="50000"/>
                </a:schemeClr>
              </a:solidFill>
              <a:uLnTx/>
              <a:uFillTx/>
              <a:latin typeface="+mn-lt"/>
              <a:ea typeface="+mn-ea"/>
            </a:endParaRPr>
          </a:p>
          <a:p>
            <a:pPr marL="0" marR="0" lvl="2" indent="0" algn="l" defTabSz="914400" rtl="0" eaLnBrk="0" fontAlgn="base" latinLnBrk="0" hangingPunct="0">
              <a:lnSpc>
                <a:spcPct val="100000"/>
              </a:lnSpc>
              <a:spcBef>
                <a:spcPct val="20000"/>
              </a:spcBef>
              <a:spcAft>
                <a:spcPct val="0"/>
              </a:spcAft>
              <a:buClr>
                <a:schemeClr val="bg2"/>
              </a:buClr>
              <a:buSzPct val="65000"/>
              <a:tabLst/>
              <a:defRPr/>
            </a:pPr>
            <a:r>
              <a:rPr lang="ja-JP" altLang="en-US" sz="2800" kern="0" dirty="0">
                <a:solidFill>
                  <a:schemeClr val="accent1">
                    <a:lumMod val="50000"/>
                  </a:schemeClr>
                </a:solidFill>
                <a:latin typeface="+mn-lt"/>
                <a:ea typeface="+mn-ea"/>
              </a:rPr>
              <a:t>・対策の改善</a:t>
            </a:r>
            <a:endParaRPr kumimoji="1" lang="ja-JP" altLang="en-US" sz="2800" i="0" u="none" strike="noStrike" kern="0" cap="none" spc="0" normalizeH="0" baseline="0" noProof="0" dirty="0">
              <a:ln>
                <a:noFill/>
              </a:ln>
              <a:solidFill>
                <a:schemeClr val="accent1">
                  <a:lumMod val="50000"/>
                </a:schemeClr>
              </a:solidFill>
              <a:uLnTx/>
              <a:uFillTx/>
              <a:latin typeface="+mn-lt"/>
              <a:ea typeface="+mn-ea"/>
            </a:endParaRPr>
          </a:p>
        </p:txBody>
      </p:sp>
      <p:sp>
        <p:nvSpPr>
          <p:cNvPr id="15" name="Rectangle 27"/>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en-US" altLang="ja-JP" sz="2800" dirty="0">
                <a:ea typeface="ＭＳ Ｐゴシック" pitchFamily="50" charset="-128"/>
              </a:rPr>
              <a:t>1-4 </a:t>
            </a:r>
            <a:r>
              <a:rPr lang="ja-JP" altLang="en-US" sz="2800" dirty="0">
                <a:ea typeface="ＭＳ Ｐゴシック" pitchFamily="50" charset="-128"/>
              </a:rPr>
              <a:t>リスクについてもう少し・・</a:t>
            </a:r>
          </a:p>
        </p:txBody>
      </p:sp>
      <p:sp>
        <p:nvSpPr>
          <p:cNvPr id="2" name="テキスト ボックス 1"/>
          <p:cNvSpPr txBox="1"/>
          <p:nvPr/>
        </p:nvSpPr>
        <p:spPr>
          <a:xfrm>
            <a:off x="681088" y="735818"/>
            <a:ext cx="3561347" cy="954107"/>
          </a:xfrm>
          <a:prstGeom prst="rect">
            <a:avLst/>
          </a:prstGeom>
          <a:noFill/>
        </p:spPr>
        <p:txBody>
          <a:bodyPr wrap="square" rtlCol="0">
            <a:spAutoFit/>
          </a:bodyPr>
          <a:lstStyle/>
          <a:p>
            <a:r>
              <a:rPr lang="ja-JP" altLang="en-US" sz="2800" dirty="0"/>
              <a:t>運輸事業に存在する</a:t>
            </a:r>
            <a:r>
              <a:rPr lang="en-US" altLang="ja-JP" sz="2800" dirty="0"/>
              <a:t/>
            </a:r>
            <a:br>
              <a:rPr lang="en-US" altLang="ja-JP" sz="2800" dirty="0"/>
            </a:br>
            <a:r>
              <a:rPr lang="ja-JP" altLang="en-US" sz="2800" dirty="0"/>
              <a:t>大小様々のリスク</a:t>
            </a:r>
            <a:endParaRPr kumimoji="1" lang="ja-JP" altLang="en-US" sz="2800" dirty="0"/>
          </a:p>
        </p:txBody>
      </p:sp>
      <p:sp>
        <p:nvSpPr>
          <p:cNvPr id="4" name="正方形/長方形 3"/>
          <p:cNvSpPr/>
          <p:nvPr/>
        </p:nvSpPr>
        <p:spPr bwMode="auto">
          <a:xfrm>
            <a:off x="176463" y="1684850"/>
            <a:ext cx="4570599" cy="4539916"/>
          </a:xfrm>
          <a:prstGeom prst="rect">
            <a:avLst/>
          </a:prstGeom>
          <a:noFill/>
          <a:ln w="9525"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6" name="AutoShape 4"/>
          <p:cNvSpPr>
            <a:spLocks noChangeArrowheads="1"/>
          </p:cNvSpPr>
          <p:nvPr/>
        </p:nvSpPr>
        <p:spPr bwMode="auto">
          <a:xfrm>
            <a:off x="3193590" y="4925492"/>
            <a:ext cx="1451870" cy="470253"/>
          </a:xfrm>
          <a:prstGeom prst="roundRect">
            <a:avLst>
              <a:gd name="adj" fmla="val 16667"/>
            </a:avLst>
          </a:prstGeom>
          <a:gradFill rotWithShape="1">
            <a:gsLst>
              <a:gs pos="0">
                <a:srgbClr val="FF99CC"/>
              </a:gs>
              <a:gs pos="50000">
                <a:schemeClr val="bg1"/>
              </a:gs>
              <a:gs pos="100000">
                <a:srgbClr val="FFCC99"/>
              </a:gs>
            </a:gsLst>
            <a:lin ang="5400000" scaled="1"/>
          </a:gradFill>
          <a:ln w="9525" algn="ctr">
            <a:solidFill>
              <a:srgbClr val="FFCC99"/>
            </a:solidFill>
            <a:round/>
            <a:headEnd/>
            <a:tailEnd/>
          </a:ln>
          <a:effectLst/>
        </p:spPr>
        <p:txBody>
          <a:bodyPr wrap="square" anchor="ctr">
            <a:noAutofit/>
          </a:bodyPr>
          <a:lstStyle/>
          <a:p>
            <a:pPr algn="ctr">
              <a:defRPr/>
            </a:pPr>
            <a:r>
              <a:rPr lang="ja-JP" altLang="en-US" sz="1600" dirty="0">
                <a:ea typeface="ＭＳ Ｐゴシック" pitchFamily="50" charset="-128"/>
              </a:rPr>
              <a:t>乗客同士の</a:t>
            </a:r>
            <a:r>
              <a:rPr lang="en-US" altLang="ja-JP" sz="1600" dirty="0">
                <a:ea typeface="ＭＳ Ｐゴシック" pitchFamily="50" charset="-128"/>
              </a:rPr>
              <a:t/>
            </a:r>
            <a:br>
              <a:rPr lang="en-US" altLang="ja-JP" sz="1600" dirty="0">
                <a:ea typeface="ＭＳ Ｐゴシック" pitchFamily="50" charset="-128"/>
              </a:rPr>
            </a:br>
            <a:r>
              <a:rPr lang="ja-JP" altLang="en-US" sz="1600" dirty="0">
                <a:ea typeface="ＭＳ Ｐゴシック" pitchFamily="50" charset="-128"/>
              </a:rPr>
              <a:t>トラブル</a:t>
            </a:r>
          </a:p>
        </p:txBody>
      </p:sp>
      <p:sp>
        <p:nvSpPr>
          <p:cNvPr id="13" name="角丸四角形 12"/>
          <p:cNvSpPr/>
          <p:nvPr/>
        </p:nvSpPr>
        <p:spPr bwMode="auto">
          <a:xfrm>
            <a:off x="1328666" y="3284529"/>
            <a:ext cx="2731196" cy="1055608"/>
          </a:xfrm>
          <a:prstGeom prst="roundRect">
            <a:avLst/>
          </a:prstGeom>
          <a:gradFill flip="none" rotWithShape="1">
            <a:gsLst>
              <a:gs pos="0">
                <a:schemeClr val="accent1">
                  <a:lumMod val="40000"/>
                  <a:lumOff val="60000"/>
                </a:schemeClr>
              </a:gs>
              <a:gs pos="46000">
                <a:schemeClr val="accent2">
                  <a:lumMod val="40000"/>
                  <a:lumOff val="60000"/>
                </a:schemeClr>
              </a:gs>
              <a:gs pos="100000">
                <a:srgbClr val="0099FF"/>
              </a:gs>
            </a:gsLst>
            <a:path path="circle">
              <a:fillToRect l="50000" t="130000" r="50000" b="-3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2800" dirty="0"/>
              <a:t>（</a:t>
            </a:r>
            <a:r>
              <a:rPr kumimoji="1" lang="ja-JP" altLang="en-US" sz="2800" b="0" i="0" u="none" strike="noStrike" cap="none" normalizeH="0" baseline="0" dirty="0">
                <a:ln>
                  <a:noFill/>
                </a:ln>
                <a:solidFill>
                  <a:schemeClr val="tx1"/>
                </a:solidFill>
                <a:effectLst/>
                <a:latin typeface="Arial" charset="0"/>
                <a:ea typeface="ＭＳ Ｐゴシック" pitchFamily="50" charset="-128"/>
              </a:rPr>
              <a:t>例）</a:t>
            </a:r>
            <a:endParaRPr kumimoji="1" lang="en-US" altLang="ja-JP" sz="2800" b="0" i="0" u="none" strike="noStrike" cap="none" normalizeH="0" baseline="0" dirty="0">
              <a:ln>
                <a:noFill/>
              </a:ln>
              <a:solidFill>
                <a:schemeClr val="tx1"/>
              </a:solidFill>
              <a:effectLst/>
              <a:latin typeface="Arial" charset="0"/>
              <a:ea typeface="ＭＳ Ｐゴシック" pitchFamily="50"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プラットホーム</a:t>
            </a:r>
            <a:endParaRPr kumimoji="1" lang="en-US" altLang="ja-JP" sz="2800" b="0" i="0" u="none" strike="noStrike" cap="none" normalizeH="0" baseline="0" dirty="0">
              <a:ln>
                <a:noFill/>
              </a:ln>
              <a:solidFill>
                <a:schemeClr val="tx1"/>
              </a:solidFill>
              <a:effectLst/>
              <a:latin typeface="Arial" charset="0"/>
              <a:ea typeface="ＭＳ Ｐゴシック" pitchFamily="50" charset="-128"/>
            </a:endParaRPr>
          </a:p>
        </p:txBody>
      </p:sp>
      <p:sp>
        <p:nvSpPr>
          <p:cNvPr id="18" name="AutoShape 4"/>
          <p:cNvSpPr>
            <a:spLocks noChangeArrowheads="1"/>
          </p:cNvSpPr>
          <p:nvPr/>
        </p:nvSpPr>
        <p:spPr bwMode="auto">
          <a:xfrm>
            <a:off x="2630908" y="1814033"/>
            <a:ext cx="1868964" cy="850744"/>
          </a:xfrm>
          <a:prstGeom prst="roundRect">
            <a:avLst>
              <a:gd name="adj" fmla="val 16667"/>
            </a:avLst>
          </a:prstGeom>
          <a:gradFill rotWithShape="1">
            <a:gsLst>
              <a:gs pos="0">
                <a:srgbClr val="FF00FF"/>
              </a:gs>
              <a:gs pos="50000">
                <a:schemeClr val="bg1"/>
              </a:gs>
              <a:gs pos="100000">
                <a:srgbClr val="FFCC99"/>
              </a:gs>
            </a:gsLst>
            <a:lin ang="5400000" scaled="1"/>
          </a:gradFill>
          <a:ln w="9525" algn="ctr">
            <a:solidFill>
              <a:srgbClr val="FFCC99"/>
            </a:solidFill>
            <a:round/>
            <a:headEnd/>
            <a:tailEnd/>
          </a:ln>
          <a:effectLst/>
        </p:spPr>
        <p:txBody>
          <a:bodyPr wrap="square" anchor="ctr">
            <a:noAutofit/>
          </a:bodyPr>
          <a:lstStyle/>
          <a:p>
            <a:pPr>
              <a:defRPr/>
            </a:pPr>
            <a:r>
              <a:rPr lang="ja-JP" altLang="en-US" sz="2800" dirty="0"/>
              <a:t>ホームからの転落</a:t>
            </a:r>
          </a:p>
        </p:txBody>
      </p:sp>
      <p:sp>
        <p:nvSpPr>
          <p:cNvPr id="19" name="AutoShape 4"/>
          <p:cNvSpPr>
            <a:spLocks noChangeArrowheads="1"/>
          </p:cNvSpPr>
          <p:nvPr/>
        </p:nvSpPr>
        <p:spPr bwMode="auto">
          <a:xfrm>
            <a:off x="416993" y="4764505"/>
            <a:ext cx="2197870" cy="1311519"/>
          </a:xfrm>
          <a:prstGeom prst="roundRect">
            <a:avLst>
              <a:gd name="adj" fmla="val 16667"/>
            </a:avLst>
          </a:prstGeom>
          <a:gradFill rotWithShape="1">
            <a:gsLst>
              <a:gs pos="0">
                <a:srgbClr val="CC3300"/>
              </a:gs>
              <a:gs pos="50000">
                <a:schemeClr val="bg1"/>
              </a:gs>
              <a:gs pos="100000">
                <a:srgbClr val="FFCC99"/>
              </a:gs>
            </a:gsLst>
            <a:lin ang="5400000" scaled="1"/>
          </a:gradFill>
          <a:ln w="9525" algn="ctr">
            <a:solidFill>
              <a:srgbClr val="FFCC99"/>
            </a:solidFill>
            <a:round/>
            <a:headEnd/>
            <a:tailEnd/>
          </a:ln>
          <a:effectLst/>
        </p:spPr>
        <p:txBody>
          <a:bodyPr wrap="square" anchor="ctr">
            <a:noAutofit/>
          </a:bodyPr>
          <a:lstStyle/>
          <a:p>
            <a:pPr>
              <a:defRPr/>
            </a:pPr>
            <a:r>
              <a:rPr lang="ja-JP" altLang="en-US" sz="2800" dirty="0"/>
              <a:t>ホームでの車両・旅客の接触</a:t>
            </a:r>
          </a:p>
        </p:txBody>
      </p:sp>
      <p:sp>
        <p:nvSpPr>
          <p:cNvPr id="22" name="AutoShape 4"/>
          <p:cNvSpPr>
            <a:spLocks noChangeArrowheads="1"/>
          </p:cNvSpPr>
          <p:nvPr/>
        </p:nvSpPr>
        <p:spPr bwMode="auto">
          <a:xfrm>
            <a:off x="2928834" y="5622040"/>
            <a:ext cx="1716626" cy="312701"/>
          </a:xfrm>
          <a:prstGeom prst="roundRect">
            <a:avLst>
              <a:gd name="adj" fmla="val 16667"/>
            </a:avLst>
          </a:prstGeom>
          <a:gradFill rotWithShape="1">
            <a:gsLst>
              <a:gs pos="0">
                <a:srgbClr val="7030A0"/>
              </a:gs>
              <a:gs pos="50000">
                <a:schemeClr val="bg1"/>
              </a:gs>
              <a:gs pos="100000">
                <a:srgbClr val="FFCC99"/>
              </a:gs>
            </a:gsLst>
            <a:lin ang="5400000" scaled="1"/>
          </a:gradFill>
          <a:ln w="9525" algn="ctr">
            <a:solidFill>
              <a:srgbClr val="FFCC99"/>
            </a:solidFill>
            <a:round/>
            <a:headEnd/>
            <a:tailEnd/>
          </a:ln>
          <a:effectLst/>
        </p:spPr>
        <p:txBody>
          <a:bodyPr wrap="square" anchor="ctr">
            <a:noAutofit/>
          </a:bodyPr>
          <a:lstStyle/>
          <a:p>
            <a:pPr algn="ctr">
              <a:defRPr/>
            </a:pPr>
            <a:r>
              <a:rPr lang="ja-JP" altLang="en-US" dirty="0"/>
              <a:t>その他のリスク</a:t>
            </a:r>
          </a:p>
        </p:txBody>
      </p:sp>
      <p:cxnSp>
        <p:nvCxnSpPr>
          <p:cNvPr id="23" name="直線コネクタ 22"/>
          <p:cNvCxnSpPr>
            <a:stCxn id="9" idx="2"/>
          </p:cNvCxnSpPr>
          <p:nvPr/>
        </p:nvCxnSpPr>
        <p:spPr bwMode="auto">
          <a:xfrm>
            <a:off x="1065655" y="2953176"/>
            <a:ext cx="889191" cy="331353"/>
          </a:xfrm>
          <a:prstGeom prst="line">
            <a:avLst/>
          </a:prstGeom>
          <a:noFill/>
          <a:ln w="9525" cap="flat" cmpd="sng" algn="ctr">
            <a:solidFill>
              <a:schemeClr val="bg2">
                <a:lumMod val="60000"/>
                <a:lumOff val="40000"/>
              </a:schemeClr>
            </a:solidFill>
            <a:prstDash val="solid"/>
            <a:round/>
            <a:headEnd type="none" w="med" len="med"/>
            <a:tailEnd type="none" w="med" len="med"/>
          </a:ln>
          <a:effectLst/>
        </p:spPr>
      </p:cxnSp>
      <p:cxnSp>
        <p:nvCxnSpPr>
          <p:cNvPr id="25" name="直線コネクタ 24"/>
          <p:cNvCxnSpPr/>
          <p:nvPr/>
        </p:nvCxnSpPr>
        <p:spPr bwMode="auto">
          <a:xfrm flipH="1">
            <a:off x="3231070" y="2685216"/>
            <a:ext cx="399284" cy="599313"/>
          </a:xfrm>
          <a:prstGeom prst="line">
            <a:avLst/>
          </a:prstGeom>
          <a:noFill/>
          <a:ln w="9525" cap="flat" cmpd="sng" algn="ctr">
            <a:solidFill>
              <a:schemeClr val="bg2">
                <a:lumMod val="60000"/>
                <a:lumOff val="40000"/>
              </a:schemeClr>
            </a:solidFill>
            <a:prstDash val="solid"/>
            <a:round/>
            <a:headEnd type="none" w="med" len="med"/>
            <a:tailEnd type="none" w="med" len="med"/>
          </a:ln>
          <a:effectLst/>
        </p:spPr>
      </p:cxnSp>
      <p:cxnSp>
        <p:nvCxnSpPr>
          <p:cNvPr id="27" name="直線コネクタ 26"/>
          <p:cNvCxnSpPr/>
          <p:nvPr/>
        </p:nvCxnSpPr>
        <p:spPr bwMode="auto">
          <a:xfrm>
            <a:off x="3133897" y="4340137"/>
            <a:ext cx="842978" cy="583524"/>
          </a:xfrm>
          <a:prstGeom prst="line">
            <a:avLst/>
          </a:prstGeom>
          <a:noFill/>
          <a:ln w="9525" cap="flat" cmpd="sng" algn="ctr">
            <a:solidFill>
              <a:schemeClr val="bg2">
                <a:lumMod val="60000"/>
                <a:lumOff val="40000"/>
              </a:schemeClr>
            </a:solidFill>
            <a:prstDash val="solid"/>
            <a:round/>
            <a:headEnd type="none" w="med" len="med"/>
            <a:tailEnd type="none" w="med" len="med"/>
          </a:ln>
          <a:effectLst/>
        </p:spPr>
      </p:cxnSp>
      <p:cxnSp>
        <p:nvCxnSpPr>
          <p:cNvPr id="29" name="直線コネクタ 28"/>
          <p:cNvCxnSpPr>
            <a:stCxn id="19" idx="0"/>
          </p:cNvCxnSpPr>
          <p:nvPr/>
        </p:nvCxnSpPr>
        <p:spPr bwMode="auto">
          <a:xfrm flipV="1">
            <a:off x="1515928" y="4340137"/>
            <a:ext cx="489335" cy="424368"/>
          </a:xfrm>
          <a:prstGeom prst="line">
            <a:avLst/>
          </a:prstGeom>
          <a:noFill/>
          <a:ln w="9525" cap="flat" cmpd="sng" algn="ctr">
            <a:solidFill>
              <a:schemeClr val="bg2">
                <a:lumMod val="60000"/>
                <a:lumOff val="40000"/>
              </a:schemeClr>
            </a:solidFill>
            <a:prstDash val="solid"/>
            <a:round/>
            <a:headEnd type="none" w="med" len="med"/>
            <a:tailEnd type="none" w="med" len="med"/>
          </a:ln>
          <a:effectLst/>
        </p:spPr>
      </p:cxnSp>
      <p:cxnSp>
        <p:nvCxnSpPr>
          <p:cNvPr id="31" name="直線コネクタ 30"/>
          <p:cNvCxnSpPr>
            <a:endCxn id="13" idx="2"/>
          </p:cNvCxnSpPr>
          <p:nvPr/>
        </p:nvCxnSpPr>
        <p:spPr bwMode="auto">
          <a:xfrm flipH="1" flipV="1">
            <a:off x="2694264" y="4340137"/>
            <a:ext cx="419606" cy="1281905"/>
          </a:xfrm>
          <a:prstGeom prst="line">
            <a:avLst/>
          </a:prstGeom>
          <a:noFill/>
          <a:ln w="9525" cap="flat" cmpd="sng" algn="ctr">
            <a:solidFill>
              <a:schemeClr val="bg2">
                <a:lumMod val="60000"/>
                <a:lumOff val="40000"/>
              </a:schemeClr>
            </a:solidFill>
            <a:prstDash val="solid"/>
            <a:round/>
            <a:headEnd type="none" w="med" len="med"/>
            <a:tailEnd type="none" w="med" len="med"/>
          </a:ln>
          <a:effectLst/>
        </p:spPr>
      </p:cxnSp>
      <p:sp>
        <p:nvSpPr>
          <p:cNvPr id="35" name="右矢印 34"/>
          <p:cNvSpPr/>
          <p:nvPr/>
        </p:nvSpPr>
        <p:spPr bwMode="auto">
          <a:xfrm rot="18900000">
            <a:off x="4773540" y="2114074"/>
            <a:ext cx="688413" cy="360040"/>
          </a:xfrm>
          <a:prstGeom prst="rightArrow">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5" name="スライド番号プレースホルダー 4"/>
          <p:cNvSpPr>
            <a:spLocks noGrp="1"/>
          </p:cNvSpPr>
          <p:nvPr>
            <p:ph type="sldNum" sz="quarter" idx="11"/>
          </p:nvPr>
        </p:nvSpPr>
        <p:spPr/>
        <p:txBody>
          <a:bodyPr/>
          <a:lstStyle/>
          <a:p>
            <a:pPr>
              <a:defRPr/>
            </a:pPr>
            <a:fld id="{8DEB9206-6B62-49F8-BC94-D9E684E3D2D0}" type="slidenum">
              <a:rPr lang="en-US" altLang="ja-JP" smtClean="0"/>
              <a:pPr>
                <a:defRPr/>
              </a:pPr>
              <a:t>10</a:t>
            </a:fld>
            <a:endParaRPr lang="en-US" altLang="ja-JP" dirty="0"/>
          </a:p>
        </p:txBody>
      </p:sp>
      <p:pic>
        <p:nvPicPr>
          <p:cNvPr id="20"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6" name="AutoShape 4"/>
          <p:cNvSpPr>
            <a:spLocks noChangeArrowheads="1"/>
          </p:cNvSpPr>
          <p:nvPr/>
        </p:nvSpPr>
        <p:spPr bwMode="auto">
          <a:xfrm>
            <a:off x="913601" y="1843995"/>
            <a:ext cx="1451870" cy="360922"/>
          </a:xfrm>
          <a:prstGeom prst="roundRect">
            <a:avLst>
              <a:gd name="adj" fmla="val 16667"/>
            </a:avLst>
          </a:prstGeom>
          <a:gradFill rotWithShape="1">
            <a:gsLst>
              <a:gs pos="0">
                <a:srgbClr val="FF99CC"/>
              </a:gs>
              <a:gs pos="50000">
                <a:schemeClr val="bg1"/>
              </a:gs>
              <a:gs pos="100000">
                <a:srgbClr val="FFCC99"/>
              </a:gs>
            </a:gsLst>
            <a:lin ang="5400000" scaled="1"/>
          </a:gradFill>
          <a:ln w="9525" algn="ctr">
            <a:solidFill>
              <a:srgbClr val="FFCC99"/>
            </a:solidFill>
            <a:round/>
            <a:headEnd/>
            <a:tailEnd/>
          </a:ln>
          <a:effectLst/>
        </p:spPr>
        <p:txBody>
          <a:bodyPr wrap="square" anchor="ctr">
            <a:noAutofit/>
          </a:bodyPr>
          <a:lstStyle/>
          <a:p>
            <a:pPr algn="ctr">
              <a:defRPr/>
            </a:pPr>
            <a:r>
              <a:rPr lang="ja-JP" altLang="en-US" sz="1600" dirty="0">
                <a:ea typeface="ＭＳ Ｐゴシック" pitchFamily="50" charset="-128"/>
              </a:rPr>
              <a:t>ホームの水没</a:t>
            </a:r>
          </a:p>
        </p:txBody>
      </p:sp>
      <p:cxnSp>
        <p:nvCxnSpPr>
          <p:cNvPr id="28" name="直線コネクタ 27"/>
          <p:cNvCxnSpPr>
            <a:stCxn id="26" idx="2"/>
            <a:endCxn id="13" idx="0"/>
          </p:cNvCxnSpPr>
          <p:nvPr/>
        </p:nvCxnSpPr>
        <p:spPr bwMode="auto">
          <a:xfrm>
            <a:off x="1639536" y="2204917"/>
            <a:ext cx="1054728" cy="1079612"/>
          </a:xfrm>
          <a:prstGeom prst="line">
            <a:avLst/>
          </a:prstGeom>
          <a:noFill/>
          <a:ln w="9525" cap="flat" cmpd="sng" algn="ctr">
            <a:solidFill>
              <a:schemeClr val="bg2">
                <a:lumMod val="60000"/>
                <a:lumOff val="40000"/>
              </a:schemeClr>
            </a:solidFill>
            <a:prstDash val="solid"/>
            <a:round/>
            <a:headEnd type="none" w="med" len="med"/>
            <a:tailEnd type="none" w="med" len="med"/>
          </a:ln>
          <a:effectLst/>
        </p:spPr>
      </p:cxnSp>
    </p:spTree>
    <p:extLst>
      <p:ext uri="{BB962C8B-B14F-4D97-AF65-F5344CB8AC3E}">
        <p14:creationId xmlns:p14="http://schemas.microsoft.com/office/powerpoint/2010/main" val="13347991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014" name="Group 262"/>
          <p:cNvGraphicFramePr>
            <a:graphicFrameLocks noGrp="1"/>
          </p:cNvGraphicFramePr>
          <p:nvPr>
            <p:ph sz="half" idx="2"/>
            <p:extLst>
              <p:ext uri="{D42A27DB-BD31-4B8C-83A1-F6EECF244321}">
                <p14:modId xmlns:p14="http://schemas.microsoft.com/office/powerpoint/2010/main" val="402860880"/>
              </p:ext>
            </p:extLst>
          </p:nvPr>
        </p:nvGraphicFramePr>
        <p:xfrm>
          <a:off x="507468" y="1124744"/>
          <a:ext cx="8123185" cy="3960440"/>
        </p:xfrm>
        <a:graphic>
          <a:graphicData uri="http://schemas.openxmlformats.org/drawingml/2006/table">
            <a:tbl>
              <a:tblPr/>
              <a:tblGrid>
                <a:gridCol w="1096743">
                  <a:extLst>
                    <a:ext uri="{9D8B030D-6E8A-4147-A177-3AD203B41FA5}">
                      <a16:colId xmlns:a16="http://schemas.microsoft.com/office/drawing/2014/main" val="20000"/>
                    </a:ext>
                  </a:extLst>
                </a:gridCol>
                <a:gridCol w="2005263">
                  <a:extLst>
                    <a:ext uri="{9D8B030D-6E8A-4147-A177-3AD203B41FA5}">
                      <a16:colId xmlns:a16="http://schemas.microsoft.com/office/drawing/2014/main" val="20001"/>
                    </a:ext>
                  </a:extLst>
                </a:gridCol>
                <a:gridCol w="1684421">
                  <a:extLst>
                    <a:ext uri="{9D8B030D-6E8A-4147-A177-3AD203B41FA5}">
                      <a16:colId xmlns:a16="http://schemas.microsoft.com/office/drawing/2014/main" val="20002"/>
                    </a:ext>
                  </a:extLst>
                </a:gridCol>
                <a:gridCol w="1604210">
                  <a:extLst>
                    <a:ext uri="{9D8B030D-6E8A-4147-A177-3AD203B41FA5}">
                      <a16:colId xmlns:a16="http://schemas.microsoft.com/office/drawing/2014/main" val="20003"/>
                    </a:ext>
                  </a:extLst>
                </a:gridCol>
                <a:gridCol w="1732548">
                  <a:extLst>
                    <a:ext uri="{9D8B030D-6E8A-4147-A177-3AD203B41FA5}">
                      <a16:colId xmlns:a16="http://schemas.microsoft.com/office/drawing/2014/main" val="20004"/>
                    </a:ext>
                  </a:extLst>
                </a:gridCol>
              </a:tblGrid>
              <a:tr h="69917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レベル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甚大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a:ln>
                            <a:noFill/>
                          </a:ln>
                          <a:solidFill>
                            <a:schemeClr val="tx1"/>
                          </a:solidFill>
                          <a:effectLst/>
                          <a:latin typeface="Arial" charset="0"/>
                          <a:ea typeface="ＭＳ Ｐゴシック" pitchFamily="50" charset="-128"/>
                        </a:rPr>
                        <a:t>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小</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65881">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物的</a:t>
                      </a:r>
                      <a:r>
                        <a:rPr kumimoji="1" lang="en-US" altLang="ja-JP" sz="2200" b="0" i="0" u="none" strike="noStrike" cap="none" normalizeH="0" baseline="0" dirty="0">
                          <a:ln>
                            <a:noFill/>
                          </a:ln>
                          <a:solidFill>
                            <a:schemeClr val="tx1"/>
                          </a:solidFill>
                          <a:effectLst/>
                          <a:latin typeface="Arial" charset="0"/>
                          <a:ea typeface="ＭＳ Ｐゴシック" pitchFamily="50" charset="-128"/>
                        </a:rPr>
                        <a:t/>
                      </a:r>
                      <a:br>
                        <a:rPr kumimoji="1" lang="en-US" altLang="ja-JP" sz="2200" b="0" i="0" u="none" strike="noStrike" cap="none" normalizeH="0" baseline="0" dirty="0">
                          <a:ln>
                            <a:noFill/>
                          </a:ln>
                          <a:solidFill>
                            <a:schemeClr val="tx1"/>
                          </a:solidFill>
                          <a:effectLst/>
                          <a:latin typeface="Arial" charset="0"/>
                          <a:ea typeface="ＭＳ Ｐゴシック" pitchFamily="50" charset="-128"/>
                        </a:rPr>
                      </a:br>
                      <a:r>
                        <a:rPr kumimoji="1" lang="ja-JP" altLang="en-US" sz="2200" b="0" i="0" u="none" strike="noStrike" cap="none" normalizeH="0" baseline="0" dirty="0">
                          <a:ln>
                            <a:noFill/>
                          </a:ln>
                          <a:solidFill>
                            <a:schemeClr val="tx1"/>
                          </a:solidFill>
                          <a:effectLst/>
                          <a:latin typeface="Arial" charset="0"/>
                          <a:ea typeface="ＭＳ Ｐゴシック" pitchFamily="50" charset="-128"/>
                        </a:rPr>
                        <a:t>影響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全損火災発生、</a:t>
                      </a:r>
                      <a:r>
                        <a:rPr kumimoji="1" lang="en-US" altLang="ja-JP" sz="2200" b="0" i="0" u="none" strike="noStrike" cap="none" normalizeH="0" baseline="0" dirty="0">
                          <a:ln>
                            <a:noFill/>
                          </a:ln>
                          <a:solidFill>
                            <a:schemeClr val="tx1"/>
                          </a:solidFill>
                          <a:effectLst/>
                          <a:latin typeface="Arial" charset="0"/>
                          <a:ea typeface="ＭＳ Ｐゴシック" pitchFamily="50" charset="-128"/>
                        </a:rPr>
                        <a:t/>
                      </a:r>
                      <a:br>
                        <a:rPr kumimoji="1" lang="en-US" altLang="ja-JP" sz="2200" b="0" i="0" u="none" strike="noStrike" cap="none" normalizeH="0" baseline="0" dirty="0">
                          <a:ln>
                            <a:noFill/>
                          </a:ln>
                          <a:solidFill>
                            <a:schemeClr val="tx1"/>
                          </a:solidFill>
                          <a:effectLst/>
                          <a:latin typeface="Arial" charset="0"/>
                          <a:ea typeface="ＭＳ Ｐゴシック" pitchFamily="50" charset="-128"/>
                        </a:rPr>
                      </a:br>
                      <a:r>
                        <a:rPr kumimoji="1" lang="ja-JP" altLang="en-US" sz="2200" b="0" i="0" u="none" strike="noStrike" cap="none" normalizeH="0" baseline="0" dirty="0">
                          <a:ln>
                            <a:noFill/>
                          </a:ln>
                          <a:solidFill>
                            <a:schemeClr val="tx1"/>
                          </a:solidFill>
                          <a:effectLst/>
                          <a:latin typeface="Arial" charset="0"/>
                          <a:ea typeface="ＭＳ Ｐゴシック" pitchFamily="50" charset="-128"/>
                        </a:rPr>
                        <a:t>道路損壊</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車体の大破、火災発生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車体の損傷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車体の軽微な損傷</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en-US" altLang="ja-JP" sz="2200" b="0" i="0" u="none" strike="noStrike" cap="none" normalizeH="0" baseline="0" dirty="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95384">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人的</a:t>
                      </a:r>
                      <a:r>
                        <a:rPr kumimoji="1" lang="en-US" altLang="ja-JP" sz="2200" b="0" i="0" u="none" strike="noStrike" cap="none" normalizeH="0" baseline="0" dirty="0">
                          <a:ln>
                            <a:noFill/>
                          </a:ln>
                          <a:solidFill>
                            <a:schemeClr val="tx1"/>
                          </a:solidFill>
                          <a:effectLst/>
                          <a:latin typeface="Arial" charset="0"/>
                          <a:ea typeface="ＭＳ Ｐゴシック" pitchFamily="50" charset="-128"/>
                        </a:rPr>
                        <a:t/>
                      </a:r>
                      <a:br>
                        <a:rPr kumimoji="1" lang="en-US" altLang="ja-JP" sz="2200" b="0" i="0" u="none" strike="noStrike" cap="none" normalizeH="0" baseline="0" dirty="0">
                          <a:ln>
                            <a:noFill/>
                          </a:ln>
                          <a:solidFill>
                            <a:schemeClr val="tx1"/>
                          </a:solidFill>
                          <a:effectLst/>
                          <a:latin typeface="Arial" charset="0"/>
                          <a:ea typeface="ＭＳ Ｐゴシック" pitchFamily="50" charset="-128"/>
                        </a:rPr>
                      </a:br>
                      <a:r>
                        <a:rPr kumimoji="1" lang="ja-JP" altLang="en-US" sz="2200" b="0" i="0" u="none" strike="noStrike" cap="none" normalizeH="0" baseline="0" dirty="0">
                          <a:ln>
                            <a:noFill/>
                          </a:ln>
                          <a:solidFill>
                            <a:schemeClr val="tx1"/>
                          </a:solidFill>
                          <a:effectLst/>
                          <a:latin typeface="Arial" charset="0"/>
                          <a:ea typeface="ＭＳ Ｐゴシック" pitchFamily="50" charset="-128"/>
                        </a:rPr>
                        <a:t>影響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死者発生</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重傷者多数</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en-US" sz="2200" b="0" i="0" u="none" strike="noStrike" cap="none" normalizeH="0" baseline="0" dirty="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死者なし　　</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重傷者少数</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en-US" sz="2200" b="0" i="0" u="none" strike="noStrike" cap="none" normalizeH="0" baseline="0" dirty="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defRPr/>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軽傷者のみ</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en-US" sz="2200" b="0" i="0" u="none" strike="noStrike" cap="none" normalizeH="0" baseline="0" dirty="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en-US" sz="2200" b="0" i="0" u="none" strike="noStrike" cap="none" normalizeH="0" baseline="0" dirty="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85016" name="Text Box 268"/>
          <p:cNvSpPr txBox="1">
            <a:spLocks noChangeArrowheads="1"/>
          </p:cNvSpPr>
          <p:nvPr/>
        </p:nvSpPr>
        <p:spPr bwMode="auto">
          <a:xfrm>
            <a:off x="2267744" y="5301208"/>
            <a:ext cx="4320480" cy="1323439"/>
          </a:xfrm>
          <a:prstGeom prst="rect">
            <a:avLst/>
          </a:prstGeom>
          <a:noFill/>
          <a:ln w="9525" algn="ctr">
            <a:noFill/>
            <a:miter lim="800000"/>
            <a:headEnd/>
            <a:tailEnd/>
          </a:ln>
        </p:spPr>
        <p:txBody>
          <a:bodyPr wrap="square">
            <a:spAutoFit/>
          </a:bodyPr>
          <a:lstStyle/>
          <a:p>
            <a:pPr algn="l"/>
            <a:r>
              <a:rPr lang="ja-JP" altLang="en-US" sz="2000" dirty="0"/>
              <a:t>その他</a:t>
            </a:r>
          </a:p>
          <a:p>
            <a:pPr algn="l"/>
            <a:r>
              <a:rPr lang="ja-JP" altLang="en-US" sz="2000" dirty="0"/>
              <a:t>・信用の低下</a:t>
            </a:r>
          </a:p>
          <a:p>
            <a:pPr algn="l"/>
            <a:r>
              <a:rPr lang="ja-JP" altLang="en-US" sz="2000" dirty="0"/>
              <a:t>・逸失利益の大きさ</a:t>
            </a:r>
          </a:p>
          <a:p>
            <a:pPr algn="l"/>
            <a:r>
              <a:rPr lang="ja-JP" altLang="en-US" sz="2000" dirty="0"/>
              <a:t>・安全方針・安全重点施策　との関係</a:t>
            </a:r>
          </a:p>
        </p:txBody>
      </p:sp>
      <p:sp>
        <p:nvSpPr>
          <p:cNvPr id="75021" name="Rectangle 269"/>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⑧</a:t>
            </a:r>
            <a:r>
              <a:rPr lang="en-US" altLang="ja-JP" sz="2800" dirty="0"/>
              <a:t>-7 </a:t>
            </a:r>
            <a:r>
              <a:rPr lang="ja-JP" altLang="en-US" sz="2800" dirty="0"/>
              <a:t>事象が起きたときの影響の大きさ</a:t>
            </a:r>
          </a:p>
        </p:txBody>
      </p:sp>
      <p:pic>
        <p:nvPicPr>
          <p:cNvPr id="85018" name="Picture 271"/>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078329BE-DC4C-4584-83CD-1F89238E0799}" type="slidenum">
              <a:rPr lang="en-US" altLang="ja-JP" smtClean="0"/>
              <a:pPr>
                <a:defRPr/>
              </a:pPr>
              <a:t>100</a:t>
            </a:fld>
            <a:endParaRPr lang="en-US" altLang="ja-JP"/>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230" name="Rectangle 38"/>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⑧</a:t>
            </a:r>
            <a:r>
              <a:rPr lang="en-US" altLang="ja-JP" sz="2800" dirty="0"/>
              <a:t>-8 </a:t>
            </a:r>
            <a:r>
              <a:rPr lang="ja-JP" altLang="en-US" sz="2800" dirty="0"/>
              <a:t>事象が起きたときの影響の大きさ</a:t>
            </a:r>
          </a:p>
        </p:txBody>
      </p:sp>
      <p:pic>
        <p:nvPicPr>
          <p:cNvPr id="86020" name="Picture 39"/>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86021" name="Text Box 41"/>
          <p:cNvSpPr txBox="1">
            <a:spLocks noChangeArrowheads="1"/>
          </p:cNvSpPr>
          <p:nvPr/>
        </p:nvSpPr>
        <p:spPr bwMode="auto">
          <a:xfrm>
            <a:off x="684213" y="1052513"/>
            <a:ext cx="8064500" cy="5248275"/>
          </a:xfrm>
          <a:prstGeom prst="rect">
            <a:avLst/>
          </a:prstGeom>
          <a:noFill/>
          <a:ln w="9525" algn="ctr">
            <a:noFill/>
            <a:miter lim="800000"/>
            <a:headEnd/>
            <a:tailEnd/>
          </a:ln>
        </p:spPr>
        <p:txBody>
          <a:bodyPr>
            <a:spAutoFit/>
          </a:bodyPr>
          <a:lstStyle/>
          <a:p>
            <a:pPr algn="l"/>
            <a:r>
              <a:rPr lang="ja-JP" altLang="en-US" sz="2800" dirty="0"/>
              <a:t>先のスライド⑧</a:t>
            </a:r>
            <a:r>
              <a:rPr lang="en-US" altLang="ja-JP" sz="2800" dirty="0"/>
              <a:t>-4</a:t>
            </a:r>
            <a:r>
              <a:rPr lang="ja-JP" altLang="en-US" sz="2800" dirty="0"/>
              <a:t>（</a:t>
            </a:r>
            <a:r>
              <a:rPr lang="en-US" altLang="ja-JP" sz="2800" dirty="0" smtClean="0"/>
              <a:t>97</a:t>
            </a:r>
            <a:r>
              <a:rPr lang="ja-JP" altLang="en-US" sz="2800" dirty="0" smtClean="0"/>
              <a:t>番</a:t>
            </a:r>
            <a:r>
              <a:rPr lang="ja-JP" altLang="en-US" sz="2800" dirty="0"/>
              <a:t>）で・・・　　</a:t>
            </a:r>
          </a:p>
          <a:p>
            <a:pPr algn="l"/>
            <a:r>
              <a:rPr lang="ja-JP" altLang="en-US" sz="2800" dirty="0"/>
              <a:t>　　</a:t>
            </a:r>
            <a:endParaRPr lang="en-US" altLang="ja-JP" sz="2800" dirty="0"/>
          </a:p>
          <a:p>
            <a:pPr algn="l"/>
            <a:r>
              <a:rPr lang="ja-JP" altLang="en-US" sz="2800" dirty="0"/>
              <a:t>　　① 左折時に後方からきた自転車を巻き込む事故</a:t>
            </a:r>
            <a:endParaRPr lang="ja-JP" altLang="en-US" sz="900" dirty="0"/>
          </a:p>
          <a:p>
            <a:pPr algn="l"/>
            <a:endParaRPr lang="ja-JP" altLang="en-US" sz="900" dirty="0"/>
          </a:p>
          <a:p>
            <a:pPr algn="l"/>
            <a:r>
              <a:rPr lang="ja-JP" altLang="en-US" sz="2800" dirty="0"/>
              <a:t>　　　　　</a:t>
            </a:r>
            <a:r>
              <a:rPr lang="ja-JP" altLang="en-US" sz="2800" dirty="0">
                <a:solidFill>
                  <a:srgbClr val="0000FF"/>
                </a:solidFill>
              </a:rPr>
              <a:t>甚大（死者発生の可能性）</a:t>
            </a:r>
          </a:p>
          <a:p>
            <a:pPr algn="l"/>
            <a:endParaRPr lang="ja-JP" altLang="en-US" sz="2800" dirty="0">
              <a:solidFill>
                <a:srgbClr val="0000FF"/>
              </a:solidFill>
            </a:endParaRPr>
          </a:p>
          <a:p>
            <a:pPr algn="l"/>
            <a:r>
              <a:rPr lang="ja-JP" altLang="en-US" sz="2800" dirty="0"/>
              <a:t>　　② 後退時に四輪車に衝突</a:t>
            </a:r>
          </a:p>
          <a:p>
            <a:pPr algn="l"/>
            <a:endParaRPr lang="ja-JP" altLang="en-US" sz="900" dirty="0"/>
          </a:p>
          <a:p>
            <a:pPr algn="l"/>
            <a:r>
              <a:rPr lang="ja-JP" altLang="en-US" sz="2800" dirty="0"/>
              <a:t>　　　　　</a:t>
            </a:r>
            <a:r>
              <a:rPr lang="ja-JP" altLang="en-US" sz="2800" dirty="0">
                <a:solidFill>
                  <a:srgbClr val="0000FF"/>
                </a:solidFill>
              </a:rPr>
              <a:t>小（軽微な物損の可能性）</a:t>
            </a:r>
          </a:p>
          <a:p>
            <a:pPr algn="l"/>
            <a:endParaRPr lang="ja-JP" altLang="en-US" sz="2800" dirty="0">
              <a:solidFill>
                <a:srgbClr val="0000FF"/>
              </a:solidFill>
            </a:endParaRPr>
          </a:p>
          <a:p>
            <a:pPr algn="l"/>
            <a:r>
              <a:rPr lang="ja-JP" altLang="en-US" sz="2800" dirty="0"/>
              <a:t>　　③ 四輪車の割り込みによる接触事故</a:t>
            </a:r>
          </a:p>
          <a:p>
            <a:pPr algn="l"/>
            <a:endParaRPr lang="ja-JP" altLang="en-US" sz="900" dirty="0"/>
          </a:p>
          <a:p>
            <a:pPr algn="l"/>
            <a:r>
              <a:rPr lang="ja-JP" altLang="en-US" sz="2800" dirty="0"/>
              <a:t>　　　　　</a:t>
            </a:r>
            <a:r>
              <a:rPr lang="ja-JP" altLang="en-US" sz="2800" dirty="0">
                <a:solidFill>
                  <a:srgbClr val="0000FF"/>
                </a:solidFill>
              </a:rPr>
              <a:t>中（車体の中破の可能性）</a:t>
            </a:r>
          </a:p>
          <a:p>
            <a:pPr algn="l"/>
            <a:endParaRPr lang="en-US" altLang="ja-JP" sz="2800" dirty="0">
              <a:solidFill>
                <a:srgbClr val="0000FF"/>
              </a:solidFill>
            </a:endParaRPr>
          </a:p>
        </p:txBody>
      </p:sp>
      <p:sp>
        <p:nvSpPr>
          <p:cNvPr id="3" name="スライド番号プレースホルダー 2"/>
          <p:cNvSpPr>
            <a:spLocks noGrp="1"/>
          </p:cNvSpPr>
          <p:nvPr>
            <p:ph type="sldNum" sz="quarter" idx="11"/>
          </p:nvPr>
        </p:nvSpPr>
        <p:spPr/>
        <p:txBody>
          <a:bodyPr/>
          <a:lstStyle/>
          <a:p>
            <a:pPr>
              <a:defRPr/>
            </a:pPr>
            <a:fld id="{078329BE-DC4C-4584-83CD-1F89238E0799}" type="slidenum">
              <a:rPr lang="en-US" altLang="ja-JP" smtClean="0"/>
              <a:pPr>
                <a:defRPr/>
              </a:pPr>
              <a:t>101</a:t>
            </a:fld>
            <a:endParaRPr lang="en-US" altLang="ja-JP"/>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71" name="Text Box 59"/>
          <p:cNvSpPr txBox="1">
            <a:spLocks noChangeArrowheads="1"/>
          </p:cNvSpPr>
          <p:nvPr/>
        </p:nvSpPr>
        <p:spPr bwMode="auto">
          <a:xfrm>
            <a:off x="251520" y="2356685"/>
            <a:ext cx="549275" cy="992188"/>
          </a:xfrm>
          <a:prstGeom prst="rect">
            <a:avLst/>
          </a:prstGeom>
          <a:noFill/>
          <a:ln w="9525">
            <a:noFill/>
            <a:miter lim="800000"/>
            <a:headEnd/>
            <a:tailEnd/>
          </a:ln>
        </p:spPr>
        <p:txBody>
          <a:bodyPr vert="eaVert" wrap="none">
            <a:spAutoFit/>
          </a:bodyPr>
          <a:lstStyle/>
          <a:p>
            <a:r>
              <a:rPr lang="ja-JP" altLang="en-US" sz="2400" b="1" dirty="0">
                <a:solidFill>
                  <a:schemeClr val="bg2"/>
                </a:solidFill>
              </a:rPr>
              <a:t>可能性</a:t>
            </a:r>
          </a:p>
        </p:txBody>
      </p:sp>
      <p:sp>
        <p:nvSpPr>
          <p:cNvPr id="87073" name="AutoShape 211"/>
          <p:cNvSpPr>
            <a:spLocks noChangeArrowheads="1"/>
          </p:cNvSpPr>
          <p:nvPr/>
        </p:nvSpPr>
        <p:spPr bwMode="auto">
          <a:xfrm>
            <a:off x="754757" y="1564523"/>
            <a:ext cx="485775" cy="2089150"/>
          </a:xfrm>
          <a:prstGeom prst="upArrow">
            <a:avLst>
              <a:gd name="adj1" fmla="val 50000"/>
              <a:gd name="adj2" fmla="val 107516"/>
            </a:avLst>
          </a:prstGeom>
          <a:gradFill rotWithShape="1">
            <a:gsLst>
              <a:gs pos="0">
                <a:schemeClr val="accent1"/>
              </a:gs>
              <a:gs pos="100000">
                <a:schemeClr val="bg1"/>
              </a:gs>
            </a:gsLst>
            <a:lin ang="5400000" scaled="1"/>
          </a:gradFill>
          <a:ln w="9525" algn="ctr">
            <a:solidFill>
              <a:schemeClr val="tx1"/>
            </a:solidFill>
            <a:miter lim="800000"/>
            <a:headEnd/>
            <a:tailEnd/>
          </a:ln>
        </p:spPr>
        <p:txBody>
          <a:bodyPr anchor="ctr">
            <a:spAutoFit/>
          </a:bodyPr>
          <a:lstStyle/>
          <a:p>
            <a:endParaRPr lang="ja-JP" altLang="en-US"/>
          </a:p>
        </p:txBody>
      </p:sp>
      <p:pic>
        <p:nvPicPr>
          <p:cNvPr id="87075" name="Picture 220"/>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69853"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⑧</a:t>
            </a:r>
            <a:r>
              <a:rPr lang="en-US" altLang="ja-JP" sz="2800" dirty="0"/>
              <a:t>-9 </a:t>
            </a:r>
            <a:r>
              <a:rPr lang="ja-JP" altLang="en-US" sz="2800" dirty="0"/>
              <a:t>組み合わせの例</a:t>
            </a:r>
          </a:p>
        </p:txBody>
      </p:sp>
      <p:sp>
        <p:nvSpPr>
          <p:cNvPr id="11" name="Text Box 58"/>
          <p:cNvSpPr txBox="1">
            <a:spLocks noChangeArrowheads="1"/>
          </p:cNvSpPr>
          <p:nvPr/>
        </p:nvSpPr>
        <p:spPr bwMode="auto">
          <a:xfrm>
            <a:off x="1692275" y="660827"/>
            <a:ext cx="6130204" cy="830997"/>
          </a:xfrm>
          <a:prstGeom prst="rect">
            <a:avLst/>
          </a:prstGeom>
          <a:noFill/>
          <a:ln w="9525">
            <a:noFill/>
            <a:miter lim="800000"/>
            <a:headEnd/>
            <a:tailEnd/>
          </a:ln>
        </p:spPr>
        <p:txBody>
          <a:bodyPr wrap="none">
            <a:spAutoFit/>
          </a:bodyPr>
          <a:lstStyle/>
          <a:p>
            <a:r>
              <a:rPr lang="ja-JP" altLang="en-US" sz="2400" b="1" dirty="0">
                <a:solidFill>
                  <a:srgbClr val="CC0000"/>
                </a:solidFill>
              </a:rPr>
              <a:t>前スライドの項目を</a:t>
            </a:r>
            <a:r>
              <a:rPr lang="en-US" altLang="ja-JP" sz="2400" b="1" dirty="0">
                <a:solidFill>
                  <a:srgbClr val="CC0000"/>
                </a:solidFill>
              </a:rPr>
              <a:t/>
            </a:r>
            <a:br>
              <a:rPr lang="en-US" altLang="ja-JP" sz="2400" b="1" dirty="0">
                <a:solidFill>
                  <a:srgbClr val="CC0000"/>
                </a:solidFill>
              </a:rPr>
            </a:br>
            <a:r>
              <a:rPr lang="ja-JP" altLang="en-US" sz="2400" b="1" dirty="0">
                <a:solidFill>
                  <a:srgbClr val="CC0000"/>
                </a:solidFill>
              </a:rPr>
              <a:t>可能性と重大性のマトリクスに当てはめると</a:t>
            </a:r>
            <a:r>
              <a:rPr lang="en-US" altLang="ja-JP" sz="2400" b="1" dirty="0">
                <a:solidFill>
                  <a:srgbClr val="CC0000"/>
                </a:solidFill>
              </a:rPr>
              <a:t>…</a:t>
            </a:r>
            <a:endParaRPr lang="ja-JP" altLang="en-US" sz="2400" b="1" dirty="0">
              <a:solidFill>
                <a:srgbClr val="CC0000"/>
              </a:solidFill>
            </a:endParaRPr>
          </a:p>
        </p:txBody>
      </p:sp>
      <p:sp>
        <p:nvSpPr>
          <p:cNvPr id="2" name="スライド番号プレースホルダー 1"/>
          <p:cNvSpPr>
            <a:spLocks noGrp="1"/>
          </p:cNvSpPr>
          <p:nvPr>
            <p:ph type="sldNum" sz="quarter" idx="11"/>
          </p:nvPr>
        </p:nvSpPr>
        <p:spPr/>
        <p:txBody>
          <a:bodyPr/>
          <a:lstStyle/>
          <a:p>
            <a:pPr>
              <a:defRPr/>
            </a:pPr>
            <a:fld id="{078329BE-DC4C-4584-83CD-1F89238E0799}" type="slidenum">
              <a:rPr lang="en-US" altLang="ja-JP" smtClean="0"/>
              <a:pPr>
                <a:defRPr/>
              </a:pPr>
              <a:t>102</a:t>
            </a:fld>
            <a:endParaRPr lang="en-US" altLang="ja-JP"/>
          </a:p>
        </p:txBody>
      </p:sp>
      <p:graphicFrame>
        <p:nvGraphicFramePr>
          <p:cNvPr id="13" name="Group 227"/>
          <p:cNvGraphicFramePr>
            <a:graphicFrameLocks noGrp="1"/>
          </p:cNvGraphicFramePr>
          <p:nvPr>
            <p:ph sz="half" idx="1"/>
            <p:extLst>
              <p:ext uri="{D42A27DB-BD31-4B8C-83A1-F6EECF244321}">
                <p14:modId xmlns:p14="http://schemas.microsoft.com/office/powerpoint/2010/main" val="2192651474"/>
              </p:ext>
            </p:extLst>
          </p:nvPr>
        </p:nvGraphicFramePr>
        <p:xfrm>
          <a:off x="1359173" y="1557453"/>
          <a:ext cx="6796407" cy="2590800"/>
        </p:xfrm>
        <a:graphic>
          <a:graphicData uri="http://schemas.openxmlformats.org/drawingml/2006/table">
            <a:tbl>
              <a:tblPr/>
              <a:tblGrid>
                <a:gridCol w="2163448">
                  <a:extLst>
                    <a:ext uri="{9D8B030D-6E8A-4147-A177-3AD203B41FA5}">
                      <a16:colId xmlns:a16="http://schemas.microsoft.com/office/drawing/2014/main" val="20000"/>
                    </a:ext>
                  </a:extLst>
                </a:gridCol>
                <a:gridCol w="1127760">
                  <a:extLst>
                    <a:ext uri="{9D8B030D-6E8A-4147-A177-3AD203B41FA5}">
                      <a16:colId xmlns:a16="http://schemas.microsoft.com/office/drawing/2014/main" val="20001"/>
                    </a:ext>
                  </a:extLst>
                </a:gridCol>
                <a:gridCol w="1203960">
                  <a:extLst>
                    <a:ext uri="{9D8B030D-6E8A-4147-A177-3AD203B41FA5}">
                      <a16:colId xmlns:a16="http://schemas.microsoft.com/office/drawing/2014/main" val="20002"/>
                    </a:ext>
                  </a:extLst>
                </a:gridCol>
                <a:gridCol w="1188720">
                  <a:extLst>
                    <a:ext uri="{9D8B030D-6E8A-4147-A177-3AD203B41FA5}">
                      <a16:colId xmlns:a16="http://schemas.microsoft.com/office/drawing/2014/main" val="20003"/>
                    </a:ext>
                  </a:extLst>
                </a:gridCol>
                <a:gridCol w="1112519">
                  <a:extLst>
                    <a:ext uri="{9D8B030D-6E8A-4147-A177-3AD203B41FA5}">
                      <a16:colId xmlns:a16="http://schemas.microsoft.com/office/drawing/2014/main" val="20004"/>
                    </a:ext>
                  </a:extLst>
                </a:gridCol>
              </a:tblGrid>
              <a:tr h="45489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ひんぱん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Ｃ</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Ａ</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①Ａ</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extLst>
                  <a:ext uri="{0D108BD9-81ED-4DB2-BD59-A6C34878D82A}">
                    <a16:rowId xmlns:a16="http://schemas.microsoft.com/office/drawing/2014/main" val="10000"/>
                  </a:ext>
                </a:extLst>
              </a:tr>
              <a:tr h="45489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比較的多い</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Ｃ</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Ａ</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Ａ</a:t>
                      </a:r>
                      <a:endParaRPr kumimoji="1" lang="en-US" altLang="ja-JP" sz="2800" b="1" i="0" u="none" strike="noStrike" cap="none" normalizeH="0" baseline="0" dirty="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extLst>
                  <a:ext uri="{0D108BD9-81ED-4DB2-BD59-A6C34878D82A}">
                    <a16:rowId xmlns:a16="http://schemas.microsoft.com/office/drawing/2014/main" val="10001"/>
                  </a:ext>
                </a:extLst>
              </a:tr>
              <a:tr h="45489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たまに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②Ｄ</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Ｃ</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Ａ</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extLst>
                  <a:ext uri="{0D108BD9-81ED-4DB2-BD59-A6C34878D82A}">
                    <a16:rowId xmlns:a16="http://schemas.microsoft.com/office/drawing/2014/main" val="10002"/>
                  </a:ext>
                </a:extLst>
              </a:tr>
              <a:tr h="45489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まれに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Ｄ</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③Ｄ</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Ｃ</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45489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ja-JP" sz="2800" b="0" i="0" u="none" strike="noStrike" cap="none" normalizeH="0" baseline="0" dirty="0">
                        <a:ln>
                          <a:noFill/>
                        </a:ln>
                        <a:solidFill>
                          <a:schemeClr val="tx1"/>
                        </a:solidFill>
                        <a:effectLst/>
                        <a:latin typeface="Arial"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小</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甚大</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4" name="AutoShape 219"/>
          <p:cNvSpPr>
            <a:spLocks noChangeArrowheads="1"/>
          </p:cNvSpPr>
          <p:nvPr/>
        </p:nvSpPr>
        <p:spPr bwMode="auto">
          <a:xfrm>
            <a:off x="1692275" y="4362224"/>
            <a:ext cx="5759450" cy="485775"/>
          </a:xfrm>
          <a:prstGeom prst="rightArrow">
            <a:avLst>
              <a:gd name="adj1" fmla="val 50000"/>
              <a:gd name="adj2" fmla="val 296405"/>
            </a:avLst>
          </a:prstGeom>
          <a:gradFill rotWithShape="1">
            <a:gsLst>
              <a:gs pos="0">
                <a:schemeClr val="bg1"/>
              </a:gs>
              <a:gs pos="100000">
                <a:srgbClr val="FF9900"/>
              </a:gs>
            </a:gsLst>
            <a:lin ang="0" scaled="1"/>
          </a:gradFill>
          <a:ln w="9525" algn="ctr">
            <a:solidFill>
              <a:schemeClr val="tx1"/>
            </a:solidFill>
            <a:miter lim="800000"/>
            <a:headEnd/>
            <a:tailEnd/>
          </a:ln>
        </p:spPr>
        <p:txBody>
          <a:bodyPr anchor="ctr">
            <a:spAutoFit/>
          </a:bodyPr>
          <a:lstStyle/>
          <a:p>
            <a:endParaRPr lang="ja-JP" altLang="en-US"/>
          </a:p>
        </p:txBody>
      </p:sp>
      <p:sp>
        <p:nvSpPr>
          <p:cNvPr id="15" name="Text Box 58"/>
          <p:cNvSpPr txBox="1">
            <a:spLocks noChangeArrowheads="1"/>
          </p:cNvSpPr>
          <p:nvPr/>
        </p:nvSpPr>
        <p:spPr bwMode="auto">
          <a:xfrm>
            <a:off x="4401820" y="4808768"/>
            <a:ext cx="1103313" cy="457200"/>
          </a:xfrm>
          <a:prstGeom prst="rect">
            <a:avLst/>
          </a:prstGeom>
          <a:noFill/>
          <a:ln w="9525">
            <a:noFill/>
            <a:miter lim="800000"/>
            <a:headEnd/>
            <a:tailEnd/>
          </a:ln>
        </p:spPr>
        <p:txBody>
          <a:bodyPr wrap="none">
            <a:spAutoFit/>
          </a:bodyPr>
          <a:lstStyle/>
          <a:p>
            <a:r>
              <a:rPr lang="ja-JP" altLang="en-US" sz="2400" b="1" dirty="0">
                <a:solidFill>
                  <a:srgbClr val="CC0000"/>
                </a:solidFill>
              </a:rPr>
              <a:t>重大性</a:t>
            </a:r>
          </a:p>
        </p:txBody>
      </p:sp>
      <p:sp>
        <p:nvSpPr>
          <p:cNvPr id="16" name="正方形/長方形 15"/>
          <p:cNvSpPr/>
          <p:nvPr/>
        </p:nvSpPr>
        <p:spPr>
          <a:xfrm>
            <a:off x="938988" y="5439025"/>
            <a:ext cx="7112725" cy="1015663"/>
          </a:xfrm>
          <a:prstGeom prst="rect">
            <a:avLst/>
          </a:prstGeom>
        </p:spPr>
        <p:txBody>
          <a:bodyPr wrap="square">
            <a:spAutoFit/>
          </a:bodyPr>
          <a:lstStyle/>
          <a:p>
            <a:pPr algn="l"/>
            <a:r>
              <a:rPr lang="ja-JP" altLang="en-US" sz="2000" dirty="0"/>
              <a:t>① 左後方（死角）から自転車が道路を横断する・・・年１５件：甚大</a:t>
            </a:r>
          </a:p>
          <a:p>
            <a:pPr algn="l"/>
            <a:r>
              <a:rPr lang="ja-JP" altLang="en-US" sz="2000" dirty="0"/>
              <a:t>② 後退時に周囲の車を見落とす・・・年２件：小</a:t>
            </a:r>
          </a:p>
          <a:p>
            <a:pPr algn="l"/>
            <a:r>
              <a:rPr lang="ja-JP" altLang="en-US" sz="2000" dirty="0"/>
              <a:t>③ 四輪車の割り込み・・・年１件：中</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type="body" idx="1"/>
          </p:nvPr>
        </p:nvSpPr>
        <p:spPr>
          <a:xfrm>
            <a:off x="1042988" y="1989138"/>
            <a:ext cx="6851650" cy="3886200"/>
          </a:xfrm>
        </p:spPr>
        <p:txBody>
          <a:bodyPr/>
          <a:lstStyle/>
          <a:p>
            <a:pPr eaLnBrk="1" hangingPunct="1"/>
            <a:r>
              <a:rPr lang="ja-JP" altLang="en-US" dirty="0">
                <a:ea typeface="HG丸ｺﾞｼｯｸM-PRO" pitchFamily="50" charset="-128"/>
              </a:rPr>
              <a:t>ご清聴ありがとうございました。</a:t>
            </a:r>
          </a:p>
        </p:txBody>
      </p:sp>
      <p:pic>
        <p:nvPicPr>
          <p:cNvPr id="89092" name="Picture 4"/>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5"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endParaRPr lang="ja-JP" altLang="en-US" sz="2800" dirty="0"/>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103</a:t>
            </a:fld>
            <a:endParaRPr lang="en-US" altLang="ja-JP"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252047" y="3077254"/>
            <a:ext cx="8573966" cy="707886"/>
          </a:xfrm>
          <a:prstGeom prst="rect">
            <a:avLst/>
          </a:prstGeom>
          <a:noFill/>
          <a:ln w="9525">
            <a:noFill/>
            <a:miter lim="800000"/>
            <a:headEnd/>
            <a:tailEnd/>
          </a:ln>
        </p:spPr>
        <p:txBody>
          <a:bodyPr anchor="ctr">
            <a:spAutoFit/>
          </a:bodyPr>
          <a:lstStyle/>
          <a:p>
            <a:pPr marL="422041" indent="-422041" eaLnBrk="0" hangingPunct="0">
              <a:defRPr/>
            </a:pPr>
            <a:r>
              <a:rPr lang="ja-JP" altLang="en-US" sz="1850" b="1" dirty="0">
                <a:latin typeface="ＭＳ Ｐゴシック" pitchFamily="50" charset="-128"/>
              </a:rPr>
              <a:t>　</a:t>
            </a:r>
            <a:r>
              <a:rPr lang="ja-JP" altLang="en-US" sz="4000" b="1" dirty="0">
                <a:latin typeface="ＭＳ Ｐゴシック" pitchFamily="50" charset="-128"/>
              </a:rPr>
              <a:t>　（ページ調整用スライド）</a:t>
            </a:r>
            <a:endParaRPr lang="en-US" altLang="ja-JP" sz="4000" b="1" dirty="0">
              <a:latin typeface="ＭＳ Ｐゴシック" pitchFamily="50" charset="-128"/>
            </a:endParaRPr>
          </a:p>
        </p:txBody>
      </p:sp>
      <p:pic>
        <p:nvPicPr>
          <p:cNvPr id="130052" name="Picture 7"/>
          <p:cNvPicPr>
            <a:picLocks noChangeAspect="1" noChangeArrowheads="1"/>
          </p:cNvPicPr>
          <p:nvPr/>
        </p:nvPicPr>
        <p:blipFill>
          <a:blip r:embed="rId3" cstate="print"/>
          <a:srcRect/>
          <a:stretch>
            <a:fillRect/>
          </a:stretch>
        </p:blipFill>
        <p:spPr bwMode="auto">
          <a:xfrm>
            <a:off x="142143" y="6279174"/>
            <a:ext cx="1727688" cy="231531"/>
          </a:xfrm>
          <a:prstGeom prst="rect">
            <a:avLst/>
          </a:prstGeom>
          <a:noFill/>
          <a:ln w="9525" algn="ctr">
            <a:noFill/>
            <a:miter lim="800000"/>
            <a:headEnd/>
            <a:tailEnd/>
          </a:ln>
        </p:spPr>
      </p:pic>
      <p:sp>
        <p:nvSpPr>
          <p:cNvPr id="3" name="スライド番号プレースホルダー 2"/>
          <p:cNvSpPr>
            <a:spLocks noGrp="1"/>
          </p:cNvSpPr>
          <p:nvPr>
            <p:ph type="sldNum" sz="quarter" idx="11"/>
          </p:nvPr>
        </p:nvSpPr>
        <p:spPr/>
        <p:txBody>
          <a:bodyPr/>
          <a:lstStyle/>
          <a:p>
            <a:pPr>
              <a:defRPr/>
            </a:pPr>
            <a:fld id="{CB437A40-9B03-4AC5-A981-4A10656EEB52}" type="slidenum">
              <a:rPr lang="en-US" altLang="ja-JP" smtClean="0"/>
              <a:pPr>
                <a:defRPr/>
              </a:pPr>
              <a:t>104</a:t>
            </a:fld>
            <a:endParaRPr lang="en-US" altLang="ja-JP"/>
          </a:p>
        </p:txBody>
      </p:sp>
    </p:spTree>
    <p:extLst>
      <p:ext uri="{BB962C8B-B14F-4D97-AF65-F5344CB8AC3E}">
        <p14:creationId xmlns:p14="http://schemas.microsoft.com/office/powerpoint/2010/main" val="1617101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685800" y="1204522"/>
            <a:ext cx="7772400" cy="1362075"/>
          </a:xfrm>
        </p:spPr>
        <p:txBody>
          <a:bodyPr/>
          <a:lstStyle/>
          <a:p>
            <a:r>
              <a:rPr kumimoji="1" lang="ja-JP" altLang="en-US" dirty="0"/>
              <a:t>以下、参考資料</a:t>
            </a:r>
            <a:r>
              <a:rPr kumimoji="1" lang="en-US" altLang="ja-JP" dirty="0"/>
              <a:t/>
            </a:r>
            <a:br>
              <a:rPr kumimoji="1" lang="en-US" altLang="ja-JP" dirty="0"/>
            </a:br>
            <a:r>
              <a:rPr kumimoji="1" lang="ja-JP" altLang="en-US" sz="3200" dirty="0"/>
              <a:t>～</a:t>
            </a:r>
            <a:r>
              <a:rPr lang="ja-JP" altLang="en-US" sz="3200" dirty="0"/>
              <a:t>事業者における輸送の安全取組事例～</a:t>
            </a:r>
            <a:endParaRPr kumimoji="1" lang="ja-JP" altLang="en-US" sz="3200" dirty="0"/>
          </a:p>
        </p:txBody>
      </p:sp>
      <p:sp>
        <p:nvSpPr>
          <p:cNvPr id="7" name="コンテンツ プレースホルダー 5"/>
          <p:cNvSpPr txBox="1">
            <a:spLocks/>
          </p:cNvSpPr>
          <p:nvPr/>
        </p:nvSpPr>
        <p:spPr bwMode="auto">
          <a:xfrm>
            <a:off x="457200" y="2772715"/>
            <a:ext cx="8229600" cy="3269566"/>
          </a:xfrm>
          <a:prstGeom prst="rect">
            <a:avLst/>
          </a:prstGeom>
          <a:noFill/>
          <a:ln w="9525">
            <a:solidFill>
              <a:schemeClr val="bg2">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000" b="1" cap="all">
                <a:solidFill>
                  <a:schemeClr val="tx1"/>
                </a:solidFill>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marL="457200" indent="-457200">
              <a:buFont typeface="Arial" panose="020B0604020202020204" pitchFamily="34" charset="0"/>
              <a:buChar char="•"/>
            </a:pPr>
            <a:r>
              <a:rPr lang="ja-JP" altLang="en-US" sz="2800" kern="0" dirty="0"/>
              <a:t>大臣官房運輸安全監理官室では、運輸安全マネジメント評価等を通して、事業者における輸送の安全取組事例を収集しております。</a:t>
            </a:r>
            <a:endParaRPr lang="en-US" altLang="ja-JP" sz="2800" kern="0" dirty="0"/>
          </a:p>
          <a:p>
            <a:pPr marL="457200" indent="-457200">
              <a:buFont typeface="Arial" panose="020B0604020202020204" pitchFamily="34" charset="0"/>
              <a:buChar char="•"/>
            </a:pPr>
            <a:r>
              <a:rPr lang="ja-JP" altLang="en-US" sz="2800" kern="0" dirty="0"/>
              <a:t>以下、リスク管理に関係する取組事例を示します。運輸事業者の皆様におかれましては、これらの各種取組事例を参考情報として適宜活用いただければと考えております。 </a:t>
            </a:r>
          </a:p>
        </p:txBody>
      </p:sp>
      <p:sp>
        <p:nvSpPr>
          <p:cNvPr id="8"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endParaRPr lang="ja-JP" altLang="en-US" sz="2800" dirty="0"/>
          </a:p>
        </p:txBody>
      </p:sp>
      <p:sp>
        <p:nvSpPr>
          <p:cNvPr id="2" name="スライド番号プレースホルダー 1"/>
          <p:cNvSpPr>
            <a:spLocks noGrp="1"/>
          </p:cNvSpPr>
          <p:nvPr>
            <p:ph type="sldNum" sz="quarter" idx="11"/>
          </p:nvPr>
        </p:nvSpPr>
        <p:spPr/>
        <p:txBody>
          <a:bodyPr/>
          <a:lstStyle/>
          <a:p>
            <a:pPr>
              <a:defRPr/>
            </a:pPr>
            <a:fld id="{F2DB792D-D871-4CCA-A78C-78C247134512}" type="slidenum">
              <a:rPr lang="en-US" altLang="ja-JP" smtClean="0"/>
              <a:pPr>
                <a:defRPr/>
              </a:pPr>
              <a:t>105</a:t>
            </a:fld>
            <a:endParaRPr lang="en-US" altLang="ja-JP"/>
          </a:p>
        </p:txBody>
      </p:sp>
      <p:pic>
        <p:nvPicPr>
          <p:cNvPr id="9"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21096115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21"/>
          <p:cNvSpPr>
            <a:spLocks noChangeArrowheads="1"/>
          </p:cNvSpPr>
          <p:nvPr/>
        </p:nvSpPr>
        <p:spPr bwMode="auto">
          <a:xfrm>
            <a:off x="0" y="-14068"/>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ガイドライン掲載の取組事例①</a:t>
            </a:r>
          </a:p>
        </p:txBody>
      </p:sp>
      <p:sp>
        <p:nvSpPr>
          <p:cNvPr id="8" name="コンテンツ プレースホルダー 7"/>
          <p:cNvSpPr>
            <a:spLocks noGrp="1"/>
          </p:cNvSpPr>
          <p:nvPr>
            <p:ph/>
          </p:nvPr>
        </p:nvSpPr>
        <p:spPr>
          <a:xfrm>
            <a:off x="457200" y="831954"/>
            <a:ext cx="8229600" cy="4699416"/>
          </a:xfrm>
          <a:ln>
            <a:solidFill>
              <a:schemeClr val="bg2">
                <a:lumMod val="20000"/>
                <a:lumOff val="80000"/>
              </a:schemeClr>
            </a:solidFill>
          </a:ln>
        </p:spPr>
        <p:txBody>
          <a:bodyPr/>
          <a:lstStyle/>
          <a:p>
            <a:r>
              <a:rPr lang="ja-JP" altLang="en-US" sz="2000" dirty="0"/>
              <a:t>現場から報告があったヒヤリ・ハット情報を注意喚起のため速報として各現場に速やかに周知</a:t>
            </a:r>
          </a:p>
          <a:p>
            <a:r>
              <a:rPr lang="ja-JP" altLang="en-US" sz="2000" dirty="0"/>
              <a:t>現場から収集したヒヤリ・ハット情報を分類・分析し、その結果を小冊子（ヒヤリ・ハット事例集など）に取りまとめ、現場配布、社内研修で教材として活用</a:t>
            </a:r>
          </a:p>
          <a:p>
            <a:r>
              <a:rPr lang="ja-JP" altLang="en-US" sz="2000" dirty="0"/>
              <a:t>現場から収集したヒヤリ・ハット情報をもとに、漫画的に解りやすくし、平易な内容で教訓を取りまとめた小冊子を作成・現場配布</a:t>
            </a:r>
          </a:p>
          <a:p>
            <a:r>
              <a:rPr lang="ja-JP" altLang="en-US" sz="2000" dirty="0"/>
              <a:t>現場から収集したヒヤリ・ハット情報を基にハザードマップ等を作成</a:t>
            </a:r>
          </a:p>
          <a:p>
            <a:r>
              <a:rPr lang="ja-JP" altLang="en-US" sz="2000" dirty="0"/>
              <a:t>（鉄道モードの例）ヒヤリ・ハット体験者のコメントを付した駅構内ハザードマップを作成し、事務所内掲示・運転士に配布</a:t>
            </a:r>
          </a:p>
          <a:p>
            <a:r>
              <a:rPr lang="ja-JP" altLang="en-US" sz="2000" dirty="0"/>
              <a:t>（自動車モードの例）運行経路内又は配送区域内のハザードマップを作成し、危険箇所等の情報共有のため、事務所内掲示・運転士に配布</a:t>
            </a:r>
          </a:p>
          <a:p>
            <a:r>
              <a:rPr lang="ja-JP" altLang="en-US" sz="2000" dirty="0"/>
              <a:t>（海運モードの例）危険海域等の情報共有のため、ヒヤリ・ハット情報を海図に記入し、各船に当該海図を配布</a:t>
            </a:r>
          </a:p>
        </p:txBody>
      </p:sp>
      <p:sp>
        <p:nvSpPr>
          <p:cNvPr id="16" name="テキスト ボックス 15"/>
          <p:cNvSpPr txBox="1"/>
          <p:nvPr/>
        </p:nvSpPr>
        <p:spPr>
          <a:xfrm>
            <a:off x="715780" y="5639519"/>
            <a:ext cx="7712439" cy="646331"/>
          </a:xfrm>
          <a:prstGeom prst="rect">
            <a:avLst/>
          </a:prstGeom>
          <a:noFill/>
          <a:ln>
            <a:solidFill>
              <a:schemeClr val="bg2">
                <a:lumMod val="20000"/>
                <a:lumOff val="80000"/>
              </a:schemeClr>
            </a:solidFill>
          </a:ln>
        </p:spPr>
        <p:txBody>
          <a:bodyPr wrap="square" rtlCol="0">
            <a:spAutoFit/>
          </a:bodyPr>
          <a:lstStyle/>
          <a:p>
            <a:r>
              <a:rPr kumimoji="1" lang="ja-JP" altLang="en-US" dirty="0"/>
              <a:t>「運輸事業者における安全管理の進め方に関するガイドライン</a:t>
            </a:r>
            <a:r>
              <a:rPr kumimoji="1" lang="en-US" altLang="ja-JP" dirty="0"/>
              <a:t>(</a:t>
            </a:r>
            <a:r>
              <a:rPr kumimoji="1" lang="ja-JP" altLang="en-US" dirty="0"/>
              <a:t>平成</a:t>
            </a:r>
            <a:r>
              <a:rPr kumimoji="1" lang="en-US" altLang="ja-JP" dirty="0"/>
              <a:t>22</a:t>
            </a:r>
            <a:r>
              <a:rPr kumimoji="1" lang="ja-JP" altLang="en-US" dirty="0"/>
              <a:t>年</a:t>
            </a:r>
            <a:r>
              <a:rPr kumimoji="1" lang="en-US" altLang="ja-JP" dirty="0"/>
              <a:t>3</a:t>
            </a:r>
            <a:r>
              <a:rPr kumimoji="1" lang="ja-JP" altLang="en-US" dirty="0"/>
              <a:t>月</a:t>
            </a:r>
            <a:r>
              <a:rPr kumimoji="1" lang="en-US" altLang="ja-JP" dirty="0"/>
              <a:t>)</a:t>
            </a:r>
            <a:r>
              <a:rPr kumimoji="1" lang="ja-JP" altLang="en-US" dirty="0"/>
              <a:t>」</a:t>
            </a:r>
            <a:r>
              <a:rPr kumimoji="1" lang="en-US" altLang="ja-JP" dirty="0"/>
              <a:t>, p.23, </a:t>
            </a:r>
            <a:r>
              <a:rPr kumimoji="1" lang="ja-JP" altLang="en-US" dirty="0"/>
              <a:t>「</a:t>
            </a:r>
            <a:r>
              <a:rPr kumimoji="1" lang="en-US" altLang="ja-JP" dirty="0"/>
              <a:t>(8)</a:t>
            </a:r>
            <a:r>
              <a:rPr kumimoji="1" lang="ja-JP" altLang="en-US" dirty="0"/>
              <a:t>収集した事故、ヒヤリ</a:t>
            </a:r>
            <a:r>
              <a:rPr lang="ja-JP" altLang="en-US" dirty="0"/>
              <a:t>・ハット等の情報の活用の取組例」より抜粋</a:t>
            </a:r>
            <a:endParaRPr kumimoji="1" lang="en-US" altLang="ja-JP" dirty="0"/>
          </a:p>
        </p:txBody>
      </p:sp>
      <p:sp>
        <p:nvSpPr>
          <p:cNvPr id="21" name="スライド番号プレースホルダー 20"/>
          <p:cNvSpPr>
            <a:spLocks noGrp="1"/>
          </p:cNvSpPr>
          <p:nvPr>
            <p:ph type="sldNum" sz="quarter" idx="11"/>
          </p:nvPr>
        </p:nvSpPr>
        <p:spPr/>
        <p:txBody>
          <a:bodyPr/>
          <a:lstStyle/>
          <a:p>
            <a:pPr>
              <a:defRPr/>
            </a:pPr>
            <a:fld id="{4BDD43C4-F008-4F1A-AF7B-D5E1FE9C7088}" type="slidenum">
              <a:rPr lang="en-US" altLang="ja-JP" smtClean="0"/>
              <a:pPr>
                <a:defRPr/>
              </a:pPr>
              <a:t>106</a:t>
            </a:fld>
            <a:endParaRPr lang="en-US" altLang="ja-JP"/>
          </a:p>
        </p:txBody>
      </p:sp>
      <p:pic>
        <p:nvPicPr>
          <p:cNvPr id="6"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18848110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ガイドライン掲載の取組事例②</a:t>
            </a:r>
          </a:p>
        </p:txBody>
      </p:sp>
      <p:sp>
        <p:nvSpPr>
          <p:cNvPr id="8" name="コンテンツ プレースホルダー 7"/>
          <p:cNvSpPr>
            <a:spLocks noGrp="1"/>
          </p:cNvSpPr>
          <p:nvPr>
            <p:ph/>
          </p:nvPr>
        </p:nvSpPr>
        <p:spPr>
          <a:xfrm>
            <a:off x="457200" y="831954"/>
            <a:ext cx="8229600" cy="4612243"/>
          </a:xfrm>
          <a:ln>
            <a:solidFill>
              <a:schemeClr val="bg2">
                <a:lumMod val="20000"/>
                <a:lumOff val="80000"/>
              </a:schemeClr>
            </a:solidFill>
          </a:ln>
        </p:spPr>
        <p:txBody>
          <a:bodyPr/>
          <a:lstStyle/>
          <a:p>
            <a:r>
              <a:rPr lang="ja-JP" altLang="en-US" sz="2000" dirty="0"/>
              <a:t>発生した事故やヒヤリ・ハットの原因を究明し、他の現場で同じような状況がないか調査し、事故等の未然防止に活用</a:t>
            </a:r>
          </a:p>
          <a:p>
            <a:r>
              <a:rPr lang="ja-JP" altLang="en-US" sz="2000" dirty="0"/>
              <a:t>社内研修で事故経験者又はヒヤリ・ハット経験者に状況説明、原因究明を発表させ、発表者のスキルアップと研修参加者の情報共有を実施</a:t>
            </a:r>
          </a:p>
          <a:p>
            <a:r>
              <a:rPr lang="ja-JP" altLang="en-US" sz="2000" dirty="0"/>
              <a:t>社員研修で過去発生した事故事例やヒヤリ・ハット事例を課題・テーマとした原因究明及び対策の立て方の演習を実施</a:t>
            </a:r>
          </a:p>
          <a:p>
            <a:r>
              <a:rPr lang="ja-JP" altLang="en-US" sz="2000" dirty="0"/>
              <a:t>ドライブレコーダーの事故又はヒヤリ・ハット映像データを活用した各運転士に対する個人指導、社内研修（教材として活用）、小集団活動での危険予知訓練（</a:t>
            </a:r>
            <a:r>
              <a:rPr lang="en-US" altLang="ja-JP" sz="2000" dirty="0"/>
              <a:t>KYT </a:t>
            </a:r>
            <a:r>
              <a:rPr lang="ja-JP" altLang="en-US" sz="2000" dirty="0"/>
              <a:t>訓練）</a:t>
            </a:r>
          </a:p>
          <a:p>
            <a:r>
              <a:rPr lang="ja-JP" altLang="en-US" sz="2000" dirty="0"/>
              <a:t>新聞や業界誌などの事故記事を切り抜き、簡単なコメントをつけ現場に注意喚起</a:t>
            </a:r>
          </a:p>
          <a:p>
            <a:r>
              <a:rPr lang="ja-JP" altLang="en-US" sz="2000" dirty="0"/>
              <a:t>国が公表した事故報告書等を入手し、社内研修で事故の発生状況、原因等を参加者に説明実施 など</a:t>
            </a:r>
            <a:endParaRPr kumimoji="1" lang="ja-JP" altLang="en-US" sz="2000" dirty="0"/>
          </a:p>
        </p:txBody>
      </p:sp>
      <p:sp>
        <p:nvSpPr>
          <p:cNvPr id="5" name="テキスト ボックス 4"/>
          <p:cNvSpPr txBox="1"/>
          <p:nvPr/>
        </p:nvSpPr>
        <p:spPr>
          <a:xfrm>
            <a:off x="715780" y="5639519"/>
            <a:ext cx="7712439" cy="646331"/>
          </a:xfrm>
          <a:prstGeom prst="rect">
            <a:avLst/>
          </a:prstGeom>
          <a:noFill/>
          <a:ln>
            <a:solidFill>
              <a:schemeClr val="bg2">
                <a:lumMod val="20000"/>
                <a:lumOff val="80000"/>
              </a:schemeClr>
            </a:solidFill>
          </a:ln>
        </p:spPr>
        <p:txBody>
          <a:bodyPr wrap="square" rtlCol="0">
            <a:spAutoFit/>
          </a:bodyPr>
          <a:lstStyle/>
          <a:p>
            <a:r>
              <a:rPr kumimoji="1" lang="ja-JP" altLang="en-US" dirty="0"/>
              <a:t>「運輸事業者における安全管理の進め方に関するガイドライン</a:t>
            </a:r>
            <a:r>
              <a:rPr kumimoji="1" lang="en-US" altLang="ja-JP" dirty="0"/>
              <a:t>(</a:t>
            </a:r>
            <a:r>
              <a:rPr kumimoji="1" lang="ja-JP" altLang="en-US" dirty="0"/>
              <a:t>平成</a:t>
            </a:r>
            <a:r>
              <a:rPr kumimoji="1" lang="en-US" altLang="ja-JP" dirty="0"/>
              <a:t>22</a:t>
            </a:r>
            <a:r>
              <a:rPr kumimoji="1" lang="ja-JP" altLang="en-US" dirty="0"/>
              <a:t>年</a:t>
            </a:r>
            <a:r>
              <a:rPr kumimoji="1" lang="en-US" altLang="ja-JP" dirty="0"/>
              <a:t>3</a:t>
            </a:r>
            <a:r>
              <a:rPr kumimoji="1" lang="ja-JP" altLang="en-US" dirty="0"/>
              <a:t>月</a:t>
            </a:r>
            <a:r>
              <a:rPr kumimoji="1" lang="en-US" altLang="ja-JP" dirty="0"/>
              <a:t>)</a:t>
            </a:r>
            <a:r>
              <a:rPr kumimoji="1" lang="ja-JP" altLang="en-US" dirty="0"/>
              <a:t>」</a:t>
            </a:r>
            <a:r>
              <a:rPr kumimoji="1" lang="en-US" altLang="ja-JP" dirty="0"/>
              <a:t>, p.23, </a:t>
            </a:r>
            <a:r>
              <a:rPr kumimoji="1" lang="ja-JP" altLang="en-US" dirty="0"/>
              <a:t>「</a:t>
            </a:r>
            <a:r>
              <a:rPr kumimoji="1" lang="en-US" altLang="ja-JP" dirty="0"/>
              <a:t>(8)</a:t>
            </a:r>
            <a:r>
              <a:rPr kumimoji="1" lang="ja-JP" altLang="en-US" dirty="0"/>
              <a:t>収集した事故、ヒヤリ</a:t>
            </a:r>
            <a:r>
              <a:rPr lang="ja-JP" altLang="en-US" dirty="0"/>
              <a:t>・ハット等の情報の活用の取組例」より抜粋</a:t>
            </a:r>
            <a:endParaRPr kumimoji="1" lang="en-US" altLang="ja-JP" dirty="0"/>
          </a:p>
        </p:txBody>
      </p:sp>
      <p:sp>
        <p:nvSpPr>
          <p:cNvPr id="4" name="スライド番号プレースホルダー 3"/>
          <p:cNvSpPr>
            <a:spLocks noGrp="1"/>
          </p:cNvSpPr>
          <p:nvPr>
            <p:ph type="sldNum" sz="quarter" idx="11"/>
          </p:nvPr>
        </p:nvSpPr>
        <p:spPr/>
        <p:txBody>
          <a:bodyPr/>
          <a:lstStyle/>
          <a:p>
            <a:pPr>
              <a:defRPr/>
            </a:pPr>
            <a:fld id="{4BDD43C4-F008-4F1A-AF7B-D5E1FE9C7088}" type="slidenum">
              <a:rPr lang="en-US" altLang="ja-JP" smtClean="0"/>
              <a:pPr>
                <a:defRPr/>
              </a:pPr>
              <a:t>107</a:t>
            </a:fld>
            <a:endParaRPr lang="en-US" altLang="ja-JP"/>
          </a:p>
        </p:txBody>
      </p:sp>
      <p:pic>
        <p:nvPicPr>
          <p:cNvPr id="6"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16990065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運送事業者における輸送の安全取組事例①</a:t>
            </a:r>
          </a:p>
        </p:txBody>
      </p:sp>
      <p:sp>
        <p:nvSpPr>
          <p:cNvPr id="14" name="角丸四角形 13"/>
          <p:cNvSpPr/>
          <p:nvPr/>
        </p:nvSpPr>
        <p:spPr>
          <a:xfrm>
            <a:off x="4327820" y="1071345"/>
            <a:ext cx="4583342" cy="3251274"/>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250032" y="2886672"/>
            <a:ext cx="3889920" cy="1419175"/>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251520" y="1142321"/>
            <a:ext cx="3888432" cy="1080120"/>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252318" y="744669"/>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事業者の概要</a:t>
            </a:r>
          </a:p>
        </p:txBody>
      </p:sp>
      <p:sp>
        <p:nvSpPr>
          <p:cNvPr id="4" name="テキスト ボックス 3"/>
          <p:cNvSpPr txBox="1"/>
          <p:nvPr/>
        </p:nvSpPr>
        <p:spPr>
          <a:xfrm>
            <a:off x="390673" y="1237914"/>
            <a:ext cx="3461247" cy="923330"/>
          </a:xfrm>
          <a:prstGeom prst="rect">
            <a:avLst/>
          </a:prstGeom>
          <a:noFill/>
        </p:spPr>
        <p:txBody>
          <a:bodyPr wrap="square" rtlCol="0">
            <a:spAutoFit/>
          </a:bodyPr>
          <a:lstStyle/>
          <a:p>
            <a:r>
              <a:rPr lang="ja-JP" altLang="en-US" b="1" dirty="0"/>
              <a:t>社名：株式会社Ａロジスティクス</a:t>
            </a:r>
            <a:endParaRPr lang="en-US" altLang="ja-JP" b="1" dirty="0"/>
          </a:p>
          <a:p>
            <a:r>
              <a:rPr kumimoji="1" lang="ja-JP" altLang="en-US" b="1" dirty="0"/>
              <a:t>人員：１８０名</a:t>
            </a:r>
            <a:endParaRPr kumimoji="1" lang="en-US" altLang="ja-JP" b="1" dirty="0"/>
          </a:p>
          <a:p>
            <a:r>
              <a:rPr lang="ja-JP" altLang="en-US" b="1" dirty="0"/>
              <a:t>台数：１２３台</a:t>
            </a:r>
            <a:endParaRPr kumimoji="1" lang="ja-JP" altLang="en-US" b="1" dirty="0"/>
          </a:p>
        </p:txBody>
      </p:sp>
      <p:pic>
        <p:nvPicPr>
          <p:cNvPr id="5" name="図 4"/>
          <p:cNvPicPr>
            <a:picLocks noChangeAspect="1"/>
          </p:cNvPicPr>
          <p:nvPr/>
        </p:nvPicPr>
        <p:blipFill>
          <a:blip r:embed="rId3"/>
          <a:stretch>
            <a:fillRect/>
          </a:stretch>
        </p:blipFill>
        <p:spPr>
          <a:xfrm>
            <a:off x="743597" y="4751807"/>
            <a:ext cx="2579403" cy="1667236"/>
          </a:xfrm>
          <a:prstGeom prst="rect">
            <a:avLst/>
          </a:prstGeom>
        </p:spPr>
      </p:pic>
      <p:pic>
        <p:nvPicPr>
          <p:cNvPr id="6" name="図 5"/>
          <p:cNvPicPr>
            <a:picLocks noChangeAspect="1"/>
          </p:cNvPicPr>
          <p:nvPr/>
        </p:nvPicPr>
        <p:blipFill>
          <a:blip r:embed="rId4"/>
          <a:stretch>
            <a:fillRect/>
          </a:stretch>
        </p:blipFill>
        <p:spPr>
          <a:xfrm>
            <a:off x="6372200" y="4739106"/>
            <a:ext cx="2233519" cy="1678509"/>
          </a:xfrm>
          <a:prstGeom prst="rect">
            <a:avLst/>
          </a:prstGeom>
        </p:spPr>
      </p:pic>
      <p:sp>
        <p:nvSpPr>
          <p:cNvPr id="10" name="正方形/長方形 9"/>
          <p:cNvSpPr/>
          <p:nvPr/>
        </p:nvSpPr>
        <p:spPr>
          <a:xfrm>
            <a:off x="255802" y="2509043"/>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事例のポイント</a:t>
            </a:r>
          </a:p>
        </p:txBody>
      </p:sp>
      <p:sp>
        <p:nvSpPr>
          <p:cNvPr id="11" name="正方形/長方形 10"/>
          <p:cNvSpPr/>
          <p:nvPr/>
        </p:nvSpPr>
        <p:spPr>
          <a:xfrm>
            <a:off x="4370593" y="772671"/>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取組みの具体的内容</a:t>
            </a:r>
          </a:p>
        </p:txBody>
      </p:sp>
      <p:sp>
        <p:nvSpPr>
          <p:cNvPr id="13" name="テキスト ボックス 12"/>
          <p:cNvSpPr txBox="1"/>
          <p:nvPr/>
        </p:nvSpPr>
        <p:spPr>
          <a:xfrm>
            <a:off x="315271" y="3053712"/>
            <a:ext cx="3749279" cy="1200329"/>
          </a:xfrm>
          <a:prstGeom prst="rect">
            <a:avLst/>
          </a:prstGeom>
          <a:noFill/>
        </p:spPr>
        <p:txBody>
          <a:bodyPr wrap="square" rtlCol="0">
            <a:spAutoFit/>
          </a:bodyPr>
          <a:lstStyle/>
          <a:p>
            <a:r>
              <a:rPr kumimoji="1" lang="ja-JP" altLang="en-US" b="1" dirty="0"/>
              <a:t>同社のポリシーである「家族主義」に基づき、</a:t>
            </a:r>
            <a:r>
              <a:rPr kumimoji="1" lang="ja-JP" altLang="en-US" b="1" dirty="0">
                <a:solidFill>
                  <a:srgbClr val="FF0000"/>
                </a:solidFill>
              </a:rPr>
              <a:t>命令でなく、職場内のコミュニケーションを重視した取組み</a:t>
            </a:r>
            <a:r>
              <a:rPr kumimoji="1" lang="ja-JP" altLang="en-US" b="1" dirty="0"/>
              <a:t>で、一人一人の安全・品質意識が向上！</a:t>
            </a:r>
          </a:p>
        </p:txBody>
      </p:sp>
      <p:sp>
        <p:nvSpPr>
          <p:cNvPr id="7" name="テキスト ボックス 6"/>
          <p:cNvSpPr txBox="1"/>
          <p:nvPr/>
        </p:nvSpPr>
        <p:spPr>
          <a:xfrm>
            <a:off x="4327820" y="1378544"/>
            <a:ext cx="4540569" cy="2693045"/>
          </a:xfrm>
          <a:prstGeom prst="rect">
            <a:avLst/>
          </a:prstGeom>
          <a:noFill/>
        </p:spPr>
        <p:txBody>
          <a:bodyPr wrap="square" rtlCol="0">
            <a:spAutoFit/>
          </a:bodyPr>
          <a:lstStyle/>
          <a:p>
            <a:pPr marL="144000" indent="-144000" algn="l"/>
            <a:r>
              <a:rPr lang="ja-JP" altLang="en-US" sz="1300" dirty="0"/>
              <a:t>●社員が他の社員に対する感謝のことばを贈る「ありがとう運動」を実施し、職場内のコミュニケーションの向上を促進。</a:t>
            </a:r>
            <a:endParaRPr lang="en-US" altLang="ja-JP" sz="1300" dirty="0"/>
          </a:p>
          <a:p>
            <a:pPr marL="144000" indent="-144000" algn="l"/>
            <a:r>
              <a:rPr lang="ja-JP" altLang="en-US" sz="1300" dirty="0"/>
              <a:t>●運転者の指導については、総合管理室２名のスタッフが、全運転者に年１，２回の同乗指導をきめ細かく実施。</a:t>
            </a:r>
            <a:endParaRPr lang="en-US" altLang="ja-JP" sz="1300" dirty="0"/>
          </a:p>
          <a:p>
            <a:pPr marL="144000" indent="-144000" algn="l"/>
            <a:r>
              <a:rPr lang="ja-JP" altLang="en-US" sz="1300" dirty="0"/>
              <a:t>●どんな小さな事故であっても当人とのコミュニケーションが必要であるとの考えのもと、当人と面談し、事故状況のヒアリング、原因の究明、その対策等についての報告・論議を実施。</a:t>
            </a:r>
            <a:endParaRPr lang="en-US" altLang="ja-JP" sz="1300" dirty="0"/>
          </a:p>
          <a:p>
            <a:pPr marL="144000" indent="-144000" algn="l"/>
            <a:r>
              <a:rPr lang="ja-JP" altLang="en-US" sz="1300" dirty="0"/>
              <a:t>●事故が発生すると、「店舗カルテ」（危険箇所マップ）に危険箇所として追加マーキングし、社内に掲示。</a:t>
            </a:r>
            <a:endParaRPr lang="en-US" altLang="ja-JP" sz="1300" dirty="0"/>
          </a:p>
          <a:p>
            <a:pPr marL="144000" indent="-144000" algn="l"/>
            <a:r>
              <a:rPr lang="ja-JP" altLang="en-US" sz="1300" dirty="0"/>
              <a:t>●２００６年から改善提案制度を始め、全従業員が、日常業務の中での改善点を提案（年間３，０００件を目標）。この制度により、社員の業務に対する姿勢・資質の強化につながり、安全・品質が向上。</a:t>
            </a:r>
            <a:endParaRPr kumimoji="1" lang="en-US" altLang="ja-JP" sz="1300" dirty="0"/>
          </a:p>
        </p:txBody>
      </p:sp>
      <p:pic>
        <p:nvPicPr>
          <p:cNvPr id="9" name="図 8"/>
          <p:cNvPicPr>
            <a:picLocks noChangeAspect="1"/>
          </p:cNvPicPr>
          <p:nvPr/>
        </p:nvPicPr>
        <p:blipFill>
          <a:blip r:embed="rId5"/>
          <a:stretch>
            <a:fillRect/>
          </a:stretch>
        </p:blipFill>
        <p:spPr>
          <a:xfrm>
            <a:off x="3760312" y="4754008"/>
            <a:ext cx="2196053" cy="1663607"/>
          </a:xfrm>
          <a:prstGeom prst="rect">
            <a:avLst/>
          </a:prstGeom>
        </p:spPr>
      </p:pic>
      <p:sp>
        <p:nvSpPr>
          <p:cNvPr id="15" name="テキスト ボックス 14"/>
          <p:cNvSpPr txBox="1"/>
          <p:nvPr/>
        </p:nvSpPr>
        <p:spPr>
          <a:xfrm>
            <a:off x="1043608" y="4419849"/>
            <a:ext cx="1926468" cy="338554"/>
          </a:xfrm>
          <a:prstGeom prst="rect">
            <a:avLst/>
          </a:prstGeom>
          <a:noFill/>
        </p:spPr>
        <p:txBody>
          <a:bodyPr wrap="square" rtlCol="0">
            <a:spAutoFit/>
          </a:bodyPr>
          <a:lstStyle/>
          <a:p>
            <a:r>
              <a:rPr kumimoji="1" lang="ja-JP" altLang="en-US" sz="1600" b="1" dirty="0"/>
              <a:t>ありがとう運動</a:t>
            </a:r>
          </a:p>
        </p:txBody>
      </p:sp>
      <p:sp>
        <p:nvSpPr>
          <p:cNvPr id="17" name="テキスト ボックス 16"/>
          <p:cNvSpPr txBox="1"/>
          <p:nvPr/>
        </p:nvSpPr>
        <p:spPr>
          <a:xfrm>
            <a:off x="3925706" y="4402057"/>
            <a:ext cx="1926468" cy="338554"/>
          </a:xfrm>
          <a:prstGeom prst="rect">
            <a:avLst/>
          </a:prstGeom>
          <a:noFill/>
        </p:spPr>
        <p:txBody>
          <a:bodyPr wrap="square" rtlCol="0">
            <a:spAutoFit/>
          </a:bodyPr>
          <a:lstStyle/>
          <a:p>
            <a:r>
              <a:rPr kumimoji="1" lang="ja-JP" altLang="en-US" sz="1600" b="1" dirty="0"/>
              <a:t>改善提案制度①</a:t>
            </a:r>
          </a:p>
        </p:txBody>
      </p:sp>
      <p:sp>
        <p:nvSpPr>
          <p:cNvPr id="18" name="テキスト ボックス 17"/>
          <p:cNvSpPr txBox="1"/>
          <p:nvPr/>
        </p:nvSpPr>
        <p:spPr>
          <a:xfrm>
            <a:off x="6503006" y="4369533"/>
            <a:ext cx="1926468" cy="338554"/>
          </a:xfrm>
          <a:prstGeom prst="rect">
            <a:avLst/>
          </a:prstGeom>
          <a:noFill/>
        </p:spPr>
        <p:txBody>
          <a:bodyPr wrap="square" rtlCol="0">
            <a:spAutoFit/>
          </a:bodyPr>
          <a:lstStyle/>
          <a:p>
            <a:r>
              <a:rPr kumimoji="1" lang="ja-JP" altLang="en-US" sz="1600" b="1" dirty="0"/>
              <a:t>改善提案制度②</a:t>
            </a:r>
          </a:p>
        </p:txBody>
      </p:sp>
      <p:sp>
        <p:nvSpPr>
          <p:cNvPr id="8" name="スライド番号プレースホルダー 7"/>
          <p:cNvSpPr>
            <a:spLocks noGrp="1"/>
          </p:cNvSpPr>
          <p:nvPr>
            <p:ph type="sldNum" sz="quarter" idx="11"/>
          </p:nvPr>
        </p:nvSpPr>
        <p:spPr/>
        <p:txBody>
          <a:bodyPr/>
          <a:lstStyle/>
          <a:p>
            <a:pPr>
              <a:defRPr/>
            </a:pPr>
            <a:fld id="{8DEB9206-6B62-49F8-BC94-D9E684E3D2D0}" type="slidenum">
              <a:rPr lang="en-US" altLang="ja-JP" smtClean="0"/>
              <a:pPr>
                <a:defRPr/>
              </a:pPr>
              <a:t>108</a:t>
            </a:fld>
            <a:endParaRPr lang="en-US" altLang="ja-JP" dirty="0"/>
          </a:p>
        </p:txBody>
      </p:sp>
      <p:pic>
        <p:nvPicPr>
          <p:cNvPr id="20" name="Picture 3"/>
          <p:cNvPicPr>
            <a:picLocks noChangeAspect="1" noChangeArrowheads="1"/>
          </p:cNvPicPr>
          <p:nvPr/>
        </p:nvPicPr>
        <p:blipFill>
          <a:blip r:embed="rId6"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38163265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4327820" y="1071345"/>
            <a:ext cx="4583342" cy="3196435"/>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250032" y="2741533"/>
            <a:ext cx="3889920" cy="1429432"/>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251520" y="1142321"/>
            <a:ext cx="3888432" cy="1080120"/>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252318" y="744669"/>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事業者の概要</a:t>
            </a:r>
          </a:p>
        </p:txBody>
      </p:sp>
      <p:sp>
        <p:nvSpPr>
          <p:cNvPr id="4" name="テキスト ボックス 3"/>
          <p:cNvSpPr txBox="1"/>
          <p:nvPr/>
        </p:nvSpPr>
        <p:spPr>
          <a:xfrm>
            <a:off x="390673" y="1237914"/>
            <a:ext cx="3461247" cy="923330"/>
          </a:xfrm>
          <a:prstGeom prst="rect">
            <a:avLst/>
          </a:prstGeom>
          <a:noFill/>
        </p:spPr>
        <p:txBody>
          <a:bodyPr wrap="square" rtlCol="0">
            <a:spAutoFit/>
          </a:bodyPr>
          <a:lstStyle/>
          <a:p>
            <a:r>
              <a:rPr lang="ja-JP" altLang="en-US" b="1" dirty="0"/>
              <a:t>社名：Ｂ物流株式会社　　</a:t>
            </a:r>
            <a:endParaRPr lang="en-US" altLang="ja-JP" b="1" dirty="0"/>
          </a:p>
          <a:p>
            <a:r>
              <a:rPr kumimoji="1" lang="ja-JP" altLang="en-US" b="1" dirty="0"/>
              <a:t>人員：２８０名（乗務員１１６名）</a:t>
            </a:r>
            <a:endParaRPr kumimoji="1" lang="en-US" altLang="ja-JP" b="1" dirty="0"/>
          </a:p>
          <a:p>
            <a:r>
              <a:rPr lang="ja-JP" altLang="en-US" b="1" dirty="0"/>
              <a:t>台数：１０５台</a:t>
            </a:r>
            <a:endParaRPr kumimoji="1" lang="ja-JP" altLang="en-US" b="1" dirty="0"/>
          </a:p>
        </p:txBody>
      </p:sp>
      <p:sp>
        <p:nvSpPr>
          <p:cNvPr id="10" name="正方形/長方形 9"/>
          <p:cNvSpPr/>
          <p:nvPr/>
        </p:nvSpPr>
        <p:spPr>
          <a:xfrm>
            <a:off x="255802" y="2363903"/>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事例のポイント</a:t>
            </a:r>
          </a:p>
        </p:txBody>
      </p:sp>
      <p:sp>
        <p:nvSpPr>
          <p:cNvPr id="11" name="正方形/長方形 10"/>
          <p:cNvSpPr/>
          <p:nvPr/>
        </p:nvSpPr>
        <p:spPr>
          <a:xfrm>
            <a:off x="4370593" y="772671"/>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取組みの具体的内容</a:t>
            </a:r>
          </a:p>
        </p:txBody>
      </p:sp>
      <p:sp>
        <p:nvSpPr>
          <p:cNvPr id="13" name="テキスト ボックス 12"/>
          <p:cNvSpPr txBox="1"/>
          <p:nvPr/>
        </p:nvSpPr>
        <p:spPr>
          <a:xfrm>
            <a:off x="320352" y="2922311"/>
            <a:ext cx="3749279" cy="1200329"/>
          </a:xfrm>
          <a:prstGeom prst="rect">
            <a:avLst/>
          </a:prstGeom>
          <a:noFill/>
        </p:spPr>
        <p:txBody>
          <a:bodyPr wrap="square" rtlCol="0">
            <a:spAutoFit/>
          </a:bodyPr>
          <a:lstStyle/>
          <a:p>
            <a:r>
              <a:rPr kumimoji="1" lang="ja-JP" altLang="en-US" b="1" dirty="0"/>
              <a:t>トップダウンではなく、</a:t>
            </a:r>
            <a:r>
              <a:rPr kumimoji="1" lang="ja-JP" altLang="en-US" b="1" dirty="0">
                <a:solidFill>
                  <a:srgbClr val="FF0000"/>
                </a:solidFill>
              </a:rPr>
              <a:t>乗務員が自分たちで討議して目標を決め、遂行するチーム活動</a:t>
            </a:r>
            <a:r>
              <a:rPr kumimoji="1" lang="ja-JP" altLang="en-US" b="1" dirty="0"/>
              <a:t>を軸に、安全をマネジメントする仕組みを構築！！</a:t>
            </a:r>
            <a:endParaRPr kumimoji="1" lang="en-US" altLang="ja-JP" b="1" dirty="0"/>
          </a:p>
        </p:txBody>
      </p:sp>
      <p:sp>
        <p:nvSpPr>
          <p:cNvPr id="7" name="テキスト ボックス 6"/>
          <p:cNvSpPr txBox="1"/>
          <p:nvPr/>
        </p:nvSpPr>
        <p:spPr>
          <a:xfrm>
            <a:off x="4387857" y="1227692"/>
            <a:ext cx="4540569" cy="2893100"/>
          </a:xfrm>
          <a:prstGeom prst="rect">
            <a:avLst/>
          </a:prstGeom>
          <a:noFill/>
        </p:spPr>
        <p:txBody>
          <a:bodyPr wrap="square" rtlCol="0">
            <a:spAutoFit/>
          </a:bodyPr>
          <a:lstStyle/>
          <a:p>
            <a:pPr marL="144000" indent="-144000" algn="l"/>
            <a:r>
              <a:rPr lang="ja-JP" altLang="en-US" sz="1300" dirty="0"/>
              <a:t>●キックオフ大会にて会社の年間スローガンを乗務員が設定。設定に至るまでの経緯を全員が理解しているため、抽象的なものであっても、会社は修正を加えない。</a:t>
            </a:r>
            <a:endParaRPr lang="en-US" altLang="ja-JP" sz="1300" dirty="0"/>
          </a:p>
          <a:p>
            <a:pPr marL="144000" indent="-144000" algn="l"/>
            <a:r>
              <a:rPr lang="ja-JP" altLang="en-US" sz="1300" dirty="0"/>
              <a:t>●全社のスローガンと共に、チーム毎のスローガンも設定する。</a:t>
            </a:r>
            <a:endParaRPr lang="en-US" altLang="ja-JP" sz="1300" dirty="0"/>
          </a:p>
          <a:p>
            <a:pPr marL="144000" indent="-144000" algn="l"/>
            <a:r>
              <a:rPr lang="ja-JP" altLang="en-US" sz="1300" dirty="0"/>
              <a:t>●安全も含めた日常の気付きなどを記載する「みんなのノート」を乗務員の中で回覧し、記載する活動を実施。この活動は、事故が多発した時に、乗務員が自発的に始めた。</a:t>
            </a:r>
            <a:endParaRPr lang="en-US" altLang="ja-JP" sz="1300" dirty="0"/>
          </a:p>
          <a:p>
            <a:pPr marL="144000" indent="-144000" algn="l"/>
            <a:r>
              <a:rPr lang="ja-JP" altLang="en-US" sz="1300" dirty="0"/>
              <a:t>●毎月１９日を“一工夫</a:t>
            </a:r>
            <a:r>
              <a:rPr lang="en-US" altLang="ja-JP" sz="1300" dirty="0"/>
              <a:t>×</a:t>
            </a:r>
            <a:r>
              <a:rPr lang="ja-JP" altLang="en-US" sz="1300" dirty="0"/>
              <a:t>改善の日”と定め、「ＫＡＩＺＥＮシート」「ヒヤリハットシート」を収集。安全環境対策室が一人一人にコメントを記入して返却し、個別のフォローをすることでＰＤＣＡの手順に基づく改善活動を定着させて、提出率も高めている。</a:t>
            </a:r>
            <a:endParaRPr lang="en-US" altLang="ja-JP" sz="1300" dirty="0"/>
          </a:p>
          <a:p>
            <a:pPr marL="144000" indent="-144000" algn="l"/>
            <a:r>
              <a:rPr lang="ja-JP" altLang="en-US" sz="1300" dirty="0"/>
              <a:t>●点呼時に、「チームの無事故記録は何日ですか？」と質問することで、乗務員のチーム活動への関わり意識と、無事故への注意を喚起している。</a:t>
            </a:r>
            <a:endParaRPr lang="en-US" altLang="ja-JP" sz="1300" dirty="0"/>
          </a:p>
        </p:txBody>
      </p:sp>
      <p:sp>
        <p:nvSpPr>
          <p:cNvPr id="15" name="テキスト ボックス 14"/>
          <p:cNvSpPr txBox="1"/>
          <p:nvPr/>
        </p:nvSpPr>
        <p:spPr>
          <a:xfrm>
            <a:off x="611560" y="4346153"/>
            <a:ext cx="2327808" cy="338554"/>
          </a:xfrm>
          <a:prstGeom prst="rect">
            <a:avLst/>
          </a:prstGeom>
          <a:noFill/>
        </p:spPr>
        <p:txBody>
          <a:bodyPr wrap="square" rtlCol="0">
            <a:spAutoFit/>
          </a:bodyPr>
          <a:lstStyle/>
          <a:p>
            <a:r>
              <a:rPr kumimoji="1" lang="ja-JP" altLang="en-US" sz="1600" b="1" dirty="0"/>
              <a:t>チーム別スローガン</a:t>
            </a:r>
          </a:p>
        </p:txBody>
      </p:sp>
      <p:sp>
        <p:nvSpPr>
          <p:cNvPr id="17" name="テキスト ボックス 16"/>
          <p:cNvSpPr txBox="1"/>
          <p:nvPr/>
        </p:nvSpPr>
        <p:spPr>
          <a:xfrm>
            <a:off x="3869184" y="4323429"/>
            <a:ext cx="1657044" cy="338554"/>
          </a:xfrm>
          <a:prstGeom prst="rect">
            <a:avLst/>
          </a:prstGeom>
          <a:noFill/>
        </p:spPr>
        <p:txBody>
          <a:bodyPr wrap="square" rtlCol="0">
            <a:spAutoFit/>
          </a:bodyPr>
          <a:lstStyle/>
          <a:p>
            <a:r>
              <a:rPr kumimoji="1" lang="ja-JP" altLang="en-US" sz="1600" b="1" dirty="0"/>
              <a:t>みんなのノート</a:t>
            </a:r>
          </a:p>
        </p:txBody>
      </p:sp>
      <p:sp>
        <p:nvSpPr>
          <p:cNvPr id="18" name="テキスト ボックス 17"/>
          <p:cNvSpPr txBox="1"/>
          <p:nvPr/>
        </p:nvSpPr>
        <p:spPr>
          <a:xfrm>
            <a:off x="6258342" y="4331945"/>
            <a:ext cx="2490506" cy="338554"/>
          </a:xfrm>
          <a:prstGeom prst="rect">
            <a:avLst/>
          </a:prstGeom>
          <a:noFill/>
        </p:spPr>
        <p:txBody>
          <a:bodyPr wrap="square" rtlCol="0">
            <a:spAutoFit/>
          </a:bodyPr>
          <a:lstStyle/>
          <a:p>
            <a:r>
              <a:rPr kumimoji="1" lang="ja-JP" altLang="en-US" sz="1600" b="1" dirty="0"/>
              <a:t>ＫＡＩＺＥＮシート</a:t>
            </a:r>
          </a:p>
        </p:txBody>
      </p:sp>
      <p:pic>
        <p:nvPicPr>
          <p:cNvPr id="8" name="図 7"/>
          <p:cNvPicPr>
            <a:picLocks noChangeAspect="1"/>
          </p:cNvPicPr>
          <p:nvPr/>
        </p:nvPicPr>
        <p:blipFill>
          <a:blip r:embed="rId3"/>
          <a:stretch>
            <a:fillRect/>
          </a:stretch>
        </p:blipFill>
        <p:spPr>
          <a:xfrm>
            <a:off x="278459" y="4636801"/>
            <a:ext cx="2879769" cy="1839796"/>
          </a:xfrm>
          <a:prstGeom prst="rect">
            <a:avLst/>
          </a:prstGeom>
        </p:spPr>
      </p:pic>
      <p:pic>
        <p:nvPicPr>
          <p:cNvPr id="9" name="図 8"/>
          <p:cNvPicPr>
            <a:picLocks noChangeAspect="1"/>
          </p:cNvPicPr>
          <p:nvPr/>
        </p:nvPicPr>
        <p:blipFill>
          <a:blip r:embed="rId4"/>
          <a:stretch>
            <a:fillRect/>
          </a:stretch>
        </p:blipFill>
        <p:spPr>
          <a:xfrm>
            <a:off x="3347864" y="4636800"/>
            <a:ext cx="2664295" cy="1827331"/>
          </a:xfrm>
          <a:prstGeom prst="rect">
            <a:avLst/>
          </a:prstGeom>
        </p:spPr>
      </p:pic>
      <p:sp>
        <p:nvSpPr>
          <p:cNvPr id="16" name="正方形/長方形 15"/>
          <p:cNvSpPr/>
          <p:nvPr/>
        </p:nvSpPr>
        <p:spPr>
          <a:xfrm>
            <a:off x="1250860" y="5799203"/>
            <a:ext cx="288032" cy="2099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1" name="正方形/長方形 20"/>
          <p:cNvSpPr/>
          <p:nvPr/>
        </p:nvSpPr>
        <p:spPr>
          <a:xfrm>
            <a:off x="2367277" y="5799203"/>
            <a:ext cx="288032" cy="2099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4"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運送事業者における輸送の安全取組事例②</a:t>
            </a:r>
          </a:p>
        </p:txBody>
      </p:sp>
      <p:sp>
        <p:nvSpPr>
          <p:cNvPr id="20" name="スライド番号プレースホルダー 19"/>
          <p:cNvSpPr>
            <a:spLocks noGrp="1"/>
          </p:cNvSpPr>
          <p:nvPr>
            <p:ph type="sldNum" sz="quarter" idx="11"/>
          </p:nvPr>
        </p:nvSpPr>
        <p:spPr/>
        <p:txBody>
          <a:bodyPr/>
          <a:lstStyle/>
          <a:p>
            <a:pPr>
              <a:defRPr/>
            </a:pPr>
            <a:fld id="{8DEB9206-6B62-49F8-BC94-D9E684E3D2D0}" type="slidenum">
              <a:rPr lang="en-US" altLang="ja-JP" smtClean="0"/>
              <a:pPr>
                <a:defRPr/>
              </a:pPr>
              <a:t>109</a:t>
            </a:fld>
            <a:endParaRPr lang="en-US" altLang="ja-JP" dirty="0"/>
          </a:p>
        </p:txBody>
      </p:sp>
      <p:pic>
        <p:nvPicPr>
          <p:cNvPr id="23" name="Picture 3"/>
          <p:cNvPicPr>
            <a:picLocks noChangeAspect="1" noChangeArrowheads="1"/>
          </p:cNvPicPr>
          <p:nvPr/>
        </p:nvPicPr>
        <p:blipFill>
          <a:blip r:embed="rId5" cstate="print"/>
          <a:srcRect/>
          <a:stretch>
            <a:fillRect/>
          </a:stretch>
        </p:blipFill>
        <p:spPr bwMode="auto">
          <a:xfrm>
            <a:off x="42863" y="6578600"/>
            <a:ext cx="1871662" cy="250825"/>
          </a:xfrm>
          <a:prstGeom prst="rect">
            <a:avLst/>
          </a:prstGeom>
          <a:noFill/>
          <a:ln w="9525" algn="ctr">
            <a:noFill/>
            <a:miter lim="800000"/>
            <a:headEnd/>
            <a:tailEnd/>
          </a:ln>
        </p:spPr>
      </p:pic>
      <p:pic>
        <p:nvPicPr>
          <p:cNvPr id="22" name="図 21"/>
          <p:cNvPicPr>
            <a:picLocks noChangeAspect="1"/>
          </p:cNvPicPr>
          <p:nvPr/>
        </p:nvPicPr>
        <p:blipFill>
          <a:blip r:embed="rId6"/>
          <a:stretch>
            <a:fillRect/>
          </a:stretch>
        </p:blipFill>
        <p:spPr>
          <a:xfrm>
            <a:off x="6237184" y="4614144"/>
            <a:ext cx="2638425" cy="1819275"/>
          </a:xfrm>
          <a:prstGeom prst="rect">
            <a:avLst/>
          </a:prstGeom>
        </p:spPr>
      </p:pic>
    </p:spTree>
    <p:extLst>
      <p:ext uri="{BB962C8B-B14F-4D97-AF65-F5344CB8AC3E}">
        <p14:creationId xmlns:p14="http://schemas.microsoft.com/office/powerpoint/2010/main" val="2232447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27"/>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en-US" altLang="ja-JP" sz="2800" dirty="0">
                <a:solidFill>
                  <a:schemeClr val="tx2"/>
                </a:solidFill>
              </a:rPr>
              <a:t>1-5 </a:t>
            </a:r>
            <a:r>
              <a:rPr lang="ja-JP" altLang="en-US" sz="2800" dirty="0">
                <a:solidFill>
                  <a:schemeClr val="tx2"/>
                </a:solidFill>
              </a:rPr>
              <a:t>運輸安全マネジメント制度制定の起因</a:t>
            </a:r>
            <a:endParaRPr lang="ja-JP" altLang="en-US" sz="2800" dirty="0">
              <a:ea typeface="ＭＳ Ｐゴシック" pitchFamily="50" charset="-128"/>
            </a:endParaRPr>
          </a:p>
        </p:txBody>
      </p:sp>
      <p:sp>
        <p:nvSpPr>
          <p:cNvPr id="6" name="Rectangle 33"/>
          <p:cNvSpPr>
            <a:spLocks noChangeArrowheads="1"/>
          </p:cNvSpPr>
          <p:nvPr/>
        </p:nvSpPr>
        <p:spPr bwMode="auto">
          <a:xfrm>
            <a:off x="179512" y="692696"/>
            <a:ext cx="8640960" cy="584775"/>
          </a:xfrm>
          <a:prstGeom prst="rect">
            <a:avLst/>
          </a:prstGeom>
          <a:noFill/>
          <a:ln w="9525" algn="ctr">
            <a:noFill/>
            <a:miter lim="800000"/>
            <a:headEnd/>
            <a:tailEnd/>
          </a:ln>
        </p:spPr>
        <p:txBody>
          <a:bodyPr wrap="square">
            <a:spAutoFit/>
          </a:bodyPr>
          <a:lstStyle/>
          <a:p>
            <a:r>
              <a:rPr lang="ja-JP" altLang="en-US" sz="3200" b="1" dirty="0">
                <a:solidFill>
                  <a:srgbClr val="FF0000"/>
                </a:solidFill>
              </a:rPr>
              <a:t>ヒューマンエラー</a:t>
            </a:r>
            <a:r>
              <a:rPr lang="ja-JP" altLang="en-US" sz="2800" b="1" dirty="0"/>
              <a:t>に起因する事故・トラブルが多発</a:t>
            </a:r>
          </a:p>
        </p:txBody>
      </p:sp>
      <p:sp>
        <p:nvSpPr>
          <p:cNvPr id="7" name="Oval 2"/>
          <p:cNvSpPr>
            <a:spLocks noChangeArrowheads="1"/>
          </p:cNvSpPr>
          <p:nvPr/>
        </p:nvSpPr>
        <p:spPr bwMode="auto">
          <a:xfrm>
            <a:off x="1604211" y="1402799"/>
            <a:ext cx="5793354" cy="857322"/>
          </a:xfrm>
          <a:prstGeom prst="ellipse">
            <a:avLst/>
          </a:prstGeom>
          <a:solidFill>
            <a:srgbClr val="FFC000"/>
          </a:solidFill>
          <a:ln w="9525">
            <a:solidFill>
              <a:schemeClr val="tx1"/>
            </a:solidFill>
            <a:round/>
            <a:headEnd/>
            <a:tailEnd/>
          </a:ln>
          <a:effectLst/>
        </p:spPr>
        <p:txBody>
          <a:bodyPr wrap="none" anchor="ctr"/>
          <a:lstStyle/>
          <a:p>
            <a:pPr algn="ctr"/>
            <a:r>
              <a:rPr lang="ja-JP" altLang="en-US" sz="4000" dirty="0">
                <a:solidFill>
                  <a:schemeClr val="tx2"/>
                </a:solidFill>
              </a:rPr>
              <a:t>危険の発生</a:t>
            </a:r>
          </a:p>
        </p:txBody>
      </p:sp>
      <p:sp>
        <p:nvSpPr>
          <p:cNvPr id="8" name="Text Box 5"/>
          <p:cNvSpPr txBox="1">
            <a:spLocks noChangeArrowheads="1"/>
          </p:cNvSpPr>
          <p:nvPr/>
        </p:nvSpPr>
        <p:spPr bwMode="auto">
          <a:xfrm>
            <a:off x="695447" y="2985106"/>
            <a:ext cx="2736850" cy="588962"/>
          </a:xfrm>
          <a:prstGeom prst="rect">
            <a:avLst/>
          </a:prstGeom>
          <a:solidFill>
            <a:schemeClr val="accent5">
              <a:lumMod val="90000"/>
            </a:schemeClr>
          </a:solidFill>
          <a:ln w="9525">
            <a:solidFill>
              <a:schemeClr val="tx1"/>
            </a:solidFill>
            <a:miter lim="800000"/>
            <a:headEnd/>
            <a:tailEnd/>
          </a:ln>
        </p:spPr>
        <p:txBody>
          <a:bodyPr>
            <a:spAutoFit/>
          </a:bodyPr>
          <a:lstStyle/>
          <a:p>
            <a:pPr algn="ctr">
              <a:spcBef>
                <a:spcPct val="50000"/>
              </a:spcBef>
            </a:pPr>
            <a:r>
              <a:rPr lang="ja-JP" altLang="en-US" sz="3200" dirty="0"/>
              <a:t>外的要因</a:t>
            </a:r>
          </a:p>
        </p:txBody>
      </p:sp>
      <p:sp>
        <p:nvSpPr>
          <p:cNvPr id="9" name="AutoShape 92"/>
          <p:cNvSpPr>
            <a:spLocks noChangeArrowheads="1"/>
          </p:cNvSpPr>
          <p:nvPr/>
        </p:nvSpPr>
        <p:spPr bwMode="auto">
          <a:xfrm rot="19354268">
            <a:off x="2315646" y="2209188"/>
            <a:ext cx="607037" cy="647700"/>
          </a:xfrm>
          <a:prstGeom prst="rightArrow">
            <a:avLst>
              <a:gd name="adj1" fmla="val 50000"/>
              <a:gd name="adj2" fmla="val 33333"/>
            </a:avLst>
          </a:prstGeom>
          <a:solidFill>
            <a:srgbClr val="002060"/>
          </a:solidFill>
          <a:ln w="9525">
            <a:solidFill>
              <a:schemeClr val="tx1"/>
            </a:solidFill>
            <a:miter lim="800000"/>
            <a:headEnd/>
            <a:tailEnd/>
          </a:ln>
          <a:effectLst/>
        </p:spPr>
        <p:txBody>
          <a:bodyPr wrap="none" anchor="ctr"/>
          <a:lstStyle/>
          <a:p>
            <a:endParaRPr lang="ja-JP" altLang="en-US"/>
          </a:p>
        </p:txBody>
      </p:sp>
      <p:sp>
        <p:nvSpPr>
          <p:cNvPr id="10" name="Text Box 5"/>
          <p:cNvSpPr txBox="1">
            <a:spLocks noChangeArrowheads="1"/>
          </p:cNvSpPr>
          <p:nvPr/>
        </p:nvSpPr>
        <p:spPr bwMode="auto">
          <a:xfrm>
            <a:off x="4660715" y="2983441"/>
            <a:ext cx="2736850" cy="588962"/>
          </a:xfrm>
          <a:prstGeom prst="rect">
            <a:avLst/>
          </a:prstGeom>
          <a:solidFill>
            <a:srgbClr val="FFFF99"/>
          </a:solidFill>
          <a:ln w="9525">
            <a:solidFill>
              <a:schemeClr val="tx1"/>
            </a:solidFill>
            <a:miter lim="800000"/>
            <a:headEnd/>
            <a:tailEnd/>
          </a:ln>
        </p:spPr>
        <p:txBody>
          <a:bodyPr>
            <a:spAutoFit/>
          </a:bodyPr>
          <a:lstStyle/>
          <a:p>
            <a:pPr algn="ctr">
              <a:spcBef>
                <a:spcPct val="50000"/>
              </a:spcBef>
            </a:pPr>
            <a:r>
              <a:rPr lang="ja-JP" altLang="en-US" sz="3200" dirty="0"/>
              <a:t>内的要因</a:t>
            </a:r>
          </a:p>
        </p:txBody>
      </p:sp>
      <p:sp>
        <p:nvSpPr>
          <p:cNvPr id="11" name="AutoShape 92"/>
          <p:cNvSpPr>
            <a:spLocks noChangeArrowheads="1"/>
          </p:cNvSpPr>
          <p:nvPr/>
        </p:nvSpPr>
        <p:spPr bwMode="auto">
          <a:xfrm rot="13456014">
            <a:off x="5634407" y="2222347"/>
            <a:ext cx="636706" cy="647700"/>
          </a:xfrm>
          <a:prstGeom prst="rightArrow">
            <a:avLst>
              <a:gd name="adj1" fmla="val 50000"/>
              <a:gd name="adj2" fmla="val 33333"/>
            </a:avLst>
          </a:prstGeom>
          <a:solidFill>
            <a:srgbClr val="002060"/>
          </a:solidFill>
          <a:ln w="9525">
            <a:solidFill>
              <a:schemeClr val="tx1"/>
            </a:solidFill>
            <a:miter lim="800000"/>
            <a:headEnd/>
            <a:tailEnd/>
          </a:ln>
          <a:effectLst/>
        </p:spPr>
        <p:txBody>
          <a:bodyPr wrap="none" anchor="ctr"/>
          <a:lstStyle/>
          <a:p>
            <a:endParaRPr lang="ja-JP" altLang="en-US"/>
          </a:p>
        </p:txBody>
      </p:sp>
      <p:sp>
        <p:nvSpPr>
          <p:cNvPr id="12" name="Text Box 6"/>
          <p:cNvSpPr txBox="1">
            <a:spLocks noChangeArrowheads="1"/>
          </p:cNvSpPr>
          <p:nvPr/>
        </p:nvSpPr>
        <p:spPr bwMode="auto">
          <a:xfrm>
            <a:off x="3272589" y="4108319"/>
            <a:ext cx="2917076" cy="584775"/>
          </a:xfrm>
          <a:prstGeom prst="rect">
            <a:avLst/>
          </a:prstGeom>
          <a:solidFill>
            <a:srgbClr val="FFFF99">
              <a:alpha val="74000"/>
            </a:srgbClr>
          </a:solidFill>
          <a:ln w="38100">
            <a:solidFill>
              <a:schemeClr val="tx1"/>
            </a:solidFill>
            <a:miter lim="800000"/>
            <a:headEnd/>
            <a:tailEnd/>
          </a:ln>
        </p:spPr>
        <p:txBody>
          <a:bodyPr wrap="square">
            <a:spAutoFit/>
          </a:bodyPr>
          <a:lstStyle/>
          <a:p>
            <a:pPr algn="ctr">
              <a:spcBef>
                <a:spcPct val="50000"/>
              </a:spcBef>
            </a:pPr>
            <a:r>
              <a:rPr lang="ja-JP" altLang="en-US" sz="3200" dirty="0"/>
              <a:t>人的要因</a:t>
            </a:r>
            <a:endParaRPr lang="en-US" altLang="ja-JP" sz="3200" dirty="0"/>
          </a:p>
        </p:txBody>
      </p:sp>
      <p:sp>
        <p:nvSpPr>
          <p:cNvPr id="13" name="Text Box 5"/>
          <p:cNvSpPr txBox="1">
            <a:spLocks noChangeArrowheads="1"/>
          </p:cNvSpPr>
          <p:nvPr/>
        </p:nvSpPr>
        <p:spPr bwMode="auto">
          <a:xfrm>
            <a:off x="6366127" y="4084142"/>
            <a:ext cx="2436753" cy="584215"/>
          </a:xfrm>
          <a:prstGeom prst="rect">
            <a:avLst/>
          </a:prstGeom>
          <a:solidFill>
            <a:srgbClr val="00FFFF"/>
          </a:solidFill>
          <a:ln w="9525">
            <a:solidFill>
              <a:schemeClr val="tx1"/>
            </a:solidFill>
            <a:miter lim="800000"/>
            <a:headEnd/>
            <a:tailEnd/>
          </a:ln>
        </p:spPr>
        <p:txBody>
          <a:bodyPr wrap="square">
            <a:noAutofit/>
          </a:bodyPr>
          <a:lstStyle/>
          <a:p>
            <a:pPr algn="ctr">
              <a:spcBef>
                <a:spcPct val="50000"/>
              </a:spcBef>
            </a:pPr>
            <a:r>
              <a:rPr lang="ja-JP" altLang="en-US" sz="3200" dirty="0"/>
              <a:t>技術要因</a:t>
            </a:r>
          </a:p>
        </p:txBody>
      </p:sp>
      <p:sp>
        <p:nvSpPr>
          <p:cNvPr id="14" name="Text Box 9"/>
          <p:cNvSpPr txBox="1">
            <a:spLocks noChangeArrowheads="1"/>
          </p:cNvSpPr>
          <p:nvPr/>
        </p:nvSpPr>
        <p:spPr bwMode="auto">
          <a:xfrm>
            <a:off x="262553" y="3832639"/>
            <a:ext cx="1198383" cy="369332"/>
          </a:xfrm>
          <a:prstGeom prst="rect">
            <a:avLst/>
          </a:prstGeom>
          <a:solidFill>
            <a:schemeClr val="accent5"/>
          </a:solidFill>
          <a:ln w="9525">
            <a:solidFill>
              <a:schemeClr val="tx1"/>
            </a:solidFill>
            <a:miter lim="800000"/>
            <a:headEnd/>
            <a:tailEnd/>
          </a:ln>
        </p:spPr>
        <p:txBody>
          <a:bodyPr wrap="square">
            <a:spAutoFit/>
          </a:bodyPr>
          <a:lstStyle/>
          <a:p>
            <a:pPr algn="ctr">
              <a:spcBef>
                <a:spcPct val="50000"/>
              </a:spcBef>
            </a:pPr>
            <a:r>
              <a:rPr lang="ja-JP" altLang="en-US" dirty="0">
                <a:latin typeface="ＭＳ Ｐ明朝" panose="02020600040205080304" pitchFamily="18" charset="-128"/>
                <a:ea typeface="ＭＳ Ｐ明朝" panose="02020600040205080304" pitchFamily="18" charset="-128"/>
              </a:rPr>
              <a:t>自然要因</a:t>
            </a:r>
          </a:p>
        </p:txBody>
      </p:sp>
      <p:sp>
        <p:nvSpPr>
          <p:cNvPr id="15" name="Text Box 9"/>
          <p:cNvSpPr txBox="1">
            <a:spLocks noChangeArrowheads="1"/>
          </p:cNvSpPr>
          <p:nvPr/>
        </p:nvSpPr>
        <p:spPr bwMode="auto">
          <a:xfrm>
            <a:off x="6444493" y="4913328"/>
            <a:ext cx="2280020" cy="369332"/>
          </a:xfrm>
          <a:prstGeom prst="rect">
            <a:avLst/>
          </a:prstGeom>
          <a:solidFill>
            <a:schemeClr val="bg1"/>
          </a:solidFill>
          <a:ln w="9525">
            <a:solidFill>
              <a:schemeClr val="tx1"/>
            </a:solidFill>
            <a:miter lim="800000"/>
            <a:headEnd/>
            <a:tailEnd/>
          </a:ln>
        </p:spPr>
        <p:txBody>
          <a:bodyPr wrap="square">
            <a:spAutoFit/>
          </a:bodyPr>
          <a:lstStyle/>
          <a:p>
            <a:pPr algn="ctr">
              <a:spcBef>
                <a:spcPct val="50000"/>
              </a:spcBef>
            </a:pPr>
            <a:r>
              <a:rPr lang="ja-JP" altLang="en-US" dirty="0">
                <a:latin typeface="ＭＳ Ｐ明朝" panose="02020600040205080304" pitchFamily="18" charset="-128"/>
                <a:ea typeface="ＭＳ Ｐ明朝" panose="02020600040205080304" pitchFamily="18" charset="-128"/>
              </a:rPr>
              <a:t>信頼性向上の対策</a:t>
            </a:r>
          </a:p>
        </p:txBody>
      </p:sp>
      <p:sp>
        <p:nvSpPr>
          <p:cNvPr id="16" name="AutoShape 92"/>
          <p:cNvSpPr>
            <a:spLocks noChangeArrowheads="1"/>
          </p:cNvSpPr>
          <p:nvPr/>
        </p:nvSpPr>
        <p:spPr bwMode="auto">
          <a:xfrm rot="13456014">
            <a:off x="7116991" y="3704788"/>
            <a:ext cx="354050" cy="255703"/>
          </a:xfrm>
          <a:prstGeom prst="rightArrow">
            <a:avLst>
              <a:gd name="adj1" fmla="val 50000"/>
              <a:gd name="adj2" fmla="val 33333"/>
            </a:avLst>
          </a:prstGeom>
          <a:solidFill>
            <a:srgbClr val="002060"/>
          </a:solidFill>
          <a:ln w="9525">
            <a:solidFill>
              <a:schemeClr val="tx1"/>
            </a:solidFill>
            <a:miter lim="800000"/>
            <a:headEnd/>
            <a:tailEnd/>
          </a:ln>
          <a:effectLst/>
        </p:spPr>
        <p:txBody>
          <a:bodyPr wrap="none" anchor="ctr"/>
          <a:lstStyle/>
          <a:p>
            <a:endParaRPr lang="ja-JP" altLang="en-US"/>
          </a:p>
        </p:txBody>
      </p:sp>
      <p:sp>
        <p:nvSpPr>
          <p:cNvPr id="17" name="AutoShape 92"/>
          <p:cNvSpPr>
            <a:spLocks noChangeArrowheads="1"/>
          </p:cNvSpPr>
          <p:nvPr/>
        </p:nvSpPr>
        <p:spPr bwMode="auto">
          <a:xfrm rot="19367745">
            <a:off x="4632769" y="3673246"/>
            <a:ext cx="446565" cy="298341"/>
          </a:xfrm>
          <a:prstGeom prst="rightArrow">
            <a:avLst>
              <a:gd name="adj1" fmla="val 50000"/>
              <a:gd name="adj2" fmla="val 33333"/>
            </a:avLst>
          </a:prstGeom>
          <a:solidFill>
            <a:srgbClr val="002060"/>
          </a:solidFill>
          <a:ln w="9525">
            <a:solidFill>
              <a:schemeClr val="tx1"/>
            </a:solidFill>
            <a:miter lim="800000"/>
            <a:headEnd/>
            <a:tailEnd/>
          </a:ln>
          <a:effectLst/>
        </p:spPr>
        <p:txBody>
          <a:bodyPr wrap="none" anchor="ctr"/>
          <a:lstStyle/>
          <a:p>
            <a:endParaRPr lang="ja-JP" altLang="en-US"/>
          </a:p>
        </p:txBody>
      </p:sp>
      <p:sp>
        <p:nvSpPr>
          <p:cNvPr id="19" name="Text Box 6"/>
          <p:cNvSpPr txBox="1">
            <a:spLocks noChangeArrowheads="1"/>
          </p:cNvSpPr>
          <p:nvPr/>
        </p:nvSpPr>
        <p:spPr bwMode="auto">
          <a:xfrm>
            <a:off x="3272589" y="4706524"/>
            <a:ext cx="2917076" cy="369332"/>
          </a:xfrm>
          <a:prstGeom prst="rect">
            <a:avLst/>
          </a:prstGeom>
          <a:solidFill>
            <a:srgbClr val="FFFF00">
              <a:alpha val="74000"/>
            </a:srgbClr>
          </a:solidFill>
          <a:ln w="38100">
            <a:solidFill>
              <a:schemeClr val="tx1"/>
            </a:solidFill>
            <a:miter lim="800000"/>
            <a:headEnd/>
            <a:tailEnd/>
          </a:ln>
        </p:spPr>
        <p:txBody>
          <a:bodyPr wrap="square">
            <a:spAutoFit/>
          </a:bodyPr>
          <a:lstStyle/>
          <a:p>
            <a:pPr algn="ctr">
              <a:spcBef>
                <a:spcPts val="0"/>
              </a:spcBef>
            </a:pPr>
            <a:r>
              <a:rPr lang="ja-JP" altLang="en-US" dirty="0"/>
              <a:t>・狭義のヒューマンエラー</a:t>
            </a:r>
            <a:endParaRPr lang="en-US" altLang="ja-JP" dirty="0"/>
          </a:p>
        </p:txBody>
      </p:sp>
      <p:sp>
        <p:nvSpPr>
          <p:cNvPr id="20" name="Text Box 6"/>
          <p:cNvSpPr txBox="1">
            <a:spLocks noChangeArrowheads="1"/>
          </p:cNvSpPr>
          <p:nvPr/>
        </p:nvSpPr>
        <p:spPr bwMode="auto">
          <a:xfrm>
            <a:off x="3272589" y="5076204"/>
            <a:ext cx="2917076" cy="369332"/>
          </a:xfrm>
          <a:prstGeom prst="rect">
            <a:avLst/>
          </a:prstGeom>
          <a:solidFill>
            <a:srgbClr val="FF99CC">
              <a:alpha val="74000"/>
            </a:srgbClr>
          </a:solidFill>
          <a:ln w="38100">
            <a:solidFill>
              <a:schemeClr val="tx1"/>
            </a:solidFill>
            <a:miter lim="800000"/>
            <a:headEnd/>
            <a:tailEnd/>
          </a:ln>
        </p:spPr>
        <p:txBody>
          <a:bodyPr wrap="square">
            <a:spAutoFit/>
          </a:bodyPr>
          <a:lstStyle/>
          <a:p>
            <a:pPr algn="ctr">
              <a:spcBef>
                <a:spcPts val="0"/>
              </a:spcBef>
            </a:pPr>
            <a:r>
              <a:rPr lang="ja-JP" altLang="en-US" dirty="0"/>
              <a:t>・不安全行動</a:t>
            </a:r>
          </a:p>
        </p:txBody>
      </p:sp>
      <p:sp>
        <p:nvSpPr>
          <p:cNvPr id="21" name="Text Box 9"/>
          <p:cNvSpPr txBox="1">
            <a:spLocks noChangeArrowheads="1"/>
          </p:cNvSpPr>
          <p:nvPr/>
        </p:nvSpPr>
        <p:spPr bwMode="auto">
          <a:xfrm>
            <a:off x="1891227" y="3843365"/>
            <a:ext cx="1198383" cy="369332"/>
          </a:xfrm>
          <a:prstGeom prst="rect">
            <a:avLst/>
          </a:prstGeom>
          <a:solidFill>
            <a:schemeClr val="accent5"/>
          </a:solidFill>
          <a:ln w="9525">
            <a:solidFill>
              <a:schemeClr val="tx1"/>
            </a:solidFill>
            <a:miter lim="800000"/>
            <a:headEnd/>
            <a:tailEnd/>
          </a:ln>
        </p:spPr>
        <p:txBody>
          <a:bodyPr wrap="square">
            <a:spAutoFit/>
          </a:bodyPr>
          <a:lstStyle/>
          <a:p>
            <a:pPr algn="ctr">
              <a:spcBef>
                <a:spcPct val="50000"/>
              </a:spcBef>
            </a:pPr>
            <a:r>
              <a:rPr lang="ja-JP" altLang="en-US" dirty="0">
                <a:latin typeface="ＭＳ Ｐ明朝" panose="02020600040205080304" pitchFamily="18" charset="-128"/>
                <a:ea typeface="ＭＳ Ｐ明朝" panose="02020600040205080304" pitchFamily="18" charset="-128"/>
              </a:rPr>
              <a:t>社会要因</a:t>
            </a:r>
          </a:p>
        </p:txBody>
      </p:sp>
      <p:cxnSp>
        <p:nvCxnSpPr>
          <p:cNvPr id="3" name="直線コネクタ 2"/>
          <p:cNvCxnSpPr>
            <a:stCxn id="14" idx="0"/>
            <a:endCxn id="8" idx="2"/>
          </p:cNvCxnSpPr>
          <p:nvPr/>
        </p:nvCxnSpPr>
        <p:spPr bwMode="auto">
          <a:xfrm flipV="1">
            <a:off x="861745" y="3574068"/>
            <a:ext cx="1202127" cy="25857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直線コネクタ 21"/>
          <p:cNvCxnSpPr>
            <a:stCxn id="21" idx="0"/>
            <a:endCxn id="8" idx="2"/>
          </p:cNvCxnSpPr>
          <p:nvPr/>
        </p:nvCxnSpPr>
        <p:spPr bwMode="auto">
          <a:xfrm flipH="1" flipV="1">
            <a:off x="2063872" y="3574068"/>
            <a:ext cx="426547" cy="26929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6" name="Text Box 9"/>
          <p:cNvSpPr txBox="1">
            <a:spLocks noChangeArrowheads="1"/>
          </p:cNvSpPr>
          <p:nvPr/>
        </p:nvSpPr>
        <p:spPr bwMode="auto">
          <a:xfrm>
            <a:off x="371487" y="5163971"/>
            <a:ext cx="2362200" cy="365879"/>
          </a:xfrm>
          <a:prstGeom prst="rect">
            <a:avLst/>
          </a:prstGeom>
          <a:solidFill>
            <a:schemeClr val="bg1"/>
          </a:solidFill>
          <a:ln w="9525">
            <a:solidFill>
              <a:schemeClr val="tx1"/>
            </a:solidFill>
            <a:miter lim="800000"/>
            <a:headEnd/>
            <a:tailEnd/>
          </a:ln>
        </p:spPr>
        <p:txBody>
          <a:bodyPr wrap="square">
            <a:spAutoFit/>
          </a:bodyPr>
          <a:lstStyle/>
          <a:p>
            <a:pPr algn="ctr">
              <a:spcBef>
                <a:spcPct val="50000"/>
              </a:spcBef>
            </a:pPr>
            <a:r>
              <a:rPr lang="ja-JP" altLang="en-US" dirty="0">
                <a:latin typeface="ＭＳ Ｐ明朝" panose="02020600040205080304" pitchFamily="18" charset="-128"/>
                <a:ea typeface="ＭＳ Ｐ明朝" panose="02020600040205080304" pitchFamily="18" charset="-128"/>
              </a:rPr>
              <a:t>設備・手順でカバー</a:t>
            </a:r>
          </a:p>
        </p:txBody>
      </p:sp>
      <p:sp>
        <p:nvSpPr>
          <p:cNvPr id="27" name="Text Box 9"/>
          <p:cNvSpPr txBox="1">
            <a:spLocks noChangeArrowheads="1"/>
          </p:cNvSpPr>
          <p:nvPr/>
        </p:nvSpPr>
        <p:spPr bwMode="auto">
          <a:xfrm>
            <a:off x="631375" y="5771118"/>
            <a:ext cx="2357140" cy="369332"/>
          </a:xfrm>
          <a:prstGeom prst="rect">
            <a:avLst/>
          </a:prstGeom>
          <a:solidFill>
            <a:schemeClr val="bg1"/>
          </a:solidFill>
          <a:ln w="9525">
            <a:solidFill>
              <a:schemeClr val="tx1"/>
            </a:solidFill>
            <a:miter lim="800000"/>
            <a:headEnd/>
            <a:tailEnd/>
          </a:ln>
        </p:spPr>
        <p:txBody>
          <a:bodyPr wrap="square">
            <a:spAutoFit/>
          </a:bodyPr>
          <a:lstStyle/>
          <a:p>
            <a:pPr algn="ctr">
              <a:spcBef>
                <a:spcPct val="50000"/>
              </a:spcBef>
            </a:pPr>
            <a:r>
              <a:rPr lang="ja-JP" altLang="en-US" b="1" dirty="0">
                <a:solidFill>
                  <a:srgbClr val="FF0000"/>
                </a:solidFill>
                <a:latin typeface="ＭＳ Ｐ明朝" panose="02020600040205080304" pitchFamily="18" charset="-128"/>
                <a:ea typeface="ＭＳ Ｐ明朝" panose="02020600040205080304" pitchFamily="18" charset="-128"/>
              </a:rPr>
              <a:t>安全文化の確立</a:t>
            </a:r>
          </a:p>
        </p:txBody>
      </p:sp>
      <p:cxnSp>
        <p:nvCxnSpPr>
          <p:cNvPr id="28" name="直線コネクタ 27"/>
          <p:cNvCxnSpPr>
            <a:stCxn id="26" idx="3"/>
            <a:endCxn id="19" idx="1"/>
          </p:cNvCxnSpPr>
          <p:nvPr/>
        </p:nvCxnSpPr>
        <p:spPr bwMode="auto">
          <a:xfrm flipV="1">
            <a:off x="2733687" y="4891190"/>
            <a:ext cx="538902" cy="45572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1" name="直線コネクタ 30"/>
          <p:cNvCxnSpPr>
            <a:stCxn id="27" idx="3"/>
            <a:endCxn id="20" idx="1"/>
          </p:cNvCxnSpPr>
          <p:nvPr/>
        </p:nvCxnSpPr>
        <p:spPr bwMode="auto">
          <a:xfrm flipV="1">
            <a:off x="2988515" y="5260870"/>
            <a:ext cx="284074" cy="694914"/>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直線コネクタ 33"/>
          <p:cNvCxnSpPr>
            <a:stCxn id="15" idx="0"/>
            <a:endCxn id="13" idx="2"/>
          </p:cNvCxnSpPr>
          <p:nvPr/>
        </p:nvCxnSpPr>
        <p:spPr bwMode="auto">
          <a:xfrm flipV="1">
            <a:off x="7584503" y="4668357"/>
            <a:ext cx="1" cy="24497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 name="スライド番号プレースホルダー 1"/>
          <p:cNvSpPr>
            <a:spLocks noGrp="1"/>
          </p:cNvSpPr>
          <p:nvPr>
            <p:ph type="sldNum" sz="quarter" idx="11"/>
          </p:nvPr>
        </p:nvSpPr>
        <p:spPr/>
        <p:txBody>
          <a:bodyPr/>
          <a:lstStyle/>
          <a:p>
            <a:pPr>
              <a:defRPr/>
            </a:pPr>
            <a:fld id="{CB437A40-9B03-4AC5-A981-4A10656EEB52}" type="slidenum">
              <a:rPr lang="en-US" altLang="ja-JP" smtClean="0"/>
              <a:pPr>
                <a:defRPr/>
              </a:pPr>
              <a:t>11</a:t>
            </a:fld>
            <a:endParaRPr lang="en-US" altLang="ja-JP"/>
          </a:p>
        </p:txBody>
      </p:sp>
      <p:pic>
        <p:nvPicPr>
          <p:cNvPr id="29"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30" name="Text Box 9"/>
          <p:cNvSpPr txBox="1">
            <a:spLocks noChangeArrowheads="1"/>
          </p:cNvSpPr>
          <p:nvPr/>
        </p:nvSpPr>
        <p:spPr bwMode="auto">
          <a:xfrm>
            <a:off x="262552" y="4381993"/>
            <a:ext cx="1198383" cy="376238"/>
          </a:xfrm>
          <a:prstGeom prst="rect">
            <a:avLst/>
          </a:prstGeom>
          <a:solidFill>
            <a:schemeClr val="bg1"/>
          </a:solidFill>
          <a:ln w="9525">
            <a:solidFill>
              <a:schemeClr val="tx1"/>
            </a:solidFill>
            <a:miter lim="800000"/>
            <a:headEnd/>
            <a:tailEnd/>
          </a:ln>
        </p:spPr>
        <p:txBody>
          <a:bodyPr wrap="square">
            <a:spAutoFit/>
          </a:bodyPr>
          <a:lstStyle/>
          <a:p>
            <a:pPr algn="ctr">
              <a:spcBef>
                <a:spcPct val="50000"/>
              </a:spcBef>
            </a:pPr>
            <a:r>
              <a:rPr lang="ja-JP" altLang="en-US" dirty="0">
                <a:latin typeface="ＭＳ Ｐ明朝" panose="02020600040205080304" pitchFamily="18" charset="-128"/>
                <a:ea typeface="ＭＳ Ｐ明朝" panose="02020600040205080304" pitchFamily="18" charset="-128"/>
              </a:rPr>
              <a:t>防災対策</a:t>
            </a:r>
          </a:p>
        </p:txBody>
      </p:sp>
      <p:cxnSp>
        <p:nvCxnSpPr>
          <p:cNvPr id="32" name="直線コネクタ 31"/>
          <p:cNvCxnSpPr>
            <a:stCxn id="30" idx="0"/>
            <a:endCxn id="14" idx="2"/>
          </p:cNvCxnSpPr>
          <p:nvPr/>
        </p:nvCxnSpPr>
        <p:spPr bwMode="auto">
          <a:xfrm flipV="1">
            <a:off x="861744" y="4201971"/>
            <a:ext cx="1" cy="180022"/>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5" name="Text Box 9"/>
          <p:cNvSpPr txBox="1">
            <a:spLocks noChangeArrowheads="1"/>
          </p:cNvSpPr>
          <p:nvPr/>
        </p:nvSpPr>
        <p:spPr bwMode="auto">
          <a:xfrm>
            <a:off x="1890630" y="4397363"/>
            <a:ext cx="1198383" cy="376238"/>
          </a:xfrm>
          <a:prstGeom prst="rect">
            <a:avLst/>
          </a:prstGeom>
          <a:solidFill>
            <a:schemeClr val="bg1"/>
          </a:solidFill>
          <a:ln w="9525">
            <a:solidFill>
              <a:schemeClr val="tx1"/>
            </a:solidFill>
            <a:miter lim="800000"/>
            <a:headEnd/>
            <a:tailEnd/>
          </a:ln>
        </p:spPr>
        <p:txBody>
          <a:bodyPr wrap="square">
            <a:spAutoFit/>
          </a:bodyPr>
          <a:lstStyle/>
          <a:p>
            <a:pPr algn="ctr">
              <a:spcBef>
                <a:spcPct val="50000"/>
              </a:spcBef>
            </a:pPr>
            <a:r>
              <a:rPr lang="ja-JP" altLang="en-US" dirty="0">
                <a:latin typeface="ＭＳ Ｐ明朝" panose="02020600040205080304" pitchFamily="18" charset="-128"/>
                <a:ea typeface="ＭＳ Ｐ明朝" panose="02020600040205080304" pitchFamily="18" charset="-128"/>
              </a:rPr>
              <a:t>保安対策</a:t>
            </a:r>
          </a:p>
        </p:txBody>
      </p:sp>
      <p:cxnSp>
        <p:nvCxnSpPr>
          <p:cNvPr id="36" name="直線コネクタ 35"/>
          <p:cNvCxnSpPr>
            <a:stCxn id="35" idx="0"/>
            <a:endCxn id="21" idx="2"/>
          </p:cNvCxnSpPr>
          <p:nvPr/>
        </p:nvCxnSpPr>
        <p:spPr bwMode="auto">
          <a:xfrm flipV="1">
            <a:off x="2489822" y="4212697"/>
            <a:ext cx="597" cy="18466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6445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4327820" y="1071344"/>
            <a:ext cx="4583342" cy="3178151"/>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250032" y="2697990"/>
            <a:ext cx="3889920" cy="1579113"/>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251520" y="1142321"/>
            <a:ext cx="3888432" cy="1018923"/>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252318" y="744669"/>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事業者の概要</a:t>
            </a:r>
          </a:p>
        </p:txBody>
      </p:sp>
      <p:sp>
        <p:nvSpPr>
          <p:cNvPr id="4" name="テキスト ボックス 3"/>
          <p:cNvSpPr txBox="1"/>
          <p:nvPr/>
        </p:nvSpPr>
        <p:spPr>
          <a:xfrm>
            <a:off x="390673" y="1237914"/>
            <a:ext cx="3461247" cy="923330"/>
          </a:xfrm>
          <a:prstGeom prst="rect">
            <a:avLst/>
          </a:prstGeom>
          <a:noFill/>
        </p:spPr>
        <p:txBody>
          <a:bodyPr wrap="square" rtlCol="0">
            <a:spAutoFit/>
          </a:bodyPr>
          <a:lstStyle/>
          <a:p>
            <a:r>
              <a:rPr lang="ja-JP" altLang="en-US" b="1" dirty="0"/>
              <a:t>社名：Ｃ運送株式会社　</a:t>
            </a:r>
            <a:endParaRPr lang="en-US" altLang="ja-JP" b="1" dirty="0"/>
          </a:p>
          <a:p>
            <a:r>
              <a:rPr kumimoji="1" lang="ja-JP" altLang="en-US" b="1" dirty="0"/>
              <a:t>人員：１２１名（乗務員１００名）</a:t>
            </a:r>
            <a:endParaRPr kumimoji="1" lang="en-US" altLang="ja-JP" b="1" dirty="0"/>
          </a:p>
          <a:p>
            <a:r>
              <a:rPr lang="ja-JP" altLang="en-US" b="1" dirty="0"/>
              <a:t>台数：８４台</a:t>
            </a:r>
            <a:endParaRPr kumimoji="1" lang="ja-JP" altLang="en-US" b="1" dirty="0"/>
          </a:p>
        </p:txBody>
      </p:sp>
      <p:sp>
        <p:nvSpPr>
          <p:cNvPr id="10" name="正方形/長方形 9"/>
          <p:cNvSpPr/>
          <p:nvPr/>
        </p:nvSpPr>
        <p:spPr>
          <a:xfrm>
            <a:off x="255802" y="2291333"/>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事例のポイント</a:t>
            </a:r>
          </a:p>
        </p:txBody>
      </p:sp>
      <p:sp>
        <p:nvSpPr>
          <p:cNvPr id="11" name="正方形/長方形 10"/>
          <p:cNvSpPr/>
          <p:nvPr/>
        </p:nvSpPr>
        <p:spPr>
          <a:xfrm>
            <a:off x="4370593" y="772671"/>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取組みの具体的内容</a:t>
            </a:r>
          </a:p>
        </p:txBody>
      </p:sp>
      <p:sp>
        <p:nvSpPr>
          <p:cNvPr id="13" name="テキスト ボックス 12"/>
          <p:cNvSpPr txBox="1"/>
          <p:nvPr/>
        </p:nvSpPr>
        <p:spPr>
          <a:xfrm>
            <a:off x="390673" y="2772167"/>
            <a:ext cx="3749279" cy="1477328"/>
          </a:xfrm>
          <a:prstGeom prst="rect">
            <a:avLst/>
          </a:prstGeom>
          <a:noFill/>
        </p:spPr>
        <p:txBody>
          <a:bodyPr wrap="square" rtlCol="0">
            <a:spAutoFit/>
          </a:bodyPr>
          <a:lstStyle/>
          <a:p>
            <a:r>
              <a:rPr kumimoji="1" lang="ja-JP" altLang="en-US" b="1" dirty="0"/>
              <a:t>重大事故発生を契機に、外部より安全対策専属の職長を雇用。</a:t>
            </a:r>
            <a:endParaRPr kumimoji="1" lang="en-US" altLang="ja-JP" b="1" dirty="0"/>
          </a:p>
          <a:p>
            <a:r>
              <a:rPr kumimoji="1" lang="ja-JP" altLang="en-US" b="1" dirty="0">
                <a:solidFill>
                  <a:srgbClr val="FF0000"/>
                </a:solidFill>
              </a:rPr>
              <a:t>点呼および小集団活動の再構築</a:t>
            </a:r>
            <a:r>
              <a:rPr kumimoji="1" lang="ja-JP" altLang="en-US" b="1" dirty="0"/>
              <a:t>などにより、安全意識の向上、事故の減少を実現！！</a:t>
            </a:r>
          </a:p>
        </p:txBody>
      </p:sp>
      <p:sp>
        <p:nvSpPr>
          <p:cNvPr id="7" name="テキスト ボックス 6"/>
          <p:cNvSpPr txBox="1"/>
          <p:nvPr/>
        </p:nvSpPr>
        <p:spPr>
          <a:xfrm>
            <a:off x="4370593" y="1227774"/>
            <a:ext cx="4540569" cy="2893100"/>
          </a:xfrm>
          <a:prstGeom prst="rect">
            <a:avLst/>
          </a:prstGeom>
          <a:noFill/>
        </p:spPr>
        <p:txBody>
          <a:bodyPr wrap="square" rtlCol="0">
            <a:spAutoFit/>
          </a:bodyPr>
          <a:lstStyle/>
          <a:p>
            <a:pPr marL="144000" indent="-144000" algn="l"/>
            <a:r>
              <a:rPr lang="ja-JP" altLang="en-US" sz="1300" dirty="0"/>
              <a:t>●点呼では、アルコールに関することは勿論のこと、健康等のチェックを重点項目として採用。また、報告・連絡・情報等について、全員への周知・徹底を促進。</a:t>
            </a:r>
            <a:endParaRPr lang="en-US" altLang="ja-JP" sz="1300" dirty="0"/>
          </a:p>
          <a:p>
            <a:pPr marL="144000" indent="-144000" algn="l"/>
            <a:r>
              <a:rPr lang="ja-JP" altLang="en-US" sz="1300" dirty="0"/>
              <a:t>●５年前に重大事故が発生。安全への本格的な取組みの再スタートにあたり、何から実施するか迷いがあり、実務経験豊富な人材を安全対策専属の職長として雇用。その職長を中心に、各種取組のレベルアップ・定着を推進。</a:t>
            </a:r>
            <a:endParaRPr lang="en-US" altLang="ja-JP" sz="1300" dirty="0"/>
          </a:p>
          <a:p>
            <a:pPr marL="144000" indent="-144000" algn="l"/>
            <a:r>
              <a:rPr lang="ja-JP" altLang="en-US" sz="1300" dirty="0"/>
              <a:t>●以前はグループ長を年功序列で選任していたが、まとめ役を担える人材との観点で、若手社員も選任するように変更。</a:t>
            </a:r>
            <a:endParaRPr lang="en-US" altLang="ja-JP" sz="1300" dirty="0"/>
          </a:p>
          <a:p>
            <a:pPr marL="144000" indent="-144000" algn="l"/>
            <a:r>
              <a:rPr lang="ja-JP" altLang="en-US" sz="1300" dirty="0"/>
              <a:t>●毎月半日、各グループに分かれ、グループ活動による安全・品質に関する情報交換、目標等について討議。</a:t>
            </a:r>
            <a:endParaRPr lang="en-US" altLang="ja-JP" sz="1300" dirty="0"/>
          </a:p>
          <a:p>
            <a:pPr marL="144000" indent="-144000" algn="l"/>
            <a:r>
              <a:rPr lang="ja-JP" altLang="en-US" sz="1300" dirty="0"/>
              <a:t>●各グループが、目標立案と達成状況について発表しており、それによって各グループが競い、切磋琢磨することで安全意識が向上。</a:t>
            </a:r>
            <a:endParaRPr kumimoji="1" lang="en-US" altLang="ja-JP" sz="1300" dirty="0"/>
          </a:p>
        </p:txBody>
      </p:sp>
      <p:sp>
        <p:nvSpPr>
          <p:cNvPr id="15" name="テキスト ボックス 14"/>
          <p:cNvSpPr txBox="1"/>
          <p:nvPr/>
        </p:nvSpPr>
        <p:spPr>
          <a:xfrm>
            <a:off x="766159" y="4342041"/>
            <a:ext cx="1926468" cy="338554"/>
          </a:xfrm>
          <a:prstGeom prst="rect">
            <a:avLst/>
          </a:prstGeom>
          <a:noFill/>
        </p:spPr>
        <p:txBody>
          <a:bodyPr wrap="square" rtlCol="0">
            <a:spAutoFit/>
          </a:bodyPr>
          <a:lstStyle/>
          <a:p>
            <a:r>
              <a:rPr kumimoji="1" lang="ja-JP" altLang="en-US" sz="1600" b="1" dirty="0"/>
              <a:t>点呼場所風景</a:t>
            </a:r>
          </a:p>
        </p:txBody>
      </p:sp>
      <p:sp>
        <p:nvSpPr>
          <p:cNvPr id="17" name="テキスト ボックス 16"/>
          <p:cNvSpPr txBox="1"/>
          <p:nvPr/>
        </p:nvSpPr>
        <p:spPr>
          <a:xfrm>
            <a:off x="3261904" y="4338600"/>
            <a:ext cx="2880320" cy="338554"/>
          </a:xfrm>
          <a:prstGeom prst="rect">
            <a:avLst/>
          </a:prstGeom>
          <a:noFill/>
        </p:spPr>
        <p:txBody>
          <a:bodyPr wrap="square" rtlCol="0">
            <a:spAutoFit/>
          </a:bodyPr>
          <a:lstStyle/>
          <a:p>
            <a:r>
              <a:rPr kumimoji="1" lang="ja-JP" altLang="en-US" sz="1600" b="1" dirty="0"/>
              <a:t>最重点遵守事項チェックシート</a:t>
            </a:r>
          </a:p>
        </p:txBody>
      </p:sp>
      <p:sp>
        <p:nvSpPr>
          <p:cNvPr id="18" name="テキスト ボックス 17"/>
          <p:cNvSpPr txBox="1"/>
          <p:nvPr/>
        </p:nvSpPr>
        <p:spPr>
          <a:xfrm>
            <a:off x="6287951" y="4313013"/>
            <a:ext cx="2490506" cy="338554"/>
          </a:xfrm>
          <a:prstGeom prst="rect">
            <a:avLst/>
          </a:prstGeom>
          <a:noFill/>
        </p:spPr>
        <p:txBody>
          <a:bodyPr wrap="square" rtlCol="0">
            <a:spAutoFit/>
          </a:bodyPr>
          <a:lstStyle/>
          <a:p>
            <a:r>
              <a:rPr kumimoji="1" lang="ja-JP" altLang="en-US" sz="1600" b="1" dirty="0"/>
              <a:t>事故事例ニュース掲示板</a:t>
            </a:r>
          </a:p>
        </p:txBody>
      </p:sp>
      <p:pic>
        <p:nvPicPr>
          <p:cNvPr id="5" name="図 4"/>
          <p:cNvPicPr>
            <a:picLocks noChangeAspect="1"/>
          </p:cNvPicPr>
          <p:nvPr/>
        </p:nvPicPr>
        <p:blipFill>
          <a:blip r:embed="rId3"/>
          <a:stretch>
            <a:fillRect/>
          </a:stretch>
        </p:blipFill>
        <p:spPr>
          <a:xfrm>
            <a:off x="437715" y="4638473"/>
            <a:ext cx="2622117" cy="1795761"/>
          </a:xfrm>
          <a:prstGeom prst="rect">
            <a:avLst/>
          </a:prstGeom>
        </p:spPr>
      </p:pic>
      <p:pic>
        <p:nvPicPr>
          <p:cNvPr id="8" name="図 7"/>
          <p:cNvPicPr>
            <a:picLocks noChangeAspect="1"/>
          </p:cNvPicPr>
          <p:nvPr/>
        </p:nvPicPr>
        <p:blipFill>
          <a:blip r:embed="rId4"/>
          <a:stretch>
            <a:fillRect/>
          </a:stretch>
        </p:blipFill>
        <p:spPr>
          <a:xfrm>
            <a:off x="3439886" y="4653425"/>
            <a:ext cx="2572274" cy="1776586"/>
          </a:xfrm>
          <a:prstGeom prst="rect">
            <a:avLst/>
          </a:prstGeom>
        </p:spPr>
      </p:pic>
      <p:sp>
        <p:nvSpPr>
          <p:cNvPr id="21"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運送事業者における輸送の安全取組事例③</a:t>
            </a:r>
          </a:p>
        </p:txBody>
      </p:sp>
      <p:sp>
        <p:nvSpPr>
          <p:cNvPr id="16" name="スライド番号プレースホルダー 15"/>
          <p:cNvSpPr>
            <a:spLocks noGrp="1"/>
          </p:cNvSpPr>
          <p:nvPr>
            <p:ph type="sldNum" sz="quarter" idx="11"/>
          </p:nvPr>
        </p:nvSpPr>
        <p:spPr/>
        <p:txBody>
          <a:bodyPr/>
          <a:lstStyle/>
          <a:p>
            <a:pPr>
              <a:defRPr/>
            </a:pPr>
            <a:fld id="{8DEB9206-6B62-49F8-BC94-D9E684E3D2D0}" type="slidenum">
              <a:rPr lang="en-US" altLang="ja-JP" smtClean="0"/>
              <a:pPr>
                <a:defRPr/>
              </a:pPr>
              <a:t>110</a:t>
            </a:fld>
            <a:endParaRPr lang="en-US" altLang="ja-JP" dirty="0"/>
          </a:p>
        </p:txBody>
      </p:sp>
      <p:pic>
        <p:nvPicPr>
          <p:cNvPr id="19" name="図 18"/>
          <p:cNvPicPr>
            <a:picLocks noChangeAspect="1"/>
          </p:cNvPicPr>
          <p:nvPr/>
        </p:nvPicPr>
        <p:blipFill>
          <a:blip r:embed="rId5"/>
          <a:stretch>
            <a:fillRect/>
          </a:stretch>
        </p:blipFill>
        <p:spPr>
          <a:xfrm>
            <a:off x="6375035" y="4651754"/>
            <a:ext cx="2362200" cy="1790700"/>
          </a:xfrm>
          <a:prstGeom prst="rect">
            <a:avLst/>
          </a:prstGeom>
        </p:spPr>
      </p:pic>
      <p:pic>
        <p:nvPicPr>
          <p:cNvPr id="22" name="Picture 3"/>
          <p:cNvPicPr>
            <a:picLocks noChangeAspect="1" noChangeArrowheads="1"/>
          </p:cNvPicPr>
          <p:nvPr/>
        </p:nvPicPr>
        <p:blipFill>
          <a:blip r:embed="rId6"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35605320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4257898" y="1071344"/>
            <a:ext cx="4773560" cy="3312845"/>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250032" y="2886672"/>
            <a:ext cx="3889920" cy="1421669"/>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251520" y="1142321"/>
            <a:ext cx="3888432" cy="1080120"/>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252318" y="744669"/>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事業者の概要</a:t>
            </a:r>
          </a:p>
        </p:txBody>
      </p:sp>
      <p:sp>
        <p:nvSpPr>
          <p:cNvPr id="4" name="テキスト ボックス 3"/>
          <p:cNvSpPr txBox="1"/>
          <p:nvPr/>
        </p:nvSpPr>
        <p:spPr>
          <a:xfrm>
            <a:off x="390673" y="1237914"/>
            <a:ext cx="3461247" cy="923330"/>
          </a:xfrm>
          <a:prstGeom prst="rect">
            <a:avLst/>
          </a:prstGeom>
          <a:noFill/>
        </p:spPr>
        <p:txBody>
          <a:bodyPr wrap="square" rtlCol="0">
            <a:spAutoFit/>
          </a:bodyPr>
          <a:lstStyle/>
          <a:p>
            <a:r>
              <a:rPr lang="ja-JP" altLang="en-US" b="1" dirty="0"/>
              <a:t>社名：株式会社Ｄ商運　</a:t>
            </a:r>
            <a:endParaRPr lang="en-US" altLang="ja-JP" b="1" dirty="0"/>
          </a:p>
          <a:p>
            <a:r>
              <a:rPr kumimoji="1" lang="ja-JP" altLang="en-US" b="1" dirty="0"/>
              <a:t>人員：９３名（乗務員８１名）</a:t>
            </a:r>
            <a:endParaRPr kumimoji="1" lang="en-US" altLang="ja-JP" b="1" dirty="0"/>
          </a:p>
          <a:p>
            <a:r>
              <a:rPr lang="ja-JP" altLang="en-US" b="1" dirty="0"/>
              <a:t>台数：１０９台</a:t>
            </a:r>
            <a:endParaRPr kumimoji="1" lang="ja-JP" altLang="en-US" b="1" dirty="0"/>
          </a:p>
        </p:txBody>
      </p:sp>
      <p:sp>
        <p:nvSpPr>
          <p:cNvPr id="10" name="正方形/長方形 9"/>
          <p:cNvSpPr/>
          <p:nvPr/>
        </p:nvSpPr>
        <p:spPr>
          <a:xfrm>
            <a:off x="255802" y="2509043"/>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事例のポイント</a:t>
            </a:r>
          </a:p>
        </p:txBody>
      </p:sp>
      <p:sp>
        <p:nvSpPr>
          <p:cNvPr id="11" name="正方形/長方形 10"/>
          <p:cNvSpPr/>
          <p:nvPr/>
        </p:nvSpPr>
        <p:spPr>
          <a:xfrm>
            <a:off x="4370593" y="772671"/>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取組みの具体的内容</a:t>
            </a:r>
          </a:p>
        </p:txBody>
      </p:sp>
      <p:sp>
        <p:nvSpPr>
          <p:cNvPr id="13" name="テキスト ボックス 12"/>
          <p:cNvSpPr txBox="1"/>
          <p:nvPr/>
        </p:nvSpPr>
        <p:spPr>
          <a:xfrm>
            <a:off x="320352" y="3103273"/>
            <a:ext cx="3749279" cy="1200329"/>
          </a:xfrm>
          <a:prstGeom prst="rect">
            <a:avLst/>
          </a:prstGeom>
          <a:noFill/>
        </p:spPr>
        <p:txBody>
          <a:bodyPr wrap="square" rtlCol="0">
            <a:spAutoFit/>
          </a:bodyPr>
          <a:lstStyle/>
          <a:p>
            <a:r>
              <a:rPr kumimoji="1" lang="ja-JP" altLang="en-US" b="1" dirty="0"/>
              <a:t>省燃費運転を極限まで追求する取組で、１０年連続燃費向上を達成。</a:t>
            </a:r>
            <a:endParaRPr kumimoji="1" lang="en-US" altLang="ja-JP" b="1" dirty="0"/>
          </a:p>
          <a:p>
            <a:r>
              <a:rPr kumimoji="1" lang="ja-JP" altLang="en-US" b="1" dirty="0">
                <a:solidFill>
                  <a:srgbClr val="FF0000"/>
                </a:solidFill>
              </a:rPr>
              <a:t>前方の状況確認意識（車間距離等）が高まり、事故の減少</a:t>
            </a:r>
            <a:r>
              <a:rPr kumimoji="1" lang="ja-JP" altLang="en-US" b="1" dirty="0"/>
              <a:t>も実現！！</a:t>
            </a:r>
          </a:p>
        </p:txBody>
      </p:sp>
      <p:sp>
        <p:nvSpPr>
          <p:cNvPr id="7" name="テキスト ボックス 6"/>
          <p:cNvSpPr txBox="1"/>
          <p:nvPr/>
        </p:nvSpPr>
        <p:spPr>
          <a:xfrm>
            <a:off x="4370593" y="1256802"/>
            <a:ext cx="4540569" cy="3093154"/>
          </a:xfrm>
          <a:prstGeom prst="rect">
            <a:avLst/>
          </a:prstGeom>
          <a:noFill/>
        </p:spPr>
        <p:txBody>
          <a:bodyPr wrap="square" rtlCol="0">
            <a:spAutoFit/>
          </a:bodyPr>
          <a:lstStyle/>
          <a:p>
            <a:pPr marL="144000" indent="-144000" algn="l"/>
            <a:r>
              <a:rPr lang="ja-JP" altLang="en-US" sz="1300" dirty="0"/>
              <a:t>●省燃費運転の実践・浸透を図るために、社長自身が仕組みを構築し、帳票類等の作成、改定を繰り返し実施。</a:t>
            </a:r>
            <a:endParaRPr lang="en-US" altLang="ja-JP" sz="1300" dirty="0"/>
          </a:p>
          <a:p>
            <a:pPr marL="144000" indent="-144000" algn="l"/>
            <a:r>
              <a:rPr lang="ja-JP" altLang="en-US" sz="1300" dirty="0"/>
              <a:t>●毎年燃費の改善を果たしているため、乗務員から「これ以上は難しい。」との意見が出るが、共に常に上を目指し、仕組みを改善して、社長自身も省燃費運動を追・指導することで１０年連続燃費向上を達成。</a:t>
            </a:r>
            <a:endParaRPr lang="en-US" altLang="ja-JP" sz="1300" dirty="0"/>
          </a:p>
          <a:p>
            <a:pPr marL="144000" indent="-144000" algn="l"/>
            <a:r>
              <a:rPr lang="ja-JP" altLang="en-US" sz="1300" dirty="0"/>
              <a:t>●省燃費運動の実践で、前方の状況確認意識が高まり、また、</a:t>
            </a:r>
            <a:endParaRPr lang="en-US" altLang="ja-JP" sz="1300" dirty="0"/>
          </a:p>
          <a:p>
            <a:pPr marL="144000" indent="-144000" algn="l"/>
            <a:r>
              <a:rPr lang="ja-JP" altLang="en-US" sz="1300" dirty="0">
                <a:solidFill>
                  <a:srgbClr val="FF0000"/>
                </a:solidFill>
              </a:rPr>
              <a:t>車間距離が自然と空くことで運転の余裕が生まれ、事故も減少。</a:t>
            </a:r>
            <a:endParaRPr lang="en-US" altLang="ja-JP" sz="1300" dirty="0">
              <a:solidFill>
                <a:srgbClr val="FF0000"/>
              </a:solidFill>
            </a:endParaRPr>
          </a:p>
          <a:p>
            <a:pPr algn="l"/>
            <a:r>
              <a:rPr lang="en-US" altLang="ja-JP" sz="1300" dirty="0">
                <a:solidFill>
                  <a:srgbClr val="FF0000"/>
                </a:solidFill>
              </a:rPr>
              <a:t/>
            </a:r>
            <a:br>
              <a:rPr lang="en-US" altLang="ja-JP" sz="1300" dirty="0">
                <a:solidFill>
                  <a:srgbClr val="FF0000"/>
                </a:solidFill>
              </a:rPr>
            </a:br>
            <a:r>
              <a:rPr lang="en-US" altLang="ja-JP" sz="1300" dirty="0"/>
              <a:t>【</a:t>
            </a:r>
            <a:r>
              <a:rPr lang="ja-JP" altLang="en-US" sz="1300" dirty="0"/>
              <a:t>省燃費運転の具体的事例</a:t>
            </a:r>
            <a:r>
              <a:rPr lang="en-US" altLang="ja-JP" sz="1300" dirty="0"/>
              <a:t>】</a:t>
            </a:r>
            <a:br>
              <a:rPr lang="en-US" altLang="ja-JP" sz="1300" dirty="0"/>
            </a:br>
            <a:r>
              <a:rPr lang="ja-JP" altLang="en-US" sz="1300" dirty="0"/>
              <a:t>①軽量化対策として、燃料は満タンにせず、その日の分だけ。</a:t>
            </a:r>
            <a:endParaRPr lang="en-US" altLang="ja-JP" sz="1300" dirty="0"/>
          </a:p>
          <a:p>
            <a:pPr algn="l"/>
            <a:r>
              <a:rPr kumimoji="1" lang="ja-JP" altLang="en-US" sz="1300" dirty="0"/>
              <a:t>②巡行速度</a:t>
            </a:r>
            <a:r>
              <a:rPr kumimoji="1" lang="en-US" altLang="ja-JP" sz="1300" dirty="0"/>
              <a:t>80</a:t>
            </a:r>
            <a:r>
              <a:rPr kumimoji="1" lang="ja-JP" altLang="en-US" sz="1300" dirty="0"/>
              <a:t>㎞</a:t>
            </a:r>
            <a:r>
              <a:rPr kumimoji="1" lang="en-US" altLang="ja-JP" sz="1300" dirty="0"/>
              <a:t>/h</a:t>
            </a:r>
            <a:r>
              <a:rPr kumimoji="1" lang="ja-JP" altLang="en-US" sz="1300" dirty="0"/>
              <a:t>→</a:t>
            </a:r>
            <a:r>
              <a:rPr kumimoji="1" lang="en-US" altLang="ja-JP" sz="1300" dirty="0"/>
              <a:t>75</a:t>
            </a:r>
            <a:r>
              <a:rPr kumimoji="1" lang="ja-JP" altLang="en-US" sz="1300" dirty="0"/>
              <a:t>㎞</a:t>
            </a:r>
            <a:r>
              <a:rPr kumimoji="1" lang="en-US" altLang="ja-JP" sz="1300" dirty="0"/>
              <a:t>/h</a:t>
            </a:r>
            <a:r>
              <a:rPr kumimoji="1" lang="ja-JP" altLang="en-US" sz="1300" dirty="0"/>
              <a:t>（気持ち</a:t>
            </a:r>
            <a:r>
              <a:rPr kumimoji="1" lang="en-US" altLang="ja-JP" sz="1300" dirty="0"/>
              <a:t>5</a:t>
            </a:r>
            <a:r>
              <a:rPr kumimoji="1" lang="ja-JP" altLang="en-US" sz="1300" dirty="0"/>
              <a:t>㎞</a:t>
            </a:r>
            <a:r>
              <a:rPr kumimoji="1" lang="en-US" altLang="ja-JP" sz="1300" dirty="0"/>
              <a:t>/h</a:t>
            </a:r>
            <a:r>
              <a:rPr kumimoji="1" lang="ja-JP" altLang="en-US" sz="1300" dirty="0"/>
              <a:t>遅く走る）</a:t>
            </a:r>
            <a:endParaRPr kumimoji="1" lang="en-US" altLang="ja-JP" sz="1300" dirty="0"/>
          </a:p>
          <a:p>
            <a:pPr algn="l"/>
            <a:r>
              <a:rPr lang="ja-JP" altLang="en-US" sz="1300" dirty="0"/>
              <a:t>③</a:t>
            </a:r>
            <a:r>
              <a:rPr lang="en-US" altLang="ja-JP" sz="1300" dirty="0"/>
              <a:t>｢</a:t>
            </a:r>
            <a:r>
              <a:rPr lang="ja-JP" altLang="en-US" sz="1300" dirty="0"/>
              <a:t>人間デジタコ</a:t>
            </a:r>
            <a:r>
              <a:rPr lang="en-US" altLang="ja-JP" sz="1300" dirty="0"/>
              <a:t>｣</a:t>
            </a:r>
            <a:r>
              <a:rPr lang="ja-JP" altLang="en-US" sz="1300" dirty="0"/>
              <a:t>と呼ぶ、乗務員による燃費・車両整備の記録。</a:t>
            </a:r>
            <a:endParaRPr lang="en-US" altLang="ja-JP" sz="1300" dirty="0"/>
          </a:p>
          <a:p>
            <a:pPr algn="l"/>
            <a:r>
              <a:rPr kumimoji="1" lang="ja-JP" altLang="en-US" sz="1300" dirty="0"/>
              <a:t>　特に整備記録の記入により、整備と燃費の関係が認識でき、</a:t>
            </a:r>
            <a:endParaRPr kumimoji="1" lang="en-US" altLang="ja-JP" sz="1300" dirty="0"/>
          </a:p>
          <a:p>
            <a:pPr algn="l"/>
            <a:r>
              <a:rPr lang="ja-JP" altLang="en-US" sz="1300" dirty="0"/>
              <a:t>　</a:t>
            </a:r>
            <a:r>
              <a:rPr kumimoji="1" lang="ja-JP" altLang="en-US" sz="1300" dirty="0"/>
              <a:t>燃費改善への意識が向上。</a:t>
            </a:r>
            <a:endParaRPr kumimoji="1" lang="en-US" altLang="ja-JP" sz="1300" dirty="0"/>
          </a:p>
        </p:txBody>
      </p:sp>
      <p:sp>
        <p:nvSpPr>
          <p:cNvPr id="15" name="テキスト ボックス 14"/>
          <p:cNvSpPr txBox="1"/>
          <p:nvPr/>
        </p:nvSpPr>
        <p:spPr>
          <a:xfrm>
            <a:off x="722445" y="4387634"/>
            <a:ext cx="2327808" cy="338554"/>
          </a:xfrm>
          <a:prstGeom prst="rect">
            <a:avLst/>
          </a:prstGeom>
          <a:noFill/>
        </p:spPr>
        <p:txBody>
          <a:bodyPr wrap="square" rtlCol="0">
            <a:spAutoFit/>
          </a:bodyPr>
          <a:lstStyle/>
          <a:p>
            <a:r>
              <a:rPr kumimoji="1" lang="ja-JP" altLang="en-US" sz="1600" b="1" dirty="0"/>
              <a:t>エコドライブ推進体制</a:t>
            </a:r>
          </a:p>
        </p:txBody>
      </p:sp>
      <p:sp>
        <p:nvSpPr>
          <p:cNvPr id="17" name="テキスト ボックス 16"/>
          <p:cNvSpPr txBox="1"/>
          <p:nvPr/>
        </p:nvSpPr>
        <p:spPr>
          <a:xfrm>
            <a:off x="3535177" y="4384190"/>
            <a:ext cx="1994520" cy="338554"/>
          </a:xfrm>
          <a:prstGeom prst="rect">
            <a:avLst/>
          </a:prstGeom>
          <a:noFill/>
        </p:spPr>
        <p:txBody>
          <a:bodyPr wrap="square" rtlCol="0">
            <a:spAutoFit/>
          </a:bodyPr>
          <a:lstStyle/>
          <a:p>
            <a:r>
              <a:rPr kumimoji="1" lang="ja-JP" altLang="en-US" sz="1600" b="1" dirty="0"/>
              <a:t>エコドライブの流れ</a:t>
            </a:r>
          </a:p>
        </p:txBody>
      </p:sp>
      <p:sp>
        <p:nvSpPr>
          <p:cNvPr id="18" name="テキスト ボックス 17"/>
          <p:cNvSpPr txBox="1"/>
          <p:nvPr/>
        </p:nvSpPr>
        <p:spPr>
          <a:xfrm>
            <a:off x="6345719" y="4386125"/>
            <a:ext cx="2490506" cy="338554"/>
          </a:xfrm>
          <a:prstGeom prst="rect">
            <a:avLst/>
          </a:prstGeom>
          <a:noFill/>
        </p:spPr>
        <p:txBody>
          <a:bodyPr wrap="square" rtlCol="0">
            <a:spAutoFit/>
          </a:bodyPr>
          <a:lstStyle/>
          <a:p>
            <a:r>
              <a:rPr kumimoji="1" lang="ja-JP" altLang="en-US" sz="1600" b="1" dirty="0"/>
              <a:t>エコドライブ・コンテスト</a:t>
            </a:r>
          </a:p>
        </p:txBody>
      </p:sp>
      <p:pic>
        <p:nvPicPr>
          <p:cNvPr id="5" name="図 4"/>
          <p:cNvPicPr>
            <a:picLocks noChangeAspect="1"/>
          </p:cNvPicPr>
          <p:nvPr/>
        </p:nvPicPr>
        <p:blipFill>
          <a:blip r:embed="rId3"/>
          <a:stretch>
            <a:fillRect/>
          </a:stretch>
        </p:blipFill>
        <p:spPr>
          <a:xfrm>
            <a:off x="505568" y="4686331"/>
            <a:ext cx="2623631" cy="1666176"/>
          </a:xfrm>
          <a:prstGeom prst="rect">
            <a:avLst/>
          </a:prstGeom>
        </p:spPr>
      </p:pic>
      <p:pic>
        <p:nvPicPr>
          <p:cNvPr id="6" name="図 5"/>
          <p:cNvPicPr>
            <a:picLocks noChangeAspect="1"/>
          </p:cNvPicPr>
          <p:nvPr/>
        </p:nvPicPr>
        <p:blipFill>
          <a:blip r:embed="rId4"/>
          <a:stretch>
            <a:fillRect/>
          </a:stretch>
        </p:blipFill>
        <p:spPr>
          <a:xfrm>
            <a:off x="3606624" y="4711371"/>
            <a:ext cx="2376508" cy="1641068"/>
          </a:xfrm>
          <a:prstGeom prst="rect">
            <a:avLst/>
          </a:prstGeom>
        </p:spPr>
      </p:pic>
      <p:pic>
        <p:nvPicPr>
          <p:cNvPr id="16" name="図 15"/>
          <p:cNvPicPr>
            <a:picLocks noChangeAspect="1"/>
          </p:cNvPicPr>
          <p:nvPr/>
        </p:nvPicPr>
        <p:blipFill>
          <a:blip r:embed="rId5"/>
          <a:stretch>
            <a:fillRect/>
          </a:stretch>
        </p:blipFill>
        <p:spPr>
          <a:xfrm>
            <a:off x="6401052" y="4711371"/>
            <a:ext cx="2393998" cy="1641068"/>
          </a:xfrm>
          <a:prstGeom prst="rect">
            <a:avLst/>
          </a:prstGeom>
        </p:spPr>
      </p:pic>
      <p:sp>
        <p:nvSpPr>
          <p:cNvPr id="9" name="正方形/長方形 8"/>
          <p:cNvSpPr/>
          <p:nvPr/>
        </p:nvSpPr>
        <p:spPr>
          <a:xfrm>
            <a:off x="790576" y="5083359"/>
            <a:ext cx="132482" cy="457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3" name="正方形/長方形 22"/>
          <p:cNvSpPr/>
          <p:nvPr/>
        </p:nvSpPr>
        <p:spPr>
          <a:xfrm>
            <a:off x="800821" y="5508253"/>
            <a:ext cx="132482" cy="457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4" name="正方形/長方形 23"/>
          <p:cNvSpPr/>
          <p:nvPr/>
        </p:nvSpPr>
        <p:spPr>
          <a:xfrm>
            <a:off x="813448" y="5681560"/>
            <a:ext cx="132482" cy="457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7" name="正方形/長方形 26"/>
          <p:cNvSpPr/>
          <p:nvPr/>
        </p:nvSpPr>
        <p:spPr>
          <a:xfrm>
            <a:off x="1604048" y="5587716"/>
            <a:ext cx="13248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8" name="正方形/長方形 27"/>
          <p:cNvSpPr/>
          <p:nvPr/>
        </p:nvSpPr>
        <p:spPr>
          <a:xfrm>
            <a:off x="1604048" y="5344325"/>
            <a:ext cx="13248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1" name="正方形/長方形 30"/>
          <p:cNvSpPr/>
          <p:nvPr/>
        </p:nvSpPr>
        <p:spPr>
          <a:xfrm>
            <a:off x="1606510" y="5864144"/>
            <a:ext cx="13248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2" name="正方形/長方形 31"/>
          <p:cNvSpPr/>
          <p:nvPr/>
        </p:nvSpPr>
        <p:spPr>
          <a:xfrm>
            <a:off x="1615303" y="6152880"/>
            <a:ext cx="13248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3" name="正方形/長方形 32"/>
          <p:cNvSpPr/>
          <p:nvPr/>
        </p:nvSpPr>
        <p:spPr>
          <a:xfrm>
            <a:off x="2372187" y="5333309"/>
            <a:ext cx="13248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4" name="正方形/長方形 33"/>
          <p:cNvSpPr/>
          <p:nvPr/>
        </p:nvSpPr>
        <p:spPr>
          <a:xfrm>
            <a:off x="2382540" y="5584447"/>
            <a:ext cx="132482" cy="12279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1" name="正方形/長方形 40"/>
          <p:cNvSpPr/>
          <p:nvPr/>
        </p:nvSpPr>
        <p:spPr>
          <a:xfrm>
            <a:off x="2395306" y="5867683"/>
            <a:ext cx="132482" cy="12279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2" name="正方形/長方形 41"/>
          <p:cNvSpPr/>
          <p:nvPr/>
        </p:nvSpPr>
        <p:spPr>
          <a:xfrm>
            <a:off x="2395306" y="6167927"/>
            <a:ext cx="132482" cy="12279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3" name="正方形/長方形 42"/>
          <p:cNvSpPr/>
          <p:nvPr/>
        </p:nvSpPr>
        <p:spPr>
          <a:xfrm>
            <a:off x="751473" y="5854867"/>
            <a:ext cx="132482" cy="2773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5"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運送事業者における輸送の安全取組事例④</a:t>
            </a:r>
          </a:p>
        </p:txBody>
      </p:sp>
      <p:sp>
        <p:nvSpPr>
          <p:cNvPr id="8" name="スライド番号プレースホルダー 7"/>
          <p:cNvSpPr>
            <a:spLocks noGrp="1"/>
          </p:cNvSpPr>
          <p:nvPr>
            <p:ph type="sldNum" sz="quarter" idx="11"/>
          </p:nvPr>
        </p:nvSpPr>
        <p:spPr/>
        <p:txBody>
          <a:bodyPr/>
          <a:lstStyle/>
          <a:p>
            <a:pPr>
              <a:defRPr/>
            </a:pPr>
            <a:fld id="{8DEB9206-6B62-49F8-BC94-D9E684E3D2D0}" type="slidenum">
              <a:rPr lang="en-US" altLang="ja-JP" smtClean="0"/>
              <a:pPr>
                <a:defRPr/>
              </a:pPr>
              <a:t>111</a:t>
            </a:fld>
            <a:endParaRPr lang="en-US" altLang="ja-JP" dirty="0"/>
          </a:p>
        </p:txBody>
      </p:sp>
      <p:pic>
        <p:nvPicPr>
          <p:cNvPr id="36" name="Picture 3"/>
          <p:cNvPicPr>
            <a:picLocks noChangeAspect="1" noChangeArrowheads="1"/>
          </p:cNvPicPr>
          <p:nvPr/>
        </p:nvPicPr>
        <p:blipFill>
          <a:blip r:embed="rId6"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37024264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097842" y="3064118"/>
            <a:ext cx="6948316" cy="3294484"/>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2627784" y="1300723"/>
            <a:ext cx="3888432" cy="1037890"/>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3179298" y="911069"/>
            <a:ext cx="2785403"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事業者の概要</a:t>
            </a:r>
          </a:p>
        </p:txBody>
      </p:sp>
      <p:sp>
        <p:nvSpPr>
          <p:cNvPr id="4" name="テキスト ボックス 3"/>
          <p:cNvSpPr txBox="1"/>
          <p:nvPr/>
        </p:nvSpPr>
        <p:spPr>
          <a:xfrm>
            <a:off x="2841376" y="1411418"/>
            <a:ext cx="3461247" cy="830997"/>
          </a:xfrm>
          <a:prstGeom prst="rect">
            <a:avLst/>
          </a:prstGeom>
          <a:noFill/>
        </p:spPr>
        <p:txBody>
          <a:bodyPr wrap="square" rtlCol="0">
            <a:spAutoFit/>
          </a:bodyPr>
          <a:lstStyle/>
          <a:p>
            <a:r>
              <a:rPr lang="ja-JP" altLang="en-US" sz="2400" dirty="0"/>
              <a:t>社名：Ｅ物流㈱　</a:t>
            </a:r>
            <a:endParaRPr lang="en-US" altLang="ja-JP" sz="2400" dirty="0"/>
          </a:p>
          <a:p>
            <a:r>
              <a:rPr lang="ja-JP" altLang="en-US" sz="2400" dirty="0"/>
              <a:t>保有車両数：</a:t>
            </a:r>
            <a:r>
              <a:rPr lang="en-US" altLang="ja-JP" sz="2400" dirty="0"/>
              <a:t>105</a:t>
            </a:r>
            <a:r>
              <a:rPr lang="ja-JP" altLang="en-US" sz="2400" dirty="0"/>
              <a:t>両</a:t>
            </a:r>
            <a:endParaRPr kumimoji="1" lang="ja-JP" altLang="en-US" sz="2400" dirty="0"/>
          </a:p>
        </p:txBody>
      </p:sp>
      <p:sp>
        <p:nvSpPr>
          <p:cNvPr id="11" name="正方形/長方形 10"/>
          <p:cNvSpPr/>
          <p:nvPr/>
        </p:nvSpPr>
        <p:spPr>
          <a:xfrm>
            <a:off x="2999235" y="2728267"/>
            <a:ext cx="314552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取組みの具体的内容</a:t>
            </a:r>
          </a:p>
        </p:txBody>
      </p:sp>
      <p:sp>
        <p:nvSpPr>
          <p:cNvPr id="7" name="テキスト ボックス 6"/>
          <p:cNvSpPr txBox="1"/>
          <p:nvPr/>
        </p:nvSpPr>
        <p:spPr>
          <a:xfrm>
            <a:off x="1097843" y="3169463"/>
            <a:ext cx="6948316" cy="3046988"/>
          </a:xfrm>
          <a:prstGeom prst="rect">
            <a:avLst/>
          </a:prstGeom>
          <a:noFill/>
        </p:spPr>
        <p:txBody>
          <a:bodyPr wrap="square" rtlCol="0">
            <a:spAutoFit/>
          </a:bodyPr>
          <a:lstStyle/>
          <a:p>
            <a:pPr marL="288000" indent="-144000" algn="l"/>
            <a:r>
              <a:rPr lang="ja-JP" altLang="en-US" sz="2400" dirty="0"/>
              <a:t>・キックオフ大会（安全推進決起大会）を毎年開催し、原則全員参加。</a:t>
            </a:r>
          </a:p>
          <a:p>
            <a:pPr marL="288000" indent="-144000" algn="l"/>
            <a:r>
              <a:rPr lang="ja-JP" altLang="en-US" sz="2400" dirty="0"/>
              <a:t>・目標を自ら設定し、設定に至るプロセスを共有しているため、例え抽象的な表現であっても、参加者は理解し目標に向かって実践している。</a:t>
            </a:r>
            <a:endParaRPr lang="en-US" altLang="ja-JP" sz="2400" dirty="0"/>
          </a:p>
          <a:p>
            <a:pPr marL="288000" indent="-144000" algn="l"/>
            <a:r>
              <a:rPr lang="ja-JP" altLang="en-US" sz="2400" dirty="0"/>
              <a:t>・この取組みにより、個人意識からチームによる仲間意識に変化、チームの一員としての安全、目標に貢献する意識へと変わった。</a:t>
            </a:r>
          </a:p>
        </p:txBody>
      </p:sp>
      <p:sp>
        <p:nvSpPr>
          <p:cNvPr id="35"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運送事業者における輸送の安全取組事例⑤</a:t>
            </a:r>
          </a:p>
        </p:txBody>
      </p:sp>
      <p:sp>
        <p:nvSpPr>
          <p:cNvPr id="8" name="スライド番号プレースホルダー 7"/>
          <p:cNvSpPr>
            <a:spLocks noGrp="1"/>
          </p:cNvSpPr>
          <p:nvPr>
            <p:ph type="sldNum" sz="quarter" idx="11"/>
          </p:nvPr>
        </p:nvSpPr>
        <p:spPr/>
        <p:txBody>
          <a:bodyPr/>
          <a:lstStyle/>
          <a:p>
            <a:pPr>
              <a:defRPr/>
            </a:pPr>
            <a:fld id="{8DEB9206-6B62-49F8-BC94-D9E684E3D2D0}" type="slidenum">
              <a:rPr lang="en-US" altLang="ja-JP" smtClean="0"/>
              <a:pPr>
                <a:defRPr/>
              </a:pPr>
              <a:t>112</a:t>
            </a:fld>
            <a:endParaRPr lang="en-US" altLang="ja-JP" dirty="0"/>
          </a:p>
        </p:txBody>
      </p:sp>
      <p:pic>
        <p:nvPicPr>
          <p:cNvPr id="10"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4000444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1097842" y="3064118"/>
            <a:ext cx="6948316" cy="3294484"/>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a:off x="2627784" y="1300723"/>
            <a:ext cx="3888432" cy="1037890"/>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179298" y="911069"/>
            <a:ext cx="2785403"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事業者の概要</a:t>
            </a:r>
          </a:p>
        </p:txBody>
      </p:sp>
      <p:sp>
        <p:nvSpPr>
          <p:cNvPr id="18" name="正方形/長方形 17"/>
          <p:cNvSpPr/>
          <p:nvPr/>
        </p:nvSpPr>
        <p:spPr>
          <a:xfrm>
            <a:off x="2999235" y="2728267"/>
            <a:ext cx="314552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取組みの具体的内容</a:t>
            </a:r>
          </a:p>
        </p:txBody>
      </p:sp>
      <p:sp>
        <p:nvSpPr>
          <p:cNvPr id="4" name="テキスト ボックス 3"/>
          <p:cNvSpPr txBox="1"/>
          <p:nvPr/>
        </p:nvSpPr>
        <p:spPr>
          <a:xfrm>
            <a:off x="2841375" y="1403696"/>
            <a:ext cx="3461247" cy="830997"/>
          </a:xfrm>
          <a:prstGeom prst="rect">
            <a:avLst/>
          </a:prstGeom>
          <a:noFill/>
        </p:spPr>
        <p:txBody>
          <a:bodyPr wrap="square" rtlCol="0">
            <a:spAutoFit/>
          </a:bodyPr>
          <a:lstStyle/>
          <a:p>
            <a:r>
              <a:rPr lang="ja-JP" altLang="en-US" sz="2400" dirty="0"/>
              <a:t>社名：Ｆタクシー㈱　</a:t>
            </a:r>
            <a:endParaRPr lang="en-US" altLang="ja-JP" sz="2400" dirty="0"/>
          </a:p>
          <a:p>
            <a:r>
              <a:rPr lang="ja-JP" altLang="en-US" sz="2400" dirty="0"/>
              <a:t>保有車両数：</a:t>
            </a:r>
            <a:r>
              <a:rPr lang="en-US" altLang="ja-JP" sz="2400" dirty="0"/>
              <a:t>93</a:t>
            </a:r>
            <a:r>
              <a:rPr lang="ja-JP" altLang="en-US" sz="2400" dirty="0"/>
              <a:t>両</a:t>
            </a:r>
            <a:endParaRPr kumimoji="1" lang="ja-JP" altLang="en-US" sz="2400" dirty="0"/>
          </a:p>
        </p:txBody>
      </p:sp>
      <p:sp>
        <p:nvSpPr>
          <p:cNvPr id="7" name="テキスト ボックス 6"/>
          <p:cNvSpPr txBox="1"/>
          <p:nvPr/>
        </p:nvSpPr>
        <p:spPr>
          <a:xfrm>
            <a:off x="1097842" y="3270093"/>
            <a:ext cx="6948315" cy="3046988"/>
          </a:xfrm>
          <a:prstGeom prst="rect">
            <a:avLst/>
          </a:prstGeom>
          <a:noFill/>
        </p:spPr>
        <p:txBody>
          <a:bodyPr wrap="square" rtlCol="0">
            <a:spAutoFit/>
          </a:bodyPr>
          <a:lstStyle/>
          <a:p>
            <a:pPr marL="288000" indent="-144000" algn="l"/>
            <a:r>
              <a:rPr lang="ja-JP" altLang="en-US" sz="2400" dirty="0"/>
              <a:t>・小集団活動を通じて、乗務員と会社が一体感を持って安全に取組む環境を整え、管理者及び乗務員教育に力を入れている。</a:t>
            </a:r>
            <a:endParaRPr lang="en-US" altLang="ja-JP" sz="2400" dirty="0"/>
          </a:p>
          <a:p>
            <a:pPr marL="288000" indent="-144000" algn="l"/>
            <a:r>
              <a:rPr lang="ja-JP" altLang="en-US" sz="2400" dirty="0"/>
              <a:t>・安全管理の基本は「点呼」と捉え、</a:t>
            </a:r>
            <a:r>
              <a:rPr lang="ja-JP" altLang="en-US" sz="2400" u="sng" dirty="0"/>
              <a:t>小集団活動において決定した年間事故防止スローガンを唱和</a:t>
            </a:r>
            <a:r>
              <a:rPr lang="ja-JP" altLang="en-US" sz="2400" dirty="0"/>
              <a:t>することでその実践を促すほか、</a:t>
            </a:r>
            <a:r>
              <a:rPr lang="ja-JP" altLang="en-US" sz="2400" u="sng" dirty="0"/>
              <a:t>事故件数や傾向の「見える化」を実施</a:t>
            </a:r>
            <a:r>
              <a:rPr lang="ja-JP" altLang="en-US" sz="2400" dirty="0"/>
              <a:t>し、安全意識の向上・醸成も図っている。</a:t>
            </a:r>
            <a:endParaRPr kumimoji="1" lang="en-US" altLang="ja-JP" sz="2400" dirty="0"/>
          </a:p>
        </p:txBody>
      </p:sp>
      <p:sp>
        <p:nvSpPr>
          <p:cNvPr id="35"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運送事業者における輸送の安全取組事例⑥</a:t>
            </a:r>
            <a:endParaRPr lang="ja-JP" altLang="en-US" sz="2800" strike="dblStrike" dirty="0">
              <a:solidFill>
                <a:srgbClr val="FF0000"/>
              </a:solidFill>
            </a:endParaRPr>
          </a:p>
        </p:txBody>
      </p:sp>
      <p:sp>
        <p:nvSpPr>
          <p:cNvPr id="5" name="スライド番号プレースホルダー 4"/>
          <p:cNvSpPr>
            <a:spLocks noGrp="1"/>
          </p:cNvSpPr>
          <p:nvPr>
            <p:ph type="sldNum" sz="quarter" idx="11"/>
          </p:nvPr>
        </p:nvSpPr>
        <p:spPr/>
        <p:txBody>
          <a:bodyPr/>
          <a:lstStyle/>
          <a:p>
            <a:pPr>
              <a:defRPr/>
            </a:pPr>
            <a:fld id="{8DEB9206-6B62-49F8-BC94-D9E684E3D2D0}" type="slidenum">
              <a:rPr lang="en-US" altLang="ja-JP" smtClean="0"/>
              <a:pPr>
                <a:defRPr/>
              </a:pPr>
              <a:t>113</a:t>
            </a:fld>
            <a:endParaRPr lang="en-US" altLang="ja-JP" dirty="0"/>
          </a:p>
        </p:txBody>
      </p:sp>
      <p:pic>
        <p:nvPicPr>
          <p:cNvPr id="11"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18269957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運送事業者における輸送の安全取組事例⑦</a:t>
            </a:r>
          </a:p>
        </p:txBody>
      </p:sp>
      <p:sp>
        <p:nvSpPr>
          <p:cNvPr id="15" name="角丸四角形 14"/>
          <p:cNvSpPr/>
          <p:nvPr/>
        </p:nvSpPr>
        <p:spPr>
          <a:xfrm>
            <a:off x="1097842" y="3064118"/>
            <a:ext cx="6948316" cy="3294484"/>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a:off x="2627784" y="1300723"/>
            <a:ext cx="3888432" cy="1037890"/>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179298" y="911069"/>
            <a:ext cx="2785403"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事業者の概要</a:t>
            </a:r>
          </a:p>
        </p:txBody>
      </p:sp>
      <p:sp>
        <p:nvSpPr>
          <p:cNvPr id="18" name="正方形/長方形 17"/>
          <p:cNvSpPr/>
          <p:nvPr/>
        </p:nvSpPr>
        <p:spPr>
          <a:xfrm>
            <a:off x="2999235" y="2728267"/>
            <a:ext cx="314552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取組みの具体的内容</a:t>
            </a:r>
          </a:p>
        </p:txBody>
      </p:sp>
      <p:sp>
        <p:nvSpPr>
          <p:cNvPr id="4" name="テキスト ボックス 3"/>
          <p:cNvSpPr txBox="1"/>
          <p:nvPr/>
        </p:nvSpPr>
        <p:spPr>
          <a:xfrm>
            <a:off x="2841375" y="1435740"/>
            <a:ext cx="3461247" cy="830997"/>
          </a:xfrm>
          <a:prstGeom prst="rect">
            <a:avLst/>
          </a:prstGeom>
          <a:noFill/>
        </p:spPr>
        <p:txBody>
          <a:bodyPr wrap="square" rtlCol="0">
            <a:spAutoFit/>
          </a:bodyPr>
          <a:lstStyle/>
          <a:p>
            <a:r>
              <a:rPr lang="ja-JP" altLang="en-US" sz="2400" dirty="0"/>
              <a:t>社名：㈱Ｇロジスティクス　</a:t>
            </a:r>
            <a:endParaRPr lang="en-US" altLang="ja-JP" sz="2400" dirty="0"/>
          </a:p>
          <a:p>
            <a:r>
              <a:rPr lang="ja-JP" altLang="en-US" sz="2400" dirty="0"/>
              <a:t>保有車両数：</a:t>
            </a:r>
            <a:r>
              <a:rPr lang="en-US" altLang="ja-JP" sz="2400" dirty="0"/>
              <a:t>150</a:t>
            </a:r>
            <a:r>
              <a:rPr lang="ja-JP" altLang="en-US" sz="2400" dirty="0"/>
              <a:t>両</a:t>
            </a:r>
            <a:endParaRPr kumimoji="1" lang="ja-JP" altLang="en-US" sz="2400" dirty="0"/>
          </a:p>
        </p:txBody>
      </p:sp>
      <p:sp>
        <p:nvSpPr>
          <p:cNvPr id="7" name="テキスト ボックス 6"/>
          <p:cNvSpPr txBox="1"/>
          <p:nvPr/>
        </p:nvSpPr>
        <p:spPr>
          <a:xfrm>
            <a:off x="1097842" y="3247906"/>
            <a:ext cx="6948316" cy="2677656"/>
          </a:xfrm>
          <a:prstGeom prst="rect">
            <a:avLst/>
          </a:prstGeom>
          <a:noFill/>
        </p:spPr>
        <p:txBody>
          <a:bodyPr wrap="square" rtlCol="0">
            <a:spAutoFit/>
          </a:bodyPr>
          <a:lstStyle/>
          <a:p>
            <a:pPr marL="144000" indent="-144000" algn="l"/>
            <a:r>
              <a:rPr lang="ja-JP" altLang="en-US" sz="2400" dirty="0"/>
              <a:t>・企業活動の源泉は現場にあることから、「現場の最大化」を旗印にし、小集団活動や品質管理を通じた現場指導を実施している（対面による始業終業点呼の完全実施、ヒヤリハット調査票やドラレコ・デジタコを活用した安全運転指導を日々業務として実施）。</a:t>
            </a:r>
            <a:endParaRPr lang="en-US" altLang="ja-JP" sz="2400" dirty="0"/>
          </a:p>
          <a:p>
            <a:pPr marL="144000" indent="-144000" algn="l"/>
            <a:r>
              <a:rPr lang="ja-JP" altLang="en-US" sz="2400" dirty="0"/>
              <a:t>・ドライバーミーティングに必ず役員又は幹部社員が出席し、現場での意見交換及び情報共有を図る。</a:t>
            </a:r>
            <a:endParaRPr kumimoji="1" lang="en-US" altLang="ja-JP" sz="2400" dirty="0"/>
          </a:p>
        </p:txBody>
      </p:sp>
      <p:sp>
        <p:nvSpPr>
          <p:cNvPr id="5" name="スライド番号プレースホルダー 4"/>
          <p:cNvSpPr>
            <a:spLocks noGrp="1"/>
          </p:cNvSpPr>
          <p:nvPr>
            <p:ph type="sldNum" sz="quarter" idx="11"/>
          </p:nvPr>
        </p:nvSpPr>
        <p:spPr/>
        <p:txBody>
          <a:bodyPr/>
          <a:lstStyle/>
          <a:p>
            <a:pPr>
              <a:defRPr/>
            </a:pPr>
            <a:fld id="{8DEB9206-6B62-49F8-BC94-D9E684E3D2D0}" type="slidenum">
              <a:rPr lang="en-US" altLang="ja-JP" smtClean="0"/>
              <a:pPr>
                <a:defRPr/>
              </a:pPr>
              <a:t>114</a:t>
            </a:fld>
            <a:endParaRPr lang="en-US" altLang="ja-JP" dirty="0"/>
          </a:p>
        </p:txBody>
      </p:sp>
      <p:pic>
        <p:nvPicPr>
          <p:cNvPr id="10"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18620049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運送事業者における輸送の安全取組事例⑧</a:t>
            </a:r>
          </a:p>
        </p:txBody>
      </p:sp>
      <p:sp>
        <p:nvSpPr>
          <p:cNvPr id="15" name="角丸四角形 14"/>
          <p:cNvSpPr/>
          <p:nvPr/>
        </p:nvSpPr>
        <p:spPr>
          <a:xfrm>
            <a:off x="1097842" y="3429886"/>
            <a:ext cx="6948316" cy="2812961"/>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a:off x="2501172" y="1300723"/>
            <a:ext cx="4152844" cy="1612054"/>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179298" y="911069"/>
            <a:ext cx="2785403"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事業者の概要</a:t>
            </a:r>
          </a:p>
        </p:txBody>
      </p:sp>
      <p:sp>
        <p:nvSpPr>
          <p:cNvPr id="18" name="正方形/長方形 17"/>
          <p:cNvSpPr/>
          <p:nvPr/>
        </p:nvSpPr>
        <p:spPr>
          <a:xfrm>
            <a:off x="2999235" y="3094035"/>
            <a:ext cx="314552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取組みの具体的内容</a:t>
            </a:r>
          </a:p>
        </p:txBody>
      </p:sp>
      <p:sp>
        <p:nvSpPr>
          <p:cNvPr id="4" name="テキスト ボックス 3"/>
          <p:cNvSpPr txBox="1"/>
          <p:nvPr/>
        </p:nvSpPr>
        <p:spPr>
          <a:xfrm>
            <a:off x="2497524" y="1343117"/>
            <a:ext cx="4162454" cy="1569660"/>
          </a:xfrm>
          <a:prstGeom prst="rect">
            <a:avLst/>
          </a:prstGeom>
          <a:noFill/>
        </p:spPr>
        <p:txBody>
          <a:bodyPr wrap="square" rtlCol="0">
            <a:spAutoFit/>
          </a:bodyPr>
          <a:lstStyle/>
          <a:p>
            <a:r>
              <a:rPr lang="ja-JP" altLang="en-US" sz="2400" dirty="0"/>
              <a:t>社名：</a:t>
            </a:r>
            <a:r>
              <a:rPr lang="zh-TW" altLang="en-US" sz="2400" dirty="0"/>
              <a:t>Ｈ自動車交通㈱</a:t>
            </a:r>
            <a:r>
              <a:rPr lang="ja-JP" altLang="en-US" sz="2400" dirty="0"/>
              <a:t>　</a:t>
            </a:r>
            <a:endParaRPr lang="en-US" altLang="ja-JP" sz="2400" dirty="0"/>
          </a:p>
          <a:p>
            <a:r>
              <a:rPr lang="ja-JP" altLang="en-US" sz="2400" dirty="0"/>
              <a:t>保有車両数：</a:t>
            </a:r>
            <a:r>
              <a:rPr lang="en-US" altLang="ja-JP" sz="2400" dirty="0"/>
              <a:t>106</a:t>
            </a:r>
            <a:r>
              <a:rPr lang="ja-JP" altLang="en-US" sz="2400" dirty="0"/>
              <a:t>両</a:t>
            </a:r>
          </a:p>
          <a:p>
            <a:r>
              <a:rPr lang="ja-JP" altLang="en-US" sz="2400" dirty="0"/>
              <a:t>（タクシー</a:t>
            </a:r>
            <a:r>
              <a:rPr lang="en-US" altLang="ja-JP" sz="2400" dirty="0"/>
              <a:t>20, </a:t>
            </a:r>
            <a:r>
              <a:rPr lang="ja-JP" altLang="en-US" sz="2400" dirty="0"/>
              <a:t>貸切バス</a:t>
            </a:r>
            <a:r>
              <a:rPr lang="en-US" altLang="ja-JP" sz="2400" dirty="0"/>
              <a:t>35</a:t>
            </a:r>
            <a:r>
              <a:rPr lang="ja-JP" altLang="en-US" sz="2400" dirty="0" err="1"/>
              <a:t>、</a:t>
            </a:r>
            <a:endParaRPr lang="ja-JP" altLang="en-US" sz="2400" dirty="0"/>
          </a:p>
          <a:p>
            <a:r>
              <a:rPr lang="ja-JP" altLang="en-US" sz="2400" dirty="0"/>
              <a:t>　乗合バス</a:t>
            </a:r>
            <a:r>
              <a:rPr lang="en-US" altLang="ja-JP" sz="2400" dirty="0"/>
              <a:t>42, </a:t>
            </a:r>
            <a:r>
              <a:rPr lang="ja-JP" altLang="en-US" sz="2400" dirty="0"/>
              <a:t>乗合タクシー</a:t>
            </a:r>
            <a:r>
              <a:rPr lang="en-US" altLang="ja-JP" sz="2400" dirty="0"/>
              <a:t>9</a:t>
            </a:r>
            <a:r>
              <a:rPr lang="ja-JP" altLang="en-US" sz="2400" dirty="0"/>
              <a:t>）</a:t>
            </a:r>
            <a:endParaRPr kumimoji="1" lang="ja-JP" altLang="en-US" sz="2400" dirty="0"/>
          </a:p>
        </p:txBody>
      </p:sp>
      <p:sp>
        <p:nvSpPr>
          <p:cNvPr id="7" name="テキスト ボックス 6"/>
          <p:cNvSpPr txBox="1"/>
          <p:nvPr/>
        </p:nvSpPr>
        <p:spPr>
          <a:xfrm>
            <a:off x="1195752" y="3565191"/>
            <a:ext cx="6765998" cy="2677656"/>
          </a:xfrm>
          <a:prstGeom prst="rect">
            <a:avLst/>
          </a:prstGeom>
          <a:noFill/>
        </p:spPr>
        <p:txBody>
          <a:bodyPr wrap="square" rtlCol="0">
            <a:spAutoFit/>
          </a:bodyPr>
          <a:lstStyle/>
          <a:p>
            <a:pPr marL="288000" indent="-144000" algn="l"/>
            <a:r>
              <a:rPr lang="ja-JP" altLang="en-US" sz="2400" dirty="0"/>
              <a:t>・自社かわら版を作成し、会社の状況、新入社員紹介、部活動等の内容を郵送にて全家庭に送付し、社員・家族一丸となったコミュニケーション作りを行っている。</a:t>
            </a:r>
            <a:endParaRPr lang="en-US" altLang="ja-JP" sz="2400" dirty="0"/>
          </a:p>
          <a:p>
            <a:pPr marL="288000" indent="-144000" algn="l"/>
            <a:r>
              <a:rPr lang="ja-JP" altLang="en-US" sz="2400" dirty="0"/>
              <a:t>・また、週１回、部課長が実施者となり、乗務員全員を対象に、出庫前にマイクアナウンスのロールプレイングを実施している。</a:t>
            </a:r>
          </a:p>
        </p:txBody>
      </p:sp>
      <p:sp>
        <p:nvSpPr>
          <p:cNvPr id="5" name="スライド番号プレースホルダー 4"/>
          <p:cNvSpPr>
            <a:spLocks noGrp="1"/>
          </p:cNvSpPr>
          <p:nvPr>
            <p:ph type="sldNum" sz="quarter" idx="11"/>
          </p:nvPr>
        </p:nvSpPr>
        <p:spPr/>
        <p:txBody>
          <a:bodyPr/>
          <a:lstStyle/>
          <a:p>
            <a:pPr>
              <a:defRPr/>
            </a:pPr>
            <a:fld id="{8DEB9206-6B62-49F8-BC94-D9E684E3D2D0}" type="slidenum">
              <a:rPr lang="en-US" altLang="ja-JP" smtClean="0"/>
              <a:pPr>
                <a:defRPr/>
              </a:pPr>
              <a:t>115</a:t>
            </a:fld>
            <a:endParaRPr lang="en-US" altLang="ja-JP" dirty="0"/>
          </a:p>
        </p:txBody>
      </p:sp>
      <p:pic>
        <p:nvPicPr>
          <p:cNvPr id="10"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18348471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Rectangle 10"/>
          <p:cNvSpPr>
            <a:spLocks noChangeArrowheads="1"/>
          </p:cNvSpPr>
          <p:nvPr/>
        </p:nvSpPr>
        <p:spPr bwMode="auto">
          <a:xfrm>
            <a:off x="108439" y="325315"/>
            <a:ext cx="8963758" cy="511420"/>
          </a:xfrm>
          <a:prstGeom prst="rect">
            <a:avLst/>
          </a:prstGeom>
          <a:solidFill>
            <a:srgbClr val="FFFF00">
              <a:alpha val="50000"/>
            </a:srgbClr>
          </a:solidFill>
          <a:ln w="28575" algn="ctr">
            <a:noFill/>
            <a:miter lim="800000"/>
            <a:headEnd/>
            <a:tailEnd/>
          </a:ln>
        </p:spPr>
        <p:txBody>
          <a:bodyPr anchor="ctr"/>
          <a:lstStyle/>
          <a:p>
            <a:pPr algn="ctr" eaLnBrk="1" hangingPunct="1">
              <a:lnSpc>
                <a:spcPct val="90000"/>
              </a:lnSpc>
              <a:spcBef>
                <a:spcPct val="50000"/>
              </a:spcBef>
              <a:buClr>
                <a:schemeClr val="bg2"/>
              </a:buClr>
              <a:buSzPct val="75000"/>
              <a:buFont typeface="Wingdings" pitchFamily="2" charset="2"/>
              <a:buNone/>
              <a:defRPr/>
            </a:pPr>
            <a:r>
              <a:rPr lang="ja-JP" altLang="en-US" sz="2215" b="1" dirty="0">
                <a:solidFill>
                  <a:schemeClr val="tx2"/>
                </a:solidFill>
                <a:latin typeface="+mj-ea"/>
                <a:ea typeface="+mj-ea"/>
              </a:rPr>
              <a:t>ホームページ情報について</a:t>
            </a:r>
          </a:p>
        </p:txBody>
      </p:sp>
      <p:sp>
        <p:nvSpPr>
          <p:cNvPr id="166915" name="Rectangle 11"/>
          <p:cNvSpPr>
            <a:spLocks noChangeArrowheads="1"/>
          </p:cNvSpPr>
          <p:nvPr/>
        </p:nvSpPr>
        <p:spPr bwMode="auto">
          <a:xfrm>
            <a:off x="71805" y="902677"/>
            <a:ext cx="8887557" cy="5207837"/>
          </a:xfrm>
          <a:prstGeom prst="rect">
            <a:avLst/>
          </a:prstGeom>
          <a:noFill/>
          <a:ln w="38100" cmpd="dbl" algn="ctr">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62"/>
          </a:p>
        </p:txBody>
      </p:sp>
      <p:pic>
        <p:nvPicPr>
          <p:cNvPr id="16691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697" y="6536349"/>
            <a:ext cx="1729154" cy="23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8" name="Rectangle 7"/>
          <p:cNvSpPr>
            <a:spLocks noChangeArrowheads="1"/>
          </p:cNvSpPr>
          <p:nvPr/>
        </p:nvSpPr>
        <p:spPr bwMode="auto">
          <a:xfrm>
            <a:off x="118697" y="902677"/>
            <a:ext cx="8840665" cy="5052646"/>
          </a:xfrm>
          <a:prstGeom prst="rect">
            <a:avLst/>
          </a:prstGeom>
          <a:noFill/>
          <a:ln w="9525" algn="ctr">
            <a:noFill/>
            <a:miter lim="800000"/>
            <a:headEnd/>
            <a:tailEnd/>
          </a:ln>
        </p:spPr>
        <p:txBody>
          <a:bodyPr/>
          <a:lstStyle/>
          <a:p>
            <a:pPr eaLnBrk="1" hangingPunct="1">
              <a:defRPr/>
            </a:pPr>
            <a:r>
              <a:rPr lang="ja-JP" altLang="en-US" sz="2215" dirty="0">
                <a:latin typeface="+mn-ea"/>
                <a:ea typeface="+mn-ea"/>
              </a:rPr>
              <a:t>　国土交通省では、運輸安全マネジメント評価等を通じて知り得た運輸安全情報の中で、事業者における安全性が向上した取組事例等を国土交通省ホームページの専用情報サイトで公表するとともに、運輸安全マネジメント制度に関する参考資料（小冊子等）についても公表しています。</a:t>
            </a:r>
            <a:endParaRPr lang="en-US" altLang="ja-JP" sz="2215" dirty="0">
              <a:latin typeface="+mn-ea"/>
              <a:ea typeface="+mn-ea"/>
            </a:endParaRPr>
          </a:p>
          <a:p>
            <a:pPr eaLnBrk="1" hangingPunct="1">
              <a:defRPr/>
            </a:pPr>
            <a:r>
              <a:rPr lang="ja-JP" altLang="en-US" sz="2215" dirty="0">
                <a:latin typeface="+mn-ea"/>
                <a:ea typeface="+mn-ea"/>
              </a:rPr>
              <a:t>　また、「運輸安全に関する最近の動き」、「運輸安全取組事例の紹介」等の運輸安全情報を提供するためメールマガジンを発行しております。</a:t>
            </a:r>
            <a:endParaRPr lang="en-US" altLang="ja-JP" sz="2215" dirty="0">
              <a:latin typeface="+mn-ea"/>
              <a:ea typeface="+mn-ea"/>
            </a:endParaRPr>
          </a:p>
          <a:p>
            <a:pPr eaLnBrk="1" hangingPunct="1">
              <a:defRPr/>
            </a:pPr>
            <a:r>
              <a:rPr lang="ja-JP" altLang="en-US" sz="2215" dirty="0">
                <a:latin typeface="+mn-ea"/>
                <a:ea typeface="+mn-ea"/>
              </a:rPr>
              <a:t>　以下のアドレスからご覧ください。</a:t>
            </a:r>
            <a:endParaRPr lang="en-US" altLang="ja-JP" sz="2215" dirty="0">
              <a:latin typeface="+mn-ea"/>
              <a:ea typeface="+mn-ea"/>
            </a:endParaRPr>
          </a:p>
          <a:p>
            <a:pPr eaLnBrk="1" hangingPunct="1">
              <a:defRPr/>
            </a:pPr>
            <a:endParaRPr lang="en-US" altLang="ja-JP" sz="1846" dirty="0">
              <a:latin typeface="+mn-ea"/>
              <a:ea typeface="+mn-ea"/>
            </a:endParaRPr>
          </a:p>
          <a:p>
            <a:pPr eaLnBrk="1" hangingPunct="1">
              <a:defRPr/>
            </a:pPr>
            <a:r>
              <a:rPr lang="ja-JP" altLang="en-US" sz="2215" dirty="0">
                <a:latin typeface="+mn-ea"/>
                <a:ea typeface="+mn-ea"/>
              </a:rPr>
              <a:t>　　　</a:t>
            </a:r>
            <a:r>
              <a:rPr lang="en-US" altLang="ja-JP" sz="2215" dirty="0">
                <a:latin typeface="+mn-ea"/>
                <a:ea typeface="+mn-ea"/>
              </a:rPr>
              <a:t>【</a:t>
            </a:r>
            <a:r>
              <a:rPr lang="ja-JP" altLang="en-US" sz="2215" dirty="0">
                <a:latin typeface="+mn-ea"/>
                <a:ea typeface="+mn-ea"/>
              </a:rPr>
              <a:t>運輸安全取組事例</a:t>
            </a:r>
            <a:r>
              <a:rPr lang="en-US" altLang="ja-JP" sz="2215" dirty="0">
                <a:latin typeface="+mn-ea"/>
                <a:ea typeface="+mn-ea"/>
              </a:rPr>
              <a:t>】</a:t>
            </a:r>
            <a:endParaRPr lang="en-US" altLang="ja-JP" sz="2215" dirty="0">
              <a:latin typeface="+mn-ea"/>
            </a:endParaRPr>
          </a:p>
          <a:p>
            <a:pPr eaLnBrk="1" hangingPunct="1">
              <a:defRPr/>
            </a:pPr>
            <a:r>
              <a:rPr lang="ja-JP" altLang="en-US" sz="2215" dirty="0">
                <a:latin typeface="+mn-ea"/>
              </a:rPr>
              <a:t>　　　　　</a:t>
            </a:r>
            <a:r>
              <a:rPr lang="en-US" altLang="ja-JP" sz="2215" dirty="0">
                <a:latin typeface="+mn-ea"/>
              </a:rPr>
              <a:t> </a:t>
            </a:r>
            <a:r>
              <a:rPr lang="en-US" altLang="ja-JP" sz="2215" dirty="0">
                <a:solidFill>
                  <a:srgbClr val="0000FF"/>
                </a:solidFill>
                <a:latin typeface="+mn-ea"/>
              </a:rPr>
              <a:t>http://www.mlit.go.jp/unyuanzen/unyuanzen_torikumi.html </a:t>
            </a:r>
            <a:endParaRPr lang="en-US" altLang="ja-JP" sz="2215" dirty="0">
              <a:solidFill>
                <a:srgbClr val="0000FF"/>
              </a:solidFill>
              <a:latin typeface="+mn-ea"/>
              <a:ea typeface="+mn-ea"/>
            </a:endParaRPr>
          </a:p>
          <a:p>
            <a:pPr eaLnBrk="1" hangingPunct="1">
              <a:defRPr/>
            </a:pPr>
            <a:r>
              <a:rPr lang="ja-JP" altLang="en-US" sz="2215" dirty="0">
                <a:latin typeface="+mn-ea"/>
              </a:rPr>
              <a:t>　　　</a:t>
            </a:r>
            <a:r>
              <a:rPr lang="en-US" altLang="ja-JP" sz="2215" dirty="0">
                <a:latin typeface="+mn-ea"/>
              </a:rPr>
              <a:t>【</a:t>
            </a:r>
            <a:r>
              <a:rPr lang="ja-JP" altLang="en-US" sz="2215" dirty="0">
                <a:latin typeface="+mn-ea"/>
              </a:rPr>
              <a:t>参考資料（小冊子）</a:t>
            </a:r>
            <a:r>
              <a:rPr lang="en-US" altLang="ja-JP" sz="2215" dirty="0">
                <a:latin typeface="+mn-ea"/>
              </a:rPr>
              <a:t>】 </a:t>
            </a:r>
            <a:r>
              <a:rPr lang="ja-JP" altLang="en-US" sz="2215" dirty="0">
                <a:latin typeface="+mn-ea"/>
              </a:rPr>
              <a:t>　</a:t>
            </a:r>
            <a:endParaRPr lang="en-US" altLang="ja-JP" sz="2215" dirty="0">
              <a:latin typeface="+mn-ea"/>
            </a:endParaRPr>
          </a:p>
          <a:p>
            <a:pPr eaLnBrk="1" hangingPunct="1">
              <a:defRPr/>
            </a:pPr>
            <a:r>
              <a:rPr lang="ja-JP" altLang="en-US" sz="2215" dirty="0">
                <a:latin typeface="+mn-ea"/>
              </a:rPr>
              <a:t>　　　　　</a:t>
            </a:r>
            <a:r>
              <a:rPr lang="en-US" altLang="ja-JP" sz="2215" dirty="0">
                <a:solidFill>
                  <a:srgbClr val="0000FF"/>
                </a:solidFill>
                <a:latin typeface="+mn-ea"/>
              </a:rPr>
              <a:t>http://www.mlit.go.jp/unyuanzen/documents.html</a:t>
            </a:r>
          </a:p>
          <a:p>
            <a:pPr eaLnBrk="1" hangingPunct="1">
              <a:defRPr/>
            </a:pPr>
            <a:r>
              <a:rPr lang="ja-JP" altLang="en-US" sz="2215" dirty="0">
                <a:latin typeface="+mn-ea"/>
              </a:rPr>
              <a:t>　　　</a:t>
            </a:r>
            <a:r>
              <a:rPr lang="en-US" altLang="ja-JP" sz="2215" dirty="0">
                <a:latin typeface="+mn-ea"/>
              </a:rPr>
              <a:t>【</a:t>
            </a:r>
            <a:r>
              <a:rPr lang="ja-JP" altLang="en-US" sz="2215" dirty="0">
                <a:latin typeface="+mn-ea"/>
              </a:rPr>
              <a:t>メールマガジン</a:t>
            </a:r>
            <a:r>
              <a:rPr lang="en-US" altLang="ja-JP" sz="2215" dirty="0">
                <a:latin typeface="+mn-ea"/>
              </a:rPr>
              <a:t>】 </a:t>
            </a:r>
          </a:p>
          <a:p>
            <a:pPr eaLnBrk="1" hangingPunct="1">
              <a:defRPr/>
            </a:pPr>
            <a:r>
              <a:rPr lang="ja-JP" altLang="en-US" sz="2215" dirty="0">
                <a:latin typeface="+mn-ea"/>
              </a:rPr>
              <a:t>　　　　　</a:t>
            </a:r>
            <a:r>
              <a:rPr lang="en-US" altLang="ja-JP" sz="2215" dirty="0">
                <a:solidFill>
                  <a:srgbClr val="0000FF"/>
                </a:solidFill>
                <a:latin typeface="+mn-ea"/>
              </a:rPr>
              <a:t>http://www.mlit.go.jp/unyuanzen/mailmg.html</a:t>
            </a:r>
          </a:p>
        </p:txBody>
      </p:sp>
      <p:sp>
        <p:nvSpPr>
          <p:cNvPr id="2" name="スライド番号プレースホルダー 1"/>
          <p:cNvSpPr>
            <a:spLocks noGrp="1"/>
          </p:cNvSpPr>
          <p:nvPr>
            <p:ph type="sldNum" sz="quarter" idx="11"/>
          </p:nvPr>
        </p:nvSpPr>
        <p:spPr/>
        <p:txBody>
          <a:bodyPr/>
          <a:lstStyle/>
          <a:p>
            <a:pPr>
              <a:defRPr/>
            </a:pPr>
            <a:fld id="{CB437A40-9B03-4AC5-A981-4A10656EEB52}" type="slidenum">
              <a:rPr lang="en-US" altLang="ja-JP" smtClean="0"/>
              <a:pPr>
                <a:defRPr/>
              </a:pPr>
              <a:t>116</a:t>
            </a:fld>
            <a:endParaRPr lang="en-US" altLang="ja-JP"/>
          </a:p>
        </p:txBody>
      </p:sp>
    </p:spTree>
    <p:extLst>
      <p:ext uri="{BB962C8B-B14F-4D97-AF65-F5344CB8AC3E}">
        <p14:creationId xmlns:p14="http://schemas.microsoft.com/office/powerpoint/2010/main" val="4127030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2"/>
          <p:cNvSpPr>
            <a:spLocks noChangeArrowheads="1"/>
          </p:cNvSpPr>
          <p:nvPr/>
        </p:nvSpPr>
        <p:spPr bwMode="auto">
          <a:xfrm>
            <a:off x="250825" y="4221163"/>
            <a:ext cx="8648700" cy="2232025"/>
          </a:xfrm>
          <a:prstGeom prst="roundRect">
            <a:avLst>
              <a:gd name="adj" fmla="val 16667"/>
            </a:avLst>
          </a:prstGeom>
          <a:solidFill>
            <a:srgbClr val="CCFFFF">
              <a:alpha val="45097"/>
            </a:srgbClr>
          </a:solidFill>
          <a:ln w="9525">
            <a:solidFill>
              <a:srgbClr val="008000"/>
            </a:solidFill>
            <a:round/>
            <a:headEnd/>
            <a:tailEnd/>
          </a:ln>
        </p:spPr>
        <p:txBody>
          <a:bodyPr lIns="91430" tIns="45715" rIns="91430" bIns="45715" anchor="ctr"/>
          <a:lstStyle/>
          <a:p>
            <a:endParaRPr lang="en-US" altLang="ja-JP" sz="2000" b="1">
              <a:solidFill>
                <a:schemeClr val="bg2"/>
              </a:solidFill>
            </a:endParaRPr>
          </a:p>
          <a:p>
            <a:endParaRPr lang="en-US" altLang="ja-JP" b="1">
              <a:solidFill>
                <a:schemeClr val="bg2"/>
              </a:solidFill>
            </a:endParaRPr>
          </a:p>
          <a:p>
            <a:pPr algn="l"/>
            <a:endParaRPr lang="en-US" altLang="ja-JP" b="1">
              <a:solidFill>
                <a:schemeClr val="bg2"/>
              </a:solidFill>
            </a:endParaRPr>
          </a:p>
          <a:p>
            <a:endParaRPr lang="en-US" altLang="ja-JP" sz="2000" b="1">
              <a:solidFill>
                <a:schemeClr val="bg2"/>
              </a:solidFill>
            </a:endParaRPr>
          </a:p>
        </p:txBody>
      </p:sp>
      <p:sp>
        <p:nvSpPr>
          <p:cNvPr id="12292" name="AutoShape 3"/>
          <p:cNvSpPr>
            <a:spLocks noChangeArrowheads="1"/>
          </p:cNvSpPr>
          <p:nvPr/>
        </p:nvSpPr>
        <p:spPr bwMode="auto">
          <a:xfrm>
            <a:off x="4776717" y="4891516"/>
            <a:ext cx="3910700" cy="1440160"/>
          </a:xfrm>
          <a:prstGeom prst="roundRect">
            <a:avLst>
              <a:gd name="adj" fmla="val 16667"/>
            </a:avLst>
          </a:prstGeom>
          <a:solidFill>
            <a:srgbClr val="FFCCFF"/>
          </a:solidFill>
          <a:ln w="9525">
            <a:solidFill>
              <a:schemeClr val="bg2"/>
            </a:solidFill>
            <a:round/>
            <a:headEnd/>
            <a:tailEnd/>
          </a:ln>
        </p:spPr>
        <p:txBody>
          <a:bodyPr wrap="none" anchor="ctr"/>
          <a:lstStyle/>
          <a:p>
            <a:endParaRPr lang="ja-JP" altLang="ja-JP" sz="2400" b="1"/>
          </a:p>
        </p:txBody>
      </p:sp>
      <p:sp>
        <p:nvSpPr>
          <p:cNvPr id="12293" name="AutoShape 4"/>
          <p:cNvSpPr>
            <a:spLocks noChangeArrowheads="1"/>
          </p:cNvSpPr>
          <p:nvPr/>
        </p:nvSpPr>
        <p:spPr bwMode="auto">
          <a:xfrm>
            <a:off x="395785" y="4891516"/>
            <a:ext cx="4135272" cy="1439863"/>
          </a:xfrm>
          <a:prstGeom prst="roundRect">
            <a:avLst>
              <a:gd name="adj" fmla="val 16667"/>
            </a:avLst>
          </a:prstGeom>
          <a:solidFill>
            <a:srgbClr val="FFFF99"/>
          </a:solidFill>
          <a:ln w="9525">
            <a:solidFill>
              <a:schemeClr val="bg2"/>
            </a:solidFill>
            <a:round/>
            <a:headEnd/>
            <a:tailEnd/>
          </a:ln>
        </p:spPr>
        <p:txBody>
          <a:bodyPr wrap="none" anchor="ctr"/>
          <a:lstStyle/>
          <a:p>
            <a:endParaRPr lang="ja-JP" altLang="ja-JP" sz="2400" b="1"/>
          </a:p>
        </p:txBody>
      </p:sp>
      <p:sp>
        <p:nvSpPr>
          <p:cNvPr id="12294" name="AutoShape 5"/>
          <p:cNvSpPr>
            <a:spLocks noChangeArrowheads="1"/>
          </p:cNvSpPr>
          <p:nvPr/>
        </p:nvSpPr>
        <p:spPr bwMode="auto">
          <a:xfrm>
            <a:off x="179388" y="836613"/>
            <a:ext cx="8713787" cy="2447925"/>
          </a:xfrm>
          <a:prstGeom prst="roundRect">
            <a:avLst>
              <a:gd name="adj" fmla="val 16667"/>
            </a:avLst>
          </a:prstGeom>
          <a:solidFill>
            <a:schemeClr val="bg1">
              <a:alpha val="38823"/>
            </a:schemeClr>
          </a:solidFill>
          <a:ln w="9525">
            <a:solidFill>
              <a:srgbClr val="008000"/>
            </a:solidFill>
            <a:round/>
            <a:headEnd/>
            <a:tailEnd/>
          </a:ln>
        </p:spPr>
        <p:txBody>
          <a:bodyPr lIns="91430" tIns="45715" rIns="91430" bIns="45715" anchor="ctr"/>
          <a:lstStyle/>
          <a:p>
            <a:endParaRPr lang="en-US" altLang="ja-JP" sz="2000" b="1">
              <a:solidFill>
                <a:schemeClr val="bg2"/>
              </a:solidFill>
            </a:endParaRPr>
          </a:p>
          <a:p>
            <a:endParaRPr lang="en-US" altLang="ja-JP" b="1">
              <a:solidFill>
                <a:schemeClr val="bg2"/>
              </a:solidFill>
            </a:endParaRPr>
          </a:p>
          <a:p>
            <a:pPr algn="l"/>
            <a:endParaRPr lang="en-US" altLang="ja-JP" b="1">
              <a:solidFill>
                <a:schemeClr val="bg2"/>
              </a:solidFill>
            </a:endParaRPr>
          </a:p>
          <a:p>
            <a:endParaRPr lang="en-US" altLang="ja-JP" sz="2000" b="1">
              <a:solidFill>
                <a:schemeClr val="bg2"/>
              </a:solidFill>
            </a:endParaRPr>
          </a:p>
        </p:txBody>
      </p:sp>
      <p:sp>
        <p:nvSpPr>
          <p:cNvPr id="12295" name="Rectangle 6"/>
          <p:cNvSpPr>
            <a:spLocks noChangeArrowheads="1"/>
          </p:cNvSpPr>
          <p:nvPr/>
        </p:nvSpPr>
        <p:spPr bwMode="auto">
          <a:xfrm>
            <a:off x="1763713" y="908050"/>
            <a:ext cx="6121400" cy="431800"/>
          </a:xfrm>
          <a:prstGeom prst="rect">
            <a:avLst/>
          </a:prstGeom>
          <a:solidFill>
            <a:srgbClr val="FFFF99"/>
          </a:solidFill>
          <a:ln w="9525">
            <a:solidFill>
              <a:schemeClr val="bg2"/>
            </a:solidFill>
            <a:miter lim="800000"/>
            <a:headEnd/>
            <a:tailEnd/>
          </a:ln>
        </p:spPr>
        <p:txBody>
          <a:bodyPr wrap="none" anchor="ctr"/>
          <a:lstStyle/>
          <a:p>
            <a:r>
              <a:rPr lang="ja-JP" altLang="en-US" sz="2400" b="1" dirty="0">
                <a:latin typeface="ＭＳ Ｐゴシック" pitchFamily="50" charset="-128"/>
              </a:rPr>
              <a:t>「ヒューマンエラー」には２種類ある</a:t>
            </a:r>
          </a:p>
        </p:txBody>
      </p:sp>
      <p:sp>
        <p:nvSpPr>
          <p:cNvPr id="12296" name="AutoShape 7"/>
          <p:cNvSpPr>
            <a:spLocks noChangeArrowheads="1"/>
          </p:cNvSpPr>
          <p:nvPr/>
        </p:nvSpPr>
        <p:spPr bwMode="auto">
          <a:xfrm rot="5400000">
            <a:off x="2339182" y="2780506"/>
            <a:ext cx="576262" cy="20161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FFCC"/>
          </a:solidFill>
          <a:ln w="9525">
            <a:solidFill>
              <a:schemeClr val="tx1"/>
            </a:solidFill>
            <a:miter lim="800000"/>
            <a:headEnd/>
            <a:tailEnd/>
          </a:ln>
        </p:spPr>
        <p:txBody>
          <a:bodyPr wrap="none" anchor="ctr"/>
          <a:lstStyle/>
          <a:p>
            <a:endParaRPr lang="ja-JP" altLang="en-US"/>
          </a:p>
        </p:txBody>
      </p:sp>
      <p:sp>
        <p:nvSpPr>
          <p:cNvPr id="12297" name="AutoShape 8"/>
          <p:cNvSpPr>
            <a:spLocks noChangeArrowheads="1"/>
          </p:cNvSpPr>
          <p:nvPr/>
        </p:nvSpPr>
        <p:spPr bwMode="auto">
          <a:xfrm>
            <a:off x="425782" y="1484313"/>
            <a:ext cx="4105275" cy="1531257"/>
          </a:xfrm>
          <a:prstGeom prst="roundRect">
            <a:avLst>
              <a:gd name="adj" fmla="val 16667"/>
            </a:avLst>
          </a:prstGeom>
          <a:solidFill>
            <a:srgbClr val="CCFFFF">
              <a:alpha val="47842"/>
            </a:srgbClr>
          </a:solidFill>
          <a:ln w="9525">
            <a:solidFill>
              <a:schemeClr val="bg2"/>
            </a:solidFill>
            <a:round/>
            <a:headEnd/>
            <a:tailEnd/>
          </a:ln>
        </p:spPr>
        <p:txBody>
          <a:bodyPr wrap="none" anchor="ctr"/>
          <a:lstStyle/>
          <a:p>
            <a:r>
              <a:rPr lang="ja-JP" altLang="en-US" sz="2000" dirty="0">
                <a:latin typeface="ＭＳ Ｐゴシック" pitchFamily="50" charset="-128"/>
              </a:rPr>
              <a:t>うっかりミスや錯覚等により</a:t>
            </a:r>
            <a:br>
              <a:rPr lang="ja-JP" altLang="en-US" sz="2000" dirty="0">
                <a:latin typeface="ＭＳ Ｐゴシック" pitchFamily="50" charset="-128"/>
              </a:rPr>
            </a:br>
            <a:r>
              <a:rPr lang="ja-JP" altLang="en-US" sz="2000" b="1" dirty="0">
                <a:solidFill>
                  <a:srgbClr val="FF0000"/>
                </a:solidFill>
                <a:latin typeface="ＭＳ Ｐゴシック" pitchFamily="50" charset="-128"/>
              </a:rPr>
              <a:t>「意図せず」</a:t>
            </a:r>
            <a:r>
              <a:rPr lang="ja-JP" altLang="en-US" sz="2000" dirty="0">
                <a:latin typeface="ＭＳ Ｐゴシック" pitchFamily="50" charset="-128"/>
              </a:rPr>
              <a:t>に行ってしまうもの</a:t>
            </a:r>
            <a:endParaRPr lang="en-US" altLang="ja-JP" sz="2000" dirty="0">
              <a:latin typeface="ＭＳ Ｐゴシック" pitchFamily="50" charset="-128"/>
            </a:endParaRPr>
          </a:p>
          <a:p>
            <a:r>
              <a:rPr lang="ja-JP" altLang="en-US" sz="2000" b="1" dirty="0">
                <a:solidFill>
                  <a:srgbClr val="FF0000"/>
                </a:solidFill>
                <a:latin typeface="ＭＳ Ｐゴシック" pitchFamily="50" charset="-128"/>
              </a:rPr>
              <a:t>（うっかりミス、ぽかミス）</a:t>
            </a:r>
            <a:r>
              <a:rPr lang="ja-JP" altLang="en-US" sz="2000" dirty="0">
                <a:latin typeface="ＭＳ Ｐゴシック" pitchFamily="50" charset="-128"/>
              </a:rPr>
              <a:t/>
            </a:r>
            <a:br>
              <a:rPr lang="ja-JP" altLang="en-US" sz="2000" dirty="0">
                <a:latin typeface="ＭＳ Ｐゴシック" pitchFamily="50" charset="-128"/>
              </a:rPr>
            </a:br>
            <a:r>
              <a:rPr lang="ja-JP" altLang="en-US" sz="2000" dirty="0">
                <a:latin typeface="ＭＳ Ｐゴシック" pitchFamily="50" charset="-128"/>
              </a:rPr>
              <a:t/>
            </a:r>
            <a:br>
              <a:rPr lang="ja-JP" altLang="en-US" sz="2000" dirty="0">
                <a:latin typeface="ＭＳ Ｐゴシック" pitchFamily="50" charset="-128"/>
              </a:rPr>
            </a:br>
            <a:endParaRPr lang="ja-JP" altLang="en-US" sz="2000" dirty="0">
              <a:latin typeface="ＭＳ Ｐゴシック" pitchFamily="50" charset="-128"/>
            </a:endParaRPr>
          </a:p>
        </p:txBody>
      </p:sp>
      <p:sp>
        <p:nvSpPr>
          <p:cNvPr id="12298" name="AutoShape 9"/>
          <p:cNvSpPr>
            <a:spLocks noChangeArrowheads="1"/>
          </p:cNvSpPr>
          <p:nvPr/>
        </p:nvSpPr>
        <p:spPr bwMode="auto">
          <a:xfrm>
            <a:off x="4787900" y="1484313"/>
            <a:ext cx="3905250" cy="1531256"/>
          </a:xfrm>
          <a:prstGeom prst="roundRect">
            <a:avLst>
              <a:gd name="adj" fmla="val 16667"/>
            </a:avLst>
          </a:prstGeom>
          <a:solidFill>
            <a:srgbClr val="CCFFFF">
              <a:alpha val="50195"/>
            </a:srgbClr>
          </a:solidFill>
          <a:ln w="9525">
            <a:solidFill>
              <a:schemeClr val="bg2"/>
            </a:solidFill>
            <a:round/>
            <a:headEnd/>
            <a:tailEnd/>
          </a:ln>
        </p:spPr>
        <p:txBody>
          <a:bodyPr wrap="none" anchor="ctr"/>
          <a:lstStyle/>
          <a:p>
            <a:r>
              <a:rPr lang="ja-JP" altLang="en-US" sz="2000" dirty="0">
                <a:latin typeface="ＭＳ Ｐゴシック" pitchFamily="50" charset="-128"/>
              </a:rPr>
              <a:t>行為者がその行為に伴う「リスク」</a:t>
            </a:r>
            <a:endParaRPr lang="en-US" altLang="ja-JP" sz="2000" dirty="0">
              <a:latin typeface="ＭＳ Ｐゴシック" pitchFamily="50" charset="-128"/>
            </a:endParaRPr>
          </a:p>
          <a:p>
            <a:r>
              <a:rPr lang="ja-JP" altLang="en-US" sz="2000" dirty="0">
                <a:latin typeface="ＭＳ Ｐゴシック" pitchFamily="50" charset="-128"/>
              </a:rPr>
              <a:t>を認識しながら</a:t>
            </a:r>
            <a:r>
              <a:rPr lang="ja-JP" altLang="en-US" sz="2000" b="1" dirty="0">
                <a:solidFill>
                  <a:srgbClr val="FF0000"/>
                </a:solidFill>
                <a:latin typeface="ＭＳ Ｐゴシック" pitchFamily="50" charset="-128"/>
              </a:rPr>
              <a:t>「意図的に」</a:t>
            </a:r>
            <a:r>
              <a:rPr lang="ja-JP" altLang="en-US" sz="2000" dirty="0">
                <a:latin typeface="ＭＳ Ｐゴシック" pitchFamily="50" charset="-128"/>
              </a:rPr>
              <a:t>行う</a:t>
            </a:r>
          </a:p>
          <a:p>
            <a:endParaRPr lang="ja-JP" altLang="en-US" sz="2000" dirty="0">
              <a:latin typeface="ＭＳ Ｐゴシック" pitchFamily="50" charset="-128"/>
            </a:endParaRPr>
          </a:p>
          <a:p>
            <a:endParaRPr lang="en-US" altLang="ja-JP" sz="2000" dirty="0">
              <a:latin typeface="ＭＳ Ｐゴシック" pitchFamily="50" charset="-128"/>
            </a:endParaRPr>
          </a:p>
        </p:txBody>
      </p:sp>
      <p:sp>
        <p:nvSpPr>
          <p:cNvPr id="12299" name="Text Box 10"/>
          <p:cNvSpPr txBox="1">
            <a:spLocks noChangeArrowheads="1"/>
          </p:cNvSpPr>
          <p:nvPr/>
        </p:nvSpPr>
        <p:spPr bwMode="auto">
          <a:xfrm>
            <a:off x="1187450" y="4416425"/>
            <a:ext cx="6669088" cy="457200"/>
          </a:xfrm>
          <a:prstGeom prst="rect">
            <a:avLst/>
          </a:prstGeom>
          <a:noFill/>
          <a:ln w="9525">
            <a:noFill/>
            <a:miter lim="800000"/>
            <a:headEnd/>
            <a:tailEnd/>
          </a:ln>
        </p:spPr>
        <p:txBody>
          <a:bodyPr wrap="none">
            <a:spAutoFit/>
          </a:bodyPr>
          <a:lstStyle/>
          <a:p>
            <a:pPr algn="l"/>
            <a:r>
              <a:rPr lang="ja-JP" altLang="en-US" sz="2400" b="1" dirty="0">
                <a:latin typeface="ＭＳ Ｐゴシック" pitchFamily="50" charset="-128"/>
              </a:rPr>
              <a:t>ヒューマンエラーによる事故を防止するためには</a:t>
            </a:r>
            <a:r>
              <a:rPr lang="en-US" altLang="ja-JP" sz="2400" b="1" dirty="0">
                <a:latin typeface="ＭＳ Ｐゴシック" pitchFamily="50" charset="-128"/>
              </a:rPr>
              <a:t>…</a:t>
            </a:r>
            <a:endParaRPr lang="en-US" altLang="ja-JP" sz="1000" b="1" dirty="0">
              <a:latin typeface="ＭＳ Ｐゴシック" pitchFamily="50" charset="-128"/>
            </a:endParaRPr>
          </a:p>
        </p:txBody>
      </p:sp>
      <p:sp>
        <p:nvSpPr>
          <p:cNvPr id="12300" name="Text Box 11"/>
          <p:cNvSpPr txBox="1">
            <a:spLocks noChangeArrowheads="1"/>
          </p:cNvSpPr>
          <p:nvPr/>
        </p:nvSpPr>
        <p:spPr bwMode="auto">
          <a:xfrm>
            <a:off x="4763069" y="4889774"/>
            <a:ext cx="3769744" cy="1416050"/>
          </a:xfrm>
          <a:prstGeom prst="rect">
            <a:avLst/>
          </a:prstGeom>
          <a:noFill/>
          <a:ln w="9525">
            <a:noFill/>
            <a:miter lim="800000"/>
            <a:headEnd/>
            <a:tailEnd/>
          </a:ln>
        </p:spPr>
        <p:txBody>
          <a:bodyPr wrap="square">
            <a:spAutoFit/>
          </a:bodyPr>
          <a:lstStyle/>
          <a:p>
            <a:endParaRPr lang="en-US" altLang="ja-JP" sz="1000" b="1" dirty="0">
              <a:latin typeface="ＭＳ Ｐゴシック" pitchFamily="50" charset="-128"/>
            </a:endParaRPr>
          </a:p>
          <a:p>
            <a:r>
              <a:rPr lang="ja-JP" altLang="en-US" sz="2000" b="1" dirty="0">
                <a:latin typeface="ＭＳ Ｐゴシック" pitchFamily="50" charset="-128"/>
              </a:rPr>
              <a:t>行為者が「不安全行動」を行わないようにする全体の対策</a:t>
            </a:r>
          </a:p>
          <a:p>
            <a:endParaRPr lang="ja-JP" altLang="en-US" sz="800" b="1" dirty="0">
              <a:latin typeface="ＭＳ Ｐゴシック" pitchFamily="50" charset="-128"/>
            </a:endParaRPr>
          </a:p>
          <a:p>
            <a:r>
              <a:rPr lang="ja-JP" altLang="en-US" sz="2400" b="1" dirty="0">
                <a:solidFill>
                  <a:schemeClr val="accent2"/>
                </a:solidFill>
                <a:latin typeface="ＭＳ Ｐゴシック" pitchFamily="50" charset="-128"/>
              </a:rPr>
              <a:t>　→ </a:t>
            </a:r>
            <a:r>
              <a:rPr lang="ja-JP" altLang="en-US" sz="2800" b="1" u="sng" dirty="0">
                <a:solidFill>
                  <a:srgbClr val="FF0000"/>
                </a:solidFill>
                <a:latin typeface="ＤＦ特太ゴシック体" pitchFamily="1" charset="-128"/>
                <a:ea typeface="ＤＦ特太ゴシック体" pitchFamily="1" charset="-128"/>
              </a:rPr>
              <a:t>安全文化の確立</a:t>
            </a:r>
          </a:p>
        </p:txBody>
      </p:sp>
      <p:sp>
        <p:nvSpPr>
          <p:cNvPr id="9229" name="Text Box 12"/>
          <p:cNvSpPr txBox="1">
            <a:spLocks noChangeArrowheads="1"/>
          </p:cNvSpPr>
          <p:nvPr/>
        </p:nvSpPr>
        <p:spPr bwMode="auto">
          <a:xfrm>
            <a:off x="300251" y="4797152"/>
            <a:ext cx="4299045" cy="1477328"/>
          </a:xfrm>
          <a:prstGeom prst="rect">
            <a:avLst/>
          </a:prstGeom>
          <a:noFill/>
          <a:ln w="9525">
            <a:noFill/>
            <a:miter lim="800000"/>
            <a:headEnd/>
            <a:tailEnd/>
          </a:ln>
        </p:spPr>
        <p:txBody>
          <a:bodyPr wrap="square">
            <a:spAutoFit/>
          </a:bodyPr>
          <a:lstStyle/>
          <a:p>
            <a:pPr>
              <a:defRPr/>
            </a:pPr>
            <a:endParaRPr lang="en-US" altLang="ja-JP" sz="1000" b="1" dirty="0">
              <a:latin typeface="ＭＳ Ｐゴシック" pitchFamily="50" charset="-128"/>
            </a:endParaRPr>
          </a:p>
          <a:p>
            <a:pPr>
              <a:defRPr/>
            </a:pPr>
            <a:r>
              <a:rPr lang="ja-JP" altLang="en-US" sz="2000" b="1" dirty="0">
                <a:latin typeface="ＭＳ Ｐゴシック" pitchFamily="50" charset="-128"/>
              </a:rPr>
              <a:t>狭義の「ヒューマンエラー」を</a:t>
            </a:r>
            <a:endParaRPr lang="en-US" altLang="ja-JP" sz="2000" b="1" dirty="0">
              <a:latin typeface="ＭＳ Ｐゴシック" pitchFamily="50" charset="-128"/>
            </a:endParaRPr>
          </a:p>
          <a:p>
            <a:pPr>
              <a:defRPr/>
            </a:pPr>
            <a:r>
              <a:rPr lang="ja-JP" altLang="en-US" sz="2000" b="1" dirty="0">
                <a:latin typeface="ＭＳ Ｐゴシック" pitchFamily="50" charset="-128"/>
              </a:rPr>
              <a:t>極力減少させる人間工学等を</a:t>
            </a:r>
            <a:endParaRPr lang="en-US" altLang="ja-JP" sz="2000" b="1" dirty="0">
              <a:latin typeface="ＭＳ Ｐゴシック" pitchFamily="50" charset="-128"/>
            </a:endParaRPr>
          </a:p>
          <a:p>
            <a:pPr>
              <a:defRPr/>
            </a:pPr>
            <a:r>
              <a:rPr lang="ja-JP" altLang="en-US" sz="2000" b="1" dirty="0">
                <a:latin typeface="ＭＳ Ｐゴシック" pitchFamily="50" charset="-128"/>
              </a:rPr>
              <a:t>活かしたシステム作り</a:t>
            </a:r>
            <a:endParaRPr lang="en-US" altLang="ja-JP" sz="2000" b="1" dirty="0">
              <a:latin typeface="ＭＳ Ｐゴシック" pitchFamily="50" charset="-128"/>
            </a:endParaRPr>
          </a:p>
          <a:p>
            <a:pPr>
              <a:defRPr/>
            </a:pPr>
            <a:r>
              <a:rPr lang="ja-JP" altLang="en-US" sz="2000" b="1" dirty="0">
                <a:solidFill>
                  <a:schemeClr val="accent5"/>
                </a:solidFill>
                <a:latin typeface="ＭＳ Ｐゴシック" pitchFamily="50" charset="-128"/>
                <a:ea typeface="ＤＦ特太ゴシック体" pitchFamily="1" charset="-128"/>
              </a:rPr>
              <a:t>→</a:t>
            </a:r>
            <a:r>
              <a:rPr lang="ja-JP" altLang="en-US" sz="2000" b="1" dirty="0">
                <a:solidFill>
                  <a:srgbClr val="FF0000"/>
                </a:solidFill>
                <a:latin typeface="ＤＦ特太ゴシック体" pitchFamily="1" charset="-128"/>
                <a:ea typeface="ＤＦ特太ゴシック体" pitchFamily="1" charset="-128"/>
              </a:rPr>
              <a:t>システム（設備・手順）でカバー</a:t>
            </a:r>
          </a:p>
        </p:txBody>
      </p:sp>
      <p:sp>
        <p:nvSpPr>
          <p:cNvPr id="12302" name="AutoShape 13"/>
          <p:cNvSpPr>
            <a:spLocks noChangeArrowheads="1"/>
          </p:cNvSpPr>
          <p:nvPr/>
        </p:nvSpPr>
        <p:spPr bwMode="auto">
          <a:xfrm>
            <a:off x="611188" y="2502583"/>
            <a:ext cx="3671887" cy="431800"/>
          </a:xfrm>
          <a:prstGeom prst="roundRect">
            <a:avLst>
              <a:gd name="adj" fmla="val 16667"/>
            </a:avLst>
          </a:prstGeom>
          <a:solidFill>
            <a:srgbClr val="FFFF00"/>
          </a:solidFill>
          <a:ln w="9525">
            <a:solidFill>
              <a:schemeClr val="bg2"/>
            </a:solidFill>
            <a:round/>
            <a:headEnd/>
            <a:tailEnd/>
          </a:ln>
        </p:spPr>
        <p:txBody>
          <a:bodyPr wrap="none" anchor="ctr"/>
          <a:lstStyle/>
          <a:p>
            <a:r>
              <a:rPr lang="ja-JP" altLang="en-US" sz="2400" dirty="0">
                <a:latin typeface="ＤＦ特太ゴシック体" pitchFamily="1" charset="-128"/>
                <a:ea typeface="ＤＦ特太ゴシック体" pitchFamily="1" charset="-128"/>
              </a:rPr>
              <a:t>狭義のヒューマンエラー</a:t>
            </a:r>
          </a:p>
        </p:txBody>
      </p:sp>
      <p:sp>
        <p:nvSpPr>
          <p:cNvPr id="12303" name="AutoShape 14"/>
          <p:cNvSpPr>
            <a:spLocks noChangeArrowheads="1"/>
          </p:cNvSpPr>
          <p:nvPr/>
        </p:nvSpPr>
        <p:spPr bwMode="auto">
          <a:xfrm>
            <a:off x="4932363" y="2502583"/>
            <a:ext cx="3671887" cy="431800"/>
          </a:xfrm>
          <a:prstGeom prst="roundRect">
            <a:avLst>
              <a:gd name="adj" fmla="val 16667"/>
            </a:avLst>
          </a:prstGeom>
          <a:solidFill>
            <a:srgbClr val="FF99CC"/>
          </a:solidFill>
          <a:ln w="9525">
            <a:solidFill>
              <a:schemeClr val="bg2"/>
            </a:solidFill>
            <a:round/>
            <a:headEnd/>
            <a:tailEnd/>
          </a:ln>
        </p:spPr>
        <p:txBody>
          <a:bodyPr wrap="none" anchor="ctr"/>
          <a:lstStyle/>
          <a:p>
            <a:r>
              <a:rPr lang="ja-JP" altLang="en-US" sz="2400">
                <a:latin typeface="Times New Roman" pitchFamily="18" charset="0"/>
                <a:ea typeface="ＤＦ特太ゴシック体" pitchFamily="1" charset="-128"/>
              </a:rPr>
              <a:t>不安全行動</a:t>
            </a:r>
          </a:p>
        </p:txBody>
      </p:sp>
      <p:sp>
        <p:nvSpPr>
          <p:cNvPr id="12304" name="AutoShape 15"/>
          <p:cNvSpPr>
            <a:spLocks noChangeArrowheads="1"/>
          </p:cNvSpPr>
          <p:nvPr/>
        </p:nvSpPr>
        <p:spPr bwMode="auto">
          <a:xfrm rot="5400000">
            <a:off x="6228557" y="2780506"/>
            <a:ext cx="576262" cy="20161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FFCC"/>
          </a:solidFill>
          <a:ln w="9525">
            <a:solidFill>
              <a:schemeClr val="tx1"/>
            </a:solidFill>
            <a:miter lim="800000"/>
            <a:headEnd/>
            <a:tailEnd/>
          </a:ln>
        </p:spPr>
        <p:txBody>
          <a:bodyPr wrap="none" anchor="ctr"/>
          <a:lstStyle/>
          <a:p>
            <a:endParaRPr lang="ja-JP" altLang="en-US"/>
          </a:p>
        </p:txBody>
      </p:sp>
      <p:sp>
        <p:nvSpPr>
          <p:cNvPr id="12305" name="Rectangle 16"/>
          <p:cNvSpPr>
            <a:spLocks noChangeArrowheads="1"/>
          </p:cNvSpPr>
          <p:nvPr/>
        </p:nvSpPr>
        <p:spPr bwMode="auto">
          <a:xfrm>
            <a:off x="0" y="-14289"/>
            <a:ext cx="9144000" cy="703537"/>
          </a:xfrm>
          <a:prstGeom prst="rect">
            <a:avLst/>
          </a:prstGeom>
          <a:gradFill>
            <a:gsLst>
              <a:gs pos="0">
                <a:srgbClr val="99FF99"/>
              </a:gs>
              <a:gs pos="50000">
                <a:schemeClr val="bg1"/>
              </a:gs>
              <a:gs pos="100000">
                <a:srgbClr val="99FF99"/>
              </a:gs>
            </a:gsLst>
            <a:lin ang="5400000" scaled="1"/>
          </a:gradFill>
          <a:ln w="9525">
            <a:noFill/>
            <a:miter lim="800000"/>
            <a:headEnd/>
            <a:tailEnd/>
          </a:ln>
        </p:spPr>
        <p:txBody>
          <a:bodyPr wrap="none" lIns="91430" tIns="45715" rIns="91430" bIns="45715" anchor="ctr"/>
          <a:lstStyle/>
          <a:p>
            <a:r>
              <a:rPr lang="en-US" altLang="ja-JP" sz="3600" dirty="0"/>
              <a:t>1-6 </a:t>
            </a:r>
            <a:r>
              <a:rPr lang="ja-JP" altLang="en-US" sz="3600" dirty="0"/>
              <a:t>ヒューマンエラーの種類と事故防止</a:t>
            </a:r>
          </a:p>
        </p:txBody>
      </p:sp>
      <p:pic>
        <p:nvPicPr>
          <p:cNvPr id="12306" name="Picture 18"/>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12</a:t>
            </a:fld>
            <a:endParaRPr lang="en-US" altLang="ja-JP" dirty="0"/>
          </a:p>
        </p:txBody>
      </p:sp>
    </p:spTree>
    <p:extLst>
      <p:ext uri="{BB962C8B-B14F-4D97-AF65-F5344CB8AC3E}">
        <p14:creationId xmlns:p14="http://schemas.microsoft.com/office/powerpoint/2010/main" val="1978035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10" name="Rectangle 6"/>
          <p:cNvSpPr>
            <a:spLocks noChangeArrowheads="1"/>
          </p:cNvSpPr>
          <p:nvPr/>
        </p:nvSpPr>
        <p:spPr bwMode="auto">
          <a:xfrm>
            <a:off x="0" y="-3175"/>
            <a:ext cx="9144000" cy="641610"/>
          </a:xfrm>
          <a:prstGeom prst="rect">
            <a:avLst/>
          </a:prstGeom>
          <a:solidFill>
            <a:srgbClr val="00FFFF"/>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a:t>
            </a:r>
            <a:r>
              <a:rPr kumimoji="1" lang="ja-JP" altLang="en-US" sz="32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rPr>
              <a:t>参考）</a:t>
            </a:r>
            <a:r>
              <a:rPr kumimoji="1" lang="zh-TW" altLang="en-US" sz="32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不安全行動：知床遊覧船浸水事故</a:t>
            </a:r>
            <a:endParaRPr kumimoji="1" lang="ja-JP" altLang="en-US" sz="32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
        <p:nvSpPr>
          <p:cNvPr id="12" name="Rectangle 3"/>
          <p:cNvSpPr txBox="1">
            <a:spLocks noChangeArrowheads="1"/>
          </p:cNvSpPr>
          <p:nvPr/>
        </p:nvSpPr>
        <p:spPr>
          <a:xfrm>
            <a:off x="12790" y="598029"/>
            <a:ext cx="8864034" cy="354201"/>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342900" marR="0" lvl="0" indent="-342900" algn="l" defTabSz="914400" rtl="0" eaLnBrk="1" fontAlgn="base" latinLnBrk="0" hangingPunct="1">
              <a:lnSpc>
                <a:spcPct val="100000"/>
              </a:lnSpc>
              <a:spcBef>
                <a:spcPts val="1200"/>
              </a:spcBef>
              <a:spcAft>
                <a:spcPct val="0"/>
              </a:spcAft>
              <a:buClr>
                <a:srgbClr val="00007D"/>
              </a:buClr>
              <a:buSzPct val="75000"/>
              <a:buFont typeface="Wingdings" pitchFamily="2" charset="2"/>
              <a:buNone/>
              <a:tabLst/>
              <a:defRPr/>
            </a:pPr>
            <a:r>
              <a:rPr kumimoji="1" lang="ja-JP" altLang="en-US" sz="1600" b="0" i="0" u="none" strike="noStrike" kern="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（注）</a:t>
            </a:r>
            <a:r>
              <a:rPr kumimoji="1" lang="en-US" altLang="ja-JP" sz="1600" b="0" i="0" u="none" strike="noStrike" kern="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none" strike="noStrike" kern="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運輸安全委員会最終報告書（令和５年９月）より。</a:t>
            </a:r>
            <a:endParaRPr kumimoji="1" lang="en-US" altLang="ja-JP" sz="1600" b="0" i="0" u="none" strike="noStrike" kern="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4" name="Rectangle 3"/>
          <p:cNvSpPr txBox="1">
            <a:spLocks noChangeArrowheads="1"/>
          </p:cNvSpPr>
          <p:nvPr/>
        </p:nvSpPr>
        <p:spPr>
          <a:xfrm>
            <a:off x="12790" y="963222"/>
            <a:ext cx="5867851" cy="2094679"/>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ct val="0"/>
              </a:spcAft>
              <a:buClr>
                <a:srgbClr val="00007D"/>
              </a:buClr>
              <a:buSzPct val="75000"/>
              <a:buFont typeface="Wingdings" pitchFamily="2" charset="2"/>
              <a:buNone/>
              <a:tabLst/>
              <a:defRPr/>
            </a:pPr>
            <a:r>
              <a:rPr kumimoji="1" lang="ja-JP" altLang="en-US" sz="2000" b="0" i="0" u="sng"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令和</a:t>
            </a:r>
            <a:r>
              <a:rPr kumimoji="1" lang="en-US" altLang="ja-JP" sz="2000" b="0" i="0" u="sng"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4</a:t>
            </a:r>
            <a:r>
              <a:rPr kumimoji="1" lang="ja-JP" altLang="en-US" sz="2000" b="0" i="0" u="sng"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年</a:t>
            </a:r>
            <a:r>
              <a:rPr kumimoji="1" lang="en-US" altLang="ja-JP" sz="2000" b="0" i="0" u="sng"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4</a:t>
            </a:r>
            <a:r>
              <a:rPr kumimoji="1" lang="ja-JP" altLang="en-US" sz="2000" b="0" i="0" u="sng"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月</a:t>
            </a:r>
            <a:r>
              <a:rPr kumimoji="1" lang="en-US" altLang="ja-JP" sz="2000" b="0" i="0" u="sng"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23</a:t>
            </a:r>
            <a:r>
              <a:rPr kumimoji="1" lang="ja-JP" altLang="en-US" sz="2000" b="0" i="0" u="sng"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日発生</a:t>
            </a:r>
          </a:p>
          <a:p>
            <a:pPr marL="0" marR="0" lvl="0" indent="0" algn="l" defTabSz="914400" rtl="0" eaLnBrk="1" fontAlgn="base" latinLnBrk="0" hangingPunct="1">
              <a:lnSpc>
                <a:spcPct val="100000"/>
              </a:lnSpc>
              <a:spcBef>
                <a:spcPts val="0"/>
              </a:spcBef>
              <a:spcAft>
                <a:spcPct val="0"/>
              </a:spcAft>
              <a:buClr>
                <a:srgbClr val="00007D"/>
              </a:buClr>
              <a:buSzPct val="75000"/>
              <a:buFont typeface="Wingdings" pitchFamily="2" charset="2"/>
              <a:buNone/>
              <a:tabLst>
                <a:tab pos="4572000" algn="l"/>
              </a:tabLst>
              <a:defRPr/>
            </a:pPr>
            <a:r>
              <a:rPr kumimoji="1" lang="ja-JP" altLang="en-US" sz="2000" b="0" i="0" u="none" strike="noStrike" kern="120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　 旅客船</a:t>
            </a:r>
            <a:r>
              <a:rPr kumimoji="1" lang="en-US" altLang="ja-JP" sz="2000" b="0" i="0" u="none" strike="noStrike" kern="120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KAZUⅠ</a:t>
            </a:r>
            <a:r>
              <a:rPr kumimoji="1" lang="ja-JP" altLang="en-US" sz="2000" b="0" i="0" u="none" strike="noStrike" kern="120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が、知床半島西側カシュニの滝沖を航行中、浸水し、短時間のうちに沈没。旅客</a:t>
            </a:r>
            <a:r>
              <a:rPr kumimoji="1" lang="en-US" altLang="ja-JP" sz="2000" b="0" i="0" u="none" strike="noStrike" kern="120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18</a:t>
            </a:r>
            <a:r>
              <a:rPr kumimoji="1" lang="ja-JP" altLang="en-US" sz="2000" b="0" i="0" u="none" strike="noStrike" kern="120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名、</a:t>
            </a:r>
            <a:endParaRPr kumimoji="1" lang="en-US" altLang="ja-JP" sz="2000" b="0" i="0" u="none" strike="noStrike" kern="120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base" latinLnBrk="0" hangingPunct="1">
              <a:lnSpc>
                <a:spcPct val="100000"/>
              </a:lnSpc>
              <a:spcBef>
                <a:spcPts val="0"/>
              </a:spcBef>
              <a:spcAft>
                <a:spcPct val="0"/>
              </a:spcAft>
              <a:buClr>
                <a:srgbClr val="00007D"/>
              </a:buClr>
              <a:buSzPct val="75000"/>
              <a:buFont typeface="Wingdings" pitchFamily="2" charset="2"/>
              <a:buNone/>
              <a:tabLst>
                <a:tab pos="4572000" algn="l"/>
              </a:tabLst>
              <a:defRPr/>
            </a:pPr>
            <a:r>
              <a:rPr kumimoji="1" lang="ja-JP" altLang="en-US" sz="2000" b="0" i="0" u="none" strike="noStrike" kern="120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船長及び甲板員が死亡し、旅客</a:t>
            </a:r>
            <a:r>
              <a:rPr kumimoji="1" lang="en-US" altLang="ja-JP" sz="2000" b="0" i="0" u="none" strike="noStrike" kern="120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6</a:t>
            </a:r>
            <a:r>
              <a:rPr kumimoji="1" lang="ja-JP" altLang="en-US" sz="2000" b="0" i="0" u="none" strike="noStrike" kern="120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名が行方不明。</a:t>
            </a:r>
            <a:endParaRPr kumimoji="1" lang="en-US" altLang="ja-JP" sz="2000" b="0" i="0" u="none" strike="noStrike" kern="120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5" name="Rectangle 3"/>
          <p:cNvSpPr txBox="1">
            <a:spLocks noChangeArrowheads="1"/>
          </p:cNvSpPr>
          <p:nvPr/>
        </p:nvSpPr>
        <p:spPr>
          <a:xfrm>
            <a:off x="-44360" y="2325158"/>
            <a:ext cx="5488358" cy="1633805"/>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342900" marR="0" lvl="0" indent="-342900" algn="l" defTabSz="914400" rtl="0" eaLnBrk="1" fontAlgn="base" latinLnBrk="0" hangingPunct="1">
              <a:lnSpc>
                <a:spcPct val="100000"/>
              </a:lnSpc>
              <a:spcBef>
                <a:spcPts val="1200"/>
              </a:spcBef>
              <a:spcAft>
                <a:spcPct val="0"/>
              </a:spcAft>
              <a:buClr>
                <a:srgbClr val="00007D"/>
              </a:buClr>
              <a:buSzPct val="75000"/>
              <a:buFont typeface="Wingdings" pitchFamily="2" charset="2"/>
              <a:buNone/>
              <a:tabLst/>
              <a:defRPr/>
            </a:pPr>
            <a:r>
              <a:rPr kumimoji="1" lang="ja-JP" altLang="en-US" sz="2000" b="0" i="0" u="sng"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主要な要因</a:t>
            </a:r>
            <a:endParaRPr kumimoji="1" lang="en-US" altLang="ja-JP" sz="2000" b="0" i="0" u="sng"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en-US" altLang="ja-JP"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船体構造（船首部ハッチ蓋）</a:t>
            </a:r>
            <a:r>
              <a:rPr kumimoji="1" lang="en-US" altLang="ja-JP"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en-US" altLang="ja-JP" sz="2000" b="0" i="0" u="none" strike="noStrike" kern="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2000" b="0" i="0" u="none" strike="noStrike" kern="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直接的原因</a:t>
            </a:r>
            <a:endParaRPr kumimoji="1" lang="en-US" altLang="ja-JP" sz="2000" b="0" i="0" u="none" strike="noStrike" kern="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ja-JP" altLang="en-US" sz="2000" b="0" i="0" u="none" strike="noStrike" kern="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閉鎖されていなかった⇒海水流入⇒ハッチ蓋</a:t>
            </a:r>
            <a:endParaRPr kumimoji="1" lang="en-US" altLang="ja-JP"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ja-JP" altLang="en-US" sz="2000" b="0" i="0" u="none" strike="noStrike" kern="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ヒンジ部が脆性破壊⇒蓋が外れ、前面窓が</a:t>
            </a:r>
            <a:endParaRPr kumimoji="1" lang="en-US" altLang="ja-JP"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ja-JP" altLang="en-US" sz="2000" b="0" i="0" u="none" strike="noStrike" kern="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割れた⇒更に大量の海水が流入</a:t>
            </a:r>
            <a:endParaRPr kumimoji="1" lang="en-US" altLang="ja-JP"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nvGrpSpPr>
          <p:cNvPr id="16" name="グループ化 15"/>
          <p:cNvGrpSpPr/>
          <p:nvPr/>
        </p:nvGrpSpPr>
        <p:grpSpPr>
          <a:xfrm>
            <a:off x="5116828" y="2743574"/>
            <a:ext cx="3962400" cy="1633630"/>
            <a:chOff x="7270093" y="2422186"/>
            <a:chExt cx="3962400" cy="1633630"/>
          </a:xfrm>
        </p:grpSpPr>
        <p:pic>
          <p:nvPicPr>
            <p:cNvPr id="17" name="図 16"/>
            <p:cNvPicPr>
              <a:picLocks noChangeAspect="1"/>
            </p:cNvPicPr>
            <p:nvPr/>
          </p:nvPicPr>
          <p:blipFill>
            <a:blip r:embed="rId4"/>
            <a:stretch>
              <a:fillRect/>
            </a:stretch>
          </p:blipFill>
          <p:spPr>
            <a:xfrm>
              <a:off x="7270093" y="2422186"/>
              <a:ext cx="3962400" cy="1447800"/>
            </a:xfrm>
            <a:prstGeom prst="rect">
              <a:avLst/>
            </a:prstGeom>
            <a:ln>
              <a:solidFill>
                <a:schemeClr val="tx1"/>
              </a:solidFill>
            </a:ln>
          </p:spPr>
        </p:pic>
        <p:sp>
          <p:nvSpPr>
            <p:cNvPr id="18" name="正方形/長方形 17"/>
            <p:cNvSpPr/>
            <p:nvPr/>
          </p:nvSpPr>
          <p:spPr bwMode="auto">
            <a:xfrm>
              <a:off x="7984624" y="3726033"/>
              <a:ext cx="2533338" cy="329783"/>
            </a:xfrm>
            <a:prstGeom prst="rect">
              <a:avLst/>
            </a:prstGeom>
            <a:solidFill>
              <a:schemeClr val="bg1"/>
            </a:solidFill>
            <a:ln w="9525">
              <a:noFill/>
              <a:round/>
              <a:headEnd/>
              <a:tailEnd/>
            </a:ln>
          </p:spPr>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B050"/>
                  </a:solidFill>
                  <a:effectLst/>
                  <a:uLnTx/>
                  <a:uFillTx/>
                  <a:latin typeface="UD デジタル 教科書体 NK-B" panose="02020700000000000000" pitchFamily="18" charset="-128"/>
                  <a:ea typeface="UD デジタル 教科書体 NK-B" panose="02020700000000000000" pitchFamily="18" charset="-128"/>
                  <a:cs typeface="+mn-cs"/>
                </a:rPr>
                <a:t>船首部ハッチからの浸水状況</a:t>
              </a:r>
              <a:endParaRPr kumimoji="1" lang="ja-JP" altLang="en-US" sz="1400" b="0" i="0" u="none" strike="noStrike" kern="1200" cap="none" spc="0" normalizeH="0" baseline="0" noProof="0" dirty="0">
                <a:ln>
                  <a:noFill/>
                </a:ln>
                <a:solidFill>
                  <a:srgbClr val="00B05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sp>
        <p:nvSpPr>
          <p:cNvPr id="19" name="Rectangle 3"/>
          <p:cNvSpPr txBox="1">
            <a:spLocks noChangeArrowheads="1"/>
          </p:cNvSpPr>
          <p:nvPr/>
        </p:nvSpPr>
        <p:spPr>
          <a:xfrm>
            <a:off x="-57150" y="4919529"/>
            <a:ext cx="9079228" cy="599773"/>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en-US" altLang="ja-JP"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安全管理規程の不遵守</a:t>
            </a:r>
            <a:r>
              <a:rPr kumimoji="1" lang="en-US" altLang="ja-JP"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a:t>
            </a:r>
          </a:p>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ja-JP" altLang="en-US" sz="2000" b="0" i="0" u="none" strike="noStrike" kern="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・発航の中止　・運航管理者と船長による運航判断等の協議結果の記録</a:t>
            </a:r>
            <a:endParaRPr kumimoji="1" lang="en-US" altLang="ja-JP"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0" name="Rectangle 3"/>
          <p:cNvSpPr txBox="1">
            <a:spLocks noChangeArrowheads="1"/>
          </p:cNvSpPr>
          <p:nvPr/>
        </p:nvSpPr>
        <p:spPr>
          <a:xfrm>
            <a:off x="-55788" y="4017818"/>
            <a:ext cx="9066438" cy="984853"/>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en-US" altLang="ja-JP"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運航の判断（気象・海象）</a:t>
            </a:r>
            <a:r>
              <a:rPr kumimoji="1" lang="en-US" altLang="ja-JP"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a:t>
            </a:r>
          </a:p>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ja-JP" altLang="en-US" sz="2000" b="0" i="0" u="none" strike="noStrike" kern="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・発航中止基準に達するおそれ　⇒ 発航を中止しなかった</a:t>
            </a:r>
            <a:endParaRPr kumimoji="1" lang="en-US" altLang="ja-JP"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ja-JP" altLang="en-US" sz="2000" b="0" i="0" u="none" strike="noStrike" kern="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・航行中止基準に達した　　　　　　⇒　避難港に避難する等の措置をとらなかった</a:t>
            </a:r>
            <a:endParaRPr kumimoji="1" lang="en-US" altLang="ja-JP"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ja-JP" altLang="en-US"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　</a:t>
            </a:r>
            <a:endParaRPr kumimoji="1" lang="en-US" altLang="ja-JP"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1" name="Rectangle 3"/>
          <p:cNvSpPr txBox="1">
            <a:spLocks noChangeArrowheads="1"/>
          </p:cNvSpPr>
          <p:nvPr/>
        </p:nvSpPr>
        <p:spPr>
          <a:xfrm>
            <a:off x="-63410" y="5543193"/>
            <a:ext cx="9066438" cy="599773"/>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en-US" altLang="ja-JP"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設備の不備、監査・検査の実効性</a:t>
            </a:r>
            <a:r>
              <a:rPr kumimoji="1" lang="en-US" altLang="ja-JP"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a:t>
            </a:r>
          </a:p>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ja-JP" altLang="en-US"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　・救命設備及び通信設備</a:t>
            </a:r>
            <a:endParaRPr kumimoji="1" lang="en-US" altLang="ja-JP"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ja-JP" altLang="en-US" sz="2000" b="0" i="0" u="none" strike="noStrike" kern="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・評価及び許可</a:t>
            </a:r>
            <a:endParaRPr kumimoji="1" lang="en-US" altLang="ja-JP"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nvGrpSpPr>
          <p:cNvPr id="22" name="グループ化 21"/>
          <p:cNvGrpSpPr/>
          <p:nvPr/>
        </p:nvGrpSpPr>
        <p:grpSpPr>
          <a:xfrm>
            <a:off x="1777447" y="5848588"/>
            <a:ext cx="4024944" cy="971312"/>
            <a:chOff x="1945584" y="3436996"/>
            <a:chExt cx="4936171" cy="1311318"/>
          </a:xfrm>
        </p:grpSpPr>
        <p:sp>
          <p:nvSpPr>
            <p:cNvPr id="23" name="AutoShape 19"/>
            <p:cNvSpPr>
              <a:spLocks noChangeArrowheads="1"/>
            </p:cNvSpPr>
            <p:nvPr/>
          </p:nvSpPr>
          <p:spPr bwMode="auto">
            <a:xfrm>
              <a:off x="1945584" y="3845187"/>
              <a:ext cx="1320111" cy="903127"/>
            </a:xfrm>
            <a:prstGeom prst="irregularSeal2">
              <a:avLst/>
            </a:prstGeom>
            <a:solidFill>
              <a:srgbClr val="FFFF00"/>
            </a:solidFill>
            <a:ln w="28575">
              <a:solidFill>
                <a:srgbClr val="FF0000"/>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事故</a:t>
              </a:r>
            </a:p>
          </p:txBody>
        </p:sp>
        <p:sp>
          <p:nvSpPr>
            <p:cNvPr id="24" name="AutoShape 24"/>
            <p:cNvSpPr>
              <a:spLocks noChangeArrowheads="1"/>
            </p:cNvSpPr>
            <p:nvPr/>
          </p:nvSpPr>
          <p:spPr bwMode="auto">
            <a:xfrm>
              <a:off x="3015691" y="3652896"/>
              <a:ext cx="1463745" cy="1009650"/>
            </a:xfrm>
            <a:prstGeom prst="parallelogram">
              <a:avLst>
                <a:gd name="adj" fmla="val 37007"/>
              </a:avLst>
            </a:prstGeom>
            <a:gradFill rotWithShape="1">
              <a:gsLst>
                <a:gs pos="0">
                  <a:srgbClr val="FFFF99"/>
                </a:gs>
                <a:gs pos="100000">
                  <a:srgbClr val="FFFFFF"/>
                </a:gs>
              </a:gsLst>
              <a:lin ang="5400000" scaled="1"/>
            </a:gradFill>
            <a:ln w="9525">
              <a:miter lim="800000"/>
              <a:headEnd/>
              <a:tailEnd/>
            </a:ln>
            <a:scene3d>
              <a:camera prst="legacyObliqueTopRight">
                <a:rot lat="0" lon="2400000" rev="0"/>
              </a:camera>
              <a:lightRig rig="legacyFlat4" dir="t"/>
            </a:scene3d>
            <a:sp3d extrusionH="114300" prstMaterial="legacyMatte">
              <a:bevelT w="12700" h="12700" prst="angle"/>
              <a:bevelB w="0" h="0" prst="angle"/>
              <a:extrusionClr>
                <a:srgbClr val="FFCC66"/>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25" name="円/楕円 39"/>
            <p:cNvSpPr>
              <a:spLocks noChangeArrowheads="1"/>
            </p:cNvSpPr>
            <p:nvPr/>
          </p:nvSpPr>
          <p:spPr bwMode="auto">
            <a:xfrm rot="5115410">
              <a:off x="3579837" y="4199542"/>
              <a:ext cx="254764" cy="293843"/>
            </a:xfrm>
            <a:prstGeom prst="ellipse">
              <a:avLst/>
            </a:prstGeom>
            <a:solidFill>
              <a:schemeClr val="bg1"/>
            </a:solidFill>
            <a:ln w="9525" algn="ctr">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26" name="円/楕円 43"/>
            <p:cNvSpPr>
              <a:spLocks noChangeArrowheads="1"/>
            </p:cNvSpPr>
            <p:nvPr/>
          </p:nvSpPr>
          <p:spPr bwMode="auto">
            <a:xfrm rot="5115410">
              <a:off x="3705049" y="3817038"/>
              <a:ext cx="262893" cy="113226"/>
            </a:xfrm>
            <a:prstGeom prst="ellipse">
              <a:avLst/>
            </a:prstGeom>
            <a:solidFill>
              <a:schemeClr val="bg1"/>
            </a:solidFill>
            <a:ln w="9525" algn="ctr">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27" name="円/楕円 44"/>
            <p:cNvSpPr>
              <a:spLocks noChangeArrowheads="1"/>
            </p:cNvSpPr>
            <p:nvPr/>
          </p:nvSpPr>
          <p:spPr bwMode="auto">
            <a:xfrm rot="5115410">
              <a:off x="3585408" y="3946328"/>
              <a:ext cx="143919" cy="137419"/>
            </a:xfrm>
            <a:prstGeom prst="ellipse">
              <a:avLst/>
            </a:prstGeom>
            <a:solidFill>
              <a:schemeClr val="bg1"/>
            </a:solidFill>
            <a:ln w="9525" algn="ctr">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28" name="下矢印 50"/>
            <p:cNvSpPr>
              <a:spLocks noChangeArrowheads="1"/>
            </p:cNvSpPr>
            <p:nvPr/>
          </p:nvSpPr>
          <p:spPr bwMode="auto">
            <a:xfrm rot="4910321">
              <a:off x="3395029" y="4019953"/>
              <a:ext cx="182962" cy="721852"/>
            </a:xfrm>
            <a:prstGeom prst="downArrow">
              <a:avLst>
                <a:gd name="adj1" fmla="val 50000"/>
                <a:gd name="adj2" fmla="val 127307"/>
              </a:avLst>
            </a:prstGeom>
            <a:solidFill>
              <a:srgbClr val="FF0000"/>
            </a:solidFill>
            <a:ln w="9525" algn="ctr">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29" name="AutoShape 24"/>
            <p:cNvSpPr>
              <a:spLocks noChangeArrowheads="1"/>
            </p:cNvSpPr>
            <p:nvPr/>
          </p:nvSpPr>
          <p:spPr bwMode="auto">
            <a:xfrm>
              <a:off x="3838383" y="3551296"/>
              <a:ext cx="1463745" cy="1009650"/>
            </a:xfrm>
            <a:prstGeom prst="parallelogram">
              <a:avLst>
                <a:gd name="adj" fmla="val 37007"/>
              </a:avLst>
            </a:prstGeom>
            <a:gradFill rotWithShape="1">
              <a:gsLst>
                <a:gs pos="0">
                  <a:srgbClr val="FFFF99"/>
                </a:gs>
                <a:gs pos="100000">
                  <a:srgbClr val="FFFFFF"/>
                </a:gs>
              </a:gsLst>
              <a:lin ang="5400000" scaled="1"/>
            </a:gradFill>
            <a:ln w="9525">
              <a:miter lim="800000"/>
              <a:headEnd/>
              <a:tailEnd/>
            </a:ln>
            <a:scene3d>
              <a:camera prst="legacyObliqueTopRight">
                <a:rot lat="0" lon="2400000" rev="0"/>
              </a:camera>
              <a:lightRig rig="legacyFlat4" dir="t"/>
            </a:scene3d>
            <a:sp3d extrusionH="114300" prstMaterial="legacyMatte">
              <a:bevelT w="12700" h="12700" prst="angle"/>
              <a:bevelB w="0" h="0" prst="angle"/>
              <a:extrusionClr>
                <a:srgbClr val="FFCC66"/>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0" name="円/楕円 39"/>
            <p:cNvSpPr>
              <a:spLocks noChangeArrowheads="1"/>
            </p:cNvSpPr>
            <p:nvPr/>
          </p:nvSpPr>
          <p:spPr bwMode="auto">
            <a:xfrm rot="5115410">
              <a:off x="4402529" y="4097942"/>
              <a:ext cx="254764" cy="293843"/>
            </a:xfrm>
            <a:prstGeom prst="ellipse">
              <a:avLst/>
            </a:prstGeom>
            <a:solidFill>
              <a:schemeClr val="bg1"/>
            </a:solidFill>
            <a:ln w="9525" algn="ctr">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1" name="円/楕円 43"/>
            <p:cNvSpPr>
              <a:spLocks noChangeArrowheads="1"/>
            </p:cNvSpPr>
            <p:nvPr/>
          </p:nvSpPr>
          <p:spPr bwMode="auto">
            <a:xfrm rot="5115410">
              <a:off x="4680975" y="3795483"/>
              <a:ext cx="146240" cy="166577"/>
            </a:xfrm>
            <a:prstGeom prst="ellipse">
              <a:avLst/>
            </a:prstGeom>
            <a:solidFill>
              <a:schemeClr val="bg1"/>
            </a:solidFill>
            <a:ln w="9525" algn="ctr">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2" name="円/楕円 44"/>
            <p:cNvSpPr>
              <a:spLocks noChangeArrowheads="1"/>
            </p:cNvSpPr>
            <p:nvPr/>
          </p:nvSpPr>
          <p:spPr bwMode="auto">
            <a:xfrm rot="5115410">
              <a:off x="4350406" y="3810005"/>
              <a:ext cx="233574" cy="119037"/>
            </a:xfrm>
            <a:prstGeom prst="ellipse">
              <a:avLst/>
            </a:prstGeom>
            <a:solidFill>
              <a:schemeClr val="bg1"/>
            </a:solidFill>
            <a:ln w="9525" algn="ctr">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3" name="下矢印 50"/>
            <p:cNvSpPr>
              <a:spLocks noChangeArrowheads="1"/>
            </p:cNvSpPr>
            <p:nvPr/>
          </p:nvSpPr>
          <p:spPr bwMode="auto">
            <a:xfrm rot="4910321">
              <a:off x="4326245" y="4006895"/>
              <a:ext cx="173141" cy="516516"/>
            </a:xfrm>
            <a:prstGeom prst="downArrow">
              <a:avLst>
                <a:gd name="adj1" fmla="val 50000"/>
                <a:gd name="adj2" fmla="val 0"/>
              </a:avLst>
            </a:prstGeom>
            <a:solidFill>
              <a:srgbClr val="FF0000"/>
            </a:solidFill>
            <a:ln w="9525" algn="ctr">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4" name="AutoShape 24"/>
            <p:cNvSpPr>
              <a:spLocks noChangeArrowheads="1"/>
            </p:cNvSpPr>
            <p:nvPr/>
          </p:nvSpPr>
          <p:spPr bwMode="auto">
            <a:xfrm>
              <a:off x="4615891" y="3436996"/>
              <a:ext cx="1463745" cy="1009650"/>
            </a:xfrm>
            <a:prstGeom prst="parallelogram">
              <a:avLst>
                <a:gd name="adj" fmla="val 37007"/>
              </a:avLst>
            </a:prstGeom>
            <a:gradFill rotWithShape="1">
              <a:gsLst>
                <a:gs pos="0">
                  <a:srgbClr val="FFFF99"/>
                </a:gs>
                <a:gs pos="100000">
                  <a:srgbClr val="FFFFFF"/>
                </a:gs>
              </a:gsLst>
              <a:lin ang="5400000" scaled="1"/>
            </a:gradFill>
            <a:ln w="9525">
              <a:miter lim="800000"/>
              <a:headEnd/>
              <a:tailEnd/>
            </a:ln>
            <a:scene3d>
              <a:camera prst="legacyObliqueTopRight">
                <a:rot lat="0" lon="2400000" rev="0"/>
              </a:camera>
              <a:lightRig rig="legacyFlat4" dir="t"/>
            </a:scene3d>
            <a:sp3d extrusionH="114300" prstMaterial="legacyMatte">
              <a:bevelT w="12700" h="12700" prst="angle"/>
              <a:bevelB w="0" h="0" prst="angle"/>
              <a:extrusionClr>
                <a:srgbClr val="FFCC66"/>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5" name="円/楕円 39"/>
            <p:cNvSpPr>
              <a:spLocks noChangeArrowheads="1"/>
            </p:cNvSpPr>
            <p:nvPr/>
          </p:nvSpPr>
          <p:spPr bwMode="auto">
            <a:xfrm rot="5115410">
              <a:off x="5180037" y="3983642"/>
              <a:ext cx="254764" cy="293843"/>
            </a:xfrm>
            <a:prstGeom prst="ellipse">
              <a:avLst/>
            </a:prstGeom>
            <a:solidFill>
              <a:schemeClr val="bg1"/>
            </a:solidFill>
            <a:ln w="9525" algn="ctr">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6" name="円/楕円 43"/>
            <p:cNvSpPr>
              <a:spLocks noChangeArrowheads="1"/>
            </p:cNvSpPr>
            <p:nvPr/>
          </p:nvSpPr>
          <p:spPr bwMode="auto">
            <a:xfrm rot="5115410">
              <a:off x="5194856" y="3541704"/>
              <a:ext cx="130251" cy="100923"/>
            </a:xfrm>
            <a:prstGeom prst="ellipse">
              <a:avLst/>
            </a:prstGeom>
            <a:solidFill>
              <a:schemeClr val="bg1"/>
            </a:solidFill>
            <a:ln w="9525" algn="ctr">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7" name="円/楕円 44"/>
            <p:cNvSpPr>
              <a:spLocks noChangeArrowheads="1"/>
            </p:cNvSpPr>
            <p:nvPr/>
          </p:nvSpPr>
          <p:spPr bwMode="auto">
            <a:xfrm rot="5115410">
              <a:off x="5376451" y="3680044"/>
              <a:ext cx="109712" cy="355818"/>
            </a:xfrm>
            <a:prstGeom prst="ellipse">
              <a:avLst/>
            </a:prstGeom>
            <a:solidFill>
              <a:schemeClr val="bg1"/>
            </a:solidFill>
            <a:ln w="9525" algn="ctr">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8" name="下矢印 50"/>
            <p:cNvSpPr>
              <a:spLocks noChangeArrowheads="1"/>
            </p:cNvSpPr>
            <p:nvPr/>
          </p:nvSpPr>
          <p:spPr bwMode="auto">
            <a:xfrm rot="4910321">
              <a:off x="5144639" y="3909835"/>
              <a:ext cx="155785" cy="499389"/>
            </a:xfrm>
            <a:prstGeom prst="downArrow">
              <a:avLst>
                <a:gd name="adj1" fmla="val 50000"/>
                <a:gd name="adj2" fmla="val 0"/>
              </a:avLst>
            </a:prstGeom>
            <a:solidFill>
              <a:srgbClr val="FF0000"/>
            </a:solidFill>
            <a:ln w="9525" algn="ctr">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9" name="下矢印 50"/>
            <p:cNvSpPr>
              <a:spLocks noChangeArrowheads="1"/>
            </p:cNvSpPr>
            <p:nvPr/>
          </p:nvSpPr>
          <p:spPr bwMode="auto">
            <a:xfrm rot="4910321">
              <a:off x="5929679" y="3780551"/>
              <a:ext cx="155785" cy="499389"/>
            </a:xfrm>
            <a:prstGeom prst="downArrow">
              <a:avLst>
                <a:gd name="adj1" fmla="val 50000"/>
                <a:gd name="adj2" fmla="val 0"/>
              </a:avLst>
            </a:prstGeom>
            <a:solidFill>
              <a:srgbClr val="FF0000"/>
            </a:solidFill>
            <a:ln w="9525" algn="ctr">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40" name="楕円 39"/>
            <p:cNvSpPr/>
            <p:nvPr/>
          </p:nvSpPr>
          <p:spPr bwMode="auto">
            <a:xfrm>
              <a:off x="6250392" y="3573898"/>
              <a:ext cx="631363" cy="727488"/>
            </a:xfrm>
            <a:prstGeom prst="ellipse">
              <a:avLst/>
            </a:prstGeom>
            <a:solidFill>
              <a:srgbClr val="FFFF00"/>
            </a:solidFill>
            <a:ln w="9525">
              <a:solidFill>
                <a:srgbClr val="FFFF00"/>
              </a:solidFill>
              <a:round/>
              <a:headEnd/>
              <a:tailEnd/>
            </a:ln>
          </p:spPr>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危険</a:t>
              </a:r>
              <a:endParaRPr kumimoji="1" lang="ja-JP" altLang="en-US" sz="14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pic>
        <p:nvPicPr>
          <p:cNvPr id="41" name="図 40"/>
          <p:cNvPicPr>
            <a:picLocks noChangeAspect="1"/>
          </p:cNvPicPr>
          <p:nvPr/>
        </p:nvPicPr>
        <p:blipFill>
          <a:blip r:embed="rId5"/>
          <a:stretch>
            <a:fillRect/>
          </a:stretch>
        </p:blipFill>
        <p:spPr>
          <a:xfrm>
            <a:off x="5913027" y="871477"/>
            <a:ext cx="3198587" cy="1872041"/>
          </a:xfrm>
          <a:prstGeom prst="rect">
            <a:avLst/>
          </a:prstGeom>
        </p:spPr>
      </p:pic>
      <p:sp>
        <p:nvSpPr>
          <p:cNvPr id="42" name="メモ 41"/>
          <p:cNvSpPr/>
          <p:nvPr/>
        </p:nvSpPr>
        <p:spPr bwMode="auto">
          <a:xfrm>
            <a:off x="5861683" y="5466601"/>
            <a:ext cx="3198302" cy="1061923"/>
          </a:xfrm>
          <a:prstGeom prst="foldedCorner">
            <a:avLst>
              <a:gd name="adj" fmla="val 15240"/>
            </a:avLst>
          </a:prstGeom>
          <a:solidFill>
            <a:schemeClr val="bg1">
              <a:lumMod val="75000"/>
            </a:schemeClr>
          </a:solidFill>
          <a:ln w="9525">
            <a:solidFill>
              <a:schemeClr val="tx1"/>
            </a:solidFill>
            <a:round/>
            <a:headEnd/>
            <a:tailEnd/>
          </a:ln>
        </p:spPr>
        <p:txBody>
          <a:bodyPr wrap="none" rtlCol="0" anchor="ctr"/>
          <a:lstStyle/>
          <a:p>
            <a:pPr marL="0" marR="0" lvl="0" indent="0" algn="ctr" defTabSz="914400" rtl="0" eaLnBrk="1" fontAlgn="base" latinLnBrk="0" hangingPunct="1">
              <a:lnSpc>
                <a:spcPts val="2200"/>
              </a:lnSpc>
              <a:spcBef>
                <a:spcPct val="0"/>
              </a:spcBef>
              <a:spcAft>
                <a:spcPct val="0"/>
              </a:spcAft>
              <a:buClrTx/>
              <a:buSzTx/>
              <a:buFontTx/>
              <a:buNone/>
              <a:tabLst/>
              <a:defRPr/>
            </a:pPr>
            <a:endParaRPr kumimoji="1" lang="ja-JP" altLang="en-US" sz="28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3" name="正方形/長方形 42"/>
          <p:cNvSpPr/>
          <p:nvPr/>
        </p:nvSpPr>
        <p:spPr bwMode="auto">
          <a:xfrm>
            <a:off x="5861683" y="5395631"/>
            <a:ext cx="3192159" cy="1163302"/>
          </a:xfrm>
          <a:prstGeom prst="rect">
            <a:avLst/>
          </a:prstGeom>
          <a:noFill/>
          <a:ln w="9525">
            <a:noFill/>
            <a:round/>
            <a:headEnd/>
            <a:tailEnd/>
          </a:ln>
        </p:spPr>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1800" b="0" i="0" u="none" strike="noStrike" kern="120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スイスチーズモデル</a:t>
            </a:r>
            <a:r>
              <a:rPr kumimoji="1" lang="en-US" altLang="ja-JP" sz="1800" b="0" i="0" u="none" strike="noStrike" kern="120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事故は単独でなく</a:t>
            </a:r>
            <a:endParaRPr kumimoji="1" lang="en-US" altLang="ja-JP" sz="1800" b="0" i="0" u="none" strike="noStrike" kern="120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複数の事象が連鎖して発生する</a:t>
            </a:r>
            <a:endParaRPr kumimoji="1" lang="ja-JP" altLang="en-US" sz="18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3" name="スライド番号プレースホルダー 2"/>
          <p:cNvSpPr>
            <a:spLocks noGrp="1"/>
          </p:cNvSpPr>
          <p:nvPr>
            <p:ph type="sldNum" sz="quarter" idx="11"/>
          </p:nvPr>
        </p:nvSpPr>
        <p:spPr>
          <a:xfrm>
            <a:off x="6553200" y="6301155"/>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B9206-6B62-49F8-BC94-D9E684E3D2D0}" type="slidenum">
              <a:rPr kumimoji="0" lang="en-US" altLang="ja-JP" sz="1600" b="0" i="0" u="none" strike="noStrike" kern="1200" cap="none" spc="0" normalizeH="0" baseline="0" noProof="0" smtClean="0">
                <a:ln>
                  <a:noFill/>
                </a:ln>
                <a:solidFill>
                  <a:srgbClr val="000000"/>
                </a:solidFill>
                <a:effectLst/>
                <a:uLnTx/>
                <a:uFillTx/>
                <a:latin typeface="Arial Black"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ja-JP" sz="1600" b="0" i="0" u="none" strike="noStrike" kern="1200" cap="none" spc="0" normalizeH="0" baseline="0" noProof="0" dirty="0">
              <a:ln>
                <a:noFill/>
              </a:ln>
              <a:solidFill>
                <a:srgbClr val="000000"/>
              </a:solidFill>
              <a:effectLst/>
              <a:uLnTx/>
              <a:uFillTx/>
              <a:latin typeface="Arial Black" pitchFamily="34" charset="0"/>
              <a:ea typeface="ＭＳ Ｐゴシック" pitchFamily="50" charset="-128"/>
              <a:cs typeface="+mn-cs"/>
            </a:endParaRPr>
          </a:p>
        </p:txBody>
      </p:sp>
    </p:spTree>
    <p:extLst>
      <p:ext uri="{BB962C8B-B14F-4D97-AF65-F5344CB8AC3E}">
        <p14:creationId xmlns:p14="http://schemas.microsoft.com/office/powerpoint/2010/main" val="4007874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4" name="Rectangle 3"/>
          <p:cNvSpPr>
            <a:spLocks noGrp="1" noChangeArrowheads="1"/>
          </p:cNvSpPr>
          <p:nvPr>
            <p:ph type="body" idx="1"/>
          </p:nvPr>
        </p:nvSpPr>
        <p:spPr>
          <a:xfrm>
            <a:off x="153988" y="854075"/>
            <a:ext cx="4514265" cy="5256213"/>
          </a:xfrm>
        </p:spPr>
        <p:txBody>
          <a:bodyPr/>
          <a:lstStyle/>
          <a:p>
            <a:pPr eaLnBrk="1" hangingPunct="1">
              <a:buFont typeface="Wingdings" pitchFamily="2" charset="2"/>
              <a:buNone/>
            </a:pPr>
            <a:r>
              <a:rPr lang="en-US" altLang="ja-JP" sz="2400" dirty="0">
                <a:latin typeface="ＭＳ Ｐゴシック" pitchFamily="50" charset="-128"/>
              </a:rPr>
              <a:t>1953</a:t>
            </a:r>
            <a:r>
              <a:rPr lang="ja-JP" altLang="en-US" sz="2400" dirty="0">
                <a:latin typeface="ＭＳ Ｐゴシック" pitchFamily="50" charset="-128"/>
              </a:rPr>
              <a:t>年</a:t>
            </a:r>
            <a:r>
              <a:rPr lang="en-US" altLang="ja-JP" sz="2400" dirty="0">
                <a:latin typeface="ＭＳ Ｐゴシック" pitchFamily="50" charset="-128"/>
              </a:rPr>
              <a:t>5</a:t>
            </a:r>
            <a:r>
              <a:rPr lang="ja-JP" altLang="en-US" sz="2400" dirty="0">
                <a:latin typeface="ＭＳ Ｐゴシック" pitchFamily="50" charset="-128"/>
              </a:rPr>
              <a:t>月</a:t>
            </a:r>
            <a:r>
              <a:rPr lang="en-US" altLang="ja-JP" sz="2400" dirty="0">
                <a:latin typeface="ＭＳ Ｐゴシック" pitchFamily="50" charset="-128"/>
              </a:rPr>
              <a:t>2</a:t>
            </a:r>
            <a:r>
              <a:rPr lang="ja-JP" altLang="en-US" sz="2400" dirty="0">
                <a:latin typeface="ＭＳ Ｐゴシック" pitchFamily="50" charset="-128"/>
              </a:rPr>
              <a:t>日発生</a:t>
            </a:r>
          </a:p>
          <a:p>
            <a:pPr eaLnBrk="1" hangingPunct="1">
              <a:buFont typeface="Wingdings" pitchFamily="2" charset="2"/>
              <a:buNone/>
            </a:pPr>
            <a:r>
              <a:rPr lang="ja-JP" altLang="en-US" sz="2400" dirty="0">
                <a:latin typeface="ＭＳ Ｐゴシック" pitchFamily="50" charset="-128"/>
              </a:rPr>
              <a:t>　　　　　　　　　乗客乗員</a:t>
            </a:r>
            <a:r>
              <a:rPr lang="en-US" altLang="ja-JP" sz="2400" dirty="0">
                <a:latin typeface="ＭＳ Ｐゴシック" pitchFamily="50" charset="-128"/>
              </a:rPr>
              <a:t>43</a:t>
            </a:r>
            <a:r>
              <a:rPr lang="ja-JP" altLang="en-US" sz="2400" dirty="0">
                <a:latin typeface="ＭＳ Ｐゴシック" pitchFamily="50" charset="-128"/>
              </a:rPr>
              <a:t>名死亡</a:t>
            </a:r>
          </a:p>
          <a:p>
            <a:pPr eaLnBrk="1" hangingPunct="1">
              <a:buFont typeface="Wingdings" pitchFamily="2" charset="2"/>
              <a:buNone/>
            </a:pPr>
            <a:r>
              <a:rPr lang="en-US" altLang="ja-JP" sz="2400" dirty="0">
                <a:latin typeface="ＭＳ Ｐゴシック" pitchFamily="50" charset="-128"/>
              </a:rPr>
              <a:t>1954</a:t>
            </a:r>
            <a:r>
              <a:rPr lang="ja-JP" altLang="en-US" sz="2400" dirty="0">
                <a:latin typeface="ＭＳ Ｐゴシック" pitchFamily="50" charset="-128"/>
              </a:rPr>
              <a:t>年</a:t>
            </a:r>
            <a:r>
              <a:rPr lang="en-US" altLang="ja-JP" sz="2400" dirty="0">
                <a:latin typeface="ＭＳ Ｐゴシック" pitchFamily="50" charset="-128"/>
              </a:rPr>
              <a:t>1</a:t>
            </a:r>
            <a:r>
              <a:rPr lang="ja-JP" altLang="en-US" sz="2400" dirty="0">
                <a:latin typeface="ＭＳ Ｐゴシック" pitchFamily="50" charset="-128"/>
              </a:rPr>
              <a:t>月</a:t>
            </a:r>
            <a:r>
              <a:rPr lang="en-US" altLang="ja-JP" sz="2400" dirty="0">
                <a:latin typeface="ＭＳ Ｐゴシック" pitchFamily="50" charset="-128"/>
              </a:rPr>
              <a:t>10</a:t>
            </a:r>
            <a:r>
              <a:rPr lang="ja-JP" altLang="en-US" sz="2400" dirty="0">
                <a:latin typeface="ＭＳ Ｐゴシック" pitchFamily="50" charset="-128"/>
              </a:rPr>
              <a:t>日発生　　</a:t>
            </a:r>
            <a:r>
              <a:rPr lang="en-US" altLang="ja-JP" sz="2400" dirty="0">
                <a:latin typeface="ＭＳ Ｐゴシック" pitchFamily="50" charset="-128"/>
              </a:rPr>
              <a:t>35</a:t>
            </a:r>
            <a:r>
              <a:rPr lang="ja-JP" altLang="en-US" sz="2400" dirty="0">
                <a:latin typeface="ＭＳ Ｐゴシック" pitchFamily="50" charset="-128"/>
              </a:rPr>
              <a:t>名死亡</a:t>
            </a:r>
          </a:p>
          <a:p>
            <a:pPr eaLnBrk="1" hangingPunct="1">
              <a:buFont typeface="Wingdings" pitchFamily="2" charset="2"/>
              <a:buNone/>
            </a:pPr>
            <a:r>
              <a:rPr lang="ja-JP" altLang="en-US" sz="2400" dirty="0">
                <a:latin typeface="ＭＳ Ｐゴシック" pitchFamily="50" charset="-128"/>
              </a:rPr>
              <a:t>　　　　 </a:t>
            </a:r>
            <a:r>
              <a:rPr lang="en-US" altLang="ja-JP" sz="2400" dirty="0">
                <a:latin typeface="ＭＳ Ｐゴシック" pitchFamily="50" charset="-128"/>
              </a:rPr>
              <a:t>4</a:t>
            </a:r>
            <a:r>
              <a:rPr lang="ja-JP" altLang="en-US" sz="2400" dirty="0">
                <a:latin typeface="ＭＳ Ｐゴシック" pitchFamily="50" charset="-128"/>
              </a:rPr>
              <a:t>月  </a:t>
            </a:r>
            <a:r>
              <a:rPr lang="en-US" altLang="ja-JP" sz="2400" dirty="0">
                <a:latin typeface="ＭＳ Ｐゴシック" pitchFamily="50" charset="-128"/>
              </a:rPr>
              <a:t>8</a:t>
            </a:r>
            <a:r>
              <a:rPr lang="ja-JP" altLang="en-US" sz="2400" dirty="0">
                <a:latin typeface="ＭＳ Ｐゴシック" pitchFamily="50" charset="-128"/>
              </a:rPr>
              <a:t>日発生　　</a:t>
            </a:r>
            <a:r>
              <a:rPr lang="en-US" altLang="ja-JP" sz="2400" dirty="0">
                <a:latin typeface="ＭＳ Ｐゴシック" pitchFamily="50" charset="-128"/>
              </a:rPr>
              <a:t>21</a:t>
            </a:r>
            <a:r>
              <a:rPr lang="ja-JP" altLang="en-US" sz="2400" dirty="0">
                <a:latin typeface="ＭＳ Ｐゴシック" pitchFamily="50" charset="-128"/>
              </a:rPr>
              <a:t>名死亡</a:t>
            </a:r>
          </a:p>
          <a:p>
            <a:pPr eaLnBrk="1" hangingPunct="1">
              <a:buFont typeface="Wingdings" pitchFamily="2" charset="2"/>
              <a:buNone/>
            </a:pPr>
            <a:endParaRPr lang="ja-JP" altLang="en-US" sz="1000" dirty="0">
              <a:latin typeface="ＭＳ Ｐゴシック" pitchFamily="50" charset="-128"/>
            </a:endParaRPr>
          </a:p>
          <a:p>
            <a:pPr eaLnBrk="1" hangingPunct="1">
              <a:buFont typeface="Wingdings" pitchFamily="2" charset="2"/>
              <a:buNone/>
            </a:pPr>
            <a:r>
              <a:rPr lang="ja-JP" altLang="en-US" sz="2400" u="sng" dirty="0">
                <a:latin typeface="ＭＳ Ｐゴシック" pitchFamily="50" charset="-128"/>
              </a:rPr>
              <a:t>直接原因</a:t>
            </a:r>
            <a:endParaRPr lang="en-US" altLang="ja-JP" sz="2400" u="sng" dirty="0">
              <a:latin typeface="ＭＳ Ｐゴシック" pitchFamily="50" charset="-128"/>
            </a:endParaRPr>
          </a:p>
          <a:p>
            <a:pPr indent="-180000" eaLnBrk="1" hangingPunct="1">
              <a:buFont typeface="Wingdings" pitchFamily="2" charset="2"/>
              <a:buNone/>
            </a:pPr>
            <a:r>
              <a:rPr lang="ja-JP" altLang="en-US" sz="2400" dirty="0">
                <a:latin typeface="ＭＳ Ｐゴシック" pitchFamily="50" charset="-128"/>
              </a:rPr>
              <a:t>・窓枠の金属疲労により発生した亀裂から生じた破壊による空中分解</a:t>
            </a:r>
            <a:endParaRPr lang="en-US" altLang="ja-JP" sz="2400" dirty="0">
              <a:latin typeface="ＭＳ Ｐゴシック" pitchFamily="50" charset="-128"/>
            </a:endParaRPr>
          </a:p>
          <a:p>
            <a:pPr eaLnBrk="1" hangingPunct="1">
              <a:buFont typeface="Wingdings" pitchFamily="2" charset="2"/>
              <a:buNone/>
            </a:pPr>
            <a:r>
              <a:rPr lang="ja-JP" altLang="en-US" sz="2400" u="sng" dirty="0">
                <a:latin typeface="ＭＳ Ｐゴシック" pitchFamily="50" charset="-128"/>
              </a:rPr>
              <a:t>根本原因</a:t>
            </a:r>
            <a:endParaRPr lang="en-US" altLang="ja-JP" sz="2400" u="sng" dirty="0">
              <a:latin typeface="ＭＳ Ｐゴシック" pitchFamily="50" charset="-128"/>
            </a:endParaRPr>
          </a:p>
          <a:p>
            <a:pPr eaLnBrk="1" hangingPunct="1">
              <a:buNone/>
            </a:pPr>
            <a:r>
              <a:rPr lang="ja-JP" altLang="en-US" sz="2400" dirty="0">
                <a:latin typeface="ＭＳ Ｐゴシック" pitchFamily="50" charset="-128"/>
              </a:rPr>
              <a:t>　・金属疲労に対する知見不足</a:t>
            </a:r>
          </a:p>
          <a:p>
            <a:pPr eaLnBrk="1" hangingPunct="1">
              <a:buNone/>
            </a:pPr>
            <a:r>
              <a:rPr lang="ja-JP" altLang="en-US" sz="2400" dirty="0">
                <a:latin typeface="ＭＳ Ｐゴシック" pitchFamily="50" charset="-128"/>
              </a:rPr>
              <a:t>　・窓枠の形状が亀裂しやすいものだった。</a:t>
            </a:r>
            <a:endParaRPr lang="en-US" altLang="ja-JP" sz="2400" dirty="0">
              <a:latin typeface="ＭＳ Ｐゴシック" pitchFamily="50" charset="-128"/>
            </a:endParaRPr>
          </a:p>
        </p:txBody>
      </p:sp>
      <p:pic>
        <p:nvPicPr>
          <p:cNvPr id="15365"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197638" name="Rectangle 6"/>
          <p:cNvSpPr>
            <a:spLocks noChangeArrowheads="1"/>
          </p:cNvSpPr>
          <p:nvPr/>
        </p:nvSpPr>
        <p:spPr bwMode="auto">
          <a:xfrm>
            <a:off x="0" y="-3175"/>
            <a:ext cx="9144000" cy="719138"/>
          </a:xfrm>
          <a:prstGeom prst="rect">
            <a:avLst/>
          </a:prstGeom>
          <a:solidFill>
            <a:srgbClr val="00FFFF"/>
          </a:solidFill>
          <a:ln w="9525">
            <a:noFill/>
            <a:miter lim="800000"/>
            <a:headEnd/>
            <a:tailEnd/>
          </a:ln>
          <a:effectLst/>
        </p:spPr>
        <p:txBody>
          <a:bodyPr anchor="ctr"/>
          <a:lstStyle/>
          <a:p>
            <a:pPr>
              <a:defRPr/>
            </a:pPr>
            <a:r>
              <a:rPr lang="ja-JP" altLang="en-US" sz="3200" dirty="0"/>
              <a:t>★（参考</a:t>
            </a:r>
            <a:r>
              <a:rPr lang="en-US" altLang="ja-JP" sz="3200" dirty="0"/>
              <a:t>1</a:t>
            </a:r>
            <a:r>
              <a:rPr lang="ja-JP" altLang="en-US" sz="3200" dirty="0"/>
              <a:t>）技術要因の例：コメット機の連続墜落事故</a:t>
            </a:r>
          </a:p>
        </p:txBody>
      </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6590" y="854075"/>
            <a:ext cx="4114800" cy="2923806"/>
          </a:xfrm>
          <a:prstGeom prst="rect">
            <a:avLst/>
          </a:prstGeom>
        </p:spPr>
      </p:pic>
      <p:sp>
        <p:nvSpPr>
          <p:cNvPr id="8" name="正方形/長方形 7"/>
          <p:cNvSpPr/>
          <p:nvPr/>
        </p:nvSpPr>
        <p:spPr>
          <a:xfrm>
            <a:off x="5662424" y="3777881"/>
            <a:ext cx="3248966" cy="369332"/>
          </a:xfrm>
          <a:prstGeom prst="rect">
            <a:avLst/>
          </a:prstGeom>
        </p:spPr>
        <p:txBody>
          <a:bodyPr wrap="none">
            <a:spAutoFit/>
          </a:bodyPr>
          <a:lstStyle/>
          <a:p>
            <a:r>
              <a:rPr lang="en-US" altLang="ja-JP" dirty="0"/>
              <a:t>© The Yomiuri Shimbun, 1952</a:t>
            </a:r>
            <a:endParaRPr lang="ja-JP" altLang="en-US" dirty="0"/>
          </a:p>
        </p:txBody>
      </p:sp>
      <p:sp>
        <p:nvSpPr>
          <p:cNvPr id="9" name="テキスト ボックス 8"/>
          <p:cNvSpPr txBox="1"/>
          <p:nvPr/>
        </p:nvSpPr>
        <p:spPr>
          <a:xfrm>
            <a:off x="4749444" y="4954789"/>
            <a:ext cx="4161946" cy="923330"/>
          </a:xfrm>
          <a:prstGeom prst="rect">
            <a:avLst/>
          </a:prstGeom>
          <a:noFill/>
          <a:ln>
            <a:solidFill>
              <a:srgbClr val="FF0000"/>
            </a:solidFill>
          </a:ln>
        </p:spPr>
        <p:txBody>
          <a:bodyPr wrap="square" rtlCol="0">
            <a:noAutofit/>
          </a:bodyPr>
          <a:lstStyle/>
          <a:p>
            <a:pPr algn="l"/>
            <a:r>
              <a:rPr lang="ja-JP" altLang="en-US" dirty="0"/>
              <a:t>技術的未知により生じた事故だが、</a:t>
            </a:r>
            <a:endParaRPr lang="en-US" altLang="ja-JP" dirty="0"/>
          </a:p>
          <a:p>
            <a:pPr algn="l"/>
            <a:r>
              <a:rPr lang="ja-JP" altLang="en-US" dirty="0"/>
              <a:t>事故を教訓に金属疲労の考え方、機体の疲労試験方法の確立につながった。</a:t>
            </a:r>
            <a:endParaRPr lang="en-US" altLang="ja-JP" dirty="0"/>
          </a:p>
        </p:txBody>
      </p:sp>
      <p:sp>
        <p:nvSpPr>
          <p:cNvPr id="11" name="テキスト ボックス 10"/>
          <p:cNvSpPr txBox="1"/>
          <p:nvPr/>
        </p:nvSpPr>
        <p:spPr>
          <a:xfrm>
            <a:off x="4749444" y="4587986"/>
            <a:ext cx="801666" cy="369332"/>
          </a:xfrm>
          <a:prstGeom prst="rect">
            <a:avLst/>
          </a:prstGeom>
          <a:noFill/>
          <a:ln>
            <a:solidFill>
              <a:srgbClr val="FF0000"/>
            </a:solidFill>
          </a:ln>
        </p:spPr>
        <p:txBody>
          <a:bodyPr wrap="square" rtlCol="0">
            <a:spAutoFit/>
          </a:bodyPr>
          <a:lstStyle/>
          <a:p>
            <a:r>
              <a:rPr lang="ja-JP" altLang="en-US" dirty="0"/>
              <a:t>教訓</a:t>
            </a:r>
            <a:endParaRPr kumimoji="1" lang="ja-JP" altLang="en-US" dirty="0"/>
          </a:p>
        </p:txBody>
      </p:sp>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14</a:t>
            </a:fld>
            <a:endParaRPr lang="en-US" altLang="ja-JP" dirty="0"/>
          </a:p>
        </p:txBody>
      </p:sp>
    </p:spTree>
    <p:extLst>
      <p:ext uri="{BB962C8B-B14F-4D97-AF65-F5344CB8AC3E}">
        <p14:creationId xmlns:p14="http://schemas.microsoft.com/office/powerpoint/2010/main" val="3532227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4" name="Rectangle 3"/>
          <p:cNvSpPr>
            <a:spLocks noGrp="1" noChangeArrowheads="1"/>
          </p:cNvSpPr>
          <p:nvPr>
            <p:ph type="body" idx="1"/>
          </p:nvPr>
        </p:nvSpPr>
        <p:spPr>
          <a:xfrm>
            <a:off x="153988" y="854075"/>
            <a:ext cx="4994787" cy="5256213"/>
          </a:xfrm>
        </p:spPr>
        <p:txBody>
          <a:bodyPr/>
          <a:lstStyle/>
          <a:p>
            <a:pPr eaLnBrk="1" hangingPunct="1">
              <a:buFont typeface="Wingdings" pitchFamily="2" charset="2"/>
              <a:buNone/>
            </a:pPr>
            <a:r>
              <a:rPr lang="en-US" altLang="ja-JP" sz="2400" dirty="0">
                <a:latin typeface="ＭＳ Ｐゴシック" pitchFamily="50" charset="-128"/>
              </a:rPr>
              <a:t>2000</a:t>
            </a:r>
            <a:r>
              <a:rPr lang="ja-JP" altLang="en-US" sz="2400" dirty="0">
                <a:latin typeface="ＭＳ Ｐゴシック" pitchFamily="50" charset="-128"/>
              </a:rPr>
              <a:t>年</a:t>
            </a:r>
            <a:r>
              <a:rPr lang="en-US" altLang="ja-JP" sz="2400" dirty="0">
                <a:latin typeface="ＭＳ Ｐゴシック" pitchFamily="50" charset="-128"/>
              </a:rPr>
              <a:t>3</a:t>
            </a:r>
            <a:r>
              <a:rPr lang="ja-JP" altLang="en-US" sz="2400" dirty="0">
                <a:latin typeface="ＭＳ Ｐゴシック" pitchFamily="50" charset="-128"/>
              </a:rPr>
              <a:t>月</a:t>
            </a:r>
            <a:r>
              <a:rPr lang="en-US" altLang="ja-JP" sz="2400" dirty="0">
                <a:latin typeface="ＭＳ Ｐゴシック" pitchFamily="50" charset="-128"/>
              </a:rPr>
              <a:t>8</a:t>
            </a:r>
            <a:r>
              <a:rPr lang="ja-JP" altLang="en-US" sz="2400" dirty="0">
                <a:latin typeface="ＭＳ Ｐゴシック" pitchFamily="50" charset="-128"/>
              </a:rPr>
              <a:t>日発生</a:t>
            </a:r>
          </a:p>
          <a:p>
            <a:pPr eaLnBrk="1" hangingPunct="1">
              <a:buFont typeface="Wingdings" pitchFamily="2" charset="2"/>
              <a:buNone/>
            </a:pPr>
            <a:r>
              <a:rPr lang="ja-JP" altLang="en-US" sz="2400" dirty="0">
                <a:latin typeface="ＭＳ Ｐゴシック" pitchFamily="50" charset="-128"/>
              </a:rPr>
              <a:t>　　　　　　　　　乗客</a:t>
            </a:r>
            <a:r>
              <a:rPr lang="en-US" altLang="ja-JP" sz="2400" dirty="0">
                <a:latin typeface="ＭＳ Ｐゴシック" pitchFamily="50" charset="-128"/>
              </a:rPr>
              <a:t>5</a:t>
            </a:r>
            <a:r>
              <a:rPr lang="ja-JP" altLang="en-US" sz="2400" dirty="0">
                <a:latin typeface="ＭＳ Ｐゴシック" pitchFamily="50" charset="-128"/>
              </a:rPr>
              <a:t>名死亡</a:t>
            </a:r>
          </a:p>
          <a:p>
            <a:pPr eaLnBrk="1" hangingPunct="1">
              <a:buFont typeface="Wingdings" pitchFamily="2" charset="2"/>
              <a:buNone/>
            </a:pPr>
            <a:r>
              <a:rPr lang="ja-JP" altLang="en-US" sz="2400" u="sng" dirty="0">
                <a:latin typeface="ＭＳ Ｐゴシック" pitchFamily="50" charset="-128"/>
              </a:rPr>
              <a:t>原因</a:t>
            </a:r>
            <a:endParaRPr lang="en-US" altLang="ja-JP" sz="2400" u="sng" dirty="0">
              <a:latin typeface="ＭＳ Ｐゴシック" pitchFamily="50" charset="-128"/>
            </a:endParaRPr>
          </a:p>
          <a:p>
            <a:pPr eaLnBrk="1" hangingPunct="1">
              <a:buFont typeface="Wingdings" pitchFamily="2" charset="2"/>
              <a:buNone/>
            </a:pPr>
            <a:r>
              <a:rPr lang="ja-JP" altLang="en-US" sz="2400" dirty="0">
                <a:latin typeface="ＭＳ Ｐゴシック" pitchFamily="50" charset="-128"/>
              </a:rPr>
              <a:t>　・輪重のアンバランス</a:t>
            </a:r>
            <a:endParaRPr lang="en-US" altLang="ja-JP" sz="2400" dirty="0">
              <a:latin typeface="ＭＳ Ｐゴシック" pitchFamily="50" charset="-128"/>
            </a:endParaRPr>
          </a:p>
          <a:p>
            <a:pPr eaLnBrk="1" hangingPunct="1">
              <a:buNone/>
            </a:pPr>
            <a:r>
              <a:rPr lang="ja-JP" altLang="en-US" sz="2400" dirty="0">
                <a:latin typeface="ＭＳ Ｐゴシック" pitchFamily="50" charset="-128"/>
              </a:rPr>
              <a:t>　・脱線防止ガードレールの未設置、等</a:t>
            </a:r>
            <a:endParaRPr lang="en-US" altLang="ja-JP" sz="2400" dirty="0">
              <a:latin typeface="ＭＳ Ｐゴシック" pitchFamily="50" charset="-128"/>
            </a:endParaRPr>
          </a:p>
          <a:p>
            <a:pPr eaLnBrk="1" hangingPunct="1">
              <a:buNone/>
            </a:pPr>
            <a:endParaRPr lang="en-US" altLang="ja-JP" sz="2400" dirty="0">
              <a:latin typeface="ＭＳ Ｐゴシック" pitchFamily="50" charset="-128"/>
            </a:endParaRPr>
          </a:p>
          <a:p>
            <a:pPr eaLnBrk="1" hangingPunct="1">
              <a:buNone/>
            </a:pPr>
            <a:r>
              <a:rPr lang="ja-JP" altLang="en-US" sz="2400" u="sng" dirty="0">
                <a:latin typeface="ＭＳ Ｐゴシック" pitchFamily="50" charset="-128"/>
              </a:rPr>
              <a:t>対策</a:t>
            </a:r>
            <a:endParaRPr lang="en-US" altLang="ja-JP" sz="2400" u="sng" dirty="0">
              <a:latin typeface="ＭＳ Ｐゴシック" pitchFamily="50" charset="-128"/>
            </a:endParaRPr>
          </a:p>
          <a:p>
            <a:pPr eaLnBrk="1" hangingPunct="1">
              <a:buNone/>
            </a:pPr>
            <a:r>
              <a:rPr lang="ja-JP" altLang="en-US" sz="2400" dirty="0">
                <a:latin typeface="ＭＳ Ｐゴシック" pitchFamily="50" charset="-128"/>
              </a:rPr>
              <a:t>　・脱線防止ガードレールの設置</a:t>
            </a:r>
            <a:endParaRPr lang="en-US" altLang="ja-JP" sz="2400" dirty="0">
              <a:latin typeface="ＭＳ Ｐゴシック" pitchFamily="50" charset="-128"/>
            </a:endParaRPr>
          </a:p>
          <a:p>
            <a:pPr eaLnBrk="1" hangingPunct="1">
              <a:buNone/>
            </a:pPr>
            <a:r>
              <a:rPr lang="ja-JP" altLang="en-US" sz="2400" dirty="0">
                <a:latin typeface="ＭＳ Ｐゴシック" pitchFamily="50" charset="-128"/>
              </a:rPr>
              <a:t>　・輪重比管理値の見直し</a:t>
            </a:r>
            <a:endParaRPr lang="en-US" altLang="ja-JP" sz="2400" dirty="0">
              <a:latin typeface="ＭＳ Ｐゴシック" pitchFamily="50" charset="-128"/>
            </a:endParaRPr>
          </a:p>
          <a:p>
            <a:pPr eaLnBrk="1" hangingPunct="1">
              <a:buNone/>
            </a:pPr>
            <a:r>
              <a:rPr lang="ja-JP" altLang="en-US" sz="2400" dirty="0">
                <a:latin typeface="ＭＳ Ｐゴシック" pitchFamily="50" charset="-128"/>
              </a:rPr>
              <a:t>　・管理値「推定脱線係数比」の導入</a:t>
            </a:r>
            <a:endParaRPr lang="en-US" altLang="ja-JP" sz="2400" dirty="0">
              <a:latin typeface="ＭＳ Ｐゴシック" pitchFamily="50" charset="-128"/>
            </a:endParaRPr>
          </a:p>
        </p:txBody>
      </p:sp>
      <p:pic>
        <p:nvPicPr>
          <p:cNvPr id="15365"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197638" name="Rectangle 6"/>
          <p:cNvSpPr>
            <a:spLocks noChangeArrowheads="1"/>
          </p:cNvSpPr>
          <p:nvPr/>
        </p:nvSpPr>
        <p:spPr bwMode="auto">
          <a:xfrm>
            <a:off x="0" y="-3175"/>
            <a:ext cx="9144000" cy="719138"/>
          </a:xfrm>
          <a:prstGeom prst="rect">
            <a:avLst/>
          </a:prstGeom>
          <a:solidFill>
            <a:srgbClr val="00FFFF"/>
          </a:solidFill>
          <a:ln w="9525">
            <a:noFill/>
            <a:miter lim="800000"/>
            <a:headEnd/>
            <a:tailEnd/>
          </a:ln>
          <a:effectLst/>
        </p:spPr>
        <p:txBody>
          <a:bodyPr anchor="ctr"/>
          <a:lstStyle/>
          <a:p>
            <a:pPr>
              <a:defRPr/>
            </a:pPr>
            <a:r>
              <a:rPr lang="ja-JP" altLang="en-US" sz="3200" dirty="0"/>
              <a:t>★（参考</a:t>
            </a:r>
            <a:r>
              <a:rPr lang="en-US" altLang="ja-JP" sz="3200" dirty="0"/>
              <a:t>2</a:t>
            </a:r>
            <a:r>
              <a:rPr lang="ja-JP" altLang="en-US" sz="3200" dirty="0"/>
              <a:t>）技術要因の例：日比谷線脱線事故</a:t>
            </a:r>
          </a:p>
        </p:txBody>
      </p:sp>
      <p:sp>
        <p:nvSpPr>
          <p:cNvPr id="8" name="正方形/長方形 7"/>
          <p:cNvSpPr/>
          <p:nvPr/>
        </p:nvSpPr>
        <p:spPr>
          <a:xfrm>
            <a:off x="5659527" y="3499408"/>
            <a:ext cx="3248966" cy="369332"/>
          </a:xfrm>
          <a:prstGeom prst="rect">
            <a:avLst/>
          </a:prstGeom>
        </p:spPr>
        <p:txBody>
          <a:bodyPr wrap="none">
            <a:spAutoFit/>
          </a:bodyPr>
          <a:lstStyle/>
          <a:p>
            <a:r>
              <a:rPr lang="en-US" altLang="ja-JP" dirty="0"/>
              <a:t>© The Yomiuri Shimbun, 2000</a:t>
            </a:r>
            <a:endParaRPr lang="ja-JP" altLang="en-US" dirty="0"/>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6188" y="854075"/>
            <a:ext cx="3980414" cy="2610879"/>
          </a:xfrm>
          <a:prstGeom prst="rect">
            <a:avLst/>
          </a:prstGeom>
        </p:spPr>
      </p:pic>
      <p:pic>
        <p:nvPicPr>
          <p:cNvPr id="9" name="図 8"/>
          <p:cNvPicPr>
            <a:picLocks noChangeAspect="1"/>
          </p:cNvPicPr>
          <p:nvPr/>
        </p:nvPicPr>
        <p:blipFill>
          <a:blip r:embed="rId5"/>
          <a:stretch>
            <a:fillRect/>
          </a:stretch>
        </p:blipFill>
        <p:spPr>
          <a:xfrm>
            <a:off x="5741323" y="4039323"/>
            <a:ext cx="2794544" cy="2209076"/>
          </a:xfrm>
          <a:prstGeom prst="rect">
            <a:avLst/>
          </a:prstGeom>
        </p:spPr>
      </p:pic>
      <p:cxnSp>
        <p:nvCxnSpPr>
          <p:cNvPr id="12" name="直線コネクタ 11"/>
          <p:cNvCxnSpPr/>
          <p:nvPr/>
        </p:nvCxnSpPr>
        <p:spPr bwMode="auto">
          <a:xfrm flipV="1">
            <a:off x="4422098" y="4467069"/>
            <a:ext cx="1319225" cy="29980"/>
          </a:xfrm>
          <a:prstGeom prst="line">
            <a:avLst/>
          </a:prstGeom>
          <a:noFill/>
          <a:ln w="9525" cap="flat" cmpd="sng" algn="ctr">
            <a:solidFill>
              <a:srgbClr val="FF0000"/>
            </a:solidFill>
            <a:prstDash val="solid"/>
            <a:round/>
            <a:headEnd type="none" w="med" len="med"/>
            <a:tailEnd type="none" w="med" len="med"/>
          </a:ln>
          <a:effectLst/>
        </p:spPr>
      </p:cxn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15</a:t>
            </a:fld>
            <a:endParaRPr lang="en-US" altLang="ja-JP" dirty="0"/>
          </a:p>
        </p:txBody>
      </p:sp>
    </p:spTree>
    <p:extLst>
      <p:ext uri="{BB962C8B-B14F-4D97-AF65-F5344CB8AC3E}">
        <p14:creationId xmlns:p14="http://schemas.microsoft.com/office/powerpoint/2010/main" val="804858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0" y="-3175"/>
            <a:ext cx="9144000" cy="739775"/>
          </a:xfrm>
          <a:gradFill rotWithShape="1">
            <a:gsLst>
              <a:gs pos="0">
                <a:srgbClr val="99FF99"/>
              </a:gs>
              <a:gs pos="50000">
                <a:schemeClr val="bg1"/>
              </a:gs>
              <a:gs pos="100000">
                <a:srgbClr val="99FF99"/>
              </a:gs>
            </a:gsLst>
            <a:lin ang="5400000" scaled="1"/>
          </a:gradFill>
        </p:spPr>
        <p:txBody>
          <a:bodyPr/>
          <a:lstStyle/>
          <a:p>
            <a:pPr algn="ctr" eaLnBrk="1" hangingPunct="1">
              <a:defRPr/>
            </a:pPr>
            <a:r>
              <a:rPr lang="en-US" altLang="ja-JP" sz="3600" dirty="0"/>
              <a:t>1-7 </a:t>
            </a:r>
            <a:r>
              <a:rPr lang="ja-JP" altLang="en-US" sz="3600" dirty="0"/>
              <a:t>運輸安全マネジメント制度の目的</a:t>
            </a:r>
          </a:p>
        </p:txBody>
      </p:sp>
      <p:sp>
        <p:nvSpPr>
          <p:cNvPr id="11268" name="Rectangle 3"/>
          <p:cNvSpPr>
            <a:spLocks noGrp="1" noChangeArrowheads="1"/>
          </p:cNvSpPr>
          <p:nvPr>
            <p:ph type="body" idx="1"/>
          </p:nvPr>
        </p:nvSpPr>
        <p:spPr/>
        <p:txBody>
          <a:bodyPr/>
          <a:lstStyle/>
          <a:p>
            <a:pPr eaLnBrk="1" hangingPunct="1"/>
            <a:r>
              <a:rPr lang="ja-JP" altLang="en-US" dirty="0"/>
              <a:t>ヒューマンエラーによる事故・トラブルを削減する。</a:t>
            </a:r>
          </a:p>
          <a:p>
            <a:pPr eaLnBrk="1" hangingPunct="1"/>
            <a:endParaRPr lang="ja-JP" altLang="en-US" dirty="0"/>
          </a:p>
          <a:p>
            <a:pPr eaLnBrk="1" hangingPunct="1"/>
            <a:r>
              <a:rPr lang="ja-JP" altLang="en-US" b="1" dirty="0">
                <a:solidFill>
                  <a:srgbClr val="FF0000"/>
                </a:solidFill>
              </a:rPr>
              <a:t>ヒューマンエラー</a:t>
            </a:r>
            <a:r>
              <a:rPr lang="ja-JP" altLang="en-US" dirty="0"/>
              <a:t>とは？</a:t>
            </a:r>
          </a:p>
          <a:p>
            <a:pPr eaLnBrk="1" hangingPunct="1">
              <a:buFont typeface="Wingdings" pitchFamily="2" charset="2"/>
              <a:buNone/>
            </a:pPr>
            <a:r>
              <a:rPr lang="ja-JP" altLang="en-US" dirty="0"/>
              <a:t>　　ある仕事の中で、人が、与えられた役割を</a:t>
            </a:r>
          </a:p>
          <a:p>
            <a:pPr eaLnBrk="1" hangingPunct="1">
              <a:buFont typeface="Wingdings" pitchFamily="2" charset="2"/>
              <a:buNone/>
            </a:pPr>
            <a:r>
              <a:rPr lang="ja-JP" altLang="en-US" dirty="0"/>
              <a:t>　　果たすことに失敗すること</a:t>
            </a:r>
          </a:p>
          <a:p>
            <a:pPr eaLnBrk="1" hangingPunct="1">
              <a:buFont typeface="Wingdings" pitchFamily="2" charset="2"/>
              <a:buNone/>
            </a:pPr>
            <a:endParaRPr lang="en-US" altLang="ja-JP" dirty="0"/>
          </a:p>
        </p:txBody>
      </p:sp>
      <p:pic>
        <p:nvPicPr>
          <p:cNvPr id="11269" name="Picture 4"/>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16</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正方形/長方形 11"/>
          <p:cNvSpPr/>
          <p:nvPr/>
        </p:nvSpPr>
        <p:spPr bwMode="auto">
          <a:xfrm>
            <a:off x="286366" y="4122738"/>
            <a:ext cx="8471470" cy="2114550"/>
          </a:xfrm>
          <a:prstGeom prst="rect">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 name="正方形/長方形 1"/>
          <p:cNvSpPr/>
          <p:nvPr/>
        </p:nvSpPr>
        <p:spPr bwMode="auto">
          <a:xfrm>
            <a:off x="286365" y="856504"/>
            <a:ext cx="8498243" cy="2697564"/>
          </a:xfrm>
          <a:prstGeom prst="rect">
            <a:avLst/>
          </a:prstGeom>
          <a:solidFill>
            <a:srgbClr val="FFFF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41666" name="Rectangle 2"/>
          <p:cNvSpPr>
            <a:spLocks noGrp="1" noChangeArrowheads="1"/>
          </p:cNvSpPr>
          <p:nvPr>
            <p:ph type="title"/>
          </p:nvPr>
        </p:nvSpPr>
        <p:spPr>
          <a:xfrm>
            <a:off x="0" y="-3175"/>
            <a:ext cx="9144000" cy="66833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en-US" altLang="ja-JP" sz="3600" dirty="0"/>
              <a:t>1-8 </a:t>
            </a:r>
            <a:r>
              <a:rPr lang="ja-JP" altLang="en-US" sz="3600" dirty="0"/>
              <a:t>ヒューマンエラーによる事故の例</a:t>
            </a:r>
          </a:p>
        </p:txBody>
      </p:sp>
      <p:sp>
        <p:nvSpPr>
          <p:cNvPr id="13316" name="Rectangle 3"/>
          <p:cNvSpPr>
            <a:spLocks noGrp="1" noChangeArrowheads="1"/>
          </p:cNvSpPr>
          <p:nvPr>
            <p:ph type="body" idx="1"/>
          </p:nvPr>
        </p:nvSpPr>
        <p:spPr>
          <a:xfrm>
            <a:off x="395288" y="1341438"/>
            <a:ext cx="8280400" cy="4895850"/>
          </a:xfrm>
        </p:spPr>
        <p:txBody>
          <a:bodyPr/>
          <a:lstStyle/>
          <a:p>
            <a:pPr eaLnBrk="1" hangingPunct="1"/>
            <a:r>
              <a:rPr lang="ja-JP" altLang="en-US" dirty="0"/>
              <a:t>思いこみ　　</a:t>
            </a:r>
          </a:p>
          <a:p>
            <a:pPr eaLnBrk="1" hangingPunct="1">
              <a:buFont typeface="Wingdings" pitchFamily="2" charset="2"/>
              <a:buNone/>
            </a:pPr>
            <a:r>
              <a:rPr lang="ja-JP" altLang="en-US" sz="4000" dirty="0"/>
              <a:t>　　　　　　</a:t>
            </a:r>
          </a:p>
          <a:p>
            <a:pPr eaLnBrk="1" hangingPunct="1"/>
            <a:r>
              <a:rPr lang="ja-JP" altLang="en-US" dirty="0"/>
              <a:t>見まちがい　</a:t>
            </a:r>
          </a:p>
          <a:p>
            <a:pPr eaLnBrk="1" hangingPunct="1">
              <a:buFont typeface="Wingdings" pitchFamily="2" charset="2"/>
              <a:buNone/>
            </a:pPr>
            <a:endParaRPr lang="ja-JP" altLang="en-US" dirty="0"/>
          </a:p>
          <a:p>
            <a:pPr eaLnBrk="1" hangingPunct="1">
              <a:buFont typeface="Wingdings" pitchFamily="2" charset="2"/>
              <a:buNone/>
            </a:pPr>
            <a:endParaRPr lang="en-US" altLang="ja-JP" sz="2000" dirty="0"/>
          </a:p>
          <a:p>
            <a:pPr eaLnBrk="1" hangingPunct="1">
              <a:buFont typeface="Wingdings" pitchFamily="2" charset="2"/>
              <a:buNone/>
            </a:pPr>
            <a:endParaRPr lang="en-US" altLang="ja-JP" sz="2000" dirty="0"/>
          </a:p>
          <a:p>
            <a:pPr eaLnBrk="1" hangingPunct="1">
              <a:buFont typeface="Wingdings" pitchFamily="2" charset="2"/>
              <a:buNone/>
            </a:pPr>
            <a:endParaRPr lang="ja-JP" altLang="en-US" sz="2000" dirty="0"/>
          </a:p>
          <a:p>
            <a:pPr eaLnBrk="1" hangingPunct="1"/>
            <a:r>
              <a:rPr lang="ja-JP" altLang="en-US" dirty="0"/>
              <a:t>ルール違反</a:t>
            </a:r>
          </a:p>
        </p:txBody>
      </p:sp>
      <p:sp>
        <p:nvSpPr>
          <p:cNvPr id="13317" name="Text Box 4"/>
          <p:cNvSpPr txBox="1">
            <a:spLocks noChangeArrowheads="1"/>
          </p:cNvSpPr>
          <p:nvPr/>
        </p:nvSpPr>
        <p:spPr bwMode="auto">
          <a:xfrm>
            <a:off x="4071938" y="2590054"/>
            <a:ext cx="4685898" cy="769441"/>
          </a:xfrm>
          <a:prstGeom prst="rect">
            <a:avLst/>
          </a:prstGeom>
          <a:noFill/>
          <a:ln w="9525" algn="ctr">
            <a:noFill/>
            <a:miter lim="800000"/>
            <a:headEnd/>
            <a:tailEnd/>
          </a:ln>
        </p:spPr>
        <p:txBody>
          <a:bodyPr wrap="none">
            <a:spAutoFit/>
          </a:bodyPr>
          <a:lstStyle/>
          <a:p>
            <a:pPr algn="l"/>
            <a:r>
              <a:rPr lang="ja-JP" altLang="en-US" sz="2400" dirty="0">
                <a:hlinkClick r:id="" action="ppaction://noaction"/>
              </a:rPr>
              <a:t>三河島事故</a:t>
            </a:r>
            <a:endParaRPr lang="ja-JP" altLang="en-US" sz="2400" dirty="0"/>
          </a:p>
          <a:p>
            <a:pPr algn="l"/>
            <a:r>
              <a:rPr lang="ja-JP" altLang="en-US" sz="2000" dirty="0"/>
              <a:t>　</a:t>
            </a:r>
            <a:r>
              <a:rPr lang="en-US" altLang="ja-JP" sz="2000" dirty="0"/>
              <a:t>1962</a:t>
            </a:r>
            <a:r>
              <a:rPr lang="ja-JP" altLang="en-US" sz="2000" dirty="0"/>
              <a:t>年発生。死者</a:t>
            </a:r>
            <a:r>
              <a:rPr lang="en-US" altLang="ja-JP" sz="2000" dirty="0"/>
              <a:t>160</a:t>
            </a:r>
            <a:r>
              <a:rPr lang="ja-JP" altLang="en-US" sz="2000" dirty="0"/>
              <a:t>人、負傷者</a:t>
            </a:r>
            <a:r>
              <a:rPr lang="en-US" altLang="ja-JP" sz="2000" dirty="0"/>
              <a:t>296</a:t>
            </a:r>
            <a:r>
              <a:rPr lang="ja-JP" altLang="en-US" sz="2000" dirty="0"/>
              <a:t>人</a:t>
            </a:r>
          </a:p>
        </p:txBody>
      </p:sp>
      <p:sp>
        <p:nvSpPr>
          <p:cNvPr id="13318" name="Text Box 7"/>
          <p:cNvSpPr txBox="1">
            <a:spLocks noChangeArrowheads="1"/>
          </p:cNvSpPr>
          <p:nvPr/>
        </p:nvSpPr>
        <p:spPr bwMode="auto">
          <a:xfrm>
            <a:off x="4093901" y="864665"/>
            <a:ext cx="4690708" cy="1446550"/>
          </a:xfrm>
          <a:prstGeom prst="rect">
            <a:avLst/>
          </a:prstGeom>
          <a:noFill/>
          <a:ln w="9525" algn="ctr">
            <a:noFill/>
            <a:miter lim="800000"/>
            <a:headEnd/>
            <a:tailEnd/>
          </a:ln>
        </p:spPr>
        <p:txBody>
          <a:bodyPr wrap="none">
            <a:spAutoFit/>
          </a:bodyPr>
          <a:lstStyle/>
          <a:p>
            <a:pPr algn="l"/>
            <a:r>
              <a:rPr lang="ja-JP" altLang="en-US" sz="2400" dirty="0">
                <a:solidFill>
                  <a:schemeClr val="accent4"/>
                </a:solidFill>
                <a:hlinkClick r:id="" action="ppaction://noaction"/>
              </a:rPr>
              <a:t>イースタン航空機墜落</a:t>
            </a:r>
            <a:endParaRPr lang="ja-JP" altLang="en-US" sz="2400" dirty="0">
              <a:solidFill>
                <a:schemeClr val="accent4"/>
              </a:solidFill>
            </a:endParaRPr>
          </a:p>
          <a:p>
            <a:pPr algn="l"/>
            <a:r>
              <a:rPr lang="ja-JP" altLang="en-US" sz="2000" dirty="0"/>
              <a:t>　</a:t>
            </a:r>
            <a:r>
              <a:rPr lang="en-US" altLang="ja-JP" sz="2000" dirty="0"/>
              <a:t>1972</a:t>
            </a:r>
            <a:r>
              <a:rPr lang="ja-JP" altLang="en-US" sz="2000" dirty="0"/>
              <a:t>年発生。死者</a:t>
            </a:r>
            <a:r>
              <a:rPr lang="en-US" altLang="ja-JP" sz="2000" dirty="0"/>
              <a:t>103</a:t>
            </a:r>
            <a:r>
              <a:rPr lang="ja-JP" altLang="en-US" sz="2000" dirty="0"/>
              <a:t>人</a:t>
            </a:r>
            <a:endParaRPr lang="en-US" altLang="ja-JP" sz="2000" dirty="0"/>
          </a:p>
          <a:p>
            <a:pPr algn="l"/>
            <a:r>
              <a:rPr lang="ja-JP" altLang="en-US" sz="2400" dirty="0">
                <a:solidFill>
                  <a:schemeClr val="accent4"/>
                </a:solidFill>
                <a:hlinkClick r:id="" action="ppaction://noaction"/>
              </a:rPr>
              <a:t>テネリフェ空港ジャンボ機衝突事故</a:t>
            </a:r>
            <a:endParaRPr lang="ja-JP" altLang="en-US" sz="2400" dirty="0">
              <a:solidFill>
                <a:schemeClr val="accent4"/>
              </a:solidFill>
            </a:endParaRPr>
          </a:p>
          <a:p>
            <a:pPr algn="l"/>
            <a:r>
              <a:rPr lang="ja-JP" altLang="en-US" sz="2000" dirty="0"/>
              <a:t>　</a:t>
            </a:r>
            <a:r>
              <a:rPr lang="en-US" altLang="ja-JP" sz="2000" dirty="0"/>
              <a:t>1977</a:t>
            </a:r>
            <a:r>
              <a:rPr lang="ja-JP" altLang="en-US" sz="2000" dirty="0"/>
              <a:t>年発生。死者</a:t>
            </a:r>
            <a:r>
              <a:rPr lang="en-US" altLang="ja-JP" sz="2000" dirty="0"/>
              <a:t>583</a:t>
            </a:r>
            <a:r>
              <a:rPr lang="ja-JP" altLang="en-US" sz="2000" dirty="0"/>
              <a:t>人</a:t>
            </a:r>
          </a:p>
        </p:txBody>
      </p:sp>
      <p:sp>
        <p:nvSpPr>
          <p:cNvPr id="13319" name="Text Box 8"/>
          <p:cNvSpPr txBox="1">
            <a:spLocks noChangeArrowheads="1"/>
          </p:cNvSpPr>
          <p:nvPr/>
        </p:nvSpPr>
        <p:spPr bwMode="auto">
          <a:xfrm>
            <a:off x="4102100" y="4531070"/>
            <a:ext cx="3262432" cy="1446550"/>
          </a:xfrm>
          <a:prstGeom prst="rect">
            <a:avLst/>
          </a:prstGeom>
          <a:noFill/>
          <a:ln w="9525" algn="ctr">
            <a:noFill/>
            <a:miter lim="800000"/>
            <a:headEnd/>
            <a:tailEnd/>
          </a:ln>
        </p:spPr>
        <p:txBody>
          <a:bodyPr wrap="none">
            <a:spAutoFit/>
          </a:bodyPr>
          <a:lstStyle/>
          <a:p>
            <a:pPr algn="l"/>
            <a:r>
              <a:rPr lang="ja-JP" altLang="en-US" sz="2400" dirty="0">
                <a:hlinkClick r:id="" action="ppaction://noaction"/>
              </a:rPr>
              <a:t>東海村ＪＣＯ臨界事故</a:t>
            </a:r>
            <a:endParaRPr lang="ja-JP" altLang="en-US" sz="2400" dirty="0"/>
          </a:p>
          <a:p>
            <a:pPr algn="l"/>
            <a:r>
              <a:rPr lang="ja-JP" altLang="en-US" sz="2000" dirty="0"/>
              <a:t>　</a:t>
            </a:r>
            <a:r>
              <a:rPr lang="en-US" altLang="ja-JP" sz="2000" dirty="0"/>
              <a:t>1999</a:t>
            </a:r>
            <a:r>
              <a:rPr lang="ja-JP" altLang="en-US" sz="2000" dirty="0"/>
              <a:t>年発生。死者２名</a:t>
            </a:r>
            <a:endParaRPr lang="en-US" altLang="ja-JP" sz="2000" dirty="0"/>
          </a:p>
          <a:p>
            <a:pPr algn="l"/>
            <a:r>
              <a:rPr lang="ja-JP" altLang="en-US" sz="2400" dirty="0">
                <a:hlinkClick r:id="" action="ppaction://noaction"/>
              </a:rPr>
              <a:t>東中野駅列車追突事故</a:t>
            </a:r>
            <a:endParaRPr lang="en-US" altLang="ja-JP" sz="2400" dirty="0"/>
          </a:p>
          <a:p>
            <a:pPr algn="l"/>
            <a:r>
              <a:rPr lang="ja-JP" altLang="en-US" sz="2000" dirty="0"/>
              <a:t>　</a:t>
            </a:r>
            <a:r>
              <a:rPr lang="en-US" altLang="ja-JP" sz="2000" dirty="0"/>
              <a:t>1988</a:t>
            </a:r>
            <a:r>
              <a:rPr lang="ja-JP" altLang="en-US" sz="2000" dirty="0"/>
              <a:t>年発生。死者２名</a:t>
            </a:r>
          </a:p>
        </p:txBody>
      </p:sp>
      <p:sp>
        <p:nvSpPr>
          <p:cNvPr id="13320" name="AutoShape 11"/>
          <p:cNvSpPr>
            <a:spLocks noChangeArrowheads="1"/>
          </p:cNvSpPr>
          <p:nvPr/>
        </p:nvSpPr>
        <p:spPr bwMode="auto">
          <a:xfrm>
            <a:off x="3132137" y="1396207"/>
            <a:ext cx="792163" cy="485775"/>
          </a:xfrm>
          <a:prstGeom prst="rightArrow">
            <a:avLst>
              <a:gd name="adj1" fmla="val 56213"/>
              <a:gd name="adj2" fmla="val 65229"/>
            </a:avLst>
          </a:prstGeom>
          <a:solidFill>
            <a:srgbClr val="CCFFCC"/>
          </a:solidFill>
          <a:ln w="9525" algn="ctr">
            <a:solidFill>
              <a:srgbClr val="FF9933"/>
            </a:solidFill>
            <a:miter lim="800000"/>
            <a:headEnd/>
            <a:tailEnd/>
          </a:ln>
        </p:spPr>
        <p:txBody>
          <a:bodyPr anchor="ctr">
            <a:spAutoFit/>
          </a:bodyPr>
          <a:lstStyle/>
          <a:p>
            <a:endParaRPr lang="ja-JP" altLang="en-US"/>
          </a:p>
        </p:txBody>
      </p:sp>
      <p:sp>
        <p:nvSpPr>
          <p:cNvPr id="13321" name="AutoShape 12"/>
          <p:cNvSpPr>
            <a:spLocks noChangeArrowheads="1"/>
          </p:cNvSpPr>
          <p:nvPr/>
        </p:nvSpPr>
        <p:spPr bwMode="auto">
          <a:xfrm>
            <a:off x="3132138" y="2736850"/>
            <a:ext cx="792162" cy="485775"/>
          </a:xfrm>
          <a:prstGeom prst="rightArrow">
            <a:avLst>
              <a:gd name="adj1" fmla="val 56213"/>
              <a:gd name="adj2" fmla="val 65229"/>
            </a:avLst>
          </a:prstGeom>
          <a:solidFill>
            <a:srgbClr val="CCFFCC"/>
          </a:solidFill>
          <a:ln w="9525" algn="ctr">
            <a:solidFill>
              <a:srgbClr val="FF9933"/>
            </a:solidFill>
            <a:miter lim="800000"/>
            <a:headEnd/>
            <a:tailEnd/>
          </a:ln>
        </p:spPr>
        <p:txBody>
          <a:bodyPr anchor="ctr">
            <a:spAutoFit/>
          </a:bodyPr>
          <a:lstStyle/>
          <a:p>
            <a:endParaRPr lang="ja-JP" altLang="en-US"/>
          </a:p>
        </p:txBody>
      </p:sp>
      <p:sp>
        <p:nvSpPr>
          <p:cNvPr id="13322" name="AutoShape 13"/>
          <p:cNvSpPr>
            <a:spLocks noChangeArrowheads="1"/>
          </p:cNvSpPr>
          <p:nvPr/>
        </p:nvSpPr>
        <p:spPr bwMode="auto">
          <a:xfrm>
            <a:off x="3203575" y="4959350"/>
            <a:ext cx="792163" cy="485775"/>
          </a:xfrm>
          <a:prstGeom prst="rightArrow">
            <a:avLst>
              <a:gd name="adj1" fmla="val 56213"/>
              <a:gd name="adj2" fmla="val 65229"/>
            </a:avLst>
          </a:prstGeom>
          <a:solidFill>
            <a:srgbClr val="FFFF00"/>
          </a:solidFill>
          <a:ln w="9525" algn="ctr">
            <a:solidFill>
              <a:srgbClr val="FF9933"/>
            </a:solidFill>
            <a:miter lim="800000"/>
            <a:headEnd/>
            <a:tailEnd/>
          </a:ln>
        </p:spPr>
        <p:txBody>
          <a:bodyPr anchor="ctr">
            <a:spAutoFit/>
          </a:bodyPr>
          <a:lstStyle/>
          <a:p>
            <a:endParaRPr lang="ja-JP" altLang="en-US"/>
          </a:p>
        </p:txBody>
      </p:sp>
      <p:sp>
        <p:nvSpPr>
          <p:cNvPr id="13" name="AutoShape 13"/>
          <p:cNvSpPr>
            <a:spLocks noChangeArrowheads="1"/>
          </p:cNvSpPr>
          <p:nvPr/>
        </p:nvSpPr>
        <p:spPr bwMode="auto">
          <a:xfrm>
            <a:off x="323851" y="864665"/>
            <a:ext cx="3671887" cy="431800"/>
          </a:xfrm>
          <a:prstGeom prst="roundRect">
            <a:avLst>
              <a:gd name="adj" fmla="val 16667"/>
            </a:avLst>
          </a:prstGeom>
          <a:solidFill>
            <a:srgbClr val="FFFF00"/>
          </a:solidFill>
          <a:ln w="9525">
            <a:solidFill>
              <a:schemeClr val="bg2"/>
            </a:solidFill>
            <a:round/>
            <a:headEnd/>
            <a:tailEnd/>
          </a:ln>
        </p:spPr>
        <p:txBody>
          <a:bodyPr wrap="none" anchor="ctr"/>
          <a:lstStyle/>
          <a:p>
            <a:r>
              <a:rPr lang="ja-JP" altLang="en-US" sz="2400" dirty="0">
                <a:latin typeface="ＤＦ特太ゴシック体" pitchFamily="1" charset="-128"/>
                <a:ea typeface="ＤＦ特太ゴシック体" pitchFamily="1" charset="-128"/>
              </a:rPr>
              <a:t>狭義のヒューマンエラー</a:t>
            </a:r>
          </a:p>
        </p:txBody>
      </p:sp>
      <p:sp>
        <p:nvSpPr>
          <p:cNvPr id="15" name="AutoShape 14"/>
          <p:cNvSpPr>
            <a:spLocks noChangeArrowheads="1"/>
          </p:cNvSpPr>
          <p:nvPr/>
        </p:nvSpPr>
        <p:spPr bwMode="auto">
          <a:xfrm>
            <a:off x="286365" y="4103118"/>
            <a:ext cx="3671887" cy="431800"/>
          </a:xfrm>
          <a:prstGeom prst="roundRect">
            <a:avLst>
              <a:gd name="adj" fmla="val 16667"/>
            </a:avLst>
          </a:prstGeom>
          <a:solidFill>
            <a:srgbClr val="FF99CC"/>
          </a:solidFill>
          <a:ln w="9525">
            <a:solidFill>
              <a:schemeClr val="bg2"/>
            </a:solidFill>
            <a:round/>
            <a:headEnd/>
            <a:tailEnd/>
          </a:ln>
        </p:spPr>
        <p:txBody>
          <a:bodyPr wrap="none" anchor="ctr"/>
          <a:lstStyle/>
          <a:p>
            <a:r>
              <a:rPr lang="ja-JP" altLang="en-US" sz="2400">
                <a:latin typeface="Times New Roman" pitchFamily="18" charset="0"/>
                <a:ea typeface="ＤＦ特太ゴシック体" pitchFamily="1" charset="-128"/>
              </a:rPr>
              <a:t>不安全行動</a:t>
            </a:r>
          </a:p>
        </p:txBody>
      </p:sp>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17</a:t>
            </a:fld>
            <a:endParaRPr lang="en-US" altLang="ja-JP" dirty="0"/>
          </a:p>
        </p:txBody>
      </p:sp>
      <p:pic>
        <p:nvPicPr>
          <p:cNvPr id="16"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4" name="Rectangle 3"/>
          <p:cNvSpPr>
            <a:spLocks noGrp="1" noChangeArrowheads="1"/>
          </p:cNvSpPr>
          <p:nvPr>
            <p:ph type="body" idx="1"/>
          </p:nvPr>
        </p:nvSpPr>
        <p:spPr>
          <a:xfrm>
            <a:off x="153988" y="1028699"/>
            <a:ext cx="4514265" cy="4891088"/>
          </a:xfrm>
        </p:spPr>
        <p:txBody>
          <a:bodyPr/>
          <a:lstStyle/>
          <a:p>
            <a:pPr eaLnBrk="1" hangingPunct="1">
              <a:spcBef>
                <a:spcPts val="0"/>
              </a:spcBef>
              <a:buNone/>
            </a:pPr>
            <a:r>
              <a:rPr lang="en-US" altLang="ja-JP" sz="2400" dirty="0">
                <a:latin typeface="ＭＳ Ｐゴシック" pitchFamily="50" charset="-128"/>
              </a:rPr>
              <a:t>1977</a:t>
            </a:r>
            <a:r>
              <a:rPr lang="ja-JP" altLang="en-US" sz="2400" dirty="0">
                <a:latin typeface="ＭＳ Ｐゴシック" pitchFamily="50" charset="-128"/>
              </a:rPr>
              <a:t>年</a:t>
            </a:r>
            <a:r>
              <a:rPr lang="en-US" altLang="ja-JP" sz="2400" dirty="0">
                <a:latin typeface="ＭＳ Ｐゴシック" pitchFamily="50" charset="-128"/>
              </a:rPr>
              <a:t>3</a:t>
            </a:r>
            <a:r>
              <a:rPr lang="ja-JP" altLang="en-US" sz="2400" dirty="0">
                <a:latin typeface="ＭＳ Ｐゴシック" pitchFamily="50" charset="-128"/>
              </a:rPr>
              <a:t>月</a:t>
            </a:r>
            <a:r>
              <a:rPr lang="en-US" altLang="ja-JP" sz="2400" dirty="0">
                <a:latin typeface="ＭＳ Ｐゴシック" pitchFamily="50" charset="-128"/>
              </a:rPr>
              <a:t>27</a:t>
            </a:r>
            <a:r>
              <a:rPr lang="ja-JP" altLang="en-US" sz="2400" dirty="0">
                <a:latin typeface="ＭＳ Ｐゴシック" pitchFamily="50" charset="-128"/>
              </a:rPr>
              <a:t>日発生</a:t>
            </a:r>
            <a:endParaRPr lang="en-US" altLang="ja-JP" sz="2400" dirty="0">
              <a:latin typeface="ＭＳ Ｐゴシック" pitchFamily="50" charset="-128"/>
            </a:endParaRPr>
          </a:p>
          <a:p>
            <a:pPr eaLnBrk="1" hangingPunct="1">
              <a:spcBef>
                <a:spcPts val="0"/>
              </a:spcBef>
              <a:buNone/>
            </a:pPr>
            <a:r>
              <a:rPr lang="ja-JP" altLang="en-US" sz="2400" dirty="0">
                <a:latin typeface="ＭＳ Ｐゴシック" pitchFamily="50" charset="-128"/>
              </a:rPr>
              <a:t>乗客乗員</a:t>
            </a:r>
            <a:r>
              <a:rPr lang="en-US" altLang="ja-JP" sz="2400" dirty="0">
                <a:latin typeface="ＭＳ Ｐゴシック" pitchFamily="50" charset="-128"/>
              </a:rPr>
              <a:t>583</a:t>
            </a:r>
            <a:r>
              <a:rPr lang="ja-JP" altLang="en-US" sz="2400" dirty="0">
                <a:latin typeface="ＭＳ Ｐゴシック" pitchFamily="50" charset="-128"/>
              </a:rPr>
              <a:t>人死亡</a:t>
            </a:r>
            <a:endParaRPr lang="en-US" altLang="ja-JP" sz="2400" dirty="0">
              <a:latin typeface="ＭＳ Ｐゴシック" pitchFamily="50" charset="-128"/>
            </a:endParaRPr>
          </a:p>
          <a:p>
            <a:pPr eaLnBrk="1" hangingPunct="1">
              <a:spcBef>
                <a:spcPts val="0"/>
              </a:spcBef>
              <a:buFont typeface="Wingdings" pitchFamily="2" charset="2"/>
              <a:buNone/>
            </a:pPr>
            <a:endParaRPr lang="ja-JP" altLang="en-US" sz="1000" dirty="0">
              <a:latin typeface="ＭＳ Ｐゴシック" pitchFamily="50" charset="-128"/>
            </a:endParaRPr>
          </a:p>
          <a:p>
            <a:pPr eaLnBrk="1" hangingPunct="1">
              <a:spcBef>
                <a:spcPts val="0"/>
              </a:spcBef>
              <a:buFont typeface="Wingdings" pitchFamily="2" charset="2"/>
              <a:buNone/>
            </a:pPr>
            <a:r>
              <a:rPr lang="ja-JP" altLang="en-US" sz="2400" u="sng" dirty="0">
                <a:latin typeface="ＭＳ Ｐゴシック" pitchFamily="50" charset="-128"/>
              </a:rPr>
              <a:t>原因</a:t>
            </a:r>
            <a:endParaRPr lang="en-US" altLang="ja-JP" sz="2400" u="sng" dirty="0">
              <a:latin typeface="ＭＳ Ｐゴシック" pitchFamily="50" charset="-128"/>
            </a:endParaRPr>
          </a:p>
          <a:p>
            <a:pPr eaLnBrk="1" hangingPunct="1">
              <a:spcBef>
                <a:spcPts val="0"/>
              </a:spcBef>
              <a:buFont typeface="Wingdings" pitchFamily="2" charset="2"/>
              <a:buNone/>
            </a:pPr>
            <a:r>
              <a:rPr lang="ja-JP" altLang="en-US" sz="2400" dirty="0">
                <a:latin typeface="ＭＳ Ｐゴシック" pitchFamily="50" charset="-128"/>
              </a:rPr>
              <a:t>　・管制官が</a:t>
            </a:r>
            <a:r>
              <a:rPr lang="en-US" altLang="ja-JP" sz="2400" dirty="0">
                <a:latin typeface="ＭＳ Ｐゴシック" pitchFamily="50" charset="-128"/>
              </a:rPr>
              <a:t>2</a:t>
            </a:r>
            <a:r>
              <a:rPr lang="ja-JP" altLang="en-US" sz="2400" dirty="0">
                <a:latin typeface="ＭＳ Ｐゴシック" pitchFamily="50" charset="-128"/>
              </a:rPr>
              <a:t>機を同時に滑走路に進入させた</a:t>
            </a:r>
            <a:endParaRPr lang="en-US" altLang="ja-JP" sz="2400" dirty="0">
              <a:latin typeface="ＭＳ Ｐゴシック" pitchFamily="50" charset="-128"/>
            </a:endParaRPr>
          </a:p>
          <a:p>
            <a:pPr eaLnBrk="1" hangingPunct="1">
              <a:spcBef>
                <a:spcPts val="0"/>
              </a:spcBef>
              <a:buNone/>
            </a:pPr>
            <a:r>
              <a:rPr lang="ja-JP" altLang="en-US" sz="2400" dirty="0">
                <a:latin typeface="ＭＳ Ｐゴシック" pitchFamily="50" charset="-128"/>
              </a:rPr>
              <a:t>　・機長、管制官</a:t>
            </a:r>
            <a:r>
              <a:rPr lang="ja-JP" altLang="en-US" sz="2400" u="sng" dirty="0">
                <a:latin typeface="ＭＳ Ｐゴシック" pitchFamily="50" charset="-128"/>
              </a:rPr>
              <a:t>指示誤認</a:t>
            </a:r>
            <a:r>
              <a:rPr lang="en-US" altLang="ja-JP" sz="2400" u="sng" dirty="0">
                <a:latin typeface="ＭＳ Ｐゴシック" pitchFamily="50" charset="-128"/>
              </a:rPr>
              <a:t/>
            </a:r>
            <a:br>
              <a:rPr lang="en-US" altLang="ja-JP" sz="2400" u="sng" dirty="0">
                <a:latin typeface="ＭＳ Ｐゴシック" pitchFamily="50" charset="-128"/>
              </a:rPr>
            </a:br>
            <a:r>
              <a:rPr lang="ja-JP" altLang="en-US" sz="2400" dirty="0">
                <a:latin typeface="ＭＳ Ｐゴシック" pitchFamily="50" charset="-128"/>
              </a:rPr>
              <a:t>（管制用語、言語の不統一）</a:t>
            </a:r>
            <a:endParaRPr lang="en-US" altLang="ja-JP" sz="2400" dirty="0">
              <a:latin typeface="ＭＳ Ｐゴシック" pitchFamily="50" charset="-128"/>
            </a:endParaRPr>
          </a:p>
          <a:p>
            <a:pPr eaLnBrk="1" hangingPunct="1">
              <a:spcBef>
                <a:spcPts val="0"/>
              </a:spcBef>
              <a:buFont typeface="Wingdings" pitchFamily="2" charset="2"/>
              <a:buNone/>
            </a:pPr>
            <a:endParaRPr lang="en-US" altLang="ja-JP" sz="900" dirty="0">
              <a:latin typeface="ＭＳ Ｐゴシック" pitchFamily="50" charset="-128"/>
            </a:endParaRPr>
          </a:p>
          <a:p>
            <a:pPr eaLnBrk="1" hangingPunct="1">
              <a:spcBef>
                <a:spcPts val="0"/>
              </a:spcBef>
              <a:buFont typeface="Wingdings" pitchFamily="2" charset="2"/>
              <a:buNone/>
            </a:pPr>
            <a:r>
              <a:rPr lang="ja-JP" altLang="en-US" sz="2400" u="sng" dirty="0">
                <a:latin typeface="ＭＳ Ｐゴシック" pitchFamily="50" charset="-128"/>
              </a:rPr>
              <a:t>対策</a:t>
            </a:r>
            <a:endParaRPr lang="en-US" altLang="ja-JP" sz="2400" u="sng" dirty="0">
              <a:latin typeface="ＭＳ Ｐゴシック" pitchFamily="50" charset="-128"/>
            </a:endParaRPr>
          </a:p>
          <a:p>
            <a:pPr eaLnBrk="1" hangingPunct="1">
              <a:spcBef>
                <a:spcPts val="0"/>
              </a:spcBef>
              <a:buNone/>
            </a:pPr>
            <a:r>
              <a:rPr lang="ja-JP" altLang="en-US" sz="2400" dirty="0">
                <a:latin typeface="ＭＳ Ｐゴシック" pitchFamily="50" charset="-128"/>
              </a:rPr>
              <a:t>　・国際航空規則の全面的な変更</a:t>
            </a:r>
            <a:endParaRPr lang="en-US" altLang="ja-JP" sz="2400" dirty="0">
              <a:latin typeface="ＭＳ Ｐゴシック" pitchFamily="50" charset="-128"/>
            </a:endParaRPr>
          </a:p>
          <a:p>
            <a:pPr eaLnBrk="1" hangingPunct="1">
              <a:spcBef>
                <a:spcPts val="0"/>
              </a:spcBef>
              <a:buNone/>
            </a:pPr>
            <a:r>
              <a:rPr lang="ja-JP" altLang="en-US" sz="2400" dirty="0">
                <a:latin typeface="ＭＳ Ｐゴシック" pitchFamily="50" charset="-128"/>
              </a:rPr>
              <a:t>　　　・標準的な管制用語の使用</a:t>
            </a:r>
            <a:endParaRPr lang="en-US" altLang="ja-JP" sz="2400" dirty="0">
              <a:latin typeface="ＭＳ Ｐゴシック" pitchFamily="50" charset="-128"/>
            </a:endParaRPr>
          </a:p>
          <a:p>
            <a:pPr eaLnBrk="1" hangingPunct="1">
              <a:spcBef>
                <a:spcPts val="0"/>
              </a:spcBef>
              <a:buNone/>
            </a:pPr>
            <a:r>
              <a:rPr lang="ja-JP" altLang="en-US" sz="2400" dirty="0">
                <a:latin typeface="ＭＳ Ｐゴシック" pitchFamily="50" charset="-128"/>
              </a:rPr>
              <a:t>　　　・言語を英語に統一</a:t>
            </a:r>
            <a:endParaRPr lang="en-US" altLang="ja-JP" sz="2400" dirty="0">
              <a:latin typeface="ＭＳ Ｐゴシック" pitchFamily="50" charset="-128"/>
            </a:endParaRPr>
          </a:p>
          <a:p>
            <a:pPr eaLnBrk="1" hangingPunct="1">
              <a:spcBef>
                <a:spcPts val="0"/>
              </a:spcBef>
              <a:buNone/>
            </a:pPr>
            <a:r>
              <a:rPr lang="ja-JP" altLang="en-US" sz="2400" dirty="0">
                <a:latin typeface="ＭＳ Ｐゴシック" pitchFamily="50" charset="-128"/>
              </a:rPr>
              <a:t>　・コクピット内の手続きの変更等</a:t>
            </a:r>
            <a:endParaRPr lang="en-US" altLang="ja-JP" sz="2400" dirty="0">
              <a:latin typeface="ＭＳ Ｐゴシック" pitchFamily="50" charset="-128"/>
            </a:endParaRPr>
          </a:p>
        </p:txBody>
      </p:sp>
      <p:pic>
        <p:nvPicPr>
          <p:cNvPr id="15365"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197638" name="Rectangle 6"/>
          <p:cNvSpPr>
            <a:spLocks noChangeArrowheads="1"/>
          </p:cNvSpPr>
          <p:nvPr/>
        </p:nvSpPr>
        <p:spPr bwMode="auto">
          <a:xfrm>
            <a:off x="0" y="-3176"/>
            <a:ext cx="9144000" cy="1031875"/>
          </a:xfrm>
          <a:prstGeom prst="rect">
            <a:avLst/>
          </a:prstGeom>
          <a:solidFill>
            <a:srgbClr val="FFFF99"/>
          </a:solidFill>
          <a:ln w="9525">
            <a:noFill/>
            <a:miter lim="800000"/>
            <a:headEnd/>
            <a:tailEnd/>
          </a:ln>
          <a:effectLst/>
        </p:spPr>
        <p:txBody>
          <a:bodyPr anchor="ctr"/>
          <a:lstStyle/>
          <a:p>
            <a:pPr>
              <a:defRPr/>
            </a:pPr>
            <a:r>
              <a:rPr lang="ja-JP" altLang="en-US" sz="3200" dirty="0"/>
              <a:t>★（参考</a:t>
            </a:r>
            <a:r>
              <a:rPr lang="en-US" altLang="ja-JP" sz="3200" dirty="0"/>
              <a:t>3</a:t>
            </a:r>
            <a:r>
              <a:rPr lang="ja-JP" altLang="en-US" sz="3200" dirty="0"/>
              <a:t>）狭義のヒューマンエラー：</a:t>
            </a:r>
            <a:endParaRPr lang="en-US" altLang="ja-JP" sz="3200" dirty="0"/>
          </a:p>
          <a:p>
            <a:pPr>
              <a:defRPr/>
            </a:pPr>
            <a:r>
              <a:rPr lang="ja-JP" altLang="en-US" sz="3200" dirty="0"/>
              <a:t>テネリフェ空港ジャンボ機衝突事故</a:t>
            </a:r>
          </a:p>
        </p:txBody>
      </p:sp>
      <p:sp>
        <p:nvSpPr>
          <p:cNvPr id="8" name="正方形/長方形 7"/>
          <p:cNvSpPr/>
          <p:nvPr/>
        </p:nvSpPr>
        <p:spPr>
          <a:xfrm>
            <a:off x="5567174" y="4768481"/>
            <a:ext cx="3248966" cy="369332"/>
          </a:xfrm>
          <a:prstGeom prst="rect">
            <a:avLst/>
          </a:prstGeom>
        </p:spPr>
        <p:txBody>
          <a:bodyPr wrap="none">
            <a:spAutoFit/>
          </a:bodyPr>
          <a:lstStyle/>
          <a:p>
            <a:r>
              <a:rPr lang="en-US" altLang="ja-JP" dirty="0"/>
              <a:t>© The Yomiuri Shimbun, 1977</a:t>
            </a:r>
            <a:endParaRPr lang="ja-JP" altLang="en-US" dirty="0"/>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794" y="1844676"/>
            <a:ext cx="4429955" cy="2923806"/>
          </a:xfrm>
          <a:prstGeom prst="rect">
            <a:avLst/>
          </a:prstGeom>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18</a:t>
            </a:fld>
            <a:endParaRPr lang="en-US" altLang="ja-JP" dirty="0"/>
          </a:p>
        </p:txBody>
      </p:sp>
    </p:spTree>
    <p:extLst>
      <p:ext uri="{BB962C8B-B14F-4D97-AF65-F5344CB8AC3E}">
        <p14:creationId xmlns:p14="http://schemas.microsoft.com/office/powerpoint/2010/main" val="1193437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4" name="Rectangle 3"/>
          <p:cNvSpPr>
            <a:spLocks noGrp="1" noChangeArrowheads="1"/>
          </p:cNvSpPr>
          <p:nvPr>
            <p:ph type="body" idx="1"/>
          </p:nvPr>
        </p:nvSpPr>
        <p:spPr>
          <a:xfrm>
            <a:off x="153988" y="854075"/>
            <a:ext cx="4514265" cy="5256213"/>
          </a:xfrm>
        </p:spPr>
        <p:txBody>
          <a:bodyPr/>
          <a:lstStyle/>
          <a:p>
            <a:pPr eaLnBrk="1" hangingPunct="1">
              <a:buFont typeface="Wingdings" pitchFamily="2" charset="2"/>
              <a:buNone/>
            </a:pPr>
            <a:r>
              <a:rPr lang="en-US" altLang="ja-JP" sz="2400" dirty="0">
                <a:latin typeface="ＭＳ Ｐゴシック" pitchFamily="50" charset="-128"/>
              </a:rPr>
              <a:t>1962</a:t>
            </a:r>
            <a:r>
              <a:rPr lang="ja-JP" altLang="en-US" sz="2400" dirty="0">
                <a:latin typeface="ＭＳ Ｐゴシック" pitchFamily="50" charset="-128"/>
              </a:rPr>
              <a:t>年</a:t>
            </a:r>
            <a:r>
              <a:rPr lang="en-US" altLang="ja-JP" sz="2400" dirty="0">
                <a:latin typeface="ＭＳ Ｐゴシック" pitchFamily="50" charset="-128"/>
              </a:rPr>
              <a:t>5</a:t>
            </a:r>
            <a:r>
              <a:rPr lang="ja-JP" altLang="en-US" sz="2400" dirty="0">
                <a:latin typeface="ＭＳ Ｐゴシック" pitchFamily="50" charset="-128"/>
              </a:rPr>
              <a:t>月</a:t>
            </a:r>
            <a:r>
              <a:rPr lang="en-US" altLang="ja-JP" sz="2400" dirty="0">
                <a:latin typeface="ＭＳ Ｐゴシック" pitchFamily="50" charset="-128"/>
              </a:rPr>
              <a:t>3</a:t>
            </a:r>
            <a:r>
              <a:rPr lang="ja-JP" altLang="en-US" sz="2400" dirty="0">
                <a:latin typeface="ＭＳ Ｐゴシック" pitchFamily="50" charset="-128"/>
              </a:rPr>
              <a:t>日発生</a:t>
            </a:r>
            <a:endParaRPr lang="en-US" altLang="ja-JP" sz="2400" dirty="0">
              <a:latin typeface="ＭＳ Ｐゴシック" pitchFamily="50" charset="-128"/>
            </a:endParaRPr>
          </a:p>
          <a:p>
            <a:pPr eaLnBrk="1" hangingPunct="1">
              <a:buFont typeface="Wingdings" pitchFamily="2" charset="2"/>
              <a:buNone/>
            </a:pPr>
            <a:r>
              <a:rPr lang="ja-JP" altLang="en-US" sz="2400" dirty="0">
                <a:latin typeface="ＭＳ Ｐゴシック" pitchFamily="50" charset="-128"/>
              </a:rPr>
              <a:t>乗客乗員</a:t>
            </a:r>
            <a:r>
              <a:rPr lang="en-US" altLang="ja-JP" sz="2400" dirty="0">
                <a:latin typeface="ＭＳ Ｐゴシック" pitchFamily="50" charset="-128"/>
              </a:rPr>
              <a:t>160</a:t>
            </a:r>
            <a:r>
              <a:rPr lang="ja-JP" altLang="en-US" sz="2400" dirty="0">
                <a:latin typeface="ＭＳ Ｐゴシック" pitchFamily="50" charset="-128"/>
              </a:rPr>
              <a:t>名死亡</a:t>
            </a:r>
          </a:p>
          <a:p>
            <a:pPr eaLnBrk="1" hangingPunct="1">
              <a:buFont typeface="Wingdings" pitchFamily="2" charset="2"/>
              <a:buNone/>
            </a:pPr>
            <a:endParaRPr lang="ja-JP" altLang="en-US" sz="1000" dirty="0">
              <a:latin typeface="ＭＳ Ｐゴシック" pitchFamily="50" charset="-128"/>
            </a:endParaRPr>
          </a:p>
          <a:p>
            <a:pPr eaLnBrk="1" hangingPunct="1">
              <a:buFont typeface="Wingdings" pitchFamily="2" charset="2"/>
              <a:buNone/>
            </a:pPr>
            <a:r>
              <a:rPr lang="ja-JP" altLang="en-US" sz="2400" u="sng" dirty="0">
                <a:latin typeface="ＭＳ Ｐゴシック" pitchFamily="50" charset="-128"/>
              </a:rPr>
              <a:t>原因</a:t>
            </a:r>
            <a:endParaRPr lang="en-US" altLang="ja-JP" sz="2400" u="sng" dirty="0">
              <a:latin typeface="ＭＳ Ｐゴシック" pitchFamily="50" charset="-128"/>
            </a:endParaRPr>
          </a:p>
          <a:p>
            <a:pPr eaLnBrk="1" hangingPunct="1">
              <a:buNone/>
            </a:pPr>
            <a:r>
              <a:rPr lang="ja-JP" altLang="en-US" sz="2400" dirty="0">
                <a:latin typeface="ＭＳ Ｐゴシック" pitchFamily="50" charset="-128"/>
              </a:rPr>
              <a:t>　・貨物列車機関士の赤信号の見落としの可能性</a:t>
            </a:r>
            <a:endParaRPr lang="en-US" altLang="ja-JP" sz="2400" dirty="0">
              <a:latin typeface="ＭＳ Ｐゴシック" pitchFamily="50" charset="-128"/>
            </a:endParaRPr>
          </a:p>
          <a:p>
            <a:pPr eaLnBrk="1" hangingPunct="1">
              <a:buNone/>
            </a:pPr>
            <a:endParaRPr lang="en-US" altLang="ja-JP" sz="2400" u="sng" dirty="0">
              <a:latin typeface="ＭＳ Ｐゴシック" pitchFamily="50" charset="-128"/>
            </a:endParaRPr>
          </a:p>
          <a:p>
            <a:pPr eaLnBrk="1" hangingPunct="1">
              <a:buNone/>
            </a:pPr>
            <a:r>
              <a:rPr lang="ja-JP" altLang="en-US" sz="2400" u="sng" dirty="0">
                <a:latin typeface="ＭＳ Ｐゴシック" pitchFamily="50" charset="-128"/>
              </a:rPr>
              <a:t>対策</a:t>
            </a:r>
            <a:endParaRPr lang="en-US" altLang="ja-JP" sz="2400" u="sng" dirty="0">
              <a:latin typeface="ＭＳ Ｐゴシック" pitchFamily="50" charset="-128"/>
            </a:endParaRPr>
          </a:p>
          <a:p>
            <a:pPr eaLnBrk="1" hangingPunct="1">
              <a:buNone/>
            </a:pPr>
            <a:r>
              <a:rPr lang="ja-JP" altLang="en-US" sz="2400" dirty="0">
                <a:latin typeface="ＭＳ Ｐゴシック" pitchFamily="50" charset="-128"/>
              </a:rPr>
              <a:t>　・</a:t>
            </a:r>
            <a:r>
              <a:rPr lang="en-US" altLang="ja-JP" sz="2400" dirty="0">
                <a:latin typeface="ＭＳ Ｐゴシック" pitchFamily="50" charset="-128"/>
              </a:rPr>
              <a:t>ATS</a:t>
            </a:r>
            <a:r>
              <a:rPr lang="ja-JP" altLang="en-US" sz="2400" dirty="0">
                <a:latin typeface="ＭＳ Ｐゴシック" pitchFamily="50" charset="-128"/>
              </a:rPr>
              <a:t>（自動列車停止装置）の</a:t>
            </a:r>
            <a:r>
              <a:rPr lang="en-US" altLang="ja-JP" sz="2400" dirty="0">
                <a:latin typeface="ＭＳ Ｐゴシック" pitchFamily="50" charset="-128"/>
              </a:rPr>
              <a:t/>
            </a:r>
            <a:br>
              <a:rPr lang="en-US" altLang="ja-JP" sz="2400" dirty="0">
                <a:latin typeface="ＭＳ Ｐゴシック" pitchFamily="50" charset="-128"/>
              </a:rPr>
            </a:br>
            <a:r>
              <a:rPr lang="ja-JP" altLang="en-US" sz="2400" dirty="0">
                <a:latin typeface="ＭＳ Ｐゴシック" pitchFamily="50" charset="-128"/>
              </a:rPr>
              <a:t>整備</a:t>
            </a:r>
            <a:endParaRPr lang="en-US" altLang="ja-JP" sz="2400" dirty="0">
              <a:latin typeface="ＭＳ Ｐゴシック" pitchFamily="50" charset="-128"/>
            </a:endParaRPr>
          </a:p>
        </p:txBody>
      </p:sp>
      <p:pic>
        <p:nvPicPr>
          <p:cNvPr id="15365"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197638" name="Rectangle 6"/>
          <p:cNvSpPr>
            <a:spLocks noChangeArrowheads="1"/>
          </p:cNvSpPr>
          <p:nvPr/>
        </p:nvSpPr>
        <p:spPr bwMode="auto">
          <a:xfrm>
            <a:off x="0" y="-3175"/>
            <a:ext cx="9144000" cy="719138"/>
          </a:xfrm>
          <a:prstGeom prst="rect">
            <a:avLst/>
          </a:prstGeom>
          <a:solidFill>
            <a:srgbClr val="FFFF99"/>
          </a:solidFill>
          <a:ln w="9525">
            <a:noFill/>
            <a:miter lim="800000"/>
            <a:headEnd/>
            <a:tailEnd/>
          </a:ln>
          <a:effectLst/>
        </p:spPr>
        <p:txBody>
          <a:bodyPr anchor="ctr"/>
          <a:lstStyle/>
          <a:p>
            <a:pPr>
              <a:defRPr/>
            </a:pPr>
            <a:r>
              <a:rPr lang="ja-JP" altLang="en-US" sz="3200" dirty="0"/>
              <a:t>★（参考</a:t>
            </a:r>
            <a:r>
              <a:rPr lang="en-US" altLang="ja-JP" sz="3200" dirty="0"/>
              <a:t>4</a:t>
            </a:r>
            <a:r>
              <a:rPr lang="ja-JP" altLang="en-US" sz="3200" dirty="0"/>
              <a:t>）狭義のヒューマンエラー：三河島事故</a:t>
            </a:r>
          </a:p>
        </p:txBody>
      </p:sp>
      <p:sp>
        <p:nvSpPr>
          <p:cNvPr id="8" name="正方形/長方形 7"/>
          <p:cNvSpPr/>
          <p:nvPr/>
        </p:nvSpPr>
        <p:spPr>
          <a:xfrm>
            <a:off x="5084685" y="5582903"/>
            <a:ext cx="3248966" cy="369332"/>
          </a:xfrm>
          <a:prstGeom prst="rect">
            <a:avLst/>
          </a:prstGeom>
        </p:spPr>
        <p:txBody>
          <a:bodyPr wrap="none">
            <a:spAutoFit/>
          </a:bodyPr>
          <a:lstStyle/>
          <a:p>
            <a:r>
              <a:rPr lang="en-US" altLang="ja-JP" dirty="0"/>
              <a:t>© The Yomiuri Shimbun, 1962</a:t>
            </a:r>
            <a:endParaRPr lang="ja-JP" altLang="en-US" dirty="0"/>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5800" y="847428"/>
            <a:ext cx="3586736" cy="4604010"/>
          </a:xfrm>
          <a:prstGeom prst="rect">
            <a:avLst/>
          </a:prstGeom>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19</a:t>
            </a:fld>
            <a:endParaRPr lang="en-US" altLang="ja-JP" dirty="0"/>
          </a:p>
        </p:txBody>
      </p:sp>
    </p:spTree>
    <p:extLst>
      <p:ext uri="{BB962C8B-B14F-4D97-AF65-F5344CB8AC3E}">
        <p14:creationId xmlns:p14="http://schemas.microsoft.com/office/powerpoint/2010/main" val="2704164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p:nvPr>
        </p:nvSpPr>
        <p:spPr/>
        <p:txBody>
          <a:bodyPr/>
          <a:lstStyle/>
          <a:p>
            <a:pPr eaLnBrk="1" hangingPunct="1"/>
            <a:r>
              <a:rPr lang="ja-JP" altLang="en-US" sz="3600">
                <a:ea typeface="HG丸ｺﾞｼｯｸM-PRO" pitchFamily="50" charset="-128"/>
              </a:rPr>
              <a:t>事故、ヒヤリ・ハット情報の収集・活用法（リスク管理）の理解を深めるために</a:t>
            </a:r>
          </a:p>
        </p:txBody>
      </p:sp>
      <p:sp>
        <p:nvSpPr>
          <p:cNvPr id="5124" name="Rectangle 3"/>
          <p:cNvSpPr>
            <a:spLocks noGrp="1" noChangeArrowheads="1"/>
          </p:cNvSpPr>
          <p:nvPr>
            <p:ph type="subTitle" idx="1"/>
          </p:nvPr>
        </p:nvSpPr>
        <p:spPr>
          <a:xfrm>
            <a:off x="1619250" y="4724400"/>
            <a:ext cx="5992813" cy="431800"/>
          </a:xfrm>
        </p:spPr>
        <p:txBody>
          <a:bodyPr/>
          <a:lstStyle/>
          <a:p>
            <a:pPr algn="ctr" eaLnBrk="1" hangingPunct="1">
              <a:lnSpc>
                <a:spcPct val="90000"/>
              </a:lnSpc>
            </a:pPr>
            <a:r>
              <a:rPr lang="ja-JP" altLang="en-US" sz="2400" dirty="0">
                <a:ea typeface="HG丸ｺﾞｼｯｸM-PRO" pitchFamily="50" charset="-128"/>
              </a:rPr>
              <a:t>国土交通省　大臣官房　運輸安全監理官室</a:t>
            </a:r>
          </a:p>
        </p:txBody>
      </p:sp>
      <p:pic>
        <p:nvPicPr>
          <p:cNvPr id="5125" name="Picture 7"/>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5126" name="Text Box 8"/>
          <p:cNvSpPr txBox="1">
            <a:spLocks noChangeArrowheads="1"/>
          </p:cNvSpPr>
          <p:nvPr/>
        </p:nvSpPr>
        <p:spPr bwMode="auto">
          <a:xfrm>
            <a:off x="1941513" y="5589588"/>
            <a:ext cx="5087937" cy="400050"/>
          </a:xfrm>
          <a:prstGeom prst="rect">
            <a:avLst/>
          </a:prstGeom>
          <a:noFill/>
          <a:ln w="9525" algn="ctr">
            <a:noFill/>
            <a:miter lim="800000"/>
            <a:headEnd/>
            <a:tailEnd/>
          </a:ln>
        </p:spPr>
        <p:txBody>
          <a:bodyPr wrap="none">
            <a:spAutoFit/>
          </a:bodyPr>
          <a:lstStyle/>
          <a:p>
            <a:r>
              <a:rPr lang="ja-JP" altLang="en-US" sz="2000" b="1">
                <a:solidFill>
                  <a:srgbClr val="FF3300"/>
                </a:solidFill>
                <a:ea typeface="ＭＳ ゴシック" pitchFamily="49" charset="-128"/>
              </a:rPr>
              <a:t>引用・転用する場合は出典元を明記のこと</a:t>
            </a:r>
          </a:p>
        </p:txBody>
      </p:sp>
      <p:sp>
        <p:nvSpPr>
          <p:cNvPr id="3" name="スライド番号プレースホルダー 2"/>
          <p:cNvSpPr>
            <a:spLocks noGrp="1"/>
          </p:cNvSpPr>
          <p:nvPr>
            <p:ph type="sldNum" sz="quarter" idx="12"/>
          </p:nvPr>
        </p:nvSpPr>
        <p:spPr/>
        <p:txBody>
          <a:bodyPr/>
          <a:lstStyle/>
          <a:p>
            <a:pPr>
              <a:defRPr/>
            </a:pPr>
            <a:fld id="{05C9DEB2-ACE0-4CE5-B491-901F8DA6F113}" type="slidenum">
              <a:rPr lang="en-US" altLang="ja-JP" smtClean="0"/>
              <a:pPr>
                <a:defRPr/>
              </a:pPr>
              <a:t>2</a:t>
            </a:fld>
            <a:endParaRPr lang="en-US" altLang="ja-JP"/>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7" name="直線コネクタ 6"/>
          <p:cNvCxnSpPr/>
          <p:nvPr/>
        </p:nvCxnSpPr>
        <p:spPr bwMode="auto">
          <a:xfrm flipH="1">
            <a:off x="552450" y="3699607"/>
            <a:ext cx="6867525" cy="0"/>
          </a:xfrm>
          <a:prstGeom prst="line">
            <a:avLst/>
          </a:prstGeom>
          <a:noFill/>
          <a:ln w="57150" cap="flat" cmpd="sng" algn="ctr">
            <a:solidFill>
              <a:schemeClr val="tx1"/>
            </a:solidFill>
            <a:prstDash val="solid"/>
            <a:round/>
            <a:headEnd type="none" w="med" len="med"/>
            <a:tailEnd type="none" w="med" len="med"/>
          </a:ln>
          <a:effectLst/>
        </p:spPr>
      </p:cxnSp>
      <p:cxnSp>
        <p:nvCxnSpPr>
          <p:cNvPr id="8" name="直線コネクタ 7"/>
          <p:cNvCxnSpPr/>
          <p:nvPr/>
        </p:nvCxnSpPr>
        <p:spPr bwMode="auto">
          <a:xfrm flipH="1">
            <a:off x="552450" y="4343400"/>
            <a:ext cx="6867525" cy="15411"/>
          </a:xfrm>
          <a:prstGeom prst="line">
            <a:avLst/>
          </a:prstGeom>
          <a:noFill/>
          <a:ln w="57150" cap="flat" cmpd="sng" algn="ctr">
            <a:solidFill>
              <a:schemeClr val="tx1"/>
            </a:solidFill>
            <a:prstDash val="solid"/>
            <a:round/>
            <a:headEnd type="none" w="med" len="med"/>
            <a:tailEnd type="none" w="med" len="med"/>
          </a:ln>
          <a:effectLst/>
        </p:spPr>
      </p:cxnSp>
      <p:cxnSp>
        <p:nvCxnSpPr>
          <p:cNvPr id="9" name="直線コネクタ 8"/>
          <p:cNvCxnSpPr/>
          <p:nvPr/>
        </p:nvCxnSpPr>
        <p:spPr bwMode="auto">
          <a:xfrm flipH="1" flipV="1">
            <a:off x="1176017" y="3075970"/>
            <a:ext cx="3411924" cy="1"/>
          </a:xfrm>
          <a:prstGeom prst="line">
            <a:avLst/>
          </a:prstGeom>
          <a:noFill/>
          <a:ln w="57150" cap="flat" cmpd="sng" algn="ctr">
            <a:solidFill>
              <a:schemeClr val="tx1"/>
            </a:solidFill>
            <a:prstDash val="solid"/>
            <a:round/>
            <a:headEnd type="none" w="med" len="med"/>
            <a:tailEnd type="none" w="med" len="med"/>
          </a:ln>
          <a:effectLst/>
        </p:spPr>
      </p:cxnSp>
      <p:cxnSp>
        <p:nvCxnSpPr>
          <p:cNvPr id="11" name="直線コネクタ 10"/>
          <p:cNvCxnSpPr/>
          <p:nvPr/>
        </p:nvCxnSpPr>
        <p:spPr bwMode="auto">
          <a:xfrm rot="5400000" flipH="1">
            <a:off x="4143775" y="2874441"/>
            <a:ext cx="623636" cy="1026695"/>
          </a:xfrm>
          <a:prstGeom prst="line">
            <a:avLst/>
          </a:prstGeom>
          <a:noFill/>
          <a:ln w="57150" cap="flat" cmpd="sng" algn="ctr">
            <a:solidFill>
              <a:schemeClr val="tx1"/>
            </a:solidFill>
            <a:prstDash val="solid"/>
            <a:round/>
            <a:headEnd type="none" w="med" len="med"/>
            <a:tailEnd type="none" w="med" len="med"/>
          </a:ln>
          <a:effectLst/>
        </p:spPr>
      </p:cxnSp>
      <p:sp>
        <p:nvSpPr>
          <p:cNvPr id="17" name="正方形/長方形 16"/>
          <p:cNvSpPr/>
          <p:nvPr/>
        </p:nvSpPr>
        <p:spPr bwMode="auto">
          <a:xfrm rot="5400000">
            <a:off x="2336319" y="3260454"/>
            <a:ext cx="526882" cy="914400"/>
          </a:xfrm>
          <a:prstGeom prst="rect">
            <a:avLst/>
          </a:prstGeom>
          <a:solidFill>
            <a:srgbClr val="00CC99">
              <a:alpha val="50196"/>
            </a:srgbClr>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cxnSp>
        <p:nvCxnSpPr>
          <p:cNvPr id="19" name="直線コネクタ 18"/>
          <p:cNvCxnSpPr/>
          <p:nvPr/>
        </p:nvCxnSpPr>
        <p:spPr bwMode="auto">
          <a:xfrm rot="5400000">
            <a:off x="4487928" y="3085244"/>
            <a:ext cx="200025" cy="0"/>
          </a:xfrm>
          <a:prstGeom prst="line">
            <a:avLst/>
          </a:prstGeom>
          <a:noFill/>
          <a:ln w="57150" cap="flat" cmpd="sng" algn="ctr">
            <a:solidFill>
              <a:schemeClr val="tx1"/>
            </a:solidFill>
            <a:prstDash val="solid"/>
            <a:round/>
            <a:headEnd type="none" w="med" len="med"/>
            <a:tailEnd type="none" w="med" len="med"/>
          </a:ln>
          <a:effectLst/>
        </p:spPr>
      </p:cxnSp>
      <p:sp>
        <p:nvSpPr>
          <p:cNvPr id="20" name="正方形/長方形 19"/>
          <p:cNvSpPr/>
          <p:nvPr/>
        </p:nvSpPr>
        <p:spPr bwMode="auto">
          <a:xfrm rot="5400000">
            <a:off x="6435156" y="3886094"/>
            <a:ext cx="526882" cy="914400"/>
          </a:xfrm>
          <a:prstGeom prst="rect">
            <a:avLst/>
          </a:prstGeom>
          <a:solidFill>
            <a:srgbClr val="0000FF">
              <a:alpha val="50196"/>
            </a:srgbClr>
          </a:solidFill>
          <a:ln w="9525"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pic>
        <p:nvPicPr>
          <p:cNvPr id="31" name="図 30"/>
          <p:cNvPicPr>
            <a:picLocks noChangeAspect="1"/>
          </p:cNvPicPr>
          <p:nvPr/>
        </p:nvPicPr>
        <p:blipFill>
          <a:blip r:embed="rId3"/>
          <a:stretch>
            <a:fillRect/>
          </a:stretch>
        </p:blipFill>
        <p:spPr>
          <a:xfrm>
            <a:off x="3813898" y="2025633"/>
            <a:ext cx="1005840" cy="958596"/>
          </a:xfrm>
          <a:prstGeom prst="rect">
            <a:avLst/>
          </a:prstGeom>
        </p:spPr>
      </p:pic>
      <p:pic>
        <p:nvPicPr>
          <p:cNvPr id="32" name="図 31"/>
          <p:cNvPicPr>
            <a:picLocks noChangeAspect="1"/>
          </p:cNvPicPr>
          <p:nvPr/>
        </p:nvPicPr>
        <p:blipFill>
          <a:blip r:embed="rId4"/>
          <a:stretch>
            <a:fillRect/>
          </a:stretch>
        </p:blipFill>
        <p:spPr>
          <a:xfrm>
            <a:off x="5481182" y="3007723"/>
            <a:ext cx="1005840" cy="960120"/>
          </a:xfrm>
          <a:prstGeom prst="rect">
            <a:avLst/>
          </a:prstGeom>
        </p:spPr>
      </p:pic>
      <p:pic>
        <p:nvPicPr>
          <p:cNvPr id="33" name="図 32"/>
          <p:cNvPicPr>
            <a:picLocks noChangeAspect="1"/>
          </p:cNvPicPr>
          <p:nvPr/>
        </p:nvPicPr>
        <p:blipFill>
          <a:blip r:embed="rId5"/>
          <a:stretch>
            <a:fillRect/>
          </a:stretch>
        </p:blipFill>
        <p:spPr>
          <a:xfrm>
            <a:off x="5232213" y="4526223"/>
            <a:ext cx="1005840" cy="960120"/>
          </a:xfrm>
          <a:prstGeom prst="rect">
            <a:avLst/>
          </a:prstGeom>
        </p:spPr>
      </p:pic>
      <p:sp>
        <p:nvSpPr>
          <p:cNvPr id="34" name="正方形/長方形 33"/>
          <p:cNvSpPr/>
          <p:nvPr/>
        </p:nvSpPr>
        <p:spPr bwMode="auto">
          <a:xfrm rot="5400000">
            <a:off x="2327028" y="2621729"/>
            <a:ext cx="526882" cy="914400"/>
          </a:xfrm>
          <a:prstGeom prst="rect">
            <a:avLst/>
          </a:prstGeom>
          <a:solidFill>
            <a:srgbClr val="FF99CC">
              <a:alpha val="50196"/>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5" name="正方形/長方形 34"/>
          <p:cNvSpPr/>
          <p:nvPr/>
        </p:nvSpPr>
        <p:spPr bwMode="auto">
          <a:xfrm rot="6992281">
            <a:off x="4722755" y="2713840"/>
            <a:ext cx="526882" cy="914400"/>
          </a:xfrm>
          <a:prstGeom prst="rect">
            <a:avLst/>
          </a:prstGeom>
          <a:solidFill>
            <a:srgbClr val="FF99CC">
              <a:alpha val="50196"/>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6" name="正方形/長方形 35"/>
          <p:cNvSpPr/>
          <p:nvPr/>
        </p:nvSpPr>
        <p:spPr bwMode="auto">
          <a:xfrm rot="5914153">
            <a:off x="4638330" y="3354181"/>
            <a:ext cx="526882" cy="914400"/>
          </a:xfrm>
          <a:prstGeom prst="rect">
            <a:avLst/>
          </a:prstGeom>
          <a:solidFill>
            <a:srgbClr val="00CC99">
              <a:alpha val="50196"/>
            </a:srgbClr>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8" name="正方形/長方形 37"/>
          <p:cNvSpPr/>
          <p:nvPr/>
        </p:nvSpPr>
        <p:spPr bwMode="auto">
          <a:xfrm rot="4700735">
            <a:off x="3590292" y="4309129"/>
            <a:ext cx="526882" cy="914400"/>
          </a:xfrm>
          <a:prstGeom prst="rect">
            <a:avLst/>
          </a:prstGeom>
          <a:solidFill>
            <a:srgbClr val="0000FF">
              <a:alpha val="50196"/>
            </a:srgbClr>
          </a:solidFill>
          <a:ln w="9525"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45" name="爆発 2 44"/>
          <p:cNvSpPr/>
          <p:nvPr/>
        </p:nvSpPr>
        <p:spPr bwMode="auto">
          <a:xfrm>
            <a:off x="4537539" y="2429110"/>
            <a:ext cx="478564" cy="570574"/>
          </a:xfrm>
          <a:prstGeom prst="irregularSeal2">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46" name="爆発 2 45"/>
          <p:cNvSpPr/>
          <p:nvPr/>
        </p:nvSpPr>
        <p:spPr bwMode="auto">
          <a:xfrm>
            <a:off x="5355542" y="3085244"/>
            <a:ext cx="478564" cy="570574"/>
          </a:xfrm>
          <a:prstGeom prst="irregularSeal2">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47" name="爆発 2 46"/>
          <p:cNvSpPr/>
          <p:nvPr/>
        </p:nvSpPr>
        <p:spPr bwMode="auto">
          <a:xfrm>
            <a:off x="4693565" y="4060664"/>
            <a:ext cx="787617" cy="615432"/>
          </a:xfrm>
          <a:prstGeom prst="irregularSeal2">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cxnSp>
        <p:nvCxnSpPr>
          <p:cNvPr id="49" name="直線矢印コネクタ 48"/>
          <p:cNvCxnSpPr>
            <a:endCxn id="51" idx="1"/>
          </p:cNvCxnSpPr>
          <p:nvPr/>
        </p:nvCxnSpPr>
        <p:spPr bwMode="auto">
          <a:xfrm flipV="1">
            <a:off x="3056960" y="2894273"/>
            <a:ext cx="838599" cy="14555"/>
          </a:xfrm>
          <a:prstGeom prst="straightConnector1">
            <a:avLst/>
          </a:prstGeom>
          <a:ln w="57150">
            <a:solidFill>
              <a:srgbClr val="FF0066"/>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bwMode="auto">
          <a:xfrm>
            <a:off x="3171228" y="3566270"/>
            <a:ext cx="1416712" cy="0"/>
          </a:xfrm>
          <a:prstGeom prst="straightConnector1">
            <a:avLst/>
          </a:prstGeom>
          <a:ln w="57150">
            <a:solidFill>
              <a:srgbClr val="00CC99"/>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1" name="爆発 2 50"/>
          <p:cNvSpPr/>
          <p:nvPr/>
        </p:nvSpPr>
        <p:spPr bwMode="auto">
          <a:xfrm>
            <a:off x="3895559" y="2716448"/>
            <a:ext cx="264483" cy="298286"/>
          </a:xfrm>
          <a:prstGeom prst="irregularSeal2">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cxnSp>
        <p:nvCxnSpPr>
          <p:cNvPr id="53" name="直線矢印コネクタ 52"/>
          <p:cNvCxnSpPr/>
          <p:nvPr/>
        </p:nvCxnSpPr>
        <p:spPr bwMode="auto">
          <a:xfrm flipV="1">
            <a:off x="4111691" y="2885209"/>
            <a:ext cx="401326" cy="785"/>
          </a:xfrm>
          <a:prstGeom prst="straightConnector1">
            <a:avLst/>
          </a:prstGeom>
          <a:ln w="57150">
            <a:solidFill>
              <a:srgbClr val="FF0066"/>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bwMode="auto">
          <a:xfrm>
            <a:off x="4819738" y="2972423"/>
            <a:ext cx="544387" cy="228987"/>
          </a:xfrm>
          <a:prstGeom prst="straightConnector1">
            <a:avLst/>
          </a:prstGeom>
          <a:ln w="57150">
            <a:solidFill>
              <a:srgbClr val="FF0066"/>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bwMode="auto">
          <a:xfrm flipH="1" flipV="1">
            <a:off x="5440230" y="4526223"/>
            <a:ext cx="756021" cy="2674"/>
          </a:xfrm>
          <a:prstGeom prst="straightConnector1">
            <a:avLst/>
          </a:prstGeom>
          <a:ln w="57150">
            <a:solidFill>
              <a:srgbClr val="0000FF"/>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bwMode="auto">
          <a:xfrm flipH="1">
            <a:off x="4410421" y="4592084"/>
            <a:ext cx="945121" cy="235136"/>
          </a:xfrm>
          <a:prstGeom prst="straightConnector1">
            <a:avLst/>
          </a:prstGeom>
          <a:ln w="57150">
            <a:solidFill>
              <a:srgbClr val="0000FF"/>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65" name="図 6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6804" y="2254098"/>
            <a:ext cx="252610" cy="466780"/>
          </a:xfrm>
          <a:prstGeom prst="rect">
            <a:avLst/>
          </a:prstGeom>
        </p:spPr>
      </p:pic>
      <p:sp>
        <p:nvSpPr>
          <p:cNvPr id="66" name="テキスト ボックス 65"/>
          <p:cNvSpPr txBox="1"/>
          <p:nvPr/>
        </p:nvSpPr>
        <p:spPr>
          <a:xfrm>
            <a:off x="792502" y="2253096"/>
            <a:ext cx="3185783" cy="369332"/>
          </a:xfrm>
          <a:prstGeom prst="rect">
            <a:avLst/>
          </a:prstGeom>
          <a:noFill/>
        </p:spPr>
        <p:txBody>
          <a:bodyPr wrap="square" rtlCol="0">
            <a:spAutoFit/>
          </a:bodyPr>
          <a:lstStyle/>
          <a:p>
            <a:r>
              <a:rPr kumimoji="1" lang="ja-JP" altLang="en-US" dirty="0">
                <a:solidFill>
                  <a:srgbClr val="FF0000"/>
                </a:solidFill>
              </a:rPr>
              <a:t>下り貨物列車が信号見落し</a:t>
            </a:r>
          </a:p>
        </p:txBody>
      </p:sp>
      <p:cxnSp>
        <p:nvCxnSpPr>
          <p:cNvPr id="70" name="直線矢印コネクタ 69"/>
          <p:cNvCxnSpPr/>
          <p:nvPr/>
        </p:nvCxnSpPr>
        <p:spPr bwMode="auto">
          <a:xfrm flipH="1">
            <a:off x="2685590" y="2568091"/>
            <a:ext cx="371370" cy="231778"/>
          </a:xfrm>
          <a:prstGeom prst="straightConnector1">
            <a:avLst/>
          </a:prstGeom>
          <a:ln>
            <a:solidFill>
              <a:schemeClr val="bg1">
                <a:lumMod val="65000"/>
              </a:schemeClr>
            </a:solidFill>
            <a:headEnd type="none" w="med" len="med"/>
            <a:tailEnd type="triangle"/>
          </a:ln>
        </p:spPr>
        <p:style>
          <a:lnRef idx="3">
            <a:schemeClr val="dk1"/>
          </a:lnRef>
          <a:fillRef idx="0">
            <a:schemeClr val="dk1"/>
          </a:fillRef>
          <a:effectRef idx="2">
            <a:schemeClr val="dk1"/>
          </a:effectRef>
          <a:fontRef idx="minor">
            <a:schemeClr val="tx1"/>
          </a:fontRef>
        </p:style>
      </p:cxnSp>
      <p:sp>
        <p:nvSpPr>
          <p:cNvPr id="73" name="テキスト ボックス 72"/>
          <p:cNvSpPr txBox="1"/>
          <p:nvPr/>
        </p:nvSpPr>
        <p:spPr>
          <a:xfrm>
            <a:off x="4890514" y="2516615"/>
            <a:ext cx="2328431" cy="369332"/>
          </a:xfrm>
          <a:prstGeom prst="rect">
            <a:avLst/>
          </a:prstGeom>
          <a:noFill/>
        </p:spPr>
        <p:txBody>
          <a:bodyPr wrap="square" rtlCol="0">
            <a:spAutoFit/>
          </a:bodyPr>
          <a:lstStyle/>
          <a:p>
            <a:r>
              <a:rPr kumimoji="1" lang="ja-JP" altLang="en-US" dirty="0">
                <a:solidFill>
                  <a:srgbClr val="FF0000"/>
                </a:solidFill>
              </a:rPr>
              <a:t>安全側線を越え脱線</a:t>
            </a:r>
          </a:p>
        </p:txBody>
      </p:sp>
      <p:sp>
        <p:nvSpPr>
          <p:cNvPr id="74" name="テキスト ボックス 73"/>
          <p:cNvSpPr txBox="1"/>
          <p:nvPr/>
        </p:nvSpPr>
        <p:spPr>
          <a:xfrm>
            <a:off x="1176017" y="4546307"/>
            <a:ext cx="1914504" cy="1200329"/>
          </a:xfrm>
          <a:prstGeom prst="rect">
            <a:avLst/>
          </a:prstGeom>
          <a:noFill/>
        </p:spPr>
        <p:txBody>
          <a:bodyPr wrap="square" rtlCol="0">
            <a:spAutoFit/>
          </a:bodyPr>
          <a:lstStyle/>
          <a:p>
            <a:r>
              <a:rPr kumimoji="1" lang="ja-JP" altLang="en-US" dirty="0">
                <a:solidFill>
                  <a:srgbClr val="008000"/>
                </a:solidFill>
              </a:rPr>
              <a:t>下り電車が</a:t>
            </a:r>
            <a:r>
              <a:rPr kumimoji="1" lang="en-US" altLang="ja-JP" dirty="0">
                <a:solidFill>
                  <a:srgbClr val="008000"/>
                </a:solidFill>
              </a:rPr>
              <a:t/>
            </a:r>
            <a:br>
              <a:rPr kumimoji="1" lang="en-US" altLang="ja-JP" dirty="0">
                <a:solidFill>
                  <a:srgbClr val="008000"/>
                </a:solidFill>
              </a:rPr>
            </a:br>
            <a:r>
              <a:rPr kumimoji="1" lang="ja-JP" altLang="en-US" dirty="0">
                <a:solidFill>
                  <a:srgbClr val="008000"/>
                </a:solidFill>
              </a:rPr>
              <a:t>貨物列車に追突</a:t>
            </a:r>
            <a:endParaRPr kumimoji="1" lang="en-US" altLang="ja-JP" dirty="0">
              <a:solidFill>
                <a:srgbClr val="008000"/>
              </a:solidFill>
            </a:endParaRPr>
          </a:p>
          <a:p>
            <a:r>
              <a:rPr lang="ja-JP" altLang="en-US" dirty="0">
                <a:solidFill>
                  <a:srgbClr val="008000"/>
                </a:solidFill>
              </a:rPr>
              <a:t>乗客が上り線路に下車</a:t>
            </a:r>
            <a:endParaRPr kumimoji="1" lang="ja-JP" altLang="en-US" dirty="0">
              <a:solidFill>
                <a:srgbClr val="008000"/>
              </a:solidFill>
            </a:endParaRPr>
          </a:p>
        </p:txBody>
      </p:sp>
      <p:sp>
        <p:nvSpPr>
          <p:cNvPr id="75" name="テキスト ボックス 74"/>
          <p:cNvSpPr txBox="1"/>
          <p:nvPr/>
        </p:nvSpPr>
        <p:spPr>
          <a:xfrm>
            <a:off x="5743149" y="4974317"/>
            <a:ext cx="2951591" cy="923330"/>
          </a:xfrm>
          <a:prstGeom prst="rect">
            <a:avLst/>
          </a:prstGeom>
          <a:noFill/>
        </p:spPr>
        <p:txBody>
          <a:bodyPr wrap="square" rtlCol="0">
            <a:spAutoFit/>
          </a:bodyPr>
          <a:lstStyle/>
          <a:p>
            <a:r>
              <a:rPr kumimoji="1" lang="ja-JP" altLang="en-US" dirty="0">
                <a:solidFill>
                  <a:srgbClr val="0000FF"/>
                </a:solidFill>
              </a:rPr>
              <a:t>上り電車が下り電車に</a:t>
            </a:r>
            <a:r>
              <a:rPr kumimoji="1" lang="en-US" altLang="ja-JP" dirty="0">
                <a:solidFill>
                  <a:srgbClr val="0000FF"/>
                </a:solidFill>
              </a:rPr>
              <a:t/>
            </a:r>
            <a:br>
              <a:rPr kumimoji="1" lang="en-US" altLang="ja-JP" dirty="0">
                <a:solidFill>
                  <a:srgbClr val="0000FF"/>
                </a:solidFill>
              </a:rPr>
            </a:br>
            <a:r>
              <a:rPr kumimoji="1" lang="ja-JP" altLang="en-US" dirty="0">
                <a:solidFill>
                  <a:srgbClr val="0000FF"/>
                </a:solidFill>
              </a:rPr>
              <a:t>衝突大破し、下車していた</a:t>
            </a:r>
            <a:endParaRPr kumimoji="1" lang="en-US" altLang="ja-JP" dirty="0">
              <a:solidFill>
                <a:srgbClr val="0000FF"/>
              </a:solidFill>
            </a:endParaRPr>
          </a:p>
          <a:p>
            <a:r>
              <a:rPr kumimoji="1" lang="ja-JP" altLang="en-US" dirty="0">
                <a:solidFill>
                  <a:srgbClr val="0000FF"/>
                </a:solidFill>
              </a:rPr>
              <a:t>乗客をはねる</a:t>
            </a:r>
          </a:p>
        </p:txBody>
      </p:sp>
      <p:cxnSp>
        <p:nvCxnSpPr>
          <p:cNvPr id="76" name="直線矢印コネクタ 75"/>
          <p:cNvCxnSpPr>
            <a:stCxn id="74" idx="0"/>
          </p:cNvCxnSpPr>
          <p:nvPr/>
        </p:nvCxnSpPr>
        <p:spPr bwMode="auto">
          <a:xfrm flipV="1">
            <a:off x="2133269" y="4047553"/>
            <a:ext cx="914400" cy="498754"/>
          </a:xfrm>
          <a:prstGeom prst="straightConnector1">
            <a:avLst/>
          </a:prstGeom>
          <a:ln>
            <a:solidFill>
              <a:schemeClr val="bg1">
                <a:lumMod val="65000"/>
              </a:schemeClr>
            </a:solidFill>
            <a:headEnd type="none" w="med" len="med"/>
            <a:tailEnd type="triangle"/>
          </a:ln>
        </p:spPr>
        <p:style>
          <a:lnRef idx="3">
            <a:schemeClr val="dk1"/>
          </a:lnRef>
          <a:fillRef idx="0">
            <a:schemeClr val="dk1"/>
          </a:fillRef>
          <a:effectRef idx="2">
            <a:schemeClr val="dk1"/>
          </a:effectRef>
          <a:fontRef idx="minor">
            <a:schemeClr val="tx1"/>
          </a:fontRef>
        </p:style>
      </p:cxnSp>
      <p:cxnSp>
        <p:nvCxnSpPr>
          <p:cNvPr id="79" name="直線矢印コネクタ 78"/>
          <p:cNvCxnSpPr/>
          <p:nvPr/>
        </p:nvCxnSpPr>
        <p:spPr bwMode="auto">
          <a:xfrm flipH="1" flipV="1">
            <a:off x="6419358" y="4687195"/>
            <a:ext cx="537108" cy="340393"/>
          </a:xfrm>
          <a:prstGeom prst="straightConnector1">
            <a:avLst/>
          </a:prstGeom>
          <a:ln>
            <a:solidFill>
              <a:schemeClr val="bg1">
                <a:lumMod val="65000"/>
              </a:schemeClr>
            </a:solidFill>
            <a:headEnd type="none" w="med" len="med"/>
            <a:tailEnd type="triangle"/>
          </a:ln>
        </p:spPr>
        <p:style>
          <a:lnRef idx="3">
            <a:schemeClr val="dk1"/>
          </a:lnRef>
          <a:fillRef idx="0">
            <a:schemeClr val="dk1"/>
          </a:fillRef>
          <a:effectRef idx="2">
            <a:schemeClr val="dk1"/>
          </a:effectRef>
          <a:fontRef idx="minor">
            <a:schemeClr val="tx1"/>
          </a:fontRef>
        </p:style>
      </p:cxnSp>
      <p:sp>
        <p:nvSpPr>
          <p:cNvPr id="82" name="Rectangle 6"/>
          <p:cNvSpPr>
            <a:spLocks noChangeArrowheads="1"/>
          </p:cNvSpPr>
          <p:nvPr/>
        </p:nvSpPr>
        <p:spPr bwMode="auto">
          <a:xfrm>
            <a:off x="0" y="-3175"/>
            <a:ext cx="9144000" cy="719138"/>
          </a:xfrm>
          <a:prstGeom prst="rect">
            <a:avLst/>
          </a:prstGeom>
          <a:solidFill>
            <a:srgbClr val="FFFF99"/>
          </a:solidFill>
          <a:ln w="9525">
            <a:noFill/>
            <a:miter lim="800000"/>
            <a:headEnd/>
            <a:tailEnd/>
          </a:ln>
          <a:effectLst/>
        </p:spPr>
        <p:txBody>
          <a:bodyPr anchor="ctr"/>
          <a:lstStyle/>
          <a:p>
            <a:pPr>
              <a:defRPr/>
            </a:pPr>
            <a:r>
              <a:rPr lang="ja-JP" altLang="en-US" sz="3200" dirty="0"/>
              <a:t>★（参考</a:t>
            </a:r>
            <a:r>
              <a:rPr lang="en-US" altLang="ja-JP" sz="3200" dirty="0"/>
              <a:t>4</a:t>
            </a:r>
            <a:r>
              <a:rPr lang="ja-JP" altLang="en-US" sz="3200" dirty="0"/>
              <a:t>）三河島事故の概要</a:t>
            </a:r>
          </a:p>
        </p:txBody>
      </p:sp>
      <p:sp>
        <p:nvSpPr>
          <p:cNvPr id="2" name="スライド番号プレースホルダー 1"/>
          <p:cNvSpPr>
            <a:spLocks noGrp="1"/>
          </p:cNvSpPr>
          <p:nvPr>
            <p:ph type="sldNum" sz="quarter" idx="11"/>
          </p:nvPr>
        </p:nvSpPr>
        <p:spPr/>
        <p:txBody>
          <a:bodyPr/>
          <a:lstStyle/>
          <a:p>
            <a:pPr>
              <a:defRPr/>
            </a:pPr>
            <a:fld id="{CB437A40-9B03-4AC5-A981-4A10656EEB52}" type="slidenum">
              <a:rPr lang="en-US" altLang="ja-JP" smtClean="0"/>
              <a:pPr>
                <a:defRPr/>
              </a:pPr>
              <a:t>20</a:t>
            </a:fld>
            <a:endParaRPr lang="en-US" altLang="ja-JP"/>
          </a:p>
        </p:txBody>
      </p:sp>
      <p:cxnSp>
        <p:nvCxnSpPr>
          <p:cNvPr id="48" name="直線コネクタ 47"/>
          <p:cNvCxnSpPr/>
          <p:nvPr/>
        </p:nvCxnSpPr>
        <p:spPr bwMode="auto">
          <a:xfrm flipH="1" flipV="1">
            <a:off x="552453" y="2636632"/>
            <a:ext cx="623564" cy="429650"/>
          </a:xfrm>
          <a:prstGeom prst="line">
            <a:avLst/>
          </a:prstGeom>
          <a:noFill/>
          <a:ln w="57150" cap="flat" cmpd="sng" algn="ctr">
            <a:solidFill>
              <a:schemeClr val="tx1"/>
            </a:solidFill>
            <a:prstDash val="solid"/>
            <a:round/>
            <a:headEnd type="none" w="med" len="med"/>
            <a:tailEnd type="none" w="med" len="med"/>
          </a:ln>
          <a:effectLst/>
        </p:spPr>
      </p:cxnSp>
      <p:sp>
        <p:nvSpPr>
          <p:cNvPr id="25" name="テキスト ボックス 24"/>
          <p:cNvSpPr txBox="1"/>
          <p:nvPr/>
        </p:nvSpPr>
        <p:spPr>
          <a:xfrm>
            <a:off x="838840" y="2727942"/>
            <a:ext cx="1054645" cy="307777"/>
          </a:xfrm>
          <a:prstGeom prst="rect">
            <a:avLst/>
          </a:prstGeom>
          <a:noFill/>
        </p:spPr>
        <p:txBody>
          <a:bodyPr wrap="square" rtlCol="0">
            <a:spAutoFit/>
          </a:bodyPr>
          <a:lstStyle/>
          <a:p>
            <a:r>
              <a:rPr kumimoji="1" lang="ja-JP" altLang="en-US" sz="1400" dirty="0">
                <a:latin typeface="ＭＳ 明朝" panose="02020609040205080304" pitchFamily="17" charset="-128"/>
                <a:ea typeface="ＭＳ 明朝" panose="02020609040205080304" pitchFamily="17" charset="-128"/>
              </a:rPr>
              <a:t>貨物線</a:t>
            </a:r>
          </a:p>
        </p:txBody>
      </p:sp>
      <p:sp>
        <p:nvSpPr>
          <p:cNvPr id="54" name="テキスト ボックス 53"/>
          <p:cNvSpPr txBox="1"/>
          <p:nvPr/>
        </p:nvSpPr>
        <p:spPr>
          <a:xfrm>
            <a:off x="599998" y="3407373"/>
            <a:ext cx="1054645" cy="307777"/>
          </a:xfrm>
          <a:prstGeom prst="rect">
            <a:avLst/>
          </a:prstGeom>
          <a:noFill/>
        </p:spPr>
        <p:txBody>
          <a:bodyPr wrap="square" rtlCol="0">
            <a:spAutoFit/>
          </a:bodyPr>
          <a:lstStyle/>
          <a:p>
            <a:r>
              <a:rPr kumimoji="1" lang="ja-JP" altLang="en-US" sz="1400" dirty="0">
                <a:latin typeface="ＭＳ 明朝" panose="02020609040205080304" pitchFamily="17" charset="-128"/>
                <a:ea typeface="ＭＳ 明朝" panose="02020609040205080304" pitchFamily="17" charset="-128"/>
              </a:rPr>
              <a:t>下り線</a:t>
            </a:r>
          </a:p>
        </p:txBody>
      </p:sp>
      <p:sp>
        <p:nvSpPr>
          <p:cNvPr id="56" name="テキスト ボックス 55"/>
          <p:cNvSpPr txBox="1"/>
          <p:nvPr/>
        </p:nvSpPr>
        <p:spPr>
          <a:xfrm>
            <a:off x="599998" y="4045847"/>
            <a:ext cx="1054645" cy="307777"/>
          </a:xfrm>
          <a:prstGeom prst="rect">
            <a:avLst/>
          </a:prstGeom>
          <a:noFill/>
        </p:spPr>
        <p:txBody>
          <a:bodyPr wrap="square" rtlCol="0">
            <a:spAutoFit/>
          </a:bodyPr>
          <a:lstStyle/>
          <a:p>
            <a:r>
              <a:rPr kumimoji="1" lang="ja-JP" altLang="en-US" sz="1400" dirty="0">
                <a:latin typeface="ＭＳ 明朝" panose="02020609040205080304" pitchFamily="17" charset="-128"/>
                <a:ea typeface="ＭＳ 明朝" panose="02020609040205080304" pitchFamily="17" charset="-128"/>
              </a:rPr>
              <a:t>上り線</a:t>
            </a:r>
          </a:p>
        </p:txBody>
      </p:sp>
      <p:pic>
        <p:nvPicPr>
          <p:cNvPr id="40" name="Picture 5"/>
          <p:cNvPicPr>
            <a:picLocks noChangeAspect="1" noChangeArrowheads="1"/>
          </p:cNvPicPr>
          <p:nvPr/>
        </p:nvPicPr>
        <p:blipFill>
          <a:blip r:embed="rId7" cstate="print"/>
          <a:srcRect/>
          <a:stretch>
            <a:fillRect/>
          </a:stretch>
        </p:blipFill>
        <p:spPr bwMode="auto">
          <a:xfrm>
            <a:off x="153988" y="6516688"/>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2666502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fade">
                                      <p:cBhvr>
                                        <p:cTn id="16" dur="500"/>
                                        <p:tgtEl>
                                          <p:spTgt spid="66"/>
                                        </p:tgtEl>
                                      </p:cBhvr>
                                    </p:animEffect>
                                  </p:childTnLst>
                                </p:cTn>
                              </p:par>
                              <p:par>
                                <p:cTn id="17" presetID="10" presetClass="entr" presetSubtype="0"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500"/>
                                        <p:tgtEl>
                                          <p:spTgt spid="70"/>
                                        </p:tgtEl>
                                      </p:cBhvr>
                                    </p:animEffect>
                                  </p:childTnLst>
                                </p:cTn>
                              </p:par>
                              <p:par>
                                <p:cTn id="20" presetID="10" presetClass="entr" presetSubtype="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fade">
                                      <p:cBhvr>
                                        <p:cTn id="38" dur="500"/>
                                        <p:tgtEl>
                                          <p:spTgt spid="73"/>
                                        </p:tgtEl>
                                      </p:cBhvr>
                                    </p:animEffect>
                                  </p:childTnLst>
                                </p:cTn>
                              </p:par>
                              <p:par>
                                <p:cTn id="39" presetID="10"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500"/>
                                        <p:tgtEl>
                                          <p:spTgt spid="50"/>
                                        </p:tgtEl>
                                      </p:cBhvr>
                                    </p:animEffect>
                                  </p:childTnLst>
                                </p:cTn>
                              </p:par>
                              <p:par>
                                <p:cTn id="55" presetID="10"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500"/>
                                        <p:tgtEl>
                                          <p:spTgt spid="4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par>
                                <p:cTn id="64" presetID="10" presetClass="entr" presetSubtype="0" fill="hold" nodeType="withEffect">
                                  <p:stCondLst>
                                    <p:cond delay="0"/>
                                  </p:stCondLst>
                                  <p:childTnLst>
                                    <p:set>
                                      <p:cBhvr>
                                        <p:cTn id="65" dur="1" fill="hold">
                                          <p:stCondLst>
                                            <p:cond delay="0"/>
                                          </p:stCondLst>
                                        </p:cTn>
                                        <p:tgtEl>
                                          <p:spTgt spid="76"/>
                                        </p:tgtEl>
                                        <p:attrNameLst>
                                          <p:attrName>style.visibility</p:attrName>
                                        </p:attrNameLst>
                                      </p:cBhvr>
                                      <p:to>
                                        <p:strVal val="visible"/>
                                      </p:to>
                                    </p:set>
                                    <p:animEffect transition="in" filter="fade">
                                      <p:cBhvr>
                                        <p:cTn id="66" dur="500"/>
                                        <p:tgtEl>
                                          <p:spTgt spid="7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4"/>
                                        </p:tgtEl>
                                        <p:attrNameLst>
                                          <p:attrName>style.visibility</p:attrName>
                                        </p:attrNameLst>
                                      </p:cBhvr>
                                      <p:to>
                                        <p:strVal val="visible"/>
                                      </p:to>
                                    </p:set>
                                    <p:animEffect transition="in" filter="fade">
                                      <p:cBhvr>
                                        <p:cTn id="69" dur="500"/>
                                        <p:tgtEl>
                                          <p:spTgt spid="7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fade">
                                      <p:cBhvr>
                                        <p:cTn id="79" dur="500"/>
                                        <p:tgtEl>
                                          <p:spTgt spid="47"/>
                                        </p:tgtEl>
                                      </p:cBhvr>
                                    </p:animEffect>
                                  </p:childTnLst>
                                </p:cTn>
                              </p:par>
                              <p:par>
                                <p:cTn id="80" presetID="10" presetClass="entr" presetSubtype="0" fill="hold" nodeType="with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fade">
                                      <p:cBhvr>
                                        <p:cTn id="82" dur="500"/>
                                        <p:tgtEl>
                                          <p:spTgt spid="59"/>
                                        </p:tgtEl>
                                      </p:cBhvr>
                                    </p:animEffect>
                                  </p:childTnLst>
                                </p:cTn>
                              </p:par>
                              <p:par>
                                <p:cTn id="83" presetID="10" presetClass="entr" presetSubtype="0" fill="hold"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500"/>
                                        <p:tgtEl>
                                          <p:spTgt spid="3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fade">
                                      <p:cBhvr>
                                        <p:cTn id="88" dur="500"/>
                                        <p:tgtEl>
                                          <p:spTgt spid="75"/>
                                        </p:tgtEl>
                                      </p:cBhvr>
                                    </p:animEffect>
                                  </p:childTnLst>
                                </p:cTn>
                              </p:par>
                              <p:par>
                                <p:cTn id="89" presetID="10" presetClass="entr" presetSubtype="0" fill="hold" nodeType="withEffect">
                                  <p:stCondLst>
                                    <p:cond delay="0"/>
                                  </p:stCondLst>
                                  <p:childTnLst>
                                    <p:set>
                                      <p:cBhvr>
                                        <p:cTn id="90" dur="1" fill="hold">
                                          <p:stCondLst>
                                            <p:cond delay="0"/>
                                          </p:stCondLst>
                                        </p:cTn>
                                        <p:tgtEl>
                                          <p:spTgt spid="79"/>
                                        </p:tgtEl>
                                        <p:attrNameLst>
                                          <p:attrName>style.visibility</p:attrName>
                                        </p:attrNameLst>
                                      </p:cBhvr>
                                      <p:to>
                                        <p:strVal val="visible"/>
                                      </p:to>
                                    </p:set>
                                    <p:animEffect transition="in" filter="fade">
                                      <p:cBhvr>
                                        <p:cTn id="91" dur="500"/>
                                        <p:tgtEl>
                                          <p:spTgt spid="7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62"/>
                                        </p:tgtEl>
                                        <p:attrNameLst>
                                          <p:attrName>style.visibility</p:attrName>
                                        </p:attrNameLst>
                                      </p:cBhvr>
                                      <p:to>
                                        <p:strVal val="visible"/>
                                      </p:to>
                                    </p:set>
                                    <p:animEffect transition="in" filter="fade">
                                      <p:cBhvr>
                                        <p:cTn id="96" dur="500"/>
                                        <p:tgtEl>
                                          <p:spTgt spid="6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34" grpId="0" animBg="1"/>
      <p:bldP spid="35" grpId="0" animBg="1"/>
      <p:bldP spid="36" grpId="0" animBg="1"/>
      <p:bldP spid="38" grpId="0" animBg="1"/>
      <p:bldP spid="45" grpId="0" animBg="1"/>
      <p:bldP spid="46" grpId="0" animBg="1"/>
      <p:bldP spid="47" grpId="0" animBg="1"/>
      <p:bldP spid="51" grpId="0" animBg="1"/>
      <p:bldP spid="66" grpId="0"/>
      <p:bldP spid="73" grpId="0"/>
      <p:bldP spid="74" grpId="0"/>
      <p:bldP spid="75"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1"/>
          </p:nvPr>
        </p:nvSpPr>
        <p:spPr/>
        <p:txBody>
          <a:bodyPr/>
          <a:lstStyle/>
          <a:p>
            <a:pPr>
              <a:defRPr/>
            </a:pPr>
            <a:fld id="{CB437A40-9B03-4AC5-A981-4A10656EEB52}" type="slidenum">
              <a:rPr lang="en-US" altLang="ja-JP" smtClean="0"/>
              <a:pPr>
                <a:defRPr/>
              </a:pPr>
              <a:t>21</a:t>
            </a:fld>
            <a:endParaRPr lang="en-US" altLang="ja-JP"/>
          </a:p>
        </p:txBody>
      </p:sp>
      <p:sp>
        <p:nvSpPr>
          <p:cNvPr id="3" name="Rectangle 6"/>
          <p:cNvSpPr>
            <a:spLocks noChangeArrowheads="1"/>
          </p:cNvSpPr>
          <p:nvPr/>
        </p:nvSpPr>
        <p:spPr bwMode="auto">
          <a:xfrm>
            <a:off x="0" y="-3175"/>
            <a:ext cx="9144000" cy="719138"/>
          </a:xfrm>
          <a:prstGeom prst="rect">
            <a:avLst/>
          </a:prstGeom>
          <a:solidFill>
            <a:srgbClr val="FFCCFF"/>
          </a:solidFill>
          <a:ln w="9525">
            <a:noFill/>
            <a:miter lim="800000"/>
            <a:headEnd/>
            <a:tailEnd/>
          </a:ln>
          <a:effectLst/>
        </p:spPr>
        <p:txBody>
          <a:bodyPr anchor="ctr"/>
          <a:lstStyle/>
          <a:p>
            <a:pPr>
              <a:defRPr/>
            </a:pPr>
            <a:r>
              <a:rPr lang="ja-JP" altLang="en-US" sz="3200" dirty="0"/>
              <a:t>★（参考</a:t>
            </a:r>
            <a:r>
              <a:rPr lang="en-US" altLang="ja-JP" sz="3200" dirty="0"/>
              <a:t>5</a:t>
            </a:r>
            <a:r>
              <a:rPr lang="ja-JP" altLang="en-US" sz="3200" dirty="0"/>
              <a:t>）不安全行動：貸切バスの追突事故</a:t>
            </a:r>
            <a:endParaRPr lang="zh-TW" altLang="en-US" sz="3200" dirty="0"/>
          </a:p>
        </p:txBody>
      </p:sp>
      <p:sp>
        <p:nvSpPr>
          <p:cNvPr id="4" name="Rectangle 3"/>
          <p:cNvSpPr txBox="1">
            <a:spLocks noChangeArrowheads="1"/>
          </p:cNvSpPr>
          <p:nvPr/>
        </p:nvSpPr>
        <p:spPr>
          <a:xfrm>
            <a:off x="127094" y="747105"/>
            <a:ext cx="8784296" cy="5958495"/>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eaLnBrk="1" hangingPunct="1">
              <a:buFont typeface="Wingdings" pitchFamily="2" charset="2"/>
              <a:buNone/>
            </a:pPr>
            <a:r>
              <a:rPr lang="en-US" altLang="ja-JP" sz="2200" kern="0" dirty="0">
                <a:latin typeface="ＭＳ Ｐゴシック" pitchFamily="50" charset="-128"/>
              </a:rPr>
              <a:t>2015</a:t>
            </a:r>
            <a:r>
              <a:rPr lang="ja-JP" altLang="en-US" sz="2200" kern="0" dirty="0">
                <a:latin typeface="ＭＳ Ｐゴシック" pitchFamily="50" charset="-128"/>
              </a:rPr>
              <a:t>年</a:t>
            </a:r>
            <a:r>
              <a:rPr lang="en-US" altLang="ja-JP" sz="2200" kern="0" dirty="0">
                <a:latin typeface="ＭＳ Ｐゴシック" pitchFamily="50" charset="-128"/>
              </a:rPr>
              <a:t>7</a:t>
            </a:r>
            <a:r>
              <a:rPr lang="ja-JP" altLang="en-US" sz="2200" kern="0" dirty="0">
                <a:latin typeface="ＭＳ Ｐゴシック" pitchFamily="50" charset="-128"/>
              </a:rPr>
              <a:t>月</a:t>
            </a:r>
            <a:r>
              <a:rPr lang="en-US" altLang="ja-JP" sz="2200" kern="0" dirty="0">
                <a:latin typeface="ＭＳ Ｐゴシック" pitchFamily="50" charset="-128"/>
              </a:rPr>
              <a:t>14</a:t>
            </a:r>
            <a:r>
              <a:rPr lang="ja-JP" altLang="en-US" sz="2200" kern="0" dirty="0">
                <a:latin typeface="ＭＳ Ｐゴシック" pitchFamily="50" charset="-128"/>
              </a:rPr>
              <a:t>日発生</a:t>
            </a:r>
          </a:p>
          <a:p>
            <a:pPr marL="0" indent="0" eaLnBrk="1" hangingPunct="1">
              <a:spcBef>
                <a:spcPts val="0"/>
              </a:spcBef>
              <a:buNone/>
              <a:tabLst>
                <a:tab pos="4572000" algn="l"/>
              </a:tabLst>
            </a:pPr>
            <a:r>
              <a:rPr lang="ja-JP" altLang="en-US" sz="2200" dirty="0"/>
              <a:t>貸切バスが、前方を走行中の大型ダン</a:t>
            </a:r>
            <a:endParaRPr lang="en-US" altLang="ja-JP" sz="2200" dirty="0"/>
          </a:p>
          <a:p>
            <a:pPr marL="0" indent="0" eaLnBrk="1" hangingPunct="1">
              <a:spcBef>
                <a:spcPts val="0"/>
              </a:spcBef>
              <a:buNone/>
              <a:tabLst>
                <a:tab pos="4572000" algn="l"/>
              </a:tabLst>
            </a:pPr>
            <a:r>
              <a:rPr lang="ja-JP" altLang="en-US" sz="2200" dirty="0"/>
              <a:t>プに追突し、両車両 ともガードレール</a:t>
            </a:r>
            <a:endParaRPr lang="en-US" altLang="ja-JP" sz="2200" dirty="0"/>
          </a:p>
          <a:p>
            <a:pPr marL="0" indent="0" eaLnBrk="1" hangingPunct="1">
              <a:spcBef>
                <a:spcPts val="0"/>
              </a:spcBef>
              <a:buNone/>
              <a:tabLst>
                <a:tab pos="4572000" algn="l"/>
              </a:tabLst>
            </a:pPr>
            <a:r>
              <a:rPr lang="ja-JP" altLang="en-US" sz="2200" dirty="0"/>
              <a:t>を突き破り、約２</a:t>
            </a:r>
            <a:r>
              <a:rPr lang="en-US" altLang="ja-JP" sz="2200" dirty="0"/>
              <a:t>m</a:t>
            </a:r>
            <a:r>
              <a:rPr lang="ja-JP" altLang="en-US" sz="2200" dirty="0"/>
              <a:t>下の茶畑に転落 </a:t>
            </a:r>
            <a:endParaRPr lang="en-US" altLang="ja-JP" sz="2200" kern="0" dirty="0">
              <a:latin typeface="ＭＳ Ｐゴシック" pitchFamily="50" charset="-128"/>
            </a:endParaRPr>
          </a:p>
          <a:p>
            <a:pPr eaLnBrk="1" hangingPunct="1">
              <a:spcBef>
                <a:spcPts val="0"/>
              </a:spcBef>
              <a:buFont typeface="Wingdings" pitchFamily="2" charset="2"/>
              <a:buNone/>
            </a:pPr>
            <a:r>
              <a:rPr lang="ja-JP" altLang="en-US" sz="2200" kern="0" dirty="0">
                <a:latin typeface="ＭＳ Ｐゴシック" pitchFamily="50" charset="-128"/>
              </a:rPr>
              <a:t>乗客乗員</a:t>
            </a:r>
            <a:r>
              <a:rPr lang="en-US" altLang="ja-JP" sz="2200" kern="0" dirty="0">
                <a:latin typeface="ＭＳ Ｐゴシック" pitchFamily="50" charset="-128"/>
              </a:rPr>
              <a:t>22</a:t>
            </a:r>
            <a:r>
              <a:rPr lang="ja-JP" altLang="en-US" sz="2200" kern="0" dirty="0">
                <a:latin typeface="ＭＳ Ｐゴシック" pitchFamily="50" charset="-128"/>
              </a:rPr>
              <a:t>名軽傷</a:t>
            </a:r>
          </a:p>
          <a:p>
            <a:pPr eaLnBrk="1" hangingPunct="1">
              <a:spcBef>
                <a:spcPts val="1200"/>
              </a:spcBef>
              <a:buFont typeface="Wingdings" pitchFamily="2" charset="2"/>
              <a:buNone/>
            </a:pPr>
            <a:r>
              <a:rPr lang="ja-JP" altLang="en-US" sz="2200" u="sng" kern="0" dirty="0">
                <a:latin typeface="ＭＳ Ｐゴシック" pitchFamily="50" charset="-128"/>
              </a:rPr>
              <a:t>原因</a:t>
            </a:r>
            <a:endParaRPr lang="en-US" altLang="ja-JP" sz="2200" u="sng" kern="0" dirty="0">
              <a:latin typeface="ＭＳ Ｐゴシック" pitchFamily="50" charset="-128"/>
            </a:endParaRPr>
          </a:p>
          <a:p>
            <a:pPr marL="268288" indent="-174625" eaLnBrk="1" hangingPunct="1">
              <a:spcBef>
                <a:spcPts val="0"/>
              </a:spcBef>
              <a:buFont typeface="Arial" panose="020B0604020202020204" pitchFamily="34" charset="0"/>
              <a:buChar char="•"/>
            </a:pPr>
            <a:r>
              <a:rPr lang="ja-JP" altLang="en-US" sz="2200" kern="0" dirty="0">
                <a:latin typeface="ＭＳ Ｐゴシック" pitchFamily="50" charset="-128"/>
              </a:rPr>
              <a:t>前方注意不足</a:t>
            </a:r>
            <a:r>
              <a:rPr lang="ja-JP" altLang="en-US" sz="2200" kern="0">
                <a:latin typeface="ＭＳ Ｐゴシック" pitchFamily="50" charset="-128"/>
              </a:rPr>
              <a:t>（速度超過）</a:t>
            </a:r>
            <a:endParaRPr lang="en-US" altLang="ja-JP" sz="2200" kern="0" dirty="0">
              <a:latin typeface="ＭＳ Ｐゴシック" pitchFamily="50" charset="-128"/>
            </a:endParaRPr>
          </a:p>
          <a:p>
            <a:pPr marL="268288" indent="-174625" eaLnBrk="1" hangingPunct="1">
              <a:spcBef>
                <a:spcPts val="0"/>
              </a:spcBef>
              <a:buFont typeface="Arial" panose="020B0604020202020204" pitchFamily="34" charset="0"/>
              <a:buChar char="•"/>
            </a:pPr>
            <a:r>
              <a:rPr lang="ja-JP" altLang="en-US" sz="2200" dirty="0"/>
              <a:t>運転者は運行指示書には無理があると認識</a:t>
            </a:r>
            <a:endParaRPr lang="en-US" altLang="ja-JP" sz="2200" dirty="0"/>
          </a:p>
          <a:p>
            <a:pPr marL="268288" indent="-174625" eaLnBrk="1" hangingPunct="1">
              <a:spcBef>
                <a:spcPts val="0"/>
              </a:spcBef>
              <a:buFont typeface="Arial" panose="020B0604020202020204" pitchFamily="34" charset="0"/>
              <a:buChar char="•"/>
            </a:pPr>
            <a:r>
              <a:rPr lang="ja-JP" altLang="en-US" sz="2200" dirty="0"/>
              <a:t>車間距離警報装置の作動スイッチをオフ</a:t>
            </a:r>
            <a:endParaRPr lang="en-US" altLang="ja-JP" sz="2200" dirty="0"/>
          </a:p>
          <a:p>
            <a:pPr eaLnBrk="1" hangingPunct="1">
              <a:spcBef>
                <a:spcPts val="0"/>
              </a:spcBef>
              <a:buNone/>
            </a:pPr>
            <a:r>
              <a:rPr lang="ja-JP" altLang="en-US" sz="2200" kern="0" dirty="0">
                <a:latin typeface="ＭＳ Ｐゴシック" pitchFamily="50" charset="-128"/>
              </a:rPr>
              <a:t>　</a:t>
            </a:r>
            <a:r>
              <a:rPr lang="en-US" altLang="ja-JP" sz="2200" kern="0" dirty="0">
                <a:latin typeface="ＭＳ Ｐゴシック" pitchFamily="50" charset="-128"/>
              </a:rPr>
              <a:t>  </a:t>
            </a:r>
            <a:r>
              <a:rPr lang="ja-JP" altLang="en-US" sz="2200" kern="0" dirty="0">
                <a:latin typeface="ＭＳ Ｐゴシック" pitchFamily="50" charset="-128"/>
              </a:rPr>
              <a:t>（大丈夫だろうという心理の可能性）</a:t>
            </a:r>
          </a:p>
          <a:p>
            <a:pPr eaLnBrk="1" hangingPunct="1">
              <a:buFont typeface="Wingdings" pitchFamily="2" charset="2"/>
              <a:buNone/>
            </a:pPr>
            <a:r>
              <a:rPr lang="ja-JP" altLang="en-US" sz="2200" u="sng" kern="0" dirty="0">
                <a:latin typeface="ＭＳ Ｐゴシック" pitchFamily="50" charset="-128"/>
              </a:rPr>
              <a:t>対策</a:t>
            </a:r>
            <a:endParaRPr lang="en-US" altLang="ja-JP" sz="2200" u="sng" kern="0" dirty="0">
              <a:latin typeface="ＭＳ Ｐゴシック" pitchFamily="50" charset="-128"/>
            </a:endParaRPr>
          </a:p>
          <a:p>
            <a:pPr marL="268288" indent="-174625" eaLnBrk="1" hangingPunct="1">
              <a:spcBef>
                <a:spcPts val="0"/>
              </a:spcBef>
              <a:buFont typeface="Arial" panose="020B0604020202020204" pitchFamily="34" charset="0"/>
              <a:buChar char="•"/>
            </a:pPr>
            <a:r>
              <a:rPr lang="ja-JP" altLang="en-US" sz="2200" dirty="0"/>
              <a:t>事業者は、平均速度の設定が、無理な設定とならないようにする</a:t>
            </a:r>
            <a:endParaRPr lang="en-US" altLang="ja-JP" sz="2200" dirty="0"/>
          </a:p>
          <a:p>
            <a:pPr marL="268288" indent="-174625" eaLnBrk="1" hangingPunct="1">
              <a:spcBef>
                <a:spcPts val="0"/>
              </a:spcBef>
              <a:buFont typeface="Arial" panose="020B0604020202020204" pitchFamily="34" charset="0"/>
              <a:buChar char="•"/>
            </a:pPr>
            <a:r>
              <a:rPr lang="ja-JP" altLang="en-US" sz="2200" dirty="0"/>
              <a:t>実際の運行実態を確認し、 適切な車間距離や走行速度、運行指示の遵守等について運転者に継続的に指導</a:t>
            </a:r>
            <a:endParaRPr lang="en-US" altLang="ja-JP" sz="2200" dirty="0"/>
          </a:p>
          <a:p>
            <a:pPr marL="268288" indent="-174625" eaLnBrk="1" hangingPunct="1">
              <a:spcBef>
                <a:spcPts val="0"/>
              </a:spcBef>
              <a:buFont typeface="Arial" panose="020B0604020202020204" pitchFamily="34" charset="0"/>
              <a:buChar char="•"/>
            </a:pPr>
            <a:r>
              <a:rPr lang="ja-JP" altLang="en-US" sz="2200" dirty="0"/>
              <a:t>運転者に対し、各種安全装置の必要性を理解させ、その活用 について指導する</a:t>
            </a:r>
            <a:endParaRPr lang="en-US" altLang="ja-JP" sz="2200" dirty="0"/>
          </a:p>
          <a:p>
            <a:pPr marL="268288" indent="-268288" eaLnBrk="1" hangingPunct="1">
              <a:buNone/>
            </a:pPr>
            <a:endParaRPr lang="en-US" altLang="ja-JP" sz="2200" kern="0" dirty="0">
              <a:solidFill>
                <a:srgbClr val="FF0000"/>
              </a:solidFill>
              <a:latin typeface="ＭＳ Ｐゴシック" pitchFamily="50" charset="-128"/>
            </a:endParaRPr>
          </a:p>
        </p:txBody>
      </p:sp>
      <p:pic>
        <p:nvPicPr>
          <p:cNvPr id="7" name="図 6"/>
          <p:cNvPicPr>
            <a:picLocks noChangeAspect="1"/>
          </p:cNvPicPr>
          <p:nvPr/>
        </p:nvPicPr>
        <p:blipFill>
          <a:blip r:embed="rId3"/>
          <a:stretch>
            <a:fillRect/>
          </a:stretch>
        </p:blipFill>
        <p:spPr>
          <a:xfrm>
            <a:off x="4830377" y="817167"/>
            <a:ext cx="4081013" cy="2504258"/>
          </a:xfrm>
          <a:prstGeom prst="rect">
            <a:avLst/>
          </a:prstGeom>
        </p:spPr>
      </p:pic>
    </p:spTree>
    <p:extLst>
      <p:ext uri="{BB962C8B-B14F-4D97-AF65-F5344CB8AC3E}">
        <p14:creationId xmlns:p14="http://schemas.microsoft.com/office/powerpoint/2010/main" val="528558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4" name="Rectangle 3"/>
          <p:cNvSpPr>
            <a:spLocks noGrp="1" noChangeArrowheads="1"/>
          </p:cNvSpPr>
          <p:nvPr>
            <p:ph type="body" idx="1"/>
          </p:nvPr>
        </p:nvSpPr>
        <p:spPr>
          <a:xfrm>
            <a:off x="153988" y="854075"/>
            <a:ext cx="4514265" cy="5256213"/>
          </a:xfrm>
        </p:spPr>
        <p:txBody>
          <a:bodyPr/>
          <a:lstStyle/>
          <a:p>
            <a:pPr eaLnBrk="1" hangingPunct="1">
              <a:buNone/>
            </a:pPr>
            <a:r>
              <a:rPr lang="en-US" altLang="ja-JP" sz="2400" dirty="0">
                <a:latin typeface="ＭＳ Ｐゴシック" pitchFamily="50" charset="-128"/>
              </a:rPr>
              <a:t>1988</a:t>
            </a:r>
            <a:r>
              <a:rPr lang="ja-JP" altLang="en-US" sz="2400" dirty="0">
                <a:latin typeface="ＭＳ Ｐゴシック" pitchFamily="50" charset="-128"/>
              </a:rPr>
              <a:t>年</a:t>
            </a:r>
            <a:r>
              <a:rPr lang="en-US" altLang="ja-JP" sz="2400" dirty="0">
                <a:latin typeface="ＭＳ Ｐゴシック" pitchFamily="50" charset="-128"/>
              </a:rPr>
              <a:t>12</a:t>
            </a:r>
            <a:r>
              <a:rPr lang="ja-JP" altLang="en-US" sz="2400" dirty="0">
                <a:latin typeface="ＭＳ Ｐゴシック" pitchFamily="50" charset="-128"/>
              </a:rPr>
              <a:t>月</a:t>
            </a:r>
            <a:r>
              <a:rPr lang="en-US" altLang="ja-JP" sz="2400" dirty="0">
                <a:latin typeface="ＭＳ Ｐゴシック" pitchFamily="50" charset="-128"/>
              </a:rPr>
              <a:t>5</a:t>
            </a:r>
            <a:r>
              <a:rPr lang="ja-JP" altLang="en-US" sz="2400" dirty="0">
                <a:latin typeface="ＭＳ Ｐゴシック" pitchFamily="50" charset="-128"/>
              </a:rPr>
              <a:t>日発生</a:t>
            </a:r>
          </a:p>
          <a:p>
            <a:pPr eaLnBrk="1" hangingPunct="1">
              <a:buFont typeface="Wingdings" pitchFamily="2" charset="2"/>
              <a:buNone/>
            </a:pPr>
            <a:r>
              <a:rPr lang="ja-JP" altLang="en-US" sz="2400" dirty="0">
                <a:latin typeface="ＭＳ Ｐゴシック" pitchFamily="50" charset="-128"/>
              </a:rPr>
              <a:t>乗客乗員</a:t>
            </a:r>
            <a:r>
              <a:rPr lang="en-US" altLang="ja-JP" sz="2400" dirty="0">
                <a:latin typeface="ＭＳ Ｐゴシック" pitchFamily="50" charset="-128"/>
              </a:rPr>
              <a:t>2</a:t>
            </a:r>
            <a:r>
              <a:rPr lang="ja-JP" altLang="en-US" sz="2400" dirty="0">
                <a:latin typeface="ＭＳ Ｐゴシック" pitchFamily="50" charset="-128"/>
              </a:rPr>
              <a:t>名死亡</a:t>
            </a:r>
          </a:p>
          <a:p>
            <a:pPr eaLnBrk="1" hangingPunct="1">
              <a:buFont typeface="Wingdings" pitchFamily="2" charset="2"/>
              <a:buNone/>
            </a:pPr>
            <a:endParaRPr lang="ja-JP" altLang="en-US" sz="1000" dirty="0">
              <a:latin typeface="ＭＳ Ｐゴシック" pitchFamily="50" charset="-128"/>
            </a:endParaRPr>
          </a:p>
          <a:p>
            <a:pPr eaLnBrk="1" hangingPunct="1">
              <a:buFont typeface="Wingdings" pitchFamily="2" charset="2"/>
              <a:buNone/>
            </a:pPr>
            <a:r>
              <a:rPr lang="ja-JP" altLang="en-US" sz="2400" u="sng" dirty="0">
                <a:latin typeface="ＭＳ Ｐゴシック" pitchFamily="50" charset="-128"/>
              </a:rPr>
              <a:t>原因</a:t>
            </a:r>
            <a:endParaRPr lang="en-US" altLang="ja-JP" sz="2400" u="sng" dirty="0">
              <a:latin typeface="ＭＳ Ｐゴシック" pitchFamily="50" charset="-128"/>
            </a:endParaRPr>
          </a:p>
          <a:p>
            <a:pPr eaLnBrk="1" hangingPunct="1">
              <a:buNone/>
            </a:pPr>
            <a:r>
              <a:rPr lang="ja-JP" altLang="en-US" sz="2400" dirty="0">
                <a:latin typeface="ＭＳ Ｐゴシック" pitchFamily="50" charset="-128"/>
              </a:rPr>
              <a:t>　・遅れ回復のため、</a:t>
            </a:r>
            <a:r>
              <a:rPr lang="en-US" altLang="ja-JP" sz="2400" u="sng" dirty="0">
                <a:solidFill>
                  <a:srgbClr val="FF0000"/>
                </a:solidFill>
                <a:latin typeface="ＭＳ Ｐゴシック" pitchFamily="50" charset="-128"/>
              </a:rPr>
              <a:t>ATS (ATS-B)</a:t>
            </a:r>
            <a:r>
              <a:rPr lang="ja-JP" altLang="en-US" sz="2400" u="sng" dirty="0">
                <a:solidFill>
                  <a:srgbClr val="FF0000"/>
                </a:solidFill>
                <a:latin typeface="ＭＳ Ｐゴシック" pitchFamily="50" charset="-128"/>
              </a:rPr>
              <a:t>を解除</a:t>
            </a:r>
            <a:r>
              <a:rPr lang="ja-JP" altLang="en-US" sz="2400" dirty="0">
                <a:latin typeface="ＭＳ Ｐゴシック" pitchFamily="50" charset="-128"/>
              </a:rPr>
              <a:t>の上で、赤信号を通過し、手動停止しなかった。</a:t>
            </a:r>
            <a:r>
              <a:rPr lang="en-US" altLang="ja-JP" sz="2400" dirty="0">
                <a:latin typeface="ＭＳ Ｐゴシック" pitchFamily="50" charset="-128"/>
              </a:rPr>
              <a:t/>
            </a:r>
            <a:br>
              <a:rPr lang="en-US" altLang="ja-JP" sz="2400" dirty="0">
                <a:latin typeface="ＭＳ Ｐゴシック" pitchFamily="50" charset="-128"/>
              </a:rPr>
            </a:br>
            <a:r>
              <a:rPr lang="ja-JP" altLang="en-US" sz="2400" dirty="0">
                <a:latin typeface="ＭＳ Ｐゴシック" pitchFamily="50" charset="-128"/>
              </a:rPr>
              <a:t>（大丈夫だろうという</a:t>
            </a:r>
            <a:r>
              <a:rPr lang="en-US" altLang="ja-JP" sz="2400" dirty="0">
                <a:latin typeface="ＭＳ Ｐゴシック" pitchFamily="50" charset="-128"/>
              </a:rPr>
              <a:t/>
            </a:r>
            <a:br>
              <a:rPr lang="en-US" altLang="ja-JP" sz="2400" dirty="0">
                <a:latin typeface="ＭＳ Ｐゴシック" pitchFamily="50" charset="-128"/>
              </a:rPr>
            </a:br>
            <a:r>
              <a:rPr lang="ja-JP" altLang="en-US" sz="2400" dirty="0">
                <a:latin typeface="ＭＳ Ｐゴシック" pitchFamily="50" charset="-128"/>
              </a:rPr>
              <a:t>　　　　　　　心理の可能性）</a:t>
            </a:r>
          </a:p>
          <a:p>
            <a:pPr eaLnBrk="1" hangingPunct="1">
              <a:buNone/>
            </a:pPr>
            <a:r>
              <a:rPr lang="ja-JP" altLang="en-US" sz="2400" u="sng" dirty="0">
                <a:latin typeface="ＭＳ Ｐゴシック" pitchFamily="50" charset="-128"/>
              </a:rPr>
              <a:t>対策</a:t>
            </a:r>
            <a:endParaRPr lang="en-US" altLang="ja-JP" sz="2400" u="sng" dirty="0">
              <a:latin typeface="ＭＳ Ｐゴシック" pitchFamily="50" charset="-128"/>
            </a:endParaRPr>
          </a:p>
          <a:p>
            <a:pPr eaLnBrk="1" hangingPunct="1">
              <a:buNone/>
            </a:pPr>
            <a:r>
              <a:rPr lang="ja-JP" altLang="en-US" sz="2400" dirty="0">
                <a:latin typeface="ＭＳ Ｐゴシック" pitchFamily="50" charset="-128"/>
              </a:rPr>
              <a:t>　・</a:t>
            </a:r>
            <a:r>
              <a:rPr lang="en-US" altLang="ja-JP" sz="2400" dirty="0">
                <a:latin typeface="ＭＳ Ｐゴシック" pitchFamily="50" charset="-128"/>
              </a:rPr>
              <a:t>ATS-P</a:t>
            </a:r>
            <a:r>
              <a:rPr lang="ja-JP" altLang="en-US" sz="2400" dirty="0">
                <a:latin typeface="ＭＳ Ｐゴシック" pitchFamily="50" charset="-128"/>
              </a:rPr>
              <a:t>形への切替（速度照査パターンの作成、及び、距離に応じた速度制限）</a:t>
            </a:r>
            <a:endParaRPr lang="en-US" altLang="ja-JP" sz="2400" dirty="0">
              <a:latin typeface="ＭＳ Ｐゴシック" pitchFamily="50" charset="-128"/>
            </a:endParaRPr>
          </a:p>
          <a:p>
            <a:pPr eaLnBrk="1" hangingPunct="1">
              <a:buNone/>
            </a:pPr>
            <a:r>
              <a:rPr lang="ja-JP" altLang="en-US" sz="2400" dirty="0">
                <a:latin typeface="ＭＳ Ｐゴシック" pitchFamily="50" charset="-128"/>
              </a:rPr>
              <a:t>　・</a:t>
            </a:r>
            <a:r>
              <a:rPr lang="en-US" altLang="ja-JP" sz="2400" dirty="0">
                <a:latin typeface="ＭＳ Ｐゴシック" pitchFamily="50" charset="-128"/>
              </a:rPr>
              <a:t>ATS</a:t>
            </a:r>
            <a:r>
              <a:rPr lang="ja-JP" altLang="en-US" sz="2400" dirty="0">
                <a:latin typeface="ＭＳ Ｐゴシック" pitchFamily="50" charset="-128"/>
              </a:rPr>
              <a:t>解除の</a:t>
            </a:r>
            <a:r>
              <a:rPr lang="ja-JP" altLang="en-US" sz="2400" dirty="0">
                <a:solidFill>
                  <a:srgbClr val="FF0000"/>
                </a:solidFill>
                <a:latin typeface="ＭＳ Ｐゴシック" pitchFamily="50" charset="-128"/>
              </a:rPr>
              <a:t>禁止</a:t>
            </a:r>
            <a:endParaRPr lang="en-US" altLang="ja-JP" sz="2400" dirty="0">
              <a:solidFill>
                <a:srgbClr val="FF0000"/>
              </a:solidFill>
              <a:latin typeface="ＭＳ Ｐゴシック" pitchFamily="50" charset="-128"/>
            </a:endParaRPr>
          </a:p>
        </p:txBody>
      </p:sp>
      <p:pic>
        <p:nvPicPr>
          <p:cNvPr id="15365"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197638" name="Rectangle 6"/>
          <p:cNvSpPr>
            <a:spLocks noChangeArrowheads="1"/>
          </p:cNvSpPr>
          <p:nvPr/>
        </p:nvSpPr>
        <p:spPr bwMode="auto">
          <a:xfrm>
            <a:off x="0" y="-3175"/>
            <a:ext cx="9144000" cy="719138"/>
          </a:xfrm>
          <a:prstGeom prst="rect">
            <a:avLst/>
          </a:prstGeom>
          <a:solidFill>
            <a:srgbClr val="FFCCFF"/>
          </a:solidFill>
          <a:ln w="9525">
            <a:noFill/>
            <a:miter lim="800000"/>
            <a:headEnd/>
            <a:tailEnd/>
          </a:ln>
          <a:effectLst/>
        </p:spPr>
        <p:txBody>
          <a:bodyPr anchor="ctr"/>
          <a:lstStyle/>
          <a:p>
            <a:pPr>
              <a:defRPr/>
            </a:pPr>
            <a:r>
              <a:rPr lang="ja-JP" altLang="en-US" sz="3200" dirty="0"/>
              <a:t>★（参考</a:t>
            </a:r>
            <a:r>
              <a:rPr lang="en-US" altLang="ja-JP" sz="3200" dirty="0"/>
              <a:t>6</a:t>
            </a:r>
            <a:r>
              <a:rPr lang="ja-JP" altLang="en-US" sz="3200" dirty="0"/>
              <a:t>）不安全行動：</a:t>
            </a:r>
            <a:r>
              <a:rPr lang="zh-TW" altLang="en-US" sz="3200" dirty="0"/>
              <a:t>東中野駅列車追突事故</a:t>
            </a:r>
          </a:p>
        </p:txBody>
      </p:sp>
      <p:sp>
        <p:nvSpPr>
          <p:cNvPr id="8" name="正方形/長方形 7"/>
          <p:cNvSpPr/>
          <p:nvPr/>
        </p:nvSpPr>
        <p:spPr>
          <a:xfrm>
            <a:off x="5662424" y="3777881"/>
            <a:ext cx="3248966" cy="369332"/>
          </a:xfrm>
          <a:prstGeom prst="rect">
            <a:avLst/>
          </a:prstGeom>
        </p:spPr>
        <p:txBody>
          <a:bodyPr wrap="none">
            <a:spAutoFit/>
          </a:bodyPr>
          <a:lstStyle/>
          <a:p>
            <a:r>
              <a:rPr lang="en-US" altLang="ja-JP" dirty="0"/>
              <a:t>© The Yomiuri Shimbun, 1988</a:t>
            </a:r>
            <a:endParaRPr lang="ja-JP" altLang="en-US" dirty="0"/>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570" y="824019"/>
            <a:ext cx="4362780" cy="2884806"/>
          </a:xfrm>
          <a:prstGeom prst="rect">
            <a:avLst/>
          </a:prstGeom>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22</a:t>
            </a:fld>
            <a:endParaRPr lang="en-US" altLang="ja-JP" dirty="0"/>
          </a:p>
        </p:txBody>
      </p:sp>
    </p:spTree>
    <p:extLst>
      <p:ext uri="{BB962C8B-B14F-4D97-AF65-F5344CB8AC3E}">
        <p14:creationId xmlns:p14="http://schemas.microsoft.com/office/powerpoint/2010/main" val="3729461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61938" y="923926"/>
            <a:ext cx="4711116" cy="4535487"/>
          </a:xfrm>
        </p:spPr>
        <p:txBody>
          <a:bodyPr/>
          <a:lstStyle/>
          <a:p>
            <a:pPr eaLnBrk="1" hangingPunct="1">
              <a:buFont typeface="Wingdings" pitchFamily="2" charset="2"/>
              <a:buNone/>
            </a:pPr>
            <a:r>
              <a:rPr lang="en-US" altLang="ja-JP" sz="2800" dirty="0">
                <a:latin typeface="ＭＳ Ｐゴシック" pitchFamily="50" charset="-128"/>
              </a:rPr>
              <a:t>1991</a:t>
            </a:r>
            <a:r>
              <a:rPr lang="ja-JP" altLang="en-US" sz="2800" dirty="0">
                <a:latin typeface="ＭＳ Ｐゴシック" pitchFamily="50" charset="-128"/>
              </a:rPr>
              <a:t>年</a:t>
            </a:r>
            <a:r>
              <a:rPr lang="en-US" altLang="ja-JP" sz="2800" dirty="0">
                <a:latin typeface="ＭＳ Ｐゴシック" pitchFamily="50" charset="-128"/>
              </a:rPr>
              <a:t>5</a:t>
            </a:r>
            <a:r>
              <a:rPr lang="ja-JP" altLang="en-US" sz="2800" dirty="0">
                <a:latin typeface="ＭＳ Ｐゴシック" pitchFamily="50" charset="-128"/>
              </a:rPr>
              <a:t>月</a:t>
            </a:r>
            <a:r>
              <a:rPr lang="en-US" altLang="ja-JP" sz="2800" dirty="0">
                <a:latin typeface="ＭＳ Ｐゴシック" pitchFamily="50" charset="-128"/>
              </a:rPr>
              <a:t>14</a:t>
            </a:r>
            <a:r>
              <a:rPr lang="ja-JP" altLang="en-US" sz="2800" dirty="0">
                <a:latin typeface="ＭＳ Ｐゴシック" pitchFamily="50" charset="-128"/>
              </a:rPr>
              <a:t>日</a:t>
            </a:r>
          </a:p>
          <a:p>
            <a:pPr eaLnBrk="1" hangingPunct="1">
              <a:buFont typeface="Wingdings" pitchFamily="2" charset="2"/>
              <a:buNone/>
            </a:pPr>
            <a:r>
              <a:rPr lang="ja-JP" altLang="en-US" sz="2800" dirty="0">
                <a:latin typeface="ＭＳ Ｐゴシック" pitchFamily="50" charset="-128"/>
              </a:rPr>
              <a:t>　上り列車と下り列車が</a:t>
            </a:r>
          </a:p>
          <a:p>
            <a:pPr eaLnBrk="1" hangingPunct="1">
              <a:buFont typeface="Wingdings" pitchFamily="2" charset="2"/>
              <a:buNone/>
            </a:pPr>
            <a:r>
              <a:rPr lang="ja-JP" altLang="en-US" sz="2800" dirty="0">
                <a:latin typeface="ＭＳ Ｐゴシック" pitchFamily="50" charset="-128"/>
              </a:rPr>
              <a:t>　単線上で正面衝突。</a:t>
            </a:r>
          </a:p>
          <a:p>
            <a:pPr eaLnBrk="1" hangingPunct="1">
              <a:buFont typeface="Wingdings" pitchFamily="2" charset="2"/>
              <a:buNone/>
            </a:pPr>
            <a:r>
              <a:rPr lang="ja-JP" altLang="en-US" sz="2800" dirty="0">
                <a:latin typeface="ＭＳ Ｐゴシック" pitchFamily="50" charset="-128"/>
              </a:rPr>
              <a:t>　</a:t>
            </a:r>
            <a:r>
              <a:rPr lang="en-US" altLang="ja-JP" sz="2800" dirty="0">
                <a:latin typeface="ＭＳ Ｐゴシック" pitchFamily="50" charset="-128"/>
              </a:rPr>
              <a:t>42</a:t>
            </a:r>
            <a:r>
              <a:rPr lang="ja-JP" altLang="en-US" sz="2800" dirty="0">
                <a:latin typeface="ＭＳ Ｐゴシック" pitchFamily="50" charset="-128"/>
              </a:rPr>
              <a:t>人が死亡。</a:t>
            </a:r>
            <a:r>
              <a:rPr lang="ja-JP" altLang="en-US" dirty="0">
                <a:latin typeface="ＭＳ Ｐゴシック" pitchFamily="50" charset="-128"/>
              </a:rPr>
              <a:t>　</a:t>
            </a:r>
          </a:p>
          <a:p>
            <a:pPr eaLnBrk="1" hangingPunct="1">
              <a:buFont typeface="Wingdings" pitchFamily="2" charset="2"/>
              <a:buNone/>
            </a:pPr>
            <a:endParaRPr lang="en-US" altLang="ja-JP" dirty="0">
              <a:latin typeface="ＭＳ Ｐゴシック" pitchFamily="50" charset="-128"/>
            </a:endParaRPr>
          </a:p>
        </p:txBody>
      </p:sp>
      <p:pic>
        <p:nvPicPr>
          <p:cNvPr id="16389" name="Picture 7"/>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199688" name="Rectangle 8"/>
          <p:cNvSpPr>
            <a:spLocks noChangeArrowheads="1"/>
          </p:cNvSpPr>
          <p:nvPr/>
        </p:nvSpPr>
        <p:spPr bwMode="auto">
          <a:xfrm>
            <a:off x="0" y="-3175"/>
            <a:ext cx="9144000" cy="719138"/>
          </a:xfrm>
          <a:prstGeom prst="rect">
            <a:avLst/>
          </a:prstGeom>
          <a:solidFill>
            <a:srgbClr val="FFCCFF"/>
          </a:solidFill>
          <a:ln w="9525">
            <a:noFill/>
            <a:miter lim="800000"/>
            <a:headEnd/>
            <a:tailEnd/>
          </a:ln>
          <a:effectLst/>
        </p:spPr>
        <p:txBody>
          <a:bodyPr anchor="ctr"/>
          <a:lstStyle/>
          <a:p>
            <a:pPr lvl="0">
              <a:defRPr/>
            </a:pPr>
            <a:r>
              <a:rPr lang="ja-JP" altLang="en-US" sz="3200" dirty="0">
                <a:solidFill>
                  <a:srgbClr val="000000"/>
                </a:solidFill>
              </a:rPr>
              <a:t>★（参考</a:t>
            </a:r>
            <a:r>
              <a:rPr lang="en-US" altLang="ja-JP" sz="3200" dirty="0">
                <a:solidFill>
                  <a:srgbClr val="000000"/>
                </a:solidFill>
              </a:rPr>
              <a:t>7</a:t>
            </a:r>
            <a:r>
              <a:rPr lang="ja-JP" altLang="en-US" sz="3200" dirty="0">
                <a:solidFill>
                  <a:srgbClr val="000000"/>
                </a:solidFill>
              </a:rPr>
              <a:t>）　</a:t>
            </a:r>
            <a:r>
              <a:rPr lang="ja-JP" altLang="en-US" sz="3200" dirty="0">
                <a:solidFill>
                  <a:srgbClr val="000000"/>
                </a:solidFill>
                <a:latin typeface="ＭＳ Ｐゴシック" pitchFamily="50" charset="-128"/>
              </a:rPr>
              <a:t>信楽高原鉄道事故</a:t>
            </a:r>
            <a:endParaRPr lang="ja-JP" altLang="en-US" sz="3200" dirty="0">
              <a:solidFill>
                <a:srgbClr val="000000"/>
              </a:solidFill>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2286" y="888707"/>
            <a:ext cx="3452687" cy="5151730"/>
          </a:xfrm>
          <a:prstGeom prst="rect">
            <a:avLst/>
          </a:prstGeom>
        </p:spPr>
      </p:pic>
      <p:sp>
        <p:nvSpPr>
          <p:cNvPr id="8" name="正方形/長方形 7"/>
          <p:cNvSpPr/>
          <p:nvPr/>
        </p:nvSpPr>
        <p:spPr>
          <a:xfrm>
            <a:off x="5490189" y="6048018"/>
            <a:ext cx="3248966" cy="369332"/>
          </a:xfrm>
          <a:prstGeom prst="rect">
            <a:avLst/>
          </a:prstGeom>
        </p:spPr>
        <p:txBody>
          <a:bodyPr wrap="none">
            <a:spAutoFit/>
          </a:bodyPr>
          <a:lstStyle/>
          <a:p>
            <a:r>
              <a:rPr lang="en-US" altLang="ja-JP" dirty="0"/>
              <a:t>© The Yomiuri Shimbun, 1991</a:t>
            </a:r>
            <a:endParaRPr lang="ja-JP" altLang="en-US" dirty="0"/>
          </a:p>
        </p:txBody>
      </p:sp>
      <p:sp>
        <p:nvSpPr>
          <p:cNvPr id="9" name="テキスト ボックス 8"/>
          <p:cNvSpPr txBox="1"/>
          <p:nvPr/>
        </p:nvSpPr>
        <p:spPr>
          <a:xfrm>
            <a:off x="122329" y="4664611"/>
            <a:ext cx="5127230" cy="1323439"/>
          </a:xfrm>
          <a:prstGeom prst="rect">
            <a:avLst/>
          </a:prstGeom>
          <a:noFill/>
          <a:ln>
            <a:solidFill>
              <a:schemeClr val="accent6">
                <a:lumMod val="60000"/>
                <a:lumOff val="40000"/>
              </a:schemeClr>
            </a:solidFill>
          </a:ln>
        </p:spPr>
        <p:txBody>
          <a:bodyPr wrap="square" rIns="0" rtlCol="0">
            <a:spAutoFit/>
          </a:bodyPr>
          <a:lstStyle/>
          <a:p>
            <a:pPr algn="l"/>
            <a:r>
              <a:rPr kumimoji="1" lang="ja-JP" altLang="en-US" sz="2000" b="1" u="sng" dirty="0">
                <a:latin typeface="ＭＳ ゴシック" panose="020B0609070205080204" pitchFamily="49" charset="-128"/>
                <a:ea typeface="ＭＳ ゴシック" panose="020B0609070205080204" pitchFamily="49" charset="-128"/>
              </a:rPr>
              <a:t>［事故後］</a:t>
            </a:r>
            <a:endParaRPr kumimoji="1" lang="en-US" altLang="ja-JP" sz="2000" b="1" u="sng" dirty="0">
              <a:latin typeface="ＭＳ ゴシック" panose="020B0609070205080204" pitchFamily="49" charset="-128"/>
              <a:ea typeface="ＭＳ ゴシック" panose="020B0609070205080204" pitchFamily="49" charset="-128"/>
            </a:endParaRPr>
          </a:p>
          <a:p>
            <a:pPr algn="l"/>
            <a:r>
              <a:rPr kumimoji="1" lang="en-US" altLang="ja-JP" sz="2000" b="1" dirty="0">
                <a:solidFill>
                  <a:srgbClr val="FF0000"/>
                </a:solidFill>
                <a:latin typeface="ＭＳ ゴシック" panose="020B0609070205080204" pitchFamily="49" charset="-128"/>
                <a:ea typeface="ＭＳ ゴシック" panose="020B0609070205080204" pitchFamily="49" charset="-128"/>
              </a:rPr>
              <a:t>2002</a:t>
            </a:r>
            <a:r>
              <a:rPr kumimoji="1" lang="ja-JP" altLang="en-US" sz="2000" b="1" dirty="0">
                <a:solidFill>
                  <a:srgbClr val="FF0000"/>
                </a:solidFill>
                <a:latin typeface="ＭＳ ゴシック" panose="020B0609070205080204" pitchFamily="49" charset="-128"/>
                <a:ea typeface="ＭＳ ゴシック" panose="020B0609070205080204" pitchFamily="49" charset="-128"/>
              </a:rPr>
              <a:t>年</a:t>
            </a:r>
            <a:r>
              <a:rPr kumimoji="1" lang="en-US" altLang="ja-JP" sz="2000" b="1" dirty="0">
                <a:latin typeface="ＭＳ ゴシック" panose="020B0609070205080204" pitchFamily="49" charset="-128"/>
                <a:ea typeface="ＭＳ ゴシック" panose="020B0609070205080204" pitchFamily="49" charset="-128"/>
              </a:rPr>
              <a:t>12</a:t>
            </a:r>
            <a:r>
              <a:rPr kumimoji="1" lang="ja-JP" altLang="en-US" sz="2000" b="1" dirty="0">
                <a:latin typeface="ＭＳ ゴシック" panose="020B0609070205080204" pitchFamily="49" charset="-128"/>
                <a:ea typeface="ＭＳ ゴシック" panose="020B0609070205080204" pitchFamily="49" charset="-128"/>
              </a:rPr>
              <a:t>月</a:t>
            </a:r>
            <a:r>
              <a:rPr kumimoji="1" lang="en-US" altLang="ja-JP" sz="2000" b="1" dirty="0">
                <a:latin typeface="ＭＳ ゴシック" panose="020B0609070205080204" pitchFamily="49" charset="-128"/>
                <a:ea typeface="ＭＳ ゴシック" panose="020B0609070205080204" pitchFamily="49" charset="-128"/>
              </a:rPr>
              <a:t>26</a:t>
            </a:r>
            <a:r>
              <a:rPr kumimoji="1" lang="ja-JP" altLang="en-US" sz="2000" b="1" dirty="0">
                <a:latin typeface="ＭＳ ゴシック" panose="020B0609070205080204" pitchFamily="49" charset="-128"/>
                <a:ea typeface="ＭＳ ゴシック" panose="020B0609070205080204" pitchFamily="49" charset="-128"/>
              </a:rPr>
              <a:t>日</a:t>
            </a:r>
            <a:r>
              <a:rPr kumimoji="1" lang="en-US" altLang="ja-JP" sz="2000" b="1" dirty="0">
                <a:latin typeface="ＭＳ ゴシック" panose="020B0609070205080204" pitchFamily="49" charset="-128"/>
                <a:ea typeface="ＭＳ ゴシック" panose="020B0609070205080204" pitchFamily="49" charset="-128"/>
              </a:rPr>
              <a:t> </a:t>
            </a:r>
            <a:r>
              <a:rPr lang="ja-JP" altLang="en-US" sz="2000" b="1" dirty="0">
                <a:latin typeface="ＭＳ ゴシック" panose="020B0609070205080204" pitchFamily="49" charset="-128"/>
                <a:ea typeface="ＭＳ ゴシック" panose="020B0609070205080204" pitchFamily="49" charset="-128"/>
              </a:rPr>
              <a:t>控訴棄却（大阪高裁）</a:t>
            </a:r>
            <a:endParaRPr kumimoji="1" lang="en-US" altLang="ja-JP" sz="2000" b="1" dirty="0">
              <a:latin typeface="ＭＳ ゴシック" panose="020B0609070205080204" pitchFamily="49" charset="-128"/>
              <a:ea typeface="ＭＳ ゴシック" panose="020B0609070205080204" pitchFamily="49" charset="-128"/>
            </a:endParaRPr>
          </a:p>
          <a:p>
            <a:pPr algn="l"/>
            <a:r>
              <a:rPr kumimoji="1" lang="en-US" altLang="ja-JP" sz="2000" b="1" dirty="0">
                <a:solidFill>
                  <a:srgbClr val="FF0000"/>
                </a:solidFill>
                <a:latin typeface="ＭＳ ゴシック" panose="020B0609070205080204" pitchFamily="49" charset="-128"/>
                <a:ea typeface="ＭＳ ゴシック" panose="020B0609070205080204" pitchFamily="49" charset="-128"/>
              </a:rPr>
              <a:t>2011</a:t>
            </a:r>
            <a:r>
              <a:rPr kumimoji="1" lang="ja-JP" altLang="en-US" sz="2000" b="1" dirty="0">
                <a:solidFill>
                  <a:srgbClr val="FF0000"/>
                </a:solidFill>
                <a:latin typeface="ＭＳ ゴシック" panose="020B0609070205080204" pitchFamily="49" charset="-128"/>
                <a:ea typeface="ＭＳ ゴシック" panose="020B0609070205080204" pitchFamily="49" charset="-128"/>
              </a:rPr>
              <a:t>年 </a:t>
            </a:r>
            <a:r>
              <a:rPr kumimoji="1" lang="en-US" altLang="ja-JP" sz="2000" b="1" dirty="0">
                <a:latin typeface="ＭＳ ゴシック" panose="020B0609070205080204" pitchFamily="49" charset="-128"/>
                <a:ea typeface="ＭＳ ゴシック" panose="020B0609070205080204" pitchFamily="49" charset="-128"/>
              </a:rPr>
              <a:t>4</a:t>
            </a:r>
            <a:r>
              <a:rPr kumimoji="1" lang="ja-JP" altLang="en-US" sz="2000" b="1" dirty="0">
                <a:latin typeface="ＭＳ ゴシック" panose="020B0609070205080204" pitchFamily="49" charset="-128"/>
                <a:ea typeface="ＭＳ ゴシック" panose="020B0609070205080204" pitchFamily="49" charset="-128"/>
              </a:rPr>
              <a:t>月</a:t>
            </a:r>
            <a:r>
              <a:rPr kumimoji="1" lang="en-US" altLang="ja-JP" sz="2000" b="1" dirty="0">
                <a:latin typeface="ＭＳ ゴシック" panose="020B0609070205080204" pitchFamily="49" charset="-128"/>
                <a:ea typeface="ＭＳ ゴシック" panose="020B0609070205080204" pitchFamily="49" charset="-128"/>
              </a:rPr>
              <a:t>27</a:t>
            </a:r>
            <a:r>
              <a:rPr kumimoji="1" lang="ja-JP" altLang="en-US" sz="2000" b="1" dirty="0">
                <a:latin typeface="ＭＳ ゴシック" panose="020B0609070205080204" pitchFamily="49" charset="-128"/>
                <a:ea typeface="ＭＳ ゴシック" panose="020B0609070205080204" pitchFamily="49" charset="-128"/>
              </a:rPr>
              <a:t>日</a:t>
            </a:r>
            <a:r>
              <a:rPr kumimoji="1" lang="en-US" altLang="ja-JP" sz="2000" b="1" dirty="0">
                <a:latin typeface="ＭＳ ゴシック" panose="020B0609070205080204" pitchFamily="49" charset="-128"/>
                <a:ea typeface="ＭＳ ゴシック" panose="020B0609070205080204" pitchFamily="49" charset="-128"/>
              </a:rPr>
              <a:t> </a:t>
            </a:r>
            <a:r>
              <a:rPr kumimoji="1" lang="ja-JP" altLang="en-US" sz="2000" b="1" dirty="0">
                <a:latin typeface="ＭＳ ゴシック" panose="020B0609070205080204" pitchFamily="49" charset="-128"/>
                <a:ea typeface="ＭＳ ゴシック" panose="020B0609070205080204" pitchFamily="49" charset="-128"/>
              </a:rPr>
              <a:t>過失割合判決（大阪地裁）</a:t>
            </a:r>
            <a:endParaRPr kumimoji="1" lang="en-US" altLang="ja-JP" sz="2000" b="1" dirty="0">
              <a:latin typeface="ＭＳ ゴシック" panose="020B0609070205080204" pitchFamily="49" charset="-128"/>
              <a:ea typeface="ＭＳ ゴシック" panose="020B0609070205080204" pitchFamily="49" charset="-128"/>
            </a:endParaRPr>
          </a:p>
          <a:p>
            <a:pPr algn="l"/>
            <a:r>
              <a:rPr kumimoji="1" lang="ja-JP" altLang="en-US" sz="2000" b="1" dirty="0">
                <a:latin typeface="ＭＳ ゴシック" panose="020B0609070205080204" pitchFamily="49" charset="-128"/>
                <a:ea typeface="ＭＳ ゴシック" panose="020B0609070205080204" pitchFamily="49" charset="-128"/>
              </a:rPr>
              <a:t>　～事故から解決までに約</a:t>
            </a:r>
            <a:r>
              <a:rPr kumimoji="1" lang="en-US" altLang="ja-JP" sz="2000" b="1" dirty="0">
                <a:latin typeface="ＭＳ ゴシック" panose="020B0609070205080204" pitchFamily="49" charset="-128"/>
                <a:ea typeface="ＭＳ ゴシック" panose="020B0609070205080204" pitchFamily="49" charset="-128"/>
              </a:rPr>
              <a:t>20</a:t>
            </a:r>
            <a:r>
              <a:rPr kumimoji="1" lang="ja-JP" altLang="en-US" sz="2000" b="1" dirty="0">
                <a:latin typeface="ＭＳ ゴシック" panose="020B0609070205080204" pitchFamily="49" charset="-128"/>
                <a:ea typeface="ＭＳ ゴシック" panose="020B0609070205080204" pitchFamily="49" charset="-128"/>
              </a:rPr>
              <a:t>年～</a:t>
            </a:r>
          </a:p>
        </p:txBody>
      </p:sp>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23</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正方形/長方形 1"/>
          <p:cNvSpPr/>
          <p:nvPr/>
        </p:nvSpPr>
        <p:spPr bwMode="auto">
          <a:xfrm>
            <a:off x="7791610" y="2410860"/>
            <a:ext cx="895190" cy="182563"/>
          </a:xfrm>
          <a:prstGeom prst="rect">
            <a:avLst/>
          </a:prstGeom>
          <a:solidFill>
            <a:srgbClr val="00CC99">
              <a:alpha val="47059"/>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7411" name="Rectangle 4"/>
          <p:cNvSpPr>
            <a:spLocks noGrp="1" noChangeArrowheads="1"/>
          </p:cNvSpPr>
          <p:nvPr>
            <p:ph type="body" idx="1"/>
          </p:nvPr>
        </p:nvSpPr>
        <p:spPr>
          <a:xfrm>
            <a:off x="124191" y="817874"/>
            <a:ext cx="3402781" cy="424128"/>
          </a:xfrm>
          <a:ln>
            <a:solidFill>
              <a:srgbClr val="0000FF"/>
            </a:solidFill>
          </a:ln>
        </p:spPr>
        <p:txBody>
          <a:bodyPr/>
          <a:lstStyle/>
          <a:p>
            <a:pPr marL="0" indent="0" algn="ctr" eaLnBrk="1" hangingPunct="1">
              <a:spcBef>
                <a:spcPts val="0"/>
              </a:spcBef>
              <a:buFont typeface="Wingdings" pitchFamily="2" charset="2"/>
              <a:buNone/>
            </a:pPr>
            <a:r>
              <a:rPr lang="ja-JP" altLang="en-US" sz="2000" dirty="0">
                <a:latin typeface="ＭＳ Ｐゴシック" pitchFamily="50" charset="-128"/>
              </a:rPr>
              <a:t>増便のために信号所を増設</a:t>
            </a:r>
            <a:endParaRPr lang="en-US" altLang="ja-JP" sz="2000" dirty="0">
              <a:latin typeface="ＭＳ Ｐゴシック" pitchFamily="50" charset="-128"/>
            </a:endParaRPr>
          </a:p>
        </p:txBody>
      </p:sp>
      <p:sp>
        <p:nvSpPr>
          <p:cNvPr id="17412" name="Freeform 6"/>
          <p:cNvSpPr>
            <a:spLocks/>
          </p:cNvSpPr>
          <p:nvPr/>
        </p:nvSpPr>
        <p:spPr bwMode="auto">
          <a:xfrm>
            <a:off x="4869484" y="2860323"/>
            <a:ext cx="829646" cy="1633919"/>
          </a:xfrm>
          <a:custGeom>
            <a:avLst/>
            <a:gdLst>
              <a:gd name="T0" fmla="*/ 0 w 778"/>
              <a:gd name="T1" fmla="*/ 2147483647 h 1143"/>
              <a:gd name="T2" fmla="*/ 2147483647 w 778"/>
              <a:gd name="T3" fmla="*/ 2147483647 h 1143"/>
              <a:gd name="T4" fmla="*/ 2147483647 w 778"/>
              <a:gd name="T5" fmla="*/ 2147483647 h 1143"/>
              <a:gd name="T6" fmla="*/ 2147483647 w 778"/>
              <a:gd name="T7" fmla="*/ 2147483647 h 1143"/>
              <a:gd name="T8" fmla="*/ 2147483647 w 778"/>
              <a:gd name="T9" fmla="*/ 2147483647 h 1143"/>
              <a:gd name="T10" fmla="*/ 2147483647 w 778"/>
              <a:gd name="T11" fmla="*/ 2147483647 h 1143"/>
              <a:gd name="T12" fmla="*/ 2147483647 w 778"/>
              <a:gd name="T13" fmla="*/ 2147483647 h 1143"/>
              <a:gd name="T14" fmla="*/ 2147483647 w 778"/>
              <a:gd name="T15" fmla="*/ 2147483647 h 1143"/>
              <a:gd name="T16" fmla="*/ 2147483647 w 778"/>
              <a:gd name="T17" fmla="*/ 0 h 1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8"/>
              <a:gd name="T28" fmla="*/ 0 h 1143"/>
              <a:gd name="T29" fmla="*/ 778 w 778"/>
              <a:gd name="T30" fmla="*/ 1143 h 11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8" h="1143">
                <a:moveTo>
                  <a:pt x="0" y="1143"/>
                </a:moveTo>
                <a:cubicBezTo>
                  <a:pt x="3" y="1097"/>
                  <a:pt x="8" y="965"/>
                  <a:pt x="19" y="869"/>
                </a:cubicBezTo>
                <a:cubicBezTo>
                  <a:pt x="30" y="773"/>
                  <a:pt x="41" y="652"/>
                  <a:pt x="64" y="567"/>
                </a:cubicBezTo>
                <a:cubicBezTo>
                  <a:pt x="87" y="482"/>
                  <a:pt x="122" y="412"/>
                  <a:pt x="156" y="357"/>
                </a:cubicBezTo>
                <a:cubicBezTo>
                  <a:pt x="190" y="302"/>
                  <a:pt x="228" y="270"/>
                  <a:pt x="266" y="238"/>
                </a:cubicBezTo>
                <a:cubicBezTo>
                  <a:pt x="304" y="206"/>
                  <a:pt x="347" y="188"/>
                  <a:pt x="384" y="165"/>
                </a:cubicBezTo>
                <a:cubicBezTo>
                  <a:pt x="421" y="142"/>
                  <a:pt x="439" y="124"/>
                  <a:pt x="485" y="101"/>
                </a:cubicBezTo>
                <a:cubicBezTo>
                  <a:pt x="531" y="78"/>
                  <a:pt x="610" y="45"/>
                  <a:pt x="659" y="28"/>
                </a:cubicBezTo>
                <a:cubicBezTo>
                  <a:pt x="708" y="11"/>
                  <a:pt x="753" y="6"/>
                  <a:pt x="778" y="0"/>
                </a:cubicBezTo>
              </a:path>
            </a:pathLst>
          </a:custGeom>
          <a:noFill/>
          <a:ln w="25400">
            <a:solidFill>
              <a:schemeClr val="tx1"/>
            </a:solidFill>
            <a:round/>
            <a:headEnd/>
            <a:tailEnd/>
          </a:ln>
        </p:spPr>
        <p:txBody>
          <a:bodyPr wrap="square" anchor="ctr">
            <a:noAutofit/>
          </a:bodyPr>
          <a:lstStyle/>
          <a:p>
            <a:endParaRPr lang="ja-JP" altLang="en-US"/>
          </a:p>
        </p:txBody>
      </p:sp>
      <p:sp>
        <p:nvSpPr>
          <p:cNvPr id="17413" name="Rectangle 7"/>
          <p:cNvSpPr>
            <a:spLocks noChangeArrowheads="1"/>
          </p:cNvSpPr>
          <p:nvPr/>
        </p:nvSpPr>
        <p:spPr bwMode="auto">
          <a:xfrm>
            <a:off x="4740222" y="4484954"/>
            <a:ext cx="288925" cy="575670"/>
          </a:xfrm>
          <a:prstGeom prst="rect">
            <a:avLst/>
          </a:prstGeom>
          <a:solidFill>
            <a:schemeClr val="folHlink"/>
          </a:solidFill>
          <a:ln w="9525" algn="ctr">
            <a:solidFill>
              <a:schemeClr val="tx1"/>
            </a:solidFill>
            <a:miter lim="800000"/>
            <a:headEnd/>
            <a:tailEnd/>
          </a:ln>
        </p:spPr>
        <p:txBody>
          <a:bodyPr anchor="ctr">
            <a:noAutofit/>
          </a:bodyPr>
          <a:lstStyle/>
          <a:p>
            <a:endParaRPr lang="ja-JP" altLang="en-US"/>
          </a:p>
        </p:txBody>
      </p:sp>
      <p:sp>
        <p:nvSpPr>
          <p:cNvPr id="17415" name="Text Box 9"/>
          <p:cNvSpPr txBox="1">
            <a:spLocks noChangeArrowheads="1"/>
          </p:cNvSpPr>
          <p:nvPr/>
        </p:nvSpPr>
        <p:spPr bwMode="auto">
          <a:xfrm>
            <a:off x="4990188" y="4585419"/>
            <a:ext cx="946150" cy="396875"/>
          </a:xfrm>
          <a:prstGeom prst="rect">
            <a:avLst/>
          </a:prstGeom>
          <a:noFill/>
          <a:ln w="9525" algn="ctr">
            <a:noFill/>
            <a:miter lim="800000"/>
            <a:headEnd/>
            <a:tailEnd/>
          </a:ln>
        </p:spPr>
        <p:txBody>
          <a:bodyPr wrap="none">
            <a:spAutoFit/>
          </a:bodyPr>
          <a:lstStyle/>
          <a:p>
            <a:r>
              <a:rPr lang="ja-JP" altLang="en-US" sz="2000" dirty="0">
                <a:ea typeface="HG丸ｺﾞｼｯｸM-PRO" pitchFamily="50" charset="-128"/>
              </a:rPr>
              <a:t>信楽駅</a:t>
            </a:r>
          </a:p>
        </p:txBody>
      </p:sp>
      <p:sp>
        <p:nvSpPr>
          <p:cNvPr id="17416" name="Text Box 10"/>
          <p:cNvSpPr txBox="1">
            <a:spLocks noChangeArrowheads="1"/>
          </p:cNvSpPr>
          <p:nvPr/>
        </p:nvSpPr>
        <p:spPr bwMode="auto">
          <a:xfrm>
            <a:off x="5357071" y="1873890"/>
            <a:ext cx="1980029" cy="707886"/>
          </a:xfrm>
          <a:prstGeom prst="rect">
            <a:avLst/>
          </a:prstGeom>
          <a:noFill/>
          <a:ln w="9525" algn="ctr">
            <a:noFill/>
            <a:miter lim="800000"/>
            <a:headEnd/>
            <a:tailEnd/>
          </a:ln>
        </p:spPr>
        <p:txBody>
          <a:bodyPr wrap="none">
            <a:spAutoFit/>
          </a:bodyPr>
          <a:lstStyle/>
          <a:p>
            <a:r>
              <a:rPr lang="ja-JP" altLang="en-US" sz="2000" dirty="0">
                <a:ea typeface="HG丸ｺﾞｼｯｸM-PRO" pitchFamily="50" charset="-128"/>
              </a:rPr>
              <a:t>小野谷信号所</a:t>
            </a:r>
            <a:endParaRPr lang="en-US" altLang="ja-JP" sz="2000" dirty="0">
              <a:ea typeface="HG丸ｺﾞｼｯｸM-PRO" pitchFamily="50" charset="-128"/>
            </a:endParaRPr>
          </a:p>
          <a:p>
            <a:r>
              <a:rPr lang="ja-JP" altLang="en-US" sz="2000" dirty="0">
                <a:ea typeface="HG丸ｺﾞｼｯｸM-PRO" pitchFamily="50" charset="-128"/>
              </a:rPr>
              <a:t>（行き違い所）</a:t>
            </a:r>
          </a:p>
        </p:txBody>
      </p:sp>
      <p:sp>
        <p:nvSpPr>
          <p:cNvPr id="17417" name="Line 11"/>
          <p:cNvSpPr>
            <a:spLocks noChangeShapeType="1"/>
          </p:cNvSpPr>
          <p:nvPr/>
        </p:nvSpPr>
        <p:spPr bwMode="auto">
          <a:xfrm flipV="1">
            <a:off x="5698288" y="2663005"/>
            <a:ext cx="200708" cy="191588"/>
          </a:xfrm>
          <a:prstGeom prst="line">
            <a:avLst/>
          </a:prstGeom>
          <a:noFill/>
          <a:ln w="25400">
            <a:solidFill>
              <a:schemeClr val="tx1"/>
            </a:solidFill>
            <a:round/>
            <a:headEnd/>
            <a:tailEnd/>
          </a:ln>
        </p:spPr>
        <p:txBody>
          <a:bodyPr wrap="square" anchor="ctr">
            <a:spAutoFit/>
          </a:bodyPr>
          <a:lstStyle/>
          <a:p>
            <a:endParaRPr lang="ja-JP" altLang="en-US"/>
          </a:p>
        </p:txBody>
      </p:sp>
      <p:sp>
        <p:nvSpPr>
          <p:cNvPr id="17418" name="Line 12"/>
          <p:cNvSpPr>
            <a:spLocks noChangeShapeType="1"/>
          </p:cNvSpPr>
          <p:nvPr/>
        </p:nvSpPr>
        <p:spPr bwMode="auto">
          <a:xfrm>
            <a:off x="5698288" y="2854594"/>
            <a:ext cx="199866" cy="188482"/>
          </a:xfrm>
          <a:prstGeom prst="line">
            <a:avLst/>
          </a:prstGeom>
          <a:noFill/>
          <a:ln w="25400">
            <a:solidFill>
              <a:schemeClr val="tx1"/>
            </a:solidFill>
            <a:round/>
            <a:headEnd/>
            <a:tailEnd/>
          </a:ln>
        </p:spPr>
        <p:txBody>
          <a:bodyPr wrap="square" anchor="ctr">
            <a:spAutoFit/>
          </a:bodyPr>
          <a:lstStyle/>
          <a:p>
            <a:endParaRPr lang="ja-JP" altLang="en-US"/>
          </a:p>
        </p:txBody>
      </p:sp>
      <p:sp>
        <p:nvSpPr>
          <p:cNvPr id="17419" name="Line 13"/>
          <p:cNvSpPr>
            <a:spLocks noChangeShapeType="1"/>
          </p:cNvSpPr>
          <p:nvPr/>
        </p:nvSpPr>
        <p:spPr bwMode="auto">
          <a:xfrm>
            <a:off x="5898154" y="2663005"/>
            <a:ext cx="847139" cy="0"/>
          </a:xfrm>
          <a:prstGeom prst="line">
            <a:avLst/>
          </a:prstGeom>
          <a:noFill/>
          <a:ln w="25400">
            <a:solidFill>
              <a:schemeClr val="tx1"/>
            </a:solidFill>
            <a:round/>
            <a:headEnd/>
            <a:tailEnd/>
          </a:ln>
        </p:spPr>
        <p:txBody>
          <a:bodyPr wrap="square" anchor="ctr">
            <a:spAutoFit/>
          </a:bodyPr>
          <a:lstStyle/>
          <a:p>
            <a:endParaRPr lang="ja-JP" altLang="en-US"/>
          </a:p>
        </p:txBody>
      </p:sp>
      <p:sp>
        <p:nvSpPr>
          <p:cNvPr id="17420" name="Line 14"/>
          <p:cNvSpPr>
            <a:spLocks noChangeShapeType="1"/>
          </p:cNvSpPr>
          <p:nvPr/>
        </p:nvSpPr>
        <p:spPr bwMode="auto">
          <a:xfrm flipV="1">
            <a:off x="5898996" y="3043075"/>
            <a:ext cx="846298" cy="5731"/>
          </a:xfrm>
          <a:prstGeom prst="line">
            <a:avLst/>
          </a:prstGeom>
          <a:noFill/>
          <a:ln w="25400">
            <a:solidFill>
              <a:schemeClr val="tx1"/>
            </a:solidFill>
            <a:round/>
            <a:headEnd/>
            <a:tailEnd/>
          </a:ln>
        </p:spPr>
        <p:txBody>
          <a:bodyPr wrap="square" anchor="ctr">
            <a:spAutoFit/>
          </a:bodyPr>
          <a:lstStyle/>
          <a:p>
            <a:endParaRPr lang="ja-JP" altLang="en-US"/>
          </a:p>
        </p:txBody>
      </p:sp>
      <p:sp>
        <p:nvSpPr>
          <p:cNvPr id="17421" name="Line 15"/>
          <p:cNvSpPr>
            <a:spLocks noChangeShapeType="1"/>
          </p:cNvSpPr>
          <p:nvPr/>
        </p:nvSpPr>
        <p:spPr bwMode="auto">
          <a:xfrm>
            <a:off x="6745292" y="2657277"/>
            <a:ext cx="199867" cy="186086"/>
          </a:xfrm>
          <a:prstGeom prst="line">
            <a:avLst/>
          </a:prstGeom>
          <a:noFill/>
          <a:ln w="25400">
            <a:solidFill>
              <a:schemeClr val="tx1"/>
            </a:solidFill>
            <a:round/>
            <a:headEnd/>
            <a:tailEnd/>
          </a:ln>
        </p:spPr>
        <p:txBody>
          <a:bodyPr wrap="square" anchor="ctr">
            <a:spAutoFit/>
          </a:bodyPr>
          <a:lstStyle/>
          <a:p>
            <a:endParaRPr lang="ja-JP" altLang="en-US"/>
          </a:p>
        </p:txBody>
      </p:sp>
      <p:sp>
        <p:nvSpPr>
          <p:cNvPr id="17422" name="Line 16"/>
          <p:cNvSpPr>
            <a:spLocks noChangeShapeType="1"/>
          </p:cNvSpPr>
          <p:nvPr/>
        </p:nvSpPr>
        <p:spPr bwMode="auto">
          <a:xfrm flipH="1">
            <a:off x="6745291" y="2862719"/>
            <a:ext cx="199868" cy="180356"/>
          </a:xfrm>
          <a:prstGeom prst="line">
            <a:avLst/>
          </a:prstGeom>
          <a:noFill/>
          <a:ln w="25400">
            <a:solidFill>
              <a:schemeClr val="tx1"/>
            </a:solidFill>
            <a:round/>
            <a:headEnd/>
            <a:tailEnd/>
          </a:ln>
        </p:spPr>
        <p:txBody>
          <a:bodyPr wrap="square" anchor="ctr">
            <a:spAutoFit/>
          </a:bodyPr>
          <a:lstStyle/>
          <a:p>
            <a:endParaRPr lang="ja-JP" altLang="en-US"/>
          </a:p>
        </p:txBody>
      </p:sp>
      <p:sp>
        <p:nvSpPr>
          <p:cNvPr id="17423" name="Line 17"/>
          <p:cNvSpPr>
            <a:spLocks noChangeShapeType="1"/>
          </p:cNvSpPr>
          <p:nvPr/>
        </p:nvSpPr>
        <p:spPr bwMode="auto">
          <a:xfrm>
            <a:off x="6945159" y="2857118"/>
            <a:ext cx="785047" cy="0"/>
          </a:xfrm>
          <a:prstGeom prst="line">
            <a:avLst/>
          </a:prstGeom>
          <a:noFill/>
          <a:ln w="25400">
            <a:solidFill>
              <a:schemeClr val="tx1"/>
            </a:solidFill>
            <a:round/>
            <a:headEnd/>
            <a:tailEnd/>
          </a:ln>
        </p:spPr>
        <p:txBody>
          <a:bodyPr wrap="square" anchor="ctr">
            <a:spAutoFit/>
          </a:bodyPr>
          <a:lstStyle/>
          <a:p>
            <a:endParaRPr lang="ja-JP" altLang="en-US"/>
          </a:p>
        </p:txBody>
      </p:sp>
      <p:sp>
        <p:nvSpPr>
          <p:cNvPr id="17424" name="Oval 18"/>
          <p:cNvSpPr>
            <a:spLocks noChangeArrowheads="1"/>
          </p:cNvSpPr>
          <p:nvPr/>
        </p:nvSpPr>
        <p:spPr bwMode="auto">
          <a:xfrm>
            <a:off x="4223035" y="4184056"/>
            <a:ext cx="431800" cy="865188"/>
          </a:xfrm>
          <a:prstGeom prst="ellipse">
            <a:avLst/>
          </a:prstGeom>
          <a:solidFill>
            <a:schemeClr val="bg1"/>
          </a:solidFill>
          <a:ln w="9525" algn="ctr">
            <a:solidFill>
              <a:schemeClr val="tx1"/>
            </a:solidFill>
            <a:round/>
            <a:headEnd/>
            <a:tailEnd/>
          </a:ln>
        </p:spPr>
        <p:txBody>
          <a:bodyPr anchor="ctr">
            <a:spAutoFit/>
          </a:bodyPr>
          <a:lstStyle/>
          <a:p>
            <a:endParaRPr lang="ja-JP" altLang="en-US"/>
          </a:p>
        </p:txBody>
      </p:sp>
      <p:sp>
        <p:nvSpPr>
          <p:cNvPr id="17425" name="Oval 19"/>
          <p:cNvSpPr>
            <a:spLocks noChangeArrowheads="1"/>
          </p:cNvSpPr>
          <p:nvPr/>
        </p:nvSpPr>
        <p:spPr bwMode="auto">
          <a:xfrm>
            <a:off x="4294472" y="4314231"/>
            <a:ext cx="287338" cy="288925"/>
          </a:xfrm>
          <a:prstGeom prst="ellipse">
            <a:avLst/>
          </a:prstGeom>
          <a:solidFill>
            <a:srgbClr val="FF0000"/>
          </a:solidFill>
          <a:ln w="9525" algn="ctr">
            <a:solidFill>
              <a:schemeClr val="tx1"/>
            </a:solidFill>
            <a:round/>
            <a:headEnd/>
            <a:tailEnd/>
          </a:ln>
        </p:spPr>
        <p:txBody>
          <a:bodyPr anchor="ctr">
            <a:spAutoFit/>
          </a:bodyPr>
          <a:lstStyle/>
          <a:p>
            <a:endParaRPr lang="ja-JP" altLang="en-US"/>
          </a:p>
        </p:txBody>
      </p:sp>
      <p:sp>
        <p:nvSpPr>
          <p:cNvPr id="17426" name="Oval 20"/>
          <p:cNvSpPr>
            <a:spLocks noChangeArrowheads="1"/>
          </p:cNvSpPr>
          <p:nvPr/>
        </p:nvSpPr>
        <p:spPr bwMode="auto">
          <a:xfrm>
            <a:off x="4294472" y="4660306"/>
            <a:ext cx="287338" cy="288925"/>
          </a:xfrm>
          <a:prstGeom prst="ellipse">
            <a:avLst/>
          </a:prstGeom>
          <a:solidFill>
            <a:schemeClr val="folHlink"/>
          </a:solidFill>
          <a:ln w="9525" algn="ctr">
            <a:solidFill>
              <a:schemeClr val="tx1"/>
            </a:solidFill>
            <a:round/>
            <a:headEnd/>
            <a:tailEnd/>
          </a:ln>
        </p:spPr>
        <p:txBody>
          <a:bodyPr anchor="ctr">
            <a:spAutoFit/>
          </a:bodyPr>
          <a:lstStyle/>
          <a:p>
            <a:endParaRPr lang="ja-JP" altLang="en-US"/>
          </a:p>
        </p:txBody>
      </p:sp>
      <p:sp>
        <p:nvSpPr>
          <p:cNvPr id="17427" name="Oval 21"/>
          <p:cNvSpPr>
            <a:spLocks noChangeArrowheads="1"/>
          </p:cNvSpPr>
          <p:nvPr/>
        </p:nvSpPr>
        <p:spPr bwMode="auto">
          <a:xfrm>
            <a:off x="5104488" y="1645686"/>
            <a:ext cx="431800" cy="865188"/>
          </a:xfrm>
          <a:prstGeom prst="ellipse">
            <a:avLst/>
          </a:prstGeom>
          <a:solidFill>
            <a:schemeClr val="bg1"/>
          </a:solidFill>
          <a:ln w="9525" algn="ctr">
            <a:solidFill>
              <a:schemeClr val="tx1"/>
            </a:solidFill>
            <a:round/>
            <a:headEnd/>
            <a:tailEnd/>
          </a:ln>
        </p:spPr>
        <p:txBody>
          <a:bodyPr anchor="ctr">
            <a:spAutoFit/>
          </a:bodyPr>
          <a:lstStyle/>
          <a:p>
            <a:endParaRPr lang="ja-JP" altLang="en-US"/>
          </a:p>
        </p:txBody>
      </p:sp>
      <p:sp>
        <p:nvSpPr>
          <p:cNvPr id="17428" name="Oval 22"/>
          <p:cNvSpPr>
            <a:spLocks noChangeArrowheads="1"/>
          </p:cNvSpPr>
          <p:nvPr/>
        </p:nvSpPr>
        <p:spPr bwMode="auto">
          <a:xfrm>
            <a:off x="5175925" y="1775861"/>
            <a:ext cx="287338" cy="288925"/>
          </a:xfrm>
          <a:prstGeom prst="ellipse">
            <a:avLst/>
          </a:prstGeom>
          <a:solidFill>
            <a:schemeClr val="bg1"/>
          </a:solidFill>
          <a:ln w="25400" algn="ctr">
            <a:solidFill>
              <a:srgbClr val="FF0000"/>
            </a:solidFill>
            <a:prstDash val="sysDot"/>
            <a:round/>
            <a:headEnd/>
            <a:tailEnd/>
          </a:ln>
        </p:spPr>
        <p:txBody>
          <a:bodyPr anchor="ctr">
            <a:spAutoFit/>
          </a:bodyPr>
          <a:lstStyle/>
          <a:p>
            <a:endParaRPr lang="ja-JP" altLang="en-US"/>
          </a:p>
        </p:txBody>
      </p:sp>
      <p:sp>
        <p:nvSpPr>
          <p:cNvPr id="17429" name="Oval 23"/>
          <p:cNvSpPr>
            <a:spLocks noChangeArrowheads="1"/>
          </p:cNvSpPr>
          <p:nvPr/>
        </p:nvSpPr>
        <p:spPr bwMode="auto">
          <a:xfrm>
            <a:off x="5175925" y="2121936"/>
            <a:ext cx="287338" cy="288925"/>
          </a:xfrm>
          <a:prstGeom prst="ellipse">
            <a:avLst/>
          </a:prstGeom>
          <a:solidFill>
            <a:schemeClr val="bg1"/>
          </a:solidFill>
          <a:ln w="25400" algn="ctr">
            <a:solidFill>
              <a:srgbClr val="00FF00"/>
            </a:solidFill>
            <a:prstDash val="sysDot"/>
            <a:round/>
            <a:headEnd/>
            <a:tailEnd/>
          </a:ln>
        </p:spPr>
        <p:txBody>
          <a:bodyPr anchor="ctr">
            <a:spAutoFit/>
          </a:bodyPr>
          <a:lstStyle/>
          <a:p>
            <a:endParaRPr lang="ja-JP" altLang="en-US"/>
          </a:p>
        </p:txBody>
      </p:sp>
      <p:sp>
        <p:nvSpPr>
          <p:cNvPr id="17430" name="Rectangle 24"/>
          <p:cNvSpPr>
            <a:spLocks noChangeArrowheads="1"/>
          </p:cNvSpPr>
          <p:nvPr/>
        </p:nvSpPr>
        <p:spPr bwMode="auto">
          <a:xfrm rot="540000">
            <a:off x="4860134" y="3482438"/>
            <a:ext cx="217487" cy="576263"/>
          </a:xfrm>
          <a:prstGeom prst="rect">
            <a:avLst/>
          </a:prstGeom>
          <a:solidFill>
            <a:schemeClr val="bg1"/>
          </a:solidFill>
          <a:ln w="9525" algn="ctr">
            <a:solidFill>
              <a:schemeClr val="tx1"/>
            </a:solidFill>
            <a:miter lim="800000"/>
            <a:headEnd/>
            <a:tailEnd/>
          </a:ln>
        </p:spPr>
        <p:txBody>
          <a:bodyPr anchor="ctr">
            <a:spAutoFit/>
          </a:bodyPr>
          <a:lstStyle/>
          <a:p>
            <a:endParaRPr lang="ja-JP" altLang="en-US"/>
          </a:p>
        </p:txBody>
      </p:sp>
      <p:sp>
        <p:nvSpPr>
          <p:cNvPr id="17431" name="Rectangle 25"/>
          <p:cNvSpPr>
            <a:spLocks noChangeArrowheads="1"/>
          </p:cNvSpPr>
          <p:nvPr/>
        </p:nvSpPr>
        <p:spPr bwMode="auto">
          <a:xfrm rot="2280000">
            <a:off x="5142485" y="2946966"/>
            <a:ext cx="217488" cy="576262"/>
          </a:xfrm>
          <a:prstGeom prst="rect">
            <a:avLst/>
          </a:prstGeom>
          <a:solidFill>
            <a:schemeClr val="bg1"/>
          </a:solidFill>
          <a:ln w="9525" algn="ctr">
            <a:solidFill>
              <a:srgbClr val="0000FF"/>
            </a:solidFill>
            <a:miter lim="800000"/>
            <a:headEnd/>
            <a:tailEnd/>
          </a:ln>
        </p:spPr>
        <p:txBody>
          <a:bodyPr anchor="ctr">
            <a:spAutoFit/>
          </a:bodyPr>
          <a:lstStyle/>
          <a:p>
            <a:endParaRPr lang="ja-JP" altLang="en-US"/>
          </a:p>
        </p:txBody>
      </p:sp>
      <p:sp>
        <p:nvSpPr>
          <p:cNvPr id="17432" name="AutoShape 26"/>
          <p:cNvSpPr>
            <a:spLocks noChangeArrowheads="1"/>
          </p:cNvSpPr>
          <p:nvPr/>
        </p:nvSpPr>
        <p:spPr bwMode="auto">
          <a:xfrm>
            <a:off x="4442624" y="3011953"/>
            <a:ext cx="576262" cy="576262"/>
          </a:xfrm>
          <a:prstGeom prst="irregularSeal1">
            <a:avLst/>
          </a:prstGeom>
          <a:solidFill>
            <a:srgbClr val="FF6600"/>
          </a:solidFill>
          <a:ln w="9525" algn="ctr">
            <a:solidFill>
              <a:srgbClr val="FF6600"/>
            </a:solidFill>
            <a:miter lim="800000"/>
            <a:headEnd/>
            <a:tailEnd/>
          </a:ln>
        </p:spPr>
        <p:txBody>
          <a:bodyPr anchor="ctr">
            <a:spAutoFit/>
          </a:bodyPr>
          <a:lstStyle/>
          <a:p>
            <a:endParaRPr lang="ja-JP" altLang="en-US"/>
          </a:p>
        </p:txBody>
      </p:sp>
      <p:sp>
        <p:nvSpPr>
          <p:cNvPr id="17433" name="Text Box 27"/>
          <p:cNvSpPr txBox="1">
            <a:spLocks noChangeArrowheads="1"/>
          </p:cNvSpPr>
          <p:nvPr/>
        </p:nvSpPr>
        <p:spPr bwMode="auto">
          <a:xfrm>
            <a:off x="4480285" y="3535632"/>
            <a:ext cx="441147" cy="400110"/>
          </a:xfrm>
          <a:prstGeom prst="rect">
            <a:avLst/>
          </a:prstGeom>
          <a:noFill/>
          <a:ln w="9525" algn="ctr">
            <a:noFill/>
            <a:miter lim="800000"/>
            <a:headEnd/>
            <a:tailEnd/>
          </a:ln>
        </p:spPr>
        <p:txBody>
          <a:bodyPr wrap="none">
            <a:spAutoFit/>
          </a:bodyPr>
          <a:lstStyle/>
          <a:p>
            <a:r>
              <a:rPr lang="ja-JP" altLang="en-US" sz="2000" dirty="0">
                <a:ea typeface="HG丸ｺﾞｼｯｸM-PRO" pitchFamily="50" charset="-128"/>
              </a:rPr>
              <a:t>Ａ</a:t>
            </a:r>
          </a:p>
        </p:txBody>
      </p:sp>
      <p:sp>
        <p:nvSpPr>
          <p:cNvPr id="17434" name="Text Box 28"/>
          <p:cNvSpPr txBox="1">
            <a:spLocks noChangeArrowheads="1"/>
          </p:cNvSpPr>
          <p:nvPr/>
        </p:nvSpPr>
        <p:spPr bwMode="auto">
          <a:xfrm>
            <a:off x="4842120" y="2853119"/>
            <a:ext cx="438150" cy="396875"/>
          </a:xfrm>
          <a:prstGeom prst="rect">
            <a:avLst/>
          </a:prstGeom>
          <a:noFill/>
          <a:ln w="9525" algn="ctr">
            <a:noFill/>
            <a:miter lim="800000"/>
            <a:headEnd/>
            <a:tailEnd/>
          </a:ln>
        </p:spPr>
        <p:txBody>
          <a:bodyPr wrap="none">
            <a:spAutoFit/>
          </a:bodyPr>
          <a:lstStyle/>
          <a:p>
            <a:r>
              <a:rPr lang="ja-JP" altLang="en-US" sz="2000" dirty="0">
                <a:solidFill>
                  <a:srgbClr val="0000FF"/>
                </a:solidFill>
                <a:ea typeface="HG丸ｺﾞｼｯｸM-PRO" pitchFamily="50" charset="-128"/>
              </a:rPr>
              <a:t>Ｂ</a:t>
            </a:r>
          </a:p>
        </p:txBody>
      </p:sp>
      <p:pic>
        <p:nvPicPr>
          <p:cNvPr id="17435" name="Picture 29"/>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00734" name="Rectangle 30"/>
          <p:cNvSpPr>
            <a:spLocks noChangeArrowheads="1"/>
          </p:cNvSpPr>
          <p:nvPr/>
        </p:nvSpPr>
        <p:spPr bwMode="auto">
          <a:xfrm>
            <a:off x="0" y="-3175"/>
            <a:ext cx="9144000" cy="719138"/>
          </a:xfrm>
          <a:prstGeom prst="rect">
            <a:avLst/>
          </a:prstGeom>
          <a:solidFill>
            <a:srgbClr val="FFCCFF"/>
          </a:solidFill>
          <a:ln w="9525">
            <a:noFill/>
            <a:miter lim="800000"/>
            <a:headEnd/>
            <a:tailEnd/>
          </a:ln>
          <a:effectLst/>
        </p:spPr>
        <p:txBody>
          <a:bodyPr anchor="ctr"/>
          <a:lstStyle/>
          <a:p>
            <a:pPr>
              <a:defRPr/>
            </a:pPr>
            <a:r>
              <a:rPr lang="ja-JP" altLang="en-US" sz="2800" dirty="0"/>
              <a:t>★（参考</a:t>
            </a:r>
            <a:r>
              <a:rPr lang="en-US" altLang="ja-JP" sz="2800" dirty="0"/>
              <a:t>7</a:t>
            </a:r>
            <a:r>
              <a:rPr lang="ja-JP" altLang="en-US" sz="2800" dirty="0"/>
              <a:t>）　信楽高原鉄道事故はなぜ起きたのか？</a:t>
            </a:r>
          </a:p>
        </p:txBody>
      </p:sp>
      <p:sp>
        <p:nvSpPr>
          <p:cNvPr id="30" name="Line 17"/>
          <p:cNvSpPr>
            <a:spLocks noChangeShapeType="1"/>
          </p:cNvSpPr>
          <p:nvPr/>
        </p:nvSpPr>
        <p:spPr bwMode="auto">
          <a:xfrm flipV="1">
            <a:off x="7731051" y="2682362"/>
            <a:ext cx="243800" cy="180356"/>
          </a:xfrm>
          <a:prstGeom prst="line">
            <a:avLst/>
          </a:prstGeom>
          <a:noFill/>
          <a:ln w="25400">
            <a:solidFill>
              <a:schemeClr val="tx1"/>
            </a:solidFill>
            <a:round/>
            <a:headEnd/>
            <a:tailEnd/>
          </a:ln>
        </p:spPr>
        <p:txBody>
          <a:bodyPr wrap="square" anchor="ctr">
            <a:spAutoFit/>
          </a:bodyPr>
          <a:lstStyle/>
          <a:p>
            <a:endParaRPr lang="ja-JP" altLang="en-US"/>
          </a:p>
        </p:txBody>
      </p:sp>
      <p:sp>
        <p:nvSpPr>
          <p:cNvPr id="31" name="Line 17"/>
          <p:cNvSpPr>
            <a:spLocks noChangeShapeType="1"/>
          </p:cNvSpPr>
          <p:nvPr/>
        </p:nvSpPr>
        <p:spPr bwMode="auto">
          <a:xfrm flipH="1" flipV="1">
            <a:off x="8491140" y="799022"/>
            <a:ext cx="1" cy="3288912"/>
          </a:xfrm>
          <a:prstGeom prst="line">
            <a:avLst/>
          </a:prstGeom>
          <a:noFill/>
          <a:ln w="25400">
            <a:solidFill>
              <a:srgbClr val="0000FF"/>
            </a:solidFill>
            <a:round/>
            <a:headEnd/>
            <a:tailEnd/>
          </a:ln>
        </p:spPr>
        <p:txBody>
          <a:bodyPr wrap="square" anchor="ctr">
            <a:spAutoFit/>
          </a:bodyPr>
          <a:lstStyle/>
          <a:p>
            <a:endParaRPr lang="ja-JP" altLang="en-US"/>
          </a:p>
        </p:txBody>
      </p:sp>
      <p:sp>
        <p:nvSpPr>
          <p:cNvPr id="32" name="Line 17"/>
          <p:cNvSpPr>
            <a:spLocks noChangeShapeType="1"/>
          </p:cNvSpPr>
          <p:nvPr/>
        </p:nvSpPr>
        <p:spPr bwMode="auto">
          <a:xfrm flipH="1" flipV="1">
            <a:off x="7974849" y="1120023"/>
            <a:ext cx="1" cy="1363670"/>
          </a:xfrm>
          <a:prstGeom prst="line">
            <a:avLst/>
          </a:prstGeom>
          <a:noFill/>
          <a:ln w="25400">
            <a:solidFill>
              <a:srgbClr val="0000FF"/>
            </a:solidFill>
            <a:round/>
            <a:headEnd/>
            <a:tailEnd/>
          </a:ln>
        </p:spPr>
        <p:txBody>
          <a:bodyPr wrap="square" anchor="ctr">
            <a:spAutoFit/>
          </a:bodyPr>
          <a:lstStyle/>
          <a:p>
            <a:endParaRPr lang="ja-JP" altLang="en-US"/>
          </a:p>
        </p:txBody>
      </p:sp>
      <p:sp>
        <p:nvSpPr>
          <p:cNvPr id="34" name="Line 17"/>
          <p:cNvSpPr>
            <a:spLocks noChangeShapeType="1"/>
          </p:cNvSpPr>
          <p:nvPr/>
        </p:nvSpPr>
        <p:spPr bwMode="auto">
          <a:xfrm flipV="1">
            <a:off x="7967686" y="1923052"/>
            <a:ext cx="509109" cy="355249"/>
          </a:xfrm>
          <a:prstGeom prst="line">
            <a:avLst/>
          </a:prstGeom>
          <a:noFill/>
          <a:ln w="25400">
            <a:solidFill>
              <a:srgbClr val="0000FF"/>
            </a:solidFill>
            <a:round/>
            <a:headEnd/>
            <a:tailEnd/>
          </a:ln>
        </p:spPr>
        <p:txBody>
          <a:bodyPr wrap="square" anchor="ctr">
            <a:spAutoFit/>
          </a:bodyPr>
          <a:lstStyle/>
          <a:p>
            <a:endParaRPr lang="ja-JP" altLang="en-US"/>
          </a:p>
        </p:txBody>
      </p:sp>
      <p:sp>
        <p:nvSpPr>
          <p:cNvPr id="35" name="Line 17"/>
          <p:cNvSpPr>
            <a:spLocks noChangeShapeType="1"/>
          </p:cNvSpPr>
          <p:nvPr/>
        </p:nvSpPr>
        <p:spPr bwMode="auto">
          <a:xfrm flipH="1" flipV="1">
            <a:off x="8218650" y="1571544"/>
            <a:ext cx="272490" cy="220256"/>
          </a:xfrm>
          <a:prstGeom prst="line">
            <a:avLst/>
          </a:prstGeom>
          <a:noFill/>
          <a:ln w="25400">
            <a:solidFill>
              <a:srgbClr val="0000FF"/>
            </a:solidFill>
            <a:round/>
            <a:headEnd/>
            <a:tailEnd/>
          </a:ln>
        </p:spPr>
        <p:txBody>
          <a:bodyPr wrap="square" anchor="ctr">
            <a:spAutoFit/>
          </a:bodyPr>
          <a:lstStyle/>
          <a:p>
            <a:endParaRPr lang="ja-JP" altLang="en-US"/>
          </a:p>
        </p:txBody>
      </p:sp>
      <p:sp>
        <p:nvSpPr>
          <p:cNvPr id="36" name="Line 17"/>
          <p:cNvSpPr>
            <a:spLocks noChangeShapeType="1"/>
          </p:cNvSpPr>
          <p:nvPr/>
        </p:nvSpPr>
        <p:spPr bwMode="auto">
          <a:xfrm flipH="1" flipV="1">
            <a:off x="8218649" y="1139235"/>
            <a:ext cx="0" cy="432308"/>
          </a:xfrm>
          <a:prstGeom prst="line">
            <a:avLst/>
          </a:prstGeom>
          <a:noFill/>
          <a:ln w="25400">
            <a:solidFill>
              <a:srgbClr val="0000FF"/>
            </a:solidFill>
            <a:round/>
            <a:headEnd/>
            <a:tailEnd/>
          </a:ln>
        </p:spPr>
        <p:txBody>
          <a:bodyPr wrap="square" anchor="ctr">
            <a:spAutoFit/>
          </a:bodyPr>
          <a:lstStyle/>
          <a:p>
            <a:endParaRPr lang="ja-JP" altLang="en-US"/>
          </a:p>
        </p:txBody>
      </p:sp>
      <p:sp>
        <p:nvSpPr>
          <p:cNvPr id="37" name="Line 17"/>
          <p:cNvSpPr>
            <a:spLocks noChangeShapeType="1"/>
          </p:cNvSpPr>
          <p:nvPr/>
        </p:nvSpPr>
        <p:spPr bwMode="auto">
          <a:xfrm flipH="1">
            <a:off x="8218650" y="967444"/>
            <a:ext cx="272490" cy="175492"/>
          </a:xfrm>
          <a:prstGeom prst="line">
            <a:avLst/>
          </a:prstGeom>
          <a:noFill/>
          <a:ln w="25400">
            <a:solidFill>
              <a:srgbClr val="0000FF"/>
            </a:solidFill>
            <a:round/>
            <a:headEnd/>
            <a:tailEnd/>
          </a:ln>
        </p:spPr>
        <p:txBody>
          <a:bodyPr wrap="square" anchor="ctr">
            <a:spAutoFit/>
          </a:bodyPr>
          <a:lstStyle/>
          <a:p>
            <a:endParaRPr lang="ja-JP" altLang="en-US"/>
          </a:p>
        </p:txBody>
      </p:sp>
      <p:sp>
        <p:nvSpPr>
          <p:cNvPr id="38" name="Line 17"/>
          <p:cNvSpPr>
            <a:spLocks noChangeShapeType="1"/>
          </p:cNvSpPr>
          <p:nvPr/>
        </p:nvSpPr>
        <p:spPr bwMode="auto">
          <a:xfrm flipV="1">
            <a:off x="7974851" y="2483695"/>
            <a:ext cx="0" cy="207777"/>
          </a:xfrm>
          <a:prstGeom prst="line">
            <a:avLst/>
          </a:prstGeom>
          <a:noFill/>
          <a:ln w="25400">
            <a:solidFill>
              <a:schemeClr val="tx1"/>
            </a:solidFill>
            <a:round/>
            <a:headEnd/>
            <a:tailEnd/>
          </a:ln>
        </p:spPr>
        <p:txBody>
          <a:bodyPr wrap="square" anchor="ctr">
            <a:spAutoFit/>
          </a:bodyPr>
          <a:lstStyle/>
          <a:p>
            <a:endParaRPr lang="ja-JP" altLang="en-US"/>
          </a:p>
        </p:txBody>
      </p:sp>
      <p:sp>
        <p:nvSpPr>
          <p:cNvPr id="39" name="Rectangle 7"/>
          <p:cNvSpPr>
            <a:spLocks noChangeArrowheads="1"/>
          </p:cNvSpPr>
          <p:nvPr/>
        </p:nvSpPr>
        <p:spPr bwMode="auto">
          <a:xfrm>
            <a:off x="8009837" y="1155684"/>
            <a:ext cx="167514" cy="415860"/>
          </a:xfrm>
          <a:prstGeom prst="rect">
            <a:avLst/>
          </a:prstGeom>
          <a:solidFill>
            <a:schemeClr val="folHlink"/>
          </a:solidFill>
          <a:ln w="9525" algn="ctr">
            <a:solidFill>
              <a:schemeClr val="tx1"/>
            </a:solidFill>
            <a:miter lim="800000"/>
            <a:headEnd/>
            <a:tailEnd/>
          </a:ln>
        </p:spPr>
        <p:txBody>
          <a:bodyPr anchor="ctr">
            <a:noAutofit/>
          </a:bodyPr>
          <a:lstStyle/>
          <a:p>
            <a:endParaRPr lang="ja-JP" altLang="en-US"/>
          </a:p>
        </p:txBody>
      </p:sp>
      <p:sp>
        <p:nvSpPr>
          <p:cNvPr id="40" name="Rectangle 7"/>
          <p:cNvSpPr>
            <a:spLocks noChangeArrowheads="1"/>
          </p:cNvSpPr>
          <p:nvPr/>
        </p:nvSpPr>
        <p:spPr bwMode="auto">
          <a:xfrm>
            <a:off x="8532440" y="1162750"/>
            <a:ext cx="154360" cy="415860"/>
          </a:xfrm>
          <a:prstGeom prst="rect">
            <a:avLst/>
          </a:prstGeom>
          <a:solidFill>
            <a:schemeClr val="folHlink"/>
          </a:solidFill>
          <a:ln w="9525" algn="ctr">
            <a:solidFill>
              <a:schemeClr val="tx1"/>
            </a:solidFill>
            <a:miter lim="800000"/>
            <a:headEnd/>
            <a:tailEnd/>
          </a:ln>
        </p:spPr>
        <p:txBody>
          <a:bodyPr anchor="ctr">
            <a:noAutofit/>
          </a:bodyPr>
          <a:lstStyle/>
          <a:p>
            <a:endParaRPr lang="ja-JP" altLang="en-US"/>
          </a:p>
        </p:txBody>
      </p:sp>
      <p:sp>
        <p:nvSpPr>
          <p:cNvPr id="41" name="Line 17"/>
          <p:cNvSpPr>
            <a:spLocks noChangeShapeType="1"/>
          </p:cNvSpPr>
          <p:nvPr/>
        </p:nvSpPr>
        <p:spPr bwMode="auto">
          <a:xfrm flipH="1">
            <a:off x="7921840" y="1120021"/>
            <a:ext cx="109491" cy="0"/>
          </a:xfrm>
          <a:prstGeom prst="line">
            <a:avLst/>
          </a:prstGeom>
          <a:noFill/>
          <a:ln w="25400">
            <a:solidFill>
              <a:srgbClr val="0000FF"/>
            </a:solidFill>
            <a:round/>
            <a:headEnd/>
            <a:tailEnd/>
          </a:ln>
        </p:spPr>
        <p:txBody>
          <a:bodyPr wrap="square" anchor="ctr">
            <a:spAutoFit/>
          </a:bodyPr>
          <a:lstStyle/>
          <a:p>
            <a:endParaRPr lang="ja-JP" altLang="en-US"/>
          </a:p>
        </p:txBody>
      </p:sp>
      <p:sp>
        <p:nvSpPr>
          <p:cNvPr id="42" name="Text Box 9"/>
          <p:cNvSpPr txBox="1">
            <a:spLocks noChangeArrowheads="1"/>
          </p:cNvSpPr>
          <p:nvPr/>
        </p:nvSpPr>
        <p:spPr bwMode="auto">
          <a:xfrm>
            <a:off x="6658296" y="923572"/>
            <a:ext cx="1210588" cy="400110"/>
          </a:xfrm>
          <a:prstGeom prst="rect">
            <a:avLst/>
          </a:prstGeom>
          <a:noFill/>
          <a:ln w="9525" algn="ctr">
            <a:noFill/>
            <a:miter lim="800000"/>
            <a:headEnd/>
            <a:tailEnd/>
          </a:ln>
        </p:spPr>
        <p:txBody>
          <a:bodyPr wrap="none">
            <a:spAutoFit/>
          </a:bodyPr>
          <a:lstStyle/>
          <a:p>
            <a:r>
              <a:rPr lang="ja-JP" altLang="en-US" sz="2000" dirty="0">
                <a:ea typeface="HG丸ｺﾞｼｯｸM-PRO" pitchFamily="50" charset="-128"/>
              </a:rPr>
              <a:t>貴生川駅</a:t>
            </a:r>
          </a:p>
        </p:txBody>
      </p:sp>
      <p:sp>
        <p:nvSpPr>
          <p:cNvPr id="43" name="Text Box 9"/>
          <p:cNvSpPr txBox="1">
            <a:spLocks noChangeArrowheads="1"/>
          </p:cNvSpPr>
          <p:nvPr/>
        </p:nvSpPr>
        <p:spPr bwMode="auto">
          <a:xfrm>
            <a:off x="8589488" y="2054339"/>
            <a:ext cx="430887" cy="913070"/>
          </a:xfrm>
          <a:prstGeom prst="rect">
            <a:avLst/>
          </a:prstGeom>
          <a:noFill/>
          <a:ln w="9525" algn="ctr">
            <a:noFill/>
            <a:miter lim="800000"/>
            <a:headEnd/>
            <a:tailEnd/>
          </a:ln>
        </p:spPr>
        <p:txBody>
          <a:bodyPr vert="eaVert" wrap="none">
            <a:spAutoFit/>
          </a:bodyPr>
          <a:lstStyle/>
          <a:p>
            <a:r>
              <a:rPr lang="ja-JP" altLang="en-US" sz="1600" dirty="0">
                <a:solidFill>
                  <a:srgbClr val="008000"/>
                </a:solidFill>
                <a:ea typeface="HG丸ｺﾞｼｯｸM-PRO" pitchFamily="50" charset="-128"/>
              </a:rPr>
              <a:t>会社境界</a:t>
            </a:r>
          </a:p>
        </p:txBody>
      </p:sp>
      <p:sp>
        <p:nvSpPr>
          <p:cNvPr id="44" name="Text Box 9"/>
          <p:cNvSpPr txBox="1">
            <a:spLocks noChangeArrowheads="1"/>
          </p:cNvSpPr>
          <p:nvPr/>
        </p:nvSpPr>
        <p:spPr bwMode="auto">
          <a:xfrm>
            <a:off x="6158829" y="3338532"/>
            <a:ext cx="877163" cy="369332"/>
          </a:xfrm>
          <a:prstGeom prst="rect">
            <a:avLst/>
          </a:prstGeom>
          <a:noFill/>
          <a:ln w="9525" algn="ctr">
            <a:solidFill>
              <a:schemeClr val="tx1"/>
            </a:solidFill>
            <a:miter lim="800000"/>
            <a:headEnd/>
            <a:tailEnd/>
          </a:ln>
        </p:spPr>
        <p:txBody>
          <a:bodyPr wrap="none">
            <a:spAutoFit/>
          </a:bodyPr>
          <a:lstStyle/>
          <a:p>
            <a:r>
              <a:rPr lang="ja-JP" altLang="en-US" dirty="0">
                <a:latin typeface="+mj-ea"/>
                <a:ea typeface="+mj-ea"/>
              </a:rPr>
              <a:t>信楽線</a:t>
            </a:r>
          </a:p>
        </p:txBody>
      </p:sp>
      <p:sp>
        <p:nvSpPr>
          <p:cNvPr id="45" name="Text Box 9"/>
          <p:cNvSpPr txBox="1">
            <a:spLocks noChangeArrowheads="1"/>
          </p:cNvSpPr>
          <p:nvPr/>
        </p:nvSpPr>
        <p:spPr bwMode="auto">
          <a:xfrm>
            <a:off x="7195603" y="3897225"/>
            <a:ext cx="1159292" cy="646331"/>
          </a:xfrm>
          <a:prstGeom prst="rect">
            <a:avLst/>
          </a:prstGeom>
          <a:noFill/>
          <a:ln w="9525" algn="ctr">
            <a:solidFill>
              <a:srgbClr val="0000FF"/>
            </a:solidFill>
            <a:miter lim="800000"/>
            <a:headEnd/>
            <a:tailEnd/>
          </a:ln>
        </p:spPr>
        <p:txBody>
          <a:bodyPr wrap="none">
            <a:spAutoFit/>
          </a:bodyPr>
          <a:lstStyle/>
          <a:p>
            <a:r>
              <a:rPr lang="en-US" altLang="ja-JP" dirty="0">
                <a:solidFill>
                  <a:srgbClr val="0000FF"/>
                </a:solidFill>
                <a:latin typeface="+mj-ea"/>
                <a:ea typeface="+mj-ea"/>
              </a:rPr>
              <a:t>JR</a:t>
            </a:r>
            <a:r>
              <a:rPr lang="ja-JP" altLang="en-US" dirty="0">
                <a:solidFill>
                  <a:srgbClr val="0000FF"/>
                </a:solidFill>
                <a:latin typeface="+mj-ea"/>
                <a:ea typeface="+mj-ea"/>
              </a:rPr>
              <a:t>西日本</a:t>
            </a:r>
            <a:r>
              <a:rPr lang="en-US" altLang="ja-JP" dirty="0">
                <a:solidFill>
                  <a:srgbClr val="0000FF"/>
                </a:solidFill>
                <a:latin typeface="+mj-ea"/>
                <a:ea typeface="+mj-ea"/>
              </a:rPr>
              <a:t/>
            </a:r>
            <a:br>
              <a:rPr lang="en-US" altLang="ja-JP" dirty="0">
                <a:solidFill>
                  <a:srgbClr val="0000FF"/>
                </a:solidFill>
                <a:latin typeface="+mj-ea"/>
                <a:ea typeface="+mj-ea"/>
              </a:rPr>
            </a:br>
            <a:r>
              <a:rPr lang="ja-JP" altLang="en-US" dirty="0">
                <a:solidFill>
                  <a:srgbClr val="0000FF"/>
                </a:solidFill>
                <a:latin typeface="+mj-ea"/>
                <a:ea typeface="+mj-ea"/>
              </a:rPr>
              <a:t>草津線</a:t>
            </a:r>
          </a:p>
        </p:txBody>
      </p:sp>
      <p:cxnSp>
        <p:nvCxnSpPr>
          <p:cNvPr id="4" name="直線コネクタ 3"/>
          <p:cNvCxnSpPr/>
          <p:nvPr/>
        </p:nvCxnSpPr>
        <p:spPr bwMode="auto">
          <a:xfrm flipV="1">
            <a:off x="6745291" y="2862718"/>
            <a:ext cx="450312" cy="483996"/>
          </a:xfrm>
          <a:prstGeom prst="line">
            <a:avLst/>
          </a:prstGeom>
          <a:noFill/>
          <a:ln w="19050" cap="flat" cmpd="sng" algn="ctr">
            <a:solidFill>
              <a:schemeClr val="tx1"/>
            </a:solidFill>
            <a:prstDash val="sysDash"/>
            <a:round/>
            <a:headEnd type="none" w="med" len="med"/>
            <a:tailEnd type="none" w="med" len="med"/>
          </a:ln>
          <a:effectLst/>
        </p:spPr>
      </p:cxnSp>
      <p:cxnSp>
        <p:nvCxnSpPr>
          <p:cNvPr id="48" name="直線コネクタ 47"/>
          <p:cNvCxnSpPr/>
          <p:nvPr/>
        </p:nvCxnSpPr>
        <p:spPr bwMode="auto">
          <a:xfrm flipV="1">
            <a:off x="7954856" y="3359698"/>
            <a:ext cx="536284" cy="516783"/>
          </a:xfrm>
          <a:prstGeom prst="line">
            <a:avLst/>
          </a:prstGeom>
          <a:noFill/>
          <a:ln w="19050" cap="flat" cmpd="sng" algn="ctr">
            <a:solidFill>
              <a:srgbClr val="0000FF"/>
            </a:solidFill>
            <a:prstDash val="sysDash"/>
            <a:round/>
            <a:headEnd type="none" w="med" len="med"/>
            <a:tailEnd type="none" w="med" len="med"/>
          </a:ln>
          <a:effectLst/>
        </p:spPr>
      </p:cxnSp>
      <p:sp>
        <p:nvSpPr>
          <p:cNvPr id="51" name="Rectangle 4"/>
          <p:cNvSpPr txBox="1">
            <a:spLocks noChangeArrowheads="1"/>
          </p:cNvSpPr>
          <p:nvPr/>
        </p:nvSpPr>
        <p:spPr bwMode="auto">
          <a:xfrm>
            <a:off x="124191" y="2648409"/>
            <a:ext cx="3402781" cy="733230"/>
          </a:xfrm>
          <a:prstGeom prst="rect">
            <a:avLst/>
          </a:prstGeom>
          <a:no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algn="ctr" eaLnBrk="1" hangingPunct="1">
              <a:spcBef>
                <a:spcPts val="0"/>
              </a:spcBef>
              <a:buFont typeface="Wingdings" pitchFamily="2" charset="2"/>
              <a:buNone/>
            </a:pPr>
            <a:r>
              <a:rPr lang="ja-JP" altLang="en-US" sz="2000" kern="0" dirty="0">
                <a:solidFill>
                  <a:srgbClr val="FF0000"/>
                </a:solidFill>
                <a:latin typeface="ＭＳ Ｐゴシック" pitchFamily="50" charset="-128"/>
              </a:rPr>
              <a:t>その後、両社で改造</a:t>
            </a:r>
            <a:endParaRPr lang="en-US" altLang="ja-JP" sz="2000" kern="0" dirty="0">
              <a:solidFill>
                <a:srgbClr val="FF0000"/>
              </a:solidFill>
              <a:latin typeface="ＭＳ Ｐゴシック" pitchFamily="50" charset="-128"/>
            </a:endParaRPr>
          </a:p>
          <a:p>
            <a:pPr marL="0" indent="0" algn="ctr" eaLnBrk="1" hangingPunct="1">
              <a:spcBef>
                <a:spcPts val="0"/>
              </a:spcBef>
              <a:buFont typeface="Wingdings" pitchFamily="2" charset="2"/>
              <a:buNone/>
            </a:pPr>
            <a:r>
              <a:rPr lang="ja-JP" altLang="en-US" sz="2000" kern="0" dirty="0">
                <a:solidFill>
                  <a:srgbClr val="FF0000"/>
                </a:solidFill>
                <a:latin typeface="ＭＳ Ｐゴシック" pitchFamily="50" charset="-128"/>
              </a:rPr>
              <a:t>（改造時の伝達不足）</a:t>
            </a:r>
            <a:endParaRPr lang="en-US" altLang="ja-JP" sz="2000" kern="0" dirty="0">
              <a:solidFill>
                <a:srgbClr val="FF0000"/>
              </a:solidFill>
              <a:latin typeface="ＭＳ Ｐゴシック" pitchFamily="50" charset="-128"/>
            </a:endParaRPr>
          </a:p>
        </p:txBody>
      </p:sp>
      <p:sp>
        <p:nvSpPr>
          <p:cNvPr id="52" name="Rectangle 4"/>
          <p:cNvSpPr txBox="1">
            <a:spLocks noChangeArrowheads="1"/>
          </p:cNvSpPr>
          <p:nvPr/>
        </p:nvSpPr>
        <p:spPr bwMode="auto">
          <a:xfrm>
            <a:off x="124191" y="1242002"/>
            <a:ext cx="3402781" cy="680551"/>
          </a:xfrm>
          <a:prstGeom prst="rect">
            <a:avLst/>
          </a:prstGeom>
          <a:noFill/>
          <a:ln w="9525">
            <a:solidFill>
              <a:srgbClr val="0000FF"/>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algn="ctr" eaLnBrk="1" hangingPunct="1">
              <a:spcBef>
                <a:spcPts val="0"/>
              </a:spcBef>
              <a:buFont typeface="Wingdings" pitchFamily="2" charset="2"/>
              <a:buNone/>
            </a:pPr>
            <a:r>
              <a:rPr lang="en-US" altLang="ja-JP" sz="2000" kern="0" dirty="0">
                <a:latin typeface="ＭＳ Ｐゴシック" pitchFamily="50" charset="-128"/>
              </a:rPr>
              <a:t>JR</a:t>
            </a:r>
            <a:r>
              <a:rPr lang="ja-JP" altLang="en-US" sz="2000" kern="0" dirty="0">
                <a:latin typeface="ＭＳ Ｐゴシック" pitchFamily="50" charset="-128"/>
              </a:rPr>
              <a:t>西日本車両乗入のために両社の信号システムの改造</a:t>
            </a:r>
            <a:endParaRPr lang="en-US" altLang="ja-JP" sz="2000" kern="0" dirty="0">
              <a:latin typeface="ＭＳ Ｐゴシック" pitchFamily="50" charset="-128"/>
            </a:endParaRPr>
          </a:p>
        </p:txBody>
      </p:sp>
      <p:sp>
        <p:nvSpPr>
          <p:cNvPr id="53" name="Rectangle 4"/>
          <p:cNvSpPr txBox="1">
            <a:spLocks noChangeArrowheads="1"/>
          </p:cNvSpPr>
          <p:nvPr/>
        </p:nvSpPr>
        <p:spPr bwMode="auto">
          <a:xfrm>
            <a:off x="124191" y="4012282"/>
            <a:ext cx="3402781" cy="404196"/>
          </a:xfrm>
          <a:prstGeom prst="rect">
            <a:avLst/>
          </a:prstGeom>
          <a:no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algn="ctr" eaLnBrk="1" hangingPunct="1">
              <a:spcBef>
                <a:spcPts val="0"/>
              </a:spcBef>
              <a:buFont typeface="Wingdings" pitchFamily="2" charset="2"/>
              <a:buNone/>
            </a:pPr>
            <a:r>
              <a:rPr lang="ja-JP" altLang="en-US" sz="2000" kern="0" dirty="0">
                <a:solidFill>
                  <a:srgbClr val="FF0000"/>
                </a:solidFill>
                <a:latin typeface="ＭＳ Ｐゴシック" pitchFamily="50" charset="-128"/>
              </a:rPr>
              <a:t>信号システムの誤動作</a:t>
            </a:r>
            <a:endParaRPr lang="en-US" altLang="ja-JP" sz="2000" kern="0" dirty="0">
              <a:solidFill>
                <a:srgbClr val="FF0000"/>
              </a:solidFill>
              <a:latin typeface="ＭＳ Ｐゴシック" pitchFamily="50" charset="-128"/>
            </a:endParaRPr>
          </a:p>
        </p:txBody>
      </p:sp>
      <p:sp>
        <p:nvSpPr>
          <p:cNvPr id="54" name="Rectangle 4"/>
          <p:cNvSpPr txBox="1">
            <a:spLocks noChangeArrowheads="1"/>
          </p:cNvSpPr>
          <p:nvPr/>
        </p:nvSpPr>
        <p:spPr bwMode="auto">
          <a:xfrm>
            <a:off x="762000" y="5857875"/>
            <a:ext cx="2162175" cy="390525"/>
          </a:xfrm>
          <a:prstGeom prst="rect">
            <a:avLst/>
          </a:prstGeom>
          <a:no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algn="ctr" eaLnBrk="1" hangingPunct="1">
              <a:spcBef>
                <a:spcPts val="0"/>
              </a:spcBef>
              <a:buFont typeface="Wingdings" pitchFamily="2" charset="2"/>
              <a:buNone/>
            </a:pPr>
            <a:r>
              <a:rPr lang="ja-JP" altLang="en-US" sz="2000" kern="0" dirty="0">
                <a:latin typeface="ＭＳ Ｐゴシック" pitchFamily="50" charset="-128"/>
              </a:rPr>
              <a:t>事故</a:t>
            </a:r>
            <a:endParaRPr lang="en-US" altLang="ja-JP" sz="2000" kern="0" dirty="0">
              <a:latin typeface="ＭＳ Ｐゴシック" pitchFamily="50" charset="-128"/>
            </a:endParaRPr>
          </a:p>
        </p:txBody>
      </p:sp>
      <p:sp>
        <p:nvSpPr>
          <p:cNvPr id="55" name="Rectangle 4"/>
          <p:cNvSpPr txBox="1">
            <a:spLocks noChangeArrowheads="1"/>
          </p:cNvSpPr>
          <p:nvPr/>
        </p:nvSpPr>
        <p:spPr bwMode="auto">
          <a:xfrm>
            <a:off x="124191" y="4416392"/>
            <a:ext cx="3402781" cy="412057"/>
          </a:xfrm>
          <a:prstGeom prst="rect">
            <a:avLst/>
          </a:prstGeom>
          <a:no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algn="ctr" eaLnBrk="1" hangingPunct="1">
              <a:spcBef>
                <a:spcPts val="0"/>
              </a:spcBef>
              <a:buFont typeface="Wingdings" pitchFamily="2" charset="2"/>
              <a:buNone/>
            </a:pPr>
            <a:r>
              <a:rPr lang="ja-JP" altLang="en-US" sz="2000" kern="0" dirty="0">
                <a:solidFill>
                  <a:srgbClr val="FF0000"/>
                </a:solidFill>
                <a:latin typeface="ＭＳ Ｐゴシック" pitchFamily="50" charset="-128"/>
              </a:rPr>
              <a:t>異常時運用手順の未整備</a:t>
            </a:r>
            <a:endParaRPr lang="en-US" altLang="ja-JP" sz="2000" kern="0" dirty="0">
              <a:solidFill>
                <a:srgbClr val="FF0000"/>
              </a:solidFill>
              <a:latin typeface="ＭＳ Ｐゴシック" pitchFamily="50" charset="-128"/>
            </a:endParaRPr>
          </a:p>
        </p:txBody>
      </p:sp>
      <p:sp>
        <p:nvSpPr>
          <p:cNvPr id="56" name="Rectangle 4"/>
          <p:cNvSpPr txBox="1">
            <a:spLocks noChangeArrowheads="1"/>
          </p:cNvSpPr>
          <p:nvPr/>
        </p:nvSpPr>
        <p:spPr bwMode="auto">
          <a:xfrm>
            <a:off x="124191" y="4828193"/>
            <a:ext cx="3402781" cy="375397"/>
          </a:xfrm>
          <a:prstGeom prst="rect">
            <a:avLst/>
          </a:prstGeom>
          <a:no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algn="ctr" eaLnBrk="1" hangingPunct="1">
              <a:spcBef>
                <a:spcPts val="0"/>
              </a:spcBef>
              <a:buFont typeface="Wingdings" pitchFamily="2" charset="2"/>
              <a:buNone/>
            </a:pPr>
            <a:r>
              <a:rPr lang="ja-JP" altLang="en-US" sz="2000" kern="0" dirty="0">
                <a:solidFill>
                  <a:srgbClr val="FF0000"/>
                </a:solidFill>
                <a:latin typeface="ＭＳ Ｐゴシック" pitchFamily="50" charset="-128"/>
              </a:rPr>
              <a:t>代用閉塞取扱の手順無視</a:t>
            </a:r>
            <a:endParaRPr lang="en-US" altLang="ja-JP" sz="2000" kern="0" dirty="0">
              <a:solidFill>
                <a:srgbClr val="FF0000"/>
              </a:solidFill>
              <a:latin typeface="ＭＳ Ｐゴシック" pitchFamily="50" charset="-128"/>
            </a:endParaRPr>
          </a:p>
        </p:txBody>
      </p:sp>
      <p:sp>
        <p:nvSpPr>
          <p:cNvPr id="7" name="下矢印 6"/>
          <p:cNvSpPr/>
          <p:nvPr/>
        </p:nvSpPr>
        <p:spPr bwMode="auto">
          <a:xfrm>
            <a:off x="1622895" y="2014347"/>
            <a:ext cx="440384" cy="527437"/>
          </a:xfrm>
          <a:prstGeom prst="down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58" name="下矢印 57"/>
          <p:cNvSpPr/>
          <p:nvPr/>
        </p:nvSpPr>
        <p:spPr bwMode="auto">
          <a:xfrm>
            <a:off x="1622895" y="3454027"/>
            <a:ext cx="440384" cy="527437"/>
          </a:xfrm>
          <a:prstGeom prst="down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59" name="下矢印 58"/>
          <p:cNvSpPr/>
          <p:nvPr/>
        </p:nvSpPr>
        <p:spPr bwMode="auto">
          <a:xfrm>
            <a:off x="1622895" y="5267014"/>
            <a:ext cx="440384" cy="527437"/>
          </a:xfrm>
          <a:prstGeom prst="down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24</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4" name="Rectangle 3"/>
          <p:cNvSpPr>
            <a:spLocks noGrp="1" noChangeArrowheads="1"/>
          </p:cNvSpPr>
          <p:nvPr>
            <p:ph type="body" idx="1"/>
          </p:nvPr>
        </p:nvSpPr>
        <p:spPr>
          <a:xfrm>
            <a:off x="153988" y="854075"/>
            <a:ext cx="4514265" cy="5256213"/>
          </a:xfrm>
        </p:spPr>
        <p:txBody>
          <a:bodyPr/>
          <a:lstStyle/>
          <a:p>
            <a:pPr eaLnBrk="1" hangingPunct="1">
              <a:buNone/>
            </a:pPr>
            <a:r>
              <a:rPr lang="en-US" altLang="ja-JP" sz="2400" dirty="0">
                <a:latin typeface="ＭＳ Ｐゴシック" pitchFamily="50" charset="-128"/>
              </a:rPr>
              <a:t>2005</a:t>
            </a:r>
            <a:r>
              <a:rPr lang="ja-JP" altLang="en-US" sz="2400" dirty="0">
                <a:latin typeface="ＭＳ Ｐゴシック" pitchFamily="50" charset="-128"/>
              </a:rPr>
              <a:t>年（平成</a:t>
            </a:r>
            <a:r>
              <a:rPr lang="en-US" altLang="ja-JP" sz="2400" dirty="0">
                <a:latin typeface="ＭＳ Ｐゴシック" pitchFamily="50" charset="-128"/>
              </a:rPr>
              <a:t>17</a:t>
            </a:r>
            <a:r>
              <a:rPr lang="ja-JP" altLang="en-US" sz="2400" dirty="0">
                <a:latin typeface="ＭＳ Ｐゴシック" pitchFamily="50" charset="-128"/>
              </a:rPr>
              <a:t>年）</a:t>
            </a:r>
            <a:r>
              <a:rPr lang="en-US" altLang="ja-JP" sz="2400" dirty="0">
                <a:latin typeface="ＭＳ Ｐゴシック" pitchFamily="50" charset="-128"/>
              </a:rPr>
              <a:t>4</a:t>
            </a:r>
            <a:r>
              <a:rPr lang="ja-JP" altLang="en-US" sz="2400" dirty="0">
                <a:latin typeface="ＭＳ Ｐゴシック" pitchFamily="50" charset="-128"/>
              </a:rPr>
              <a:t>月</a:t>
            </a:r>
            <a:r>
              <a:rPr lang="en-US" altLang="ja-JP" sz="2400" dirty="0">
                <a:latin typeface="ＭＳ Ｐゴシック" pitchFamily="50" charset="-128"/>
              </a:rPr>
              <a:t>25</a:t>
            </a:r>
            <a:r>
              <a:rPr lang="ja-JP" altLang="en-US" sz="2400" dirty="0">
                <a:latin typeface="ＭＳ Ｐゴシック" pitchFamily="50" charset="-128"/>
              </a:rPr>
              <a:t>日</a:t>
            </a:r>
            <a:endParaRPr lang="en-US" altLang="ja-JP" sz="2400" dirty="0">
              <a:latin typeface="ＭＳ Ｐゴシック" pitchFamily="50" charset="-128"/>
            </a:endParaRPr>
          </a:p>
          <a:p>
            <a:pPr eaLnBrk="1" hangingPunct="1">
              <a:buNone/>
            </a:pPr>
            <a:r>
              <a:rPr lang="ja-JP" altLang="en-US" sz="2400" dirty="0">
                <a:latin typeface="ＭＳ Ｐゴシック" pitchFamily="50" charset="-128"/>
              </a:rPr>
              <a:t>乗客、運転士</a:t>
            </a:r>
            <a:r>
              <a:rPr lang="en-US" altLang="ja-JP" sz="2400" dirty="0">
                <a:latin typeface="ＭＳ Ｐゴシック" pitchFamily="50" charset="-128"/>
              </a:rPr>
              <a:t>107</a:t>
            </a:r>
            <a:r>
              <a:rPr lang="ja-JP" altLang="en-US" sz="2400" dirty="0">
                <a:latin typeface="ＭＳ Ｐゴシック" pitchFamily="50" charset="-128"/>
              </a:rPr>
              <a:t>名死亡</a:t>
            </a:r>
            <a:endParaRPr lang="en-US" altLang="ja-JP" sz="2400" dirty="0">
              <a:latin typeface="ＭＳ Ｐゴシック" pitchFamily="50" charset="-128"/>
            </a:endParaRPr>
          </a:p>
          <a:p>
            <a:pPr eaLnBrk="1" hangingPunct="1">
              <a:buFont typeface="Wingdings" pitchFamily="2" charset="2"/>
              <a:buNone/>
            </a:pPr>
            <a:endParaRPr lang="en-US" altLang="ja-JP" sz="2400" dirty="0">
              <a:latin typeface="ＭＳ Ｐゴシック" pitchFamily="50" charset="-128"/>
            </a:endParaRPr>
          </a:p>
          <a:p>
            <a:pPr eaLnBrk="1" hangingPunct="1">
              <a:buFont typeface="Wingdings" pitchFamily="2" charset="2"/>
              <a:buNone/>
            </a:pPr>
            <a:r>
              <a:rPr lang="ja-JP" altLang="en-US" sz="2400" u="sng" dirty="0">
                <a:latin typeface="ＭＳ Ｐゴシック" pitchFamily="50" charset="-128"/>
              </a:rPr>
              <a:t>原因</a:t>
            </a:r>
            <a:endParaRPr lang="en-US" altLang="ja-JP" sz="2400" dirty="0">
              <a:latin typeface="ＭＳ Ｐゴシック" pitchFamily="50" charset="-128"/>
            </a:endParaRPr>
          </a:p>
          <a:p>
            <a:pPr eaLnBrk="1" hangingPunct="1">
              <a:buFont typeface="Wingdings" pitchFamily="2" charset="2"/>
              <a:buNone/>
            </a:pPr>
            <a:r>
              <a:rPr lang="ja-JP" altLang="en-US" sz="2400" dirty="0">
                <a:latin typeface="ＭＳ Ｐゴシック" pitchFamily="50" charset="-128"/>
              </a:rPr>
              <a:t>・カーブでの速度超過</a:t>
            </a:r>
            <a:endParaRPr lang="en-US" altLang="ja-JP" sz="2400" dirty="0">
              <a:latin typeface="ＭＳ Ｐゴシック" pitchFamily="50" charset="-128"/>
            </a:endParaRPr>
          </a:p>
          <a:p>
            <a:pPr eaLnBrk="1" hangingPunct="1">
              <a:buFont typeface="Wingdings" pitchFamily="2" charset="2"/>
              <a:buNone/>
            </a:pPr>
            <a:r>
              <a:rPr lang="ja-JP" altLang="en-US" sz="2400" dirty="0">
                <a:latin typeface="ＭＳ Ｐゴシック" pitchFamily="50" charset="-128"/>
              </a:rPr>
              <a:t>・時間回復への運転手のあせり</a:t>
            </a:r>
            <a:endParaRPr lang="en-US" altLang="ja-JP" sz="2400" dirty="0">
              <a:latin typeface="ＭＳ Ｐゴシック" pitchFamily="50" charset="-128"/>
            </a:endParaRPr>
          </a:p>
          <a:p>
            <a:pPr eaLnBrk="1" hangingPunct="1">
              <a:buFont typeface="Wingdings" pitchFamily="2" charset="2"/>
              <a:buNone/>
            </a:pPr>
            <a:r>
              <a:rPr lang="ja-JP" altLang="en-US" sz="2400" dirty="0">
                <a:latin typeface="ＭＳ Ｐゴシック" pitchFamily="50" charset="-128"/>
              </a:rPr>
              <a:t>・背景要因に日勤教育への恐れ</a:t>
            </a:r>
            <a:endParaRPr lang="en-US" altLang="ja-JP" sz="2400" dirty="0">
              <a:latin typeface="ＭＳ Ｐゴシック" pitchFamily="50" charset="-128"/>
            </a:endParaRPr>
          </a:p>
          <a:p>
            <a:pPr eaLnBrk="1" hangingPunct="1">
              <a:buFont typeface="Wingdings" pitchFamily="2" charset="2"/>
              <a:buNone/>
            </a:pPr>
            <a:endParaRPr lang="en-US" altLang="ja-JP" sz="2400" dirty="0">
              <a:latin typeface="ＭＳ Ｐゴシック" pitchFamily="50" charset="-128"/>
            </a:endParaRPr>
          </a:p>
          <a:p>
            <a:pPr eaLnBrk="1" hangingPunct="1">
              <a:buFont typeface="Wingdings" pitchFamily="2" charset="2"/>
              <a:buNone/>
            </a:pPr>
            <a:r>
              <a:rPr lang="ja-JP" altLang="en-US" sz="2400" u="sng" dirty="0">
                <a:latin typeface="ＭＳ Ｐゴシック" pitchFamily="50" charset="-128"/>
              </a:rPr>
              <a:t>対策</a:t>
            </a:r>
            <a:endParaRPr lang="en-US" altLang="ja-JP" sz="2400" u="sng" dirty="0">
              <a:latin typeface="ＭＳ Ｐゴシック" pitchFamily="50" charset="-128"/>
            </a:endParaRPr>
          </a:p>
          <a:p>
            <a:pPr eaLnBrk="1" hangingPunct="1">
              <a:buFont typeface="Wingdings" pitchFamily="2" charset="2"/>
              <a:buNone/>
            </a:pPr>
            <a:r>
              <a:rPr lang="ja-JP" altLang="en-US" sz="2400" dirty="0">
                <a:latin typeface="ＭＳ Ｐゴシック" pitchFamily="50" charset="-128"/>
              </a:rPr>
              <a:t>・安全第一とする文化の確立</a:t>
            </a:r>
            <a:endParaRPr lang="en-US" altLang="ja-JP" sz="2400" dirty="0">
              <a:latin typeface="ＭＳ Ｐゴシック" pitchFamily="50" charset="-128"/>
            </a:endParaRPr>
          </a:p>
          <a:p>
            <a:pPr eaLnBrk="1" hangingPunct="1">
              <a:buFont typeface="Wingdings" pitchFamily="2" charset="2"/>
              <a:buNone/>
            </a:pPr>
            <a:r>
              <a:rPr lang="ja-JP" altLang="en-US" sz="2400" dirty="0">
                <a:latin typeface="ＭＳ Ｐゴシック" pitchFamily="50" charset="-128"/>
              </a:rPr>
              <a:t>　→ </a:t>
            </a:r>
            <a:r>
              <a:rPr lang="ja-JP" altLang="en-US" sz="2400" dirty="0">
                <a:solidFill>
                  <a:srgbClr val="FF0000"/>
                </a:solidFill>
                <a:latin typeface="ＭＳ Ｐゴシック" pitchFamily="50" charset="-128"/>
              </a:rPr>
              <a:t>運輸安全マネジメント制度</a:t>
            </a:r>
            <a:endParaRPr lang="en-US" altLang="ja-JP" sz="2400" dirty="0">
              <a:solidFill>
                <a:srgbClr val="FF0000"/>
              </a:solidFill>
              <a:latin typeface="ＭＳ Ｐゴシック" pitchFamily="50" charset="-128"/>
            </a:endParaRPr>
          </a:p>
        </p:txBody>
      </p:sp>
      <p:pic>
        <p:nvPicPr>
          <p:cNvPr id="15365"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197638" name="Rectangle 6"/>
          <p:cNvSpPr>
            <a:spLocks noChangeArrowheads="1"/>
          </p:cNvSpPr>
          <p:nvPr/>
        </p:nvSpPr>
        <p:spPr bwMode="auto">
          <a:xfrm>
            <a:off x="0" y="-3175"/>
            <a:ext cx="9144000" cy="719138"/>
          </a:xfrm>
          <a:prstGeom prst="rect">
            <a:avLst/>
          </a:prstGeom>
          <a:solidFill>
            <a:srgbClr val="FFCCFF"/>
          </a:solidFill>
          <a:ln w="9525">
            <a:noFill/>
            <a:miter lim="800000"/>
            <a:headEnd/>
            <a:tailEnd/>
          </a:ln>
          <a:effectLst/>
        </p:spPr>
        <p:txBody>
          <a:bodyPr anchor="ctr"/>
          <a:lstStyle/>
          <a:p>
            <a:pPr>
              <a:defRPr/>
            </a:pPr>
            <a:r>
              <a:rPr lang="ja-JP" altLang="en-US" sz="3200" dirty="0"/>
              <a:t>★（参考</a:t>
            </a:r>
            <a:r>
              <a:rPr lang="en-US" altLang="ja-JP" sz="3200" dirty="0"/>
              <a:t>8</a:t>
            </a:r>
            <a:r>
              <a:rPr lang="ja-JP" altLang="en-US" sz="3200" dirty="0"/>
              <a:t>） </a:t>
            </a:r>
            <a:r>
              <a:rPr lang="en-US" altLang="ja-JP" sz="3200" dirty="0"/>
              <a:t>JR</a:t>
            </a:r>
            <a:r>
              <a:rPr lang="ja-JP" altLang="en-US" sz="3200" dirty="0"/>
              <a:t>福知山線脱線事故</a:t>
            </a:r>
          </a:p>
        </p:txBody>
      </p:sp>
      <p:sp>
        <p:nvSpPr>
          <p:cNvPr id="8" name="正方形/長方形 7"/>
          <p:cNvSpPr/>
          <p:nvPr/>
        </p:nvSpPr>
        <p:spPr>
          <a:xfrm>
            <a:off x="5249559" y="6048018"/>
            <a:ext cx="3248966" cy="369332"/>
          </a:xfrm>
          <a:prstGeom prst="rect">
            <a:avLst/>
          </a:prstGeom>
        </p:spPr>
        <p:txBody>
          <a:bodyPr wrap="none">
            <a:spAutoFit/>
          </a:bodyPr>
          <a:lstStyle/>
          <a:p>
            <a:r>
              <a:rPr lang="en-US" altLang="ja-JP" dirty="0"/>
              <a:t>© The Yomiuri Shimbun, 2005</a:t>
            </a:r>
            <a:endParaRPr lang="ja-JP" altLang="en-US" dirty="0"/>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7853" y="764709"/>
            <a:ext cx="3192379" cy="5234563"/>
          </a:xfrm>
          <a:prstGeom prst="rect">
            <a:avLst/>
          </a:prstGeom>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25</a:t>
            </a:fld>
            <a:endParaRPr lang="en-US" altLang="ja-JP" dirty="0"/>
          </a:p>
        </p:txBody>
      </p:sp>
    </p:spTree>
    <p:extLst>
      <p:ext uri="{BB962C8B-B14F-4D97-AF65-F5344CB8AC3E}">
        <p14:creationId xmlns:p14="http://schemas.microsoft.com/office/powerpoint/2010/main" val="3008574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468313" y="1268413"/>
            <a:ext cx="8229600" cy="1008062"/>
          </a:xfrm>
        </p:spPr>
        <p:txBody>
          <a:bodyPr/>
          <a:lstStyle/>
          <a:p>
            <a:pPr eaLnBrk="1" hangingPunct="1"/>
            <a:r>
              <a:rPr lang="ja-JP" altLang="en-US" sz="2400" dirty="0"/>
              <a:t>リスク管理をすると・・・</a:t>
            </a:r>
          </a:p>
          <a:p>
            <a:pPr eaLnBrk="1" hangingPunct="1">
              <a:buFont typeface="Wingdings" pitchFamily="2" charset="2"/>
              <a:buNone/>
            </a:pPr>
            <a:r>
              <a:rPr lang="ja-JP" altLang="en-US" sz="2800" dirty="0"/>
              <a:t>　☆事故の減少・保険料の低下</a:t>
            </a:r>
          </a:p>
        </p:txBody>
      </p:sp>
      <p:sp>
        <p:nvSpPr>
          <p:cNvPr id="18436" name="Text Box 14"/>
          <p:cNvSpPr txBox="1">
            <a:spLocks noChangeArrowheads="1"/>
          </p:cNvSpPr>
          <p:nvPr/>
        </p:nvSpPr>
        <p:spPr bwMode="auto">
          <a:xfrm>
            <a:off x="755650" y="3141663"/>
            <a:ext cx="7056438" cy="2246769"/>
          </a:xfrm>
          <a:prstGeom prst="rect">
            <a:avLst/>
          </a:prstGeom>
          <a:noFill/>
          <a:ln w="9525" algn="ctr">
            <a:noFill/>
            <a:miter lim="800000"/>
            <a:headEnd/>
            <a:tailEnd/>
          </a:ln>
        </p:spPr>
        <p:txBody>
          <a:bodyPr>
            <a:spAutoFit/>
          </a:bodyPr>
          <a:lstStyle/>
          <a:p>
            <a:pPr algn="l"/>
            <a:r>
              <a:rPr lang="ja-JP" altLang="en-US" sz="2400" dirty="0">
                <a:latin typeface="+mj-ea"/>
              </a:rPr>
              <a:t>①支払い保険金が減少する。</a:t>
            </a:r>
            <a:endParaRPr lang="en-US" altLang="ja-JP" sz="2400" dirty="0">
              <a:latin typeface="+mj-ea"/>
            </a:endParaRPr>
          </a:p>
          <a:p>
            <a:pPr algn="l"/>
            <a:endParaRPr lang="en-US" altLang="ja-JP" sz="2400" dirty="0">
              <a:latin typeface="+mj-ea"/>
              <a:ea typeface="+mj-ea"/>
            </a:endParaRPr>
          </a:p>
          <a:p>
            <a:pPr algn="l"/>
            <a:r>
              <a:rPr lang="ja-JP" altLang="en-US" sz="2400" dirty="0">
                <a:latin typeface="+mj-ea"/>
                <a:ea typeface="+mj-ea"/>
              </a:rPr>
              <a:t>②保険料の割引率が増大する。</a:t>
            </a:r>
            <a:endParaRPr lang="en-US" altLang="ja-JP" sz="2400" dirty="0">
              <a:latin typeface="+mj-ea"/>
              <a:ea typeface="+mj-ea"/>
            </a:endParaRPr>
          </a:p>
          <a:p>
            <a:pPr algn="l"/>
            <a:endParaRPr lang="en-US" altLang="ja-JP" sz="2400" dirty="0">
              <a:latin typeface="+mj-ea"/>
              <a:ea typeface="+mj-ea"/>
            </a:endParaRPr>
          </a:p>
          <a:p>
            <a:pPr algn="l"/>
            <a:r>
              <a:rPr lang="ja-JP" altLang="en-US" sz="2400" dirty="0">
                <a:latin typeface="+mj-ea"/>
                <a:ea typeface="+mj-ea"/>
              </a:rPr>
              <a:t>⇒しかし、効果が現れるには時間がかかる。</a:t>
            </a:r>
            <a:endParaRPr lang="en-US" altLang="ja-JP" sz="2400" dirty="0">
              <a:latin typeface="+mj-ea"/>
              <a:ea typeface="+mj-ea"/>
            </a:endParaRPr>
          </a:p>
          <a:p>
            <a:pPr algn="l"/>
            <a:endParaRPr lang="ja-JP" altLang="en-US" sz="2000" dirty="0">
              <a:latin typeface="+mj-ea"/>
              <a:ea typeface="+mj-ea"/>
            </a:endParaRPr>
          </a:p>
        </p:txBody>
      </p:sp>
      <p:pic>
        <p:nvPicPr>
          <p:cNvPr id="18437" name="Picture 1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198677" name="Rectangle 21"/>
          <p:cNvSpPr>
            <a:spLocks noChangeArrowheads="1"/>
          </p:cNvSpPr>
          <p:nvPr/>
        </p:nvSpPr>
        <p:spPr bwMode="auto">
          <a:xfrm>
            <a:off x="0" y="-17463"/>
            <a:ext cx="9144000" cy="7191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en-US" altLang="ja-JP" sz="3600" dirty="0"/>
              <a:t>1-9 </a:t>
            </a:r>
            <a:r>
              <a:rPr lang="ja-JP" altLang="en-US" sz="3600" dirty="0"/>
              <a:t>リスク管理の効果</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26</a:t>
            </a:fld>
            <a:endParaRPr lang="en-US" altLang="ja-JP"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 4"/>
          <p:cNvGraphicFramePr>
            <a:graphicFrameLocks noGrp="1"/>
          </p:cNvGraphicFramePr>
          <p:nvPr>
            <p:ph idx="1"/>
          </p:nvPr>
        </p:nvGraphicFramePr>
        <p:xfrm>
          <a:off x="611560" y="1628800"/>
          <a:ext cx="7488832" cy="4320480"/>
        </p:xfrm>
        <a:graphic>
          <a:graphicData uri="http://schemas.openxmlformats.org/drawingml/2006/chart">
            <c:chart xmlns:c="http://schemas.openxmlformats.org/drawingml/2006/chart" xmlns:r="http://schemas.openxmlformats.org/officeDocument/2006/relationships" r:id="rId3"/>
          </a:graphicData>
        </a:graphic>
      </p:graphicFrame>
      <p:sp>
        <p:nvSpPr>
          <p:cNvPr id="19460" name="テキスト ボックス 7"/>
          <p:cNvSpPr txBox="1">
            <a:spLocks noChangeArrowheads="1"/>
          </p:cNvSpPr>
          <p:nvPr/>
        </p:nvSpPr>
        <p:spPr bwMode="auto">
          <a:xfrm>
            <a:off x="5795963" y="5949950"/>
            <a:ext cx="2879725" cy="368300"/>
          </a:xfrm>
          <a:prstGeom prst="rect">
            <a:avLst/>
          </a:prstGeom>
          <a:noFill/>
          <a:ln w="9525">
            <a:noFill/>
            <a:miter lim="800000"/>
            <a:headEnd/>
            <a:tailEnd/>
          </a:ln>
        </p:spPr>
        <p:txBody>
          <a:bodyPr>
            <a:spAutoFit/>
          </a:bodyPr>
          <a:lstStyle/>
          <a:p>
            <a:r>
              <a:rPr lang="ja-JP" altLang="en-US"/>
              <a:t>（バス事業者</a:t>
            </a:r>
            <a:r>
              <a:rPr lang="en-US" altLang="ja-JP"/>
              <a:t>A</a:t>
            </a:r>
            <a:r>
              <a:rPr lang="ja-JP" altLang="en-US"/>
              <a:t>のデータ）</a:t>
            </a:r>
          </a:p>
        </p:txBody>
      </p:sp>
      <p:sp>
        <p:nvSpPr>
          <p:cNvPr id="6" name="Rectangle 21"/>
          <p:cNvSpPr>
            <a:spLocks noChangeArrowheads="1"/>
          </p:cNvSpPr>
          <p:nvPr/>
        </p:nvSpPr>
        <p:spPr bwMode="auto">
          <a:xfrm>
            <a:off x="0" y="-17463"/>
            <a:ext cx="9144000" cy="7191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en-US" altLang="ja-JP" sz="3600" dirty="0"/>
              <a:t>1-10 </a:t>
            </a:r>
            <a:r>
              <a:rPr lang="ja-JP" altLang="en-US" sz="3600" b="1" dirty="0"/>
              <a:t>事故費と任意保険割引率の経年変化</a:t>
            </a:r>
            <a:endParaRPr lang="ja-JP" altLang="en-US" sz="3600" dirty="0"/>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27</a:t>
            </a:fld>
            <a:endParaRPr lang="en-US" altLang="ja-JP" dirty="0"/>
          </a:p>
        </p:txBody>
      </p:sp>
      <p:pic>
        <p:nvPicPr>
          <p:cNvPr id="8" name="Picture 5"/>
          <p:cNvPicPr>
            <a:picLocks noChangeAspect="1" noChangeArrowheads="1"/>
          </p:cNvPicPr>
          <p:nvPr/>
        </p:nvPicPr>
        <p:blipFill>
          <a:blip r:embed="rId4" cstate="print"/>
          <a:srcRect/>
          <a:stretch>
            <a:fillRect/>
          </a:stretch>
        </p:blipFill>
        <p:spPr bwMode="auto">
          <a:xfrm>
            <a:off x="153988" y="6516688"/>
            <a:ext cx="1871662" cy="250825"/>
          </a:xfrm>
          <a:prstGeom prst="rect">
            <a:avLst/>
          </a:prstGeom>
          <a:noFill/>
          <a:ln w="9525" algn="ctr">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934533"/>
          </a:xfrm>
          <a:gradFill>
            <a:gsLst>
              <a:gs pos="0">
                <a:srgbClr val="99FF99"/>
              </a:gs>
              <a:gs pos="50000">
                <a:schemeClr val="bg1"/>
              </a:gs>
              <a:gs pos="100000">
                <a:srgbClr val="99FF99"/>
              </a:gs>
            </a:gsLst>
            <a:lin ang="5400000" scaled="1"/>
          </a:gradFill>
        </p:spPr>
        <p:txBody>
          <a:bodyPr/>
          <a:lstStyle/>
          <a:p>
            <a:pPr eaLnBrk="1" hangingPunct="1">
              <a:defRPr/>
            </a:pPr>
            <a:r>
              <a:rPr lang="en-US" altLang="ja-JP" sz="2800" dirty="0">
                <a:latin typeface="+mn-ea"/>
                <a:ea typeface="+mn-ea"/>
              </a:rPr>
              <a:t>1-11 </a:t>
            </a:r>
            <a:r>
              <a:rPr lang="ja-JP" altLang="en-US" sz="2800" dirty="0">
                <a:latin typeface="+mn-ea"/>
                <a:ea typeface="+mn-ea"/>
              </a:rPr>
              <a:t>自動車運送事業における安マネ対象事業者と非対象</a:t>
            </a:r>
            <a:r>
              <a:rPr lang="en-US" altLang="ja-JP" sz="2800" dirty="0">
                <a:latin typeface="+mn-ea"/>
                <a:ea typeface="+mn-ea"/>
              </a:rPr>
              <a:t/>
            </a:r>
            <a:br>
              <a:rPr lang="en-US" altLang="ja-JP" sz="2800" dirty="0">
                <a:latin typeface="+mn-ea"/>
                <a:ea typeface="+mn-ea"/>
              </a:rPr>
            </a:br>
            <a:r>
              <a:rPr lang="ja-JP" altLang="en-US" sz="2800" dirty="0">
                <a:latin typeface="+mn-ea"/>
                <a:ea typeface="+mn-ea"/>
              </a:rPr>
              <a:t>　　　事業者の比較</a:t>
            </a:r>
          </a:p>
        </p:txBody>
      </p:sp>
      <p:sp>
        <p:nvSpPr>
          <p:cNvPr id="3" name="スライド番号プレースホルダー 2"/>
          <p:cNvSpPr>
            <a:spLocks noGrp="1"/>
          </p:cNvSpPr>
          <p:nvPr>
            <p:ph type="sldNum" sz="quarter" idx="11"/>
          </p:nvPr>
        </p:nvSpPr>
        <p:spPr>
          <a:xfrm>
            <a:off x="6921691" y="6371232"/>
            <a:ext cx="2133600" cy="457200"/>
          </a:xfrm>
        </p:spPr>
        <p:txBody>
          <a:bodyPr/>
          <a:lstStyle/>
          <a:p>
            <a:pPr>
              <a:defRPr/>
            </a:pPr>
            <a:fld id="{8DEB9206-6B62-49F8-BC94-D9E684E3D2D0}" type="slidenum">
              <a:rPr lang="en-US" altLang="ja-JP" smtClean="0"/>
              <a:pPr>
                <a:defRPr/>
              </a:pPr>
              <a:t>28</a:t>
            </a:fld>
            <a:endParaRPr lang="en-US" altLang="ja-JP" dirty="0"/>
          </a:p>
        </p:txBody>
      </p:sp>
      <p:pic>
        <p:nvPicPr>
          <p:cNvPr id="10"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pic>
        <p:nvPicPr>
          <p:cNvPr id="5" name="図 4"/>
          <p:cNvPicPr>
            <a:picLocks noChangeAspect="1"/>
          </p:cNvPicPr>
          <p:nvPr/>
        </p:nvPicPr>
        <p:blipFill>
          <a:blip r:embed="rId4"/>
          <a:stretch>
            <a:fillRect/>
          </a:stretch>
        </p:blipFill>
        <p:spPr>
          <a:xfrm>
            <a:off x="153916" y="934532"/>
            <a:ext cx="8773898" cy="2831351"/>
          </a:xfrm>
          <a:prstGeom prst="rect">
            <a:avLst/>
          </a:prstGeom>
        </p:spPr>
      </p:pic>
      <p:pic>
        <p:nvPicPr>
          <p:cNvPr id="6" name="図 5"/>
          <p:cNvPicPr>
            <a:picLocks noChangeAspect="1"/>
          </p:cNvPicPr>
          <p:nvPr/>
        </p:nvPicPr>
        <p:blipFill>
          <a:blip r:embed="rId5"/>
          <a:stretch>
            <a:fillRect/>
          </a:stretch>
        </p:blipFill>
        <p:spPr>
          <a:xfrm>
            <a:off x="197274" y="3730453"/>
            <a:ext cx="8687182" cy="2786235"/>
          </a:xfrm>
          <a:prstGeom prst="rect">
            <a:avLst/>
          </a:prstGeom>
        </p:spPr>
      </p:pic>
    </p:spTree>
    <p:extLst>
      <p:ext uri="{BB962C8B-B14F-4D97-AF65-F5344CB8AC3E}">
        <p14:creationId xmlns:p14="http://schemas.microsoft.com/office/powerpoint/2010/main" val="1750171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971550" y="1035134"/>
            <a:ext cx="7200900" cy="4310062"/>
          </a:xfrm>
        </p:spPr>
        <p:txBody>
          <a:bodyPr/>
          <a:lstStyle/>
          <a:p>
            <a:pPr eaLnBrk="1" hangingPunct="1"/>
            <a:r>
              <a:rPr lang="ja-JP" altLang="en-US" dirty="0"/>
              <a:t>事故の再発防止</a:t>
            </a:r>
          </a:p>
          <a:p>
            <a:pPr eaLnBrk="1" hangingPunct="1"/>
            <a:r>
              <a:rPr lang="ja-JP" altLang="en-US" dirty="0"/>
              <a:t>事故の予防</a:t>
            </a:r>
            <a:endParaRPr lang="en-US" altLang="ja-JP" dirty="0"/>
          </a:p>
          <a:p>
            <a:pPr eaLnBrk="1" hangingPunct="1"/>
            <a:endParaRPr lang="ja-JP" altLang="en-US" sz="1600" dirty="0"/>
          </a:p>
          <a:p>
            <a:pPr eaLnBrk="1" hangingPunct="1"/>
            <a:r>
              <a:rPr lang="ja-JP" altLang="en-US" dirty="0"/>
              <a:t>支出の減少</a:t>
            </a:r>
          </a:p>
          <a:p>
            <a:pPr eaLnBrk="1" hangingPunct="1"/>
            <a:r>
              <a:rPr lang="ja-JP" altLang="en-US" dirty="0"/>
              <a:t>企業の生き残り</a:t>
            </a:r>
          </a:p>
          <a:p>
            <a:pPr eaLnBrk="1" hangingPunct="1"/>
            <a:endParaRPr lang="ja-JP" altLang="en-US" sz="1800" dirty="0"/>
          </a:p>
          <a:p>
            <a:pPr eaLnBrk="1" hangingPunct="1">
              <a:buFont typeface="Wingdings" pitchFamily="2" charset="2"/>
              <a:buNone/>
            </a:pPr>
            <a:r>
              <a:rPr lang="en-US" altLang="ja-JP" dirty="0"/>
              <a:t>※</a:t>
            </a:r>
            <a:r>
              <a:rPr lang="ja-JP" altLang="en-US" dirty="0"/>
              <a:t>効果が現れるのには時間がかかる</a:t>
            </a:r>
          </a:p>
          <a:p>
            <a:pPr eaLnBrk="1" hangingPunct="1"/>
            <a:endParaRPr lang="en-US" altLang="ja-JP" dirty="0"/>
          </a:p>
        </p:txBody>
      </p:sp>
      <p:pic>
        <p:nvPicPr>
          <p:cNvPr id="21508" name="Picture 6"/>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126983" name="Rectangle 7"/>
          <p:cNvSpPr>
            <a:spLocks noChangeArrowheads="1"/>
          </p:cNvSpPr>
          <p:nvPr/>
        </p:nvSpPr>
        <p:spPr bwMode="auto">
          <a:xfrm>
            <a:off x="0" y="-3175"/>
            <a:ext cx="9144000" cy="7191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en-US" altLang="ja-JP" sz="3600" dirty="0"/>
              <a:t>1-12 </a:t>
            </a:r>
            <a:r>
              <a:rPr lang="ja-JP" altLang="en-US" sz="3600" dirty="0"/>
              <a:t>リスク管理の必要性：ポイント</a:t>
            </a:r>
          </a:p>
        </p:txBody>
      </p:sp>
      <p:sp>
        <p:nvSpPr>
          <p:cNvPr id="6" name="Rectangle 3"/>
          <p:cNvSpPr txBox="1">
            <a:spLocks noChangeArrowheads="1"/>
          </p:cNvSpPr>
          <p:nvPr/>
        </p:nvSpPr>
        <p:spPr bwMode="auto">
          <a:xfrm>
            <a:off x="971550" y="4869198"/>
            <a:ext cx="7200900" cy="1567280"/>
          </a:xfrm>
          <a:prstGeom prst="rect">
            <a:avLst/>
          </a:prstGeom>
          <a:noFill/>
          <a:ln w="9525">
            <a:solidFill>
              <a:srgbClr val="00FF99"/>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eaLnBrk="1" hangingPunct="1"/>
            <a:r>
              <a:rPr lang="ja-JP" altLang="en-US" kern="0" dirty="0"/>
              <a:t>正常運行（運航）に向けた速やかな対策と、根本的原因に立ち返った再発防止対策の両輪が必要</a:t>
            </a:r>
          </a:p>
          <a:p>
            <a:pPr eaLnBrk="1" hangingPunct="1"/>
            <a:endParaRPr lang="en-US" altLang="ja-JP" kern="0" dirty="0"/>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29</a:t>
            </a:fld>
            <a:endParaRPr lang="en-US" altLang="ja-JP"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3175"/>
            <a:ext cx="9144000" cy="863600"/>
          </a:xfrm>
          <a:gradFill rotWithShape="1">
            <a:gsLst>
              <a:gs pos="0">
                <a:srgbClr val="99FF99"/>
              </a:gs>
              <a:gs pos="50000">
                <a:schemeClr val="bg1"/>
              </a:gs>
              <a:gs pos="100000">
                <a:srgbClr val="99FF99"/>
              </a:gs>
            </a:gsLst>
            <a:lin ang="5400000" scaled="1"/>
          </a:gradFill>
        </p:spPr>
        <p:txBody>
          <a:bodyPr/>
          <a:lstStyle/>
          <a:p>
            <a:pPr algn="ctr" eaLnBrk="1" hangingPunct="1">
              <a:defRPr/>
            </a:pPr>
            <a:r>
              <a:rPr lang="ja-JP" altLang="en-US"/>
              <a:t>本講義の目的</a:t>
            </a:r>
          </a:p>
        </p:txBody>
      </p:sp>
      <p:sp>
        <p:nvSpPr>
          <p:cNvPr id="6148" name="Rectangle 3"/>
          <p:cNvSpPr>
            <a:spLocks noGrp="1" noChangeArrowheads="1"/>
          </p:cNvSpPr>
          <p:nvPr>
            <p:ph type="body" idx="1"/>
          </p:nvPr>
        </p:nvSpPr>
        <p:spPr>
          <a:xfrm>
            <a:off x="1116013" y="1700213"/>
            <a:ext cx="7272337" cy="4040187"/>
          </a:xfrm>
        </p:spPr>
        <p:txBody>
          <a:bodyPr/>
          <a:lstStyle/>
          <a:p>
            <a:pPr eaLnBrk="1" hangingPunct="1">
              <a:buFont typeface="Wingdings" pitchFamily="2" charset="2"/>
              <a:buNone/>
            </a:pPr>
            <a:r>
              <a:rPr lang="ja-JP" altLang="en-US" sz="2800"/>
              <a:t>　本講義は、</a:t>
            </a:r>
          </a:p>
          <a:p>
            <a:pPr eaLnBrk="1" hangingPunct="1">
              <a:buFont typeface="Wingdings" pitchFamily="2" charset="2"/>
              <a:buNone/>
            </a:pPr>
            <a:endParaRPr lang="ja-JP" altLang="en-US" sz="900"/>
          </a:p>
          <a:p>
            <a:pPr eaLnBrk="1" hangingPunct="1"/>
            <a:r>
              <a:rPr lang="ja-JP" altLang="en-US" sz="2800"/>
              <a:t>「リスク管理」とは何かを理解する</a:t>
            </a:r>
          </a:p>
          <a:p>
            <a:pPr eaLnBrk="1" hangingPunct="1"/>
            <a:r>
              <a:rPr lang="ja-JP" altLang="en-US" sz="2800"/>
              <a:t>「リスク管理」を実施する</a:t>
            </a:r>
          </a:p>
          <a:p>
            <a:pPr eaLnBrk="1" hangingPunct="1"/>
            <a:r>
              <a:rPr lang="ja-JP" altLang="en-US" sz="2800"/>
              <a:t>輸送の安全に関する担当者の皆様が、</a:t>
            </a:r>
          </a:p>
          <a:p>
            <a:pPr eaLnBrk="1" hangingPunct="1">
              <a:buFont typeface="Wingdings" pitchFamily="2" charset="2"/>
              <a:buNone/>
            </a:pPr>
            <a:r>
              <a:rPr lang="ja-JP" altLang="en-US" sz="2800"/>
              <a:t>　 社内でリスク管理に関する説明・教育を行う</a:t>
            </a:r>
          </a:p>
          <a:p>
            <a:pPr eaLnBrk="1" hangingPunct="1">
              <a:buFont typeface="Wingdings" pitchFamily="2" charset="2"/>
              <a:buNone/>
            </a:pPr>
            <a:endParaRPr lang="ja-JP" altLang="en-US" sz="900"/>
          </a:p>
          <a:p>
            <a:pPr eaLnBrk="1" hangingPunct="1">
              <a:buFont typeface="Wingdings" pitchFamily="2" charset="2"/>
              <a:buNone/>
            </a:pPr>
            <a:r>
              <a:rPr lang="ja-JP" altLang="en-US" sz="2800"/>
              <a:t>際の参考にしていただくことを</a:t>
            </a:r>
          </a:p>
          <a:p>
            <a:pPr eaLnBrk="1" hangingPunct="1">
              <a:buFont typeface="Wingdings" pitchFamily="2" charset="2"/>
              <a:buNone/>
            </a:pPr>
            <a:r>
              <a:rPr lang="ja-JP" altLang="en-US" sz="2800"/>
              <a:t>目的としています。</a:t>
            </a:r>
          </a:p>
        </p:txBody>
      </p:sp>
      <p:pic>
        <p:nvPicPr>
          <p:cNvPr id="6149" name="Picture 4"/>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3</a:t>
            </a:fld>
            <a:endParaRPr lang="en-US" altLang="ja-JP"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pPr eaLnBrk="1" hangingPunct="1">
              <a:buFont typeface="Wingdings" pitchFamily="2" charset="2"/>
              <a:buNone/>
            </a:pPr>
            <a:r>
              <a:rPr lang="ja-JP" altLang="en-US" dirty="0"/>
              <a:t>２．「リスク管理」の具体的な流れ</a:t>
            </a:r>
            <a:endParaRPr kumimoji="1" lang="ja-JP" altLang="en-US" dirty="0"/>
          </a:p>
        </p:txBody>
      </p:sp>
      <p:sp>
        <p:nvSpPr>
          <p:cNvPr id="2" name="スライド番号プレースホルダー 1"/>
          <p:cNvSpPr>
            <a:spLocks noGrp="1"/>
          </p:cNvSpPr>
          <p:nvPr>
            <p:ph type="sldNum" sz="quarter" idx="11"/>
          </p:nvPr>
        </p:nvSpPr>
        <p:spPr/>
        <p:txBody>
          <a:bodyPr/>
          <a:lstStyle/>
          <a:p>
            <a:pPr>
              <a:defRPr/>
            </a:pPr>
            <a:fld id="{F2DB792D-D871-4CCA-A78C-78C247134512}" type="slidenum">
              <a:rPr lang="en-US" altLang="ja-JP" smtClean="0"/>
              <a:pPr>
                <a:defRPr/>
              </a:pPr>
              <a:t>30</a:t>
            </a:fld>
            <a:endParaRPr lang="en-US" altLang="ja-JP"/>
          </a:p>
        </p:txBody>
      </p:sp>
      <p:pic>
        <p:nvPicPr>
          <p:cNvPr id="7"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4171372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p:cNvSpPr>
            <a:spLocks noChangeArrowheads="1"/>
          </p:cNvSpPr>
          <p:nvPr/>
        </p:nvSpPr>
        <p:spPr bwMode="auto">
          <a:xfrm>
            <a:off x="180304" y="1107583"/>
            <a:ext cx="8770513" cy="5306096"/>
          </a:xfrm>
          <a:prstGeom prst="roundRect">
            <a:avLst>
              <a:gd name="adj" fmla="val 16667"/>
            </a:avLst>
          </a:prstGeom>
          <a:solidFill>
            <a:srgbClr val="CCFFFF">
              <a:alpha val="43137"/>
            </a:srgbClr>
          </a:solidFill>
          <a:ln w="9525" algn="ctr">
            <a:solidFill>
              <a:schemeClr val="tx1"/>
            </a:solidFill>
            <a:round/>
            <a:headEnd/>
            <a:tailEnd/>
          </a:ln>
        </p:spPr>
        <p:txBody>
          <a:bodyPr wrap="square" anchor="ctr">
            <a:noAutofit/>
          </a:bodyPr>
          <a:lstStyle/>
          <a:p>
            <a:endParaRPr lang="ja-JP" altLang="en-US"/>
          </a:p>
        </p:txBody>
      </p:sp>
      <p:sp>
        <p:nvSpPr>
          <p:cNvPr id="23556" name="AutoShape 3"/>
          <p:cNvSpPr>
            <a:spLocks noChangeArrowheads="1"/>
          </p:cNvSpPr>
          <p:nvPr/>
        </p:nvSpPr>
        <p:spPr bwMode="auto">
          <a:xfrm>
            <a:off x="1908161" y="1344613"/>
            <a:ext cx="3749675"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①</a:t>
            </a:r>
            <a:r>
              <a:rPr lang="ja-JP" altLang="en-US" sz="2400" dirty="0">
                <a:latin typeface="ＭＳ Ｐゴシック" pitchFamily="50" charset="-128"/>
              </a:rPr>
              <a:t>情報収集</a:t>
            </a:r>
          </a:p>
        </p:txBody>
      </p:sp>
      <p:sp>
        <p:nvSpPr>
          <p:cNvPr id="23557" name="AutoShape 4"/>
          <p:cNvSpPr>
            <a:spLocks noChangeArrowheads="1"/>
          </p:cNvSpPr>
          <p:nvPr/>
        </p:nvSpPr>
        <p:spPr bwMode="auto">
          <a:xfrm>
            <a:off x="1924036" y="2237780"/>
            <a:ext cx="4447482" cy="510778"/>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en-US" altLang="ja-JP" sz="2400" dirty="0">
                <a:latin typeface="ＭＳ Ｐゴシック" pitchFamily="50" charset="-128"/>
              </a:rPr>
              <a:t>②</a:t>
            </a:r>
            <a:r>
              <a:rPr lang="ja-JP" altLang="en-US" sz="2400" dirty="0">
                <a:latin typeface="ＭＳ Ｐゴシック" pitchFamily="50" charset="-128"/>
              </a:rPr>
              <a:t>　情報の分類・整理・傾向把握</a:t>
            </a:r>
            <a:endParaRPr lang="en-US" altLang="ja-JP" sz="2400" dirty="0">
              <a:latin typeface="ＭＳ Ｐゴシック" pitchFamily="50" charset="-128"/>
            </a:endParaRPr>
          </a:p>
        </p:txBody>
      </p:sp>
      <p:sp>
        <p:nvSpPr>
          <p:cNvPr id="23558" name="AutoShape 5"/>
          <p:cNvSpPr>
            <a:spLocks noChangeArrowheads="1"/>
          </p:cNvSpPr>
          <p:nvPr/>
        </p:nvSpPr>
        <p:spPr bwMode="auto">
          <a:xfrm>
            <a:off x="1908161" y="3706813"/>
            <a:ext cx="2598737" cy="927100"/>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a:latin typeface="ＭＳ Ｐゴシック" pitchFamily="50" charset="-128"/>
              </a:rPr>
              <a:t>③</a:t>
            </a:r>
            <a:r>
              <a:rPr lang="ja-JP" altLang="en-US" sz="2400">
                <a:latin typeface="ＭＳ Ｐゴシック" pitchFamily="50" charset="-128"/>
              </a:rPr>
              <a:t>　根本原因の</a:t>
            </a:r>
          </a:p>
          <a:p>
            <a:r>
              <a:rPr lang="ja-JP" altLang="en-US" sz="2400">
                <a:latin typeface="ＭＳ Ｐゴシック" pitchFamily="50" charset="-128"/>
              </a:rPr>
              <a:t>分析</a:t>
            </a:r>
          </a:p>
        </p:txBody>
      </p:sp>
      <p:sp>
        <p:nvSpPr>
          <p:cNvPr id="23559" name="AutoShape 6"/>
          <p:cNvSpPr>
            <a:spLocks noChangeArrowheads="1"/>
          </p:cNvSpPr>
          <p:nvPr/>
        </p:nvSpPr>
        <p:spPr bwMode="auto">
          <a:xfrm>
            <a:off x="1908161" y="5160963"/>
            <a:ext cx="6846887"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④</a:t>
            </a:r>
            <a:r>
              <a:rPr lang="ja-JP" altLang="en-US" sz="2400" dirty="0">
                <a:latin typeface="ＭＳ Ｐゴシック" pitchFamily="50" charset="-128"/>
              </a:rPr>
              <a:t>傾向対策・重点対策の検討と実施</a:t>
            </a:r>
          </a:p>
        </p:txBody>
      </p:sp>
      <p:sp>
        <p:nvSpPr>
          <p:cNvPr id="23560" name="AutoShape 7"/>
          <p:cNvSpPr>
            <a:spLocks noChangeArrowheads="1"/>
          </p:cNvSpPr>
          <p:nvPr/>
        </p:nvSpPr>
        <p:spPr bwMode="auto">
          <a:xfrm>
            <a:off x="2165505" y="5841405"/>
            <a:ext cx="5120312" cy="510778"/>
          </a:xfrm>
          <a:prstGeom prst="roundRect">
            <a:avLst>
              <a:gd name="adj" fmla="val 16667"/>
            </a:avLst>
          </a:prstGeom>
          <a:noFill/>
          <a:ln w="9525" algn="ctr">
            <a:noFill/>
            <a:round/>
            <a:headEnd/>
            <a:tailEnd/>
          </a:ln>
        </p:spPr>
        <p:txBody>
          <a:bodyPr wrap="none" anchor="ctr">
            <a:spAutoFit/>
          </a:bodyPr>
          <a:lstStyle/>
          <a:p>
            <a:r>
              <a:rPr lang="ja-JP" altLang="en-US" sz="2400" dirty="0">
                <a:latin typeface="ＭＳ Ｐゴシック" pitchFamily="50" charset="-128"/>
              </a:rPr>
              <a:t>⑥リスク管理をするための環境の整備</a:t>
            </a:r>
          </a:p>
        </p:txBody>
      </p:sp>
      <p:sp>
        <p:nvSpPr>
          <p:cNvPr id="23561" name="AutoShape 8"/>
          <p:cNvSpPr>
            <a:spLocks noChangeArrowheads="1"/>
          </p:cNvSpPr>
          <p:nvPr/>
        </p:nvSpPr>
        <p:spPr bwMode="auto">
          <a:xfrm>
            <a:off x="2990836" y="4652963"/>
            <a:ext cx="485775" cy="504825"/>
          </a:xfrm>
          <a:prstGeom prst="downArrow">
            <a:avLst>
              <a:gd name="adj1" fmla="val 49676"/>
              <a:gd name="adj2" fmla="val 50157"/>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2" name="AutoShape 9"/>
          <p:cNvSpPr>
            <a:spLocks noChangeArrowheads="1"/>
          </p:cNvSpPr>
          <p:nvPr/>
        </p:nvSpPr>
        <p:spPr bwMode="auto">
          <a:xfrm>
            <a:off x="4835511" y="2781300"/>
            <a:ext cx="485775" cy="2374900"/>
          </a:xfrm>
          <a:prstGeom prst="downArrow">
            <a:avLst>
              <a:gd name="adj1" fmla="val 49676"/>
              <a:gd name="adj2" fmla="val 126183"/>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3" name="AutoShape 10"/>
          <p:cNvSpPr>
            <a:spLocks noChangeArrowheads="1"/>
          </p:cNvSpPr>
          <p:nvPr/>
        </p:nvSpPr>
        <p:spPr bwMode="auto">
          <a:xfrm>
            <a:off x="2212961" y="2813050"/>
            <a:ext cx="2014537" cy="839788"/>
          </a:xfrm>
          <a:prstGeom prst="downArrow">
            <a:avLst>
              <a:gd name="adj1" fmla="val 49676"/>
              <a:gd name="adj2" fmla="val 48264"/>
            </a:avLst>
          </a:prstGeom>
          <a:gradFill rotWithShape="1">
            <a:gsLst>
              <a:gs pos="0">
                <a:schemeClr val="bg1"/>
              </a:gs>
              <a:gs pos="100000">
                <a:srgbClr val="FFCC66"/>
              </a:gs>
            </a:gsLst>
            <a:lin ang="5400000" scaled="1"/>
          </a:gradFill>
          <a:ln w="25400" algn="ctr">
            <a:solidFill>
              <a:srgbClr val="FF9933"/>
            </a:solidFill>
            <a:miter lim="800000"/>
            <a:headEnd/>
            <a:tailEnd/>
          </a:ln>
        </p:spPr>
        <p:txBody>
          <a:bodyPr anchor="ctr">
            <a:spAutoFit/>
          </a:bodyPr>
          <a:lstStyle/>
          <a:p>
            <a:r>
              <a:rPr lang="ja-JP" altLang="en-US"/>
              <a:t>事例の抽出</a:t>
            </a:r>
          </a:p>
        </p:txBody>
      </p:sp>
      <p:sp>
        <p:nvSpPr>
          <p:cNvPr id="23564" name="AutoShape 11"/>
          <p:cNvSpPr>
            <a:spLocks noChangeArrowheads="1"/>
          </p:cNvSpPr>
          <p:nvPr/>
        </p:nvSpPr>
        <p:spPr bwMode="auto">
          <a:xfrm>
            <a:off x="3209911" y="1874838"/>
            <a:ext cx="485775" cy="360362"/>
          </a:xfrm>
          <a:prstGeom prst="downArrow">
            <a:avLst>
              <a:gd name="adj1" fmla="val 49676"/>
              <a:gd name="adj2" fmla="val 48264"/>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pic>
        <p:nvPicPr>
          <p:cNvPr id="23565" name="Picture 17"/>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76850" name="Rectangle 18"/>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リスク管理の流れ</a:t>
            </a:r>
          </a:p>
        </p:txBody>
      </p:sp>
      <p:sp>
        <p:nvSpPr>
          <p:cNvPr id="16" name="AutoShape 5"/>
          <p:cNvSpPr>
            <a:spLocks noChangeArrowheads="1"/>
          </p:cNvSpPr>
          <p:nvPr/>
        </p:nvSpPr>
        <p:spPr bwMode="auto">
          <a:xfrm>
            <a:off x="244638" y="3154724"/>
            <a:ext cx="1571283" cy="919401"/>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ja-JP" altLang="en-US" sz="2400" dirty="0">
                <a:latin typeface="ＭＳ Ｐゴシック" pitchFamily="50" charset="-128"/>
              </a:rPr>
              <a:t>⑤　効果の把握</a:t>
            </a:r>
          </a:p>
        </p:txBody>
      </p:sp>
      <p:sp>
        <p:nvSpPr>
          <p:cNvPr id="18" name="曲折矢印 17"/>
          <p:cNvSpPr/>
          <p:nvPr/>
        </p:nvSpPr>
        <p:spPr bwMode="auto">
          <a:xfrm rot="16200000">
            <a:off x="540914" y="4314420"/>
            <a:ext cx="1481069" cy="991674"/>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0" name="曲折矢印 19"/>
          <p:cNvSpPr/>
          <p:nvPr/>
        </p:nvSpPr>
        <p:spPr bwMode="auto">
          <a:xfrm>
            <a:off x="888643" y="1390918"/>
            <a:ext cx="940158" cy="1712889"/>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31</a:t>
            </a:fld>
            <a:endParaRPr lang="en-US" altLang="ja-JP" dirty="0"/>
          </a:p>
        </p:txBody>
      </p:sp>
      <p:sp>
        <p:nvSpPr>
          <p:cNvPr id="21" name="AutoShape 12"/>
          <p:cNvSpPr>
            <a:spLocks noChangeArrowheads="1"/>
          </p:cNvSpPr>
          <p:nvPr/>
        </p:nvSpPr>
        <p:spPr bwMode="auto">
          <a:xfrm>
            <a:off x="6373106" y="3279775"/>
            <a:ext cx="234791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latin typeface="ＭＳ Ｐゴシック" pitchFamily="50" charset="-128"/>
              </a:rPr>
              <a:t>⑧</a:t>
            </a:r>
            <a:r>
              <a:rPr lang="en-US" altLang="ja-JP" dirty="0">
                <a:latin typeface="ＭＳ Ｐゴシック" pitchFamily="50" charset="-128"/>
              </a:rPr>
              <a:t> </a:t>
            </a:r>
            <a:r>
              <a:rPr lang="ja-JP" altLang="en-US" dirty="0">
                <a:latin typeface="ＭＳ Ｐゴシック" pitchFamily="50" charset="-128"/>
              </a:rPr>
              <a:t>対策を取る危険の</a:t>
            </a:r>
          </a:p>
          <a:p>
            <a:r>
              <a:rPr lang="ja-JP" altLang="en-US" dirty="0">
                <a:latin typeface="ＭＳ Ｐゴシック" pitchFamily="50" charset="-128"/>
              </a:rPr>
              <a:t>絞り込み</a:t>
            </a:r>
          </a:p>
          <a:p>
            <a:r>
              <a:rPr lang="ja-JP" altLang="en-US" dirty="0">
                <a:latin typeface="ＭＳ Ｐゴシック" pitchFamily="50" charset="-128"/>
              </a:rPr>
              <a:t>（リスクの評価）</a:t>
            </a:r>
          </a:p>
        </p:txBody>
      </p:sp>
      <p:sp>
        <p:nvSpPr>
          <p:cNvPr id="22" name="AutoShape 13"/>
          <p:cNvSpPr>
            <a:spLocks noChangeArrowheads="1"/>
          </p:cNvSpPr>
          <p:nvPr/>
        </p:nvSpPr>
        <p:spPr bwMode="auto">
          <a:xfrm>
            <a:off x="7379581" y="2420938"/>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3" name="AutoShape 16"/>
          <p:cNvSpPr>
            <a:spLocks noChangeArrowheads="1"/>
          </p:cNvSpPr>
          <p:nvPr/>
        </p:nvSpPr>
        <p:spPr bwMode="auto">
          <a:xfrm>
            <a:off x="6373106" y="1336675"/>
            <a:ext cx="230346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t>⑦</a:t>
            </a:r>
            <a:r>
              <a:rPr lang="en-US" altLang="ja-JP" dirty="0"/>
              <a:t> </a:t>
            </a:r>
            <a:r>
              <a:rPr lang="ja-JP" altLang="en-US" dirty="0"/>
              <a:t>輸送現場に</a:t>
            </a:r>
          </a:p>
          <a:p>
            <a:r>
              <a:rPr lang="ja-JP" altLang="en-US" dirty="0"/>
              <a:t>潜在する</a:t>
            </a:r>
          </a:p>
          <a:p>
            <a:r>
              <a:rPr lang="ja-JP" altLang="en-US" dirty="0"/>
              <a:t>危険の掘り起こし</a:t>
            </a:r>
          </a:p>
        </p:txBody>
      </p:sp>
      <p:sp>
        <p:nvSpPr>
          <p:cNvPr id="24" name="AutoShape 18"/>
          <p:cNvSpPr>
            <a:spLocks noChangeArrowheads="1"/>
          </p:cNvSpPr>
          <p:nvPr/>
        </p:nvSpPr>
        <p:spPr bwMode="auto">
          <a:xfrm>
            <a:off x="5795256" y="1384300"/>
            <a:ext cx="576262" cy="485775"/>
          </a:xfrm>
          <a:prstGeom prst="rightArrow">
            <a:avLst>
              <a:gd name="adj1" fmla="val 49676"/>
              <a:gd name="adj2" fmla="val 49598"/>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5" name="AutoShape 13"/>
          <p:cNvSpPr>
            <a:spLocks noChangeArrowheads="1"/>
          </p:cNvSpPr>
          <p:nvPr/>
        </p:nvSpPr>
        <p:spPr bwMode="auto">
          <a:xfrm>
            <a:off x="7404100" y="4349996"/>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9" name="曲折矢印 8"/>
          <p:cNvSpPr/>
          <p:nvPr/>
        </p:nvSpPr>
        <p:spPr bwMode="auto">
          <a:xfrm rot="10800000" flipH="1">
            <a:off x="487938" y="4106738"/>
            <a:ext cx="1289347" cy="1886473"/>
          </a:xfrm>
          <a:prstGeom prst="bentArrow">
            <a:avLst>
              <a:gd name="adj1" fmla="val 11239"/>
              <a:gd name="adj2" fmla="val 13487"/>
              <a:gd name="adj3" fmla="val 18261"/>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0" name="曲折矢印 29"/>
          <p:cNvSpPr/>
          <p:nvPr/>
        </p:nvSpPr>
        <p:spPr bwMode="auto">
          <a:xfrm rot="10800000" flipH="1">
            <a:off x="1349721" y="4098429"/>
            <a:ext cx="519805" cy="418116"/>
          </a:xfrm>
          <a:prstGeom prst="bentArrow">
            <a:avLst>
              <a:gd name="adj1" fmla="val 28364"/>
              <a:gd name="adj2" fmla="val 25649"/>
              <a:gd name="adj3" fmla="val 23823"/>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1" name="曲折矢印 30"/>
          <p:cNvSpPr/>
          <p:nvPr/>
        </p:nvSpPr>
        <p:spPr bwMode="auto">
          <a:xfrm>
            <a:off x="1337012" y="2404366"/>
            <a:ext cx="474952" cy="699441"/>
          </a:xfrm>
          <a:prstGeom prst="bentArrow">
            <a:avLst>
              <a:gd name="adj1" fmla="val 32139"/>
              <a:gd name="adj2" fmla="val 33199"/>
              <a:gd name="adj3" fmla="val 35148"/>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AutoShape 2"/>
          <p:cNvSpPr>
            <a:spLocks noChangeArrowheads="1"/>
          </p:cNvSpPr>
          <p:nvPr/>
        </p:nvSpPr>
        <p:spPr bwMode="auto">
          <a:xfrm>
            <a:off x="180304" y="1107583"/>
            <a:ext cx="8770513" cy="5306096"/>
          </a:xfrm>
          <a:prstGeom prst="roundRect">
            <a:avLst>
              <a:gd name="adj" fmla="val 16667"/>
            </a:avLst>
          </a:prstGeom>
          <a:solidFill>
            <a:srgbClr val="CCFFFF">
              <a:alpha val="43137"/>
            </a:srgbClr>
          </a:solidFill>
          <a:ln w="9525" algn="ctr">
            <a:solidFill>
              <a:schemeClr val="tx1"/>
            </a:solidFill>
            <a:round/>
            <a:headEnd/>
            <a:tailEnd/>
          </a:ln>
        </p:spPr>
        <p:txBody>
          <a:bodyPr wrap="square" anchor="ctr">
            <a:noAutofit/>
          </a:bodyPr>
          <a:lstStyle/>
          <a:p>
            <a:endParaRPr lang="ja-JP" altLang="en-US"/>
          </a:p>
        </p:txBody>
      </p:sp>
      <p:sp>
        <p:nvSpPr>
          <p:cNvPr id="23556" name="AutoShape 3"/>
          <p:cNvSpPr>
            <a:spLocks noChangeArrowheads="1"/>
          </p:cNvSpPr>
          <p:nvPr/>
        </p:nvSpPr>
        <p:spPr bwMode="auto">
          <a:xfrm>
            <a:off x="1908161" y="1344613"/>
            <a:ext cx="3749675" cy="522287"/>
          </a:xfrm>
          <a:prstGeom prst="roundRect">
            <a:avLst>
              <a:gd name="adj" fmla="val 16667"/>
            </a:avLst>
          </a:prstGeom>
          <a:solidFill>
            <a:srgbClr val="00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①</a:t>
            </a:r>
            <a:r>
              <a:rPr lang="ja-JP" altLang="en-US" sz="2400" dirty="0">
                <a:latin typeface="ＭＳ Ｐゴシック" pitchFamily="50" charset="-128"/>
              </a:rPr>
              <a:t>情報収集</a:t>
            </a:r>
          </a:p>
        </p:txBody>
      </p:sp>
      <p:sp>
        <p:nvSpPr>
          <p:cNvPr id="23557" name="AutoShape 4"/>
          <p:cNvSpPr>
            <a:spLocks noChangeArrowheads="1"/>
          </p:cNvSpPr>
          <p:nvPr/>
        </p:nvSpPr>
        <p:spPr bwMode="auto">
          <a:xfrm>
            <a:off x="1924036" y="2237780"/>
            <a:ext cx="4447482" cy="510778"/>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en-US" altLang="ja-JP" sz="2400" dirty="0">
                <a:latin typeface="ＭＳ Ｐゴシック" pitchFamily="50" charset="-128"/>
              </a:rPr>
              <a:t>②</a:t>
            </a:r>
            <a:r>
              <a:rPr lang="ja-JP" altLang="en-US" sz="2400" dirty="0">
                <a:latin typeface="ＭＳ Ｐゴシック" pitchFamily="50" charset="-128"/>
              </a:rPr>
              <a:t>　情報の分類・整理・傾向把握</a:t>
            </a:r>
            <a:endParaRPr lang="en-US" altLang="ja-JP" sz="2400" dirty="0">
              <a:latin typeface="ＭＳ Ｐゴシック" pitchFamily="50" charset="-128"/>
            </a:endParaRPr>
          </a:p>
        </p:txBody>
      </p:sp>
      <p:sp>
        <p:nvSpPr>
          <p:cNvPr id="23558" name="AutoShape 5"/>
          <p:cNvSpPr>
            <a:spLocks noChangeArrowheads="1"/>
          </p:cNvSpPr>
          <p:nvPr/>
        </p:nvSpPr>
        <p:spPr bwMode="auto">
          <a:xfrm>
            <a:off x="1908161" y="3706813"/>
            <a:ext cx="2598737" cy="927100"/>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a:latin typeface="ＭＳ Ｐゴシック" pitchFamily="50" charset="-128"/>
              </a:rPr>
              <a:t>③</a:t>
            </a:r>
            <a:r>
              <a:rPr lang="ja-JP" altLang="en-US" sz="2400">
                <a:latin typeface="ＭＳ Ｐゴシック" pitchFamily="50" charset="-128"/>
              </a:rPr>
              <a:t>　根本原因の</a:t>
            </a:r>
          </a:p>
          <a:p>
            <a:r>
              <a:rPr lang="ja-JP" altLang="en-US" sz="2400">
                <a:latin typeface="ＭＳ Ｐゴシック" pitchFamily="50" charset="-128"/>
              </a:rPr>
              <a:t>分析</a:t>
            </a:r>
          </a:p>
        </p:txBody>
      </p:sp>
      <p:sp>
        <p:nvSpPr>
          <p:cNvPr id="23559" name="AutoShape 6"/>
          <p:cNvSpPr>
            <a:spLocks noChangeArrowheads="1"/>
          </p:cNvSpPr>
          <p:nvPr/>
        </p:nvSpPr>
        <p:spPr bwMode="auto">
          <a:xfrm>
            <a:off x="1908161" y="5160963"/>
            <a:ext cx="6846887"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④</a:t>
            </a:r>
            <a:r>
              <a:rPr lang="ja-JP" altLang="en-US" sz="2400" dirty="0">
                <a:latin typeface="ＭＳ Ｐゴシック" pitchFamily="50" charset="-128"/>
              </a:rPr>
              <a:t>傾向対策・重点対策の検討と実施</a:t>
            </a:r>
          </a:p>
        </p:txBody>
      </p:sp>
      <p:sp>
        <p:nvSpPr>
          <p:cNvPr id="23560" name="AutoShape 7"/>
          <p:cNvSpPr>
            <a:spLocks noChangeArrowheads="1"/>
          </p:cNvSpPr>
          <p:nvPr/>
        </p:nvSpPr>
        <p:spPr bwMode="auto">
          <a:xfrm>
            <a:off x="2165505" y="5841405"/>
            <a:ext cx="5120312" cy="510778"/>
          </a:xfrm>
          <a:prstGeom prst="roundRect">
            <a:avLst>
              <a:gd name="adj" fmla="val 16667"/>
            </a:avLst>
          </a:prstGeom>
          <a:noFill/>
          <a:ln w="9525" algn="ctr">
            <a:noFill/>
            <a:round/>
            <a:headEnd/>
            <a:tailEnd/>
          </a:ln>
        </p:spPr>
        <p:txBody>
          <a:bodyPr wrap="none" anchor="ctr">
            <a:spAutoFit/>
          </a:bodyPr>
          <a:lstStyle/>
          <a:p>
            <a:r>
              <a:rPr lang="ja-JP" altLang="en-US" sz="2400" dirty="0">
                <a:latin typeface="ＭＳ Ｐゴシック" pitchFamily="50" charset="-128"/>
              </a:rPr>
              <a:t>⑥リスク管理をするための環境の整備</a:t>
            </a:r>
          </a:p>
        </p:txBody>
      </p:sp>
      <p:sp>
        <p:nvSpPr>
          <p:cNvPr id="23561" name="AutoShape 8"/>
          <p:cNvSpPr>
            <a:spLocks noChangeArrowheads="1"/>
          </p:cNvSpPr>
          <p:nvPr/>
        </p:nvSpPr>
        <p:spPr bwMode="auto">
          <a:xfrm>
            <a:off x="2990836" y="4652963"/>
            <a:ext cx="485775" cy="504825"/>
          </a:xfrm>
          <a:prstGeom prst="downArrow">
            <a:avLst>
              <a:gd name="adj1" fmla="val 49676"/>
              <a:gd name="adj2" fmla="val 50157"/>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2" name="AutoShape 9"/>
          <p:cNvSpPr>
            <a:spLocks noChangeArrowheads="1"/>
          </p:cNvSpPr>
          <p:nvPr/>
        </p:nvSpPr>
        <p:spPr bwMode="auto">
          <a:xfrm>
            <a:off x="4835511" y="2781300"/>
            <a:ext cx="485775" cy="2374900"/>
          </a:xfrm>
          <a:prstGeom prst="downArrow">
            <a:avLst>
              <a:gd name="adj1" fmla="val 49676"/>
              <a:gd name="adj2" fmla="val 126183"/>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3" name="AutoShape 10"/>
          <p:cNvSpPr>
            <a:spLocks noChangeArrowheads="1"/>
          </p:cNvSpPr>
          <p:nvPr/>
        </p:nvSpPr>
        <p:spPr bwMode="auto">
          <a:xfrm>
            <a:off x="2212961" y="2813050"/>
            <a:ext cx="2014537" cy="839788"/>
          </a:xfrm>
          <a:prstGeom prst="downArrow">
            <a:avLst>
              <a:gd name="adj1" fmla="val 49676"/>
              <a:gd name="adj2" fmla="val 48264"/>
            </a:avLst>
          </a:prstGeom>
          <a:gradFill rotWithShape="1">
            <a:gsLst>
              <a:gs pos="0">
                <a:schemeClr val="bg1"/>
              </a:gs>
              <a:gs pos="100000">
                <a:srgbClr val="FFCC66"/>
              </a:gs>
            </a:gsLst>
            <a:lin ang="5400000" scaled="1"/>
          </a:gradFill>
          <a:ln w="25400" algn="ctr">
            <a:solidFill>
              <a:srgbClr val="FF9933"/>
            </a:solidFill>
            <a:miter lim="800000"/>
            <a:headEnd/>
            <a:tailEnd/>
          </a:ln>
        </p:spPr>
        <p:txBody>
          <a:bodyPr anchor="ctr">
            <a:spAutoFit/>
          </a:bodyPr>
          <a:lstStyle/>
          <a:p>
            <a:r>
              <a:rPr lang="ja-JP" altLang="en-US"/>
              <a:t>事例の抽出</a:t>
            </a:r>
          </a:p>
        </p:txBody>
      </p:sp>
      <p:sp>
        <p:nvSpPr>
          <p:cNvPr id="23564" name="AutoShape 11"/>
          <p:cNvSpPr>
            <a:spLocks noChangeArrowheads="1"/>
          </p:cNvSpPr>
          <p:nvPr/>
        </p:nvSpPr>
        <p:spPr bwMode="auto">
          <a:xfrm>
            <a:off x="3209911" y="1874838"/>
            <a:ext cx="485775" cy="360362"/>
          </a:xfrm>
          <a:prstGeom prst="downArrow">
            <a:avLst>
              <a:gd name="adj1" fmla="val 49676"/>
              <a:gd name="adj2" fmla="val 48264"/>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pic>
        <p:nvPicPr>
          <p:cNvPr id="23565" name="Picture 17"/>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76850" name="Rectangle 18"/>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リスク管理の流れ</a:t>
            </a:r>
          </a:p>
        </p:txBody>
      </p:sp>
      <p:sp>
        <p:nvSpPr>
          <p:cNvPr id="16" name="AutoShape 5"/>
          <p:cNvSpPr>
            <a:spLocks noChangeArrowheads="1"/>
          </p:cNvSpPr>
          <p:nvPr/>
        </p:nvSpPr>
        <p:spPr bwMode="auto">
          <a:xfrm>
            <a:off x="244638" y="3154724"/>
            <a:ext cx="1571283" cy="919401"/>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ja-JP" altLang="en-US" sz="2400" dirty="0">
                <a:latin typeface="ＭＳ Ｐゴシック" pitchFamily="50" charset="-128"/>
              </a:rPr>
              <a:t>⑤　効果の把握</a:t>
            </a:r>
          </a:p>
        </p:txBody>
      </p:sp>
      <p:sp>
        <p:nvSpPr>
          <p:cNvPr id="18" name="曲折矢印 17"/>
          <p:cNvSpPr/>
          <p:nvPr/>
        </p:nvSpPr>
        <p:spPr bwMode="auto">
          <a:xfrm rot="16200000">
            <a:off x="540914" y="4314420"/>
            <a:ext cx="1481069" cy="991674"/>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0" name="曲折矢印 19"/>
          <p:cNvSpPr/>
          <p:nvPr/>
        </p:nvSpPr>
        <p:spPr bwMode="auto">
          <a:xfrm>
            <a:off x="888643" y="1390918"/>
            <a:ext cx="940158" cy="1712889"/>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32</a:t>
            </a:fld>
            <a:endParaRPr lang="en-US" altLang="ja-JP" dirty="0"/>
          </a:p>
        </p:txBody>
      </p:sp>
      <p:sp>
        <p:nvSpPr>
          <p:cNvPr id="21" name="AutoShape 12"/>
          <p:cNvSpPr>
            <a:spLocks noChangeArrowheads="1"/>
          </p:cNvSpPr>
          <p:nvPr/>
        </p:nvSpPr>
        <p:spPr bwMode="auto">
          <a:xfrm>
            <a:off x="6373106" y="3279775"/>
            <a:ext cx="234791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latin typeface="ＭＳ Ｐゴシック" pitchFamily="50" charset="-128"/>
              </a:rPr>
              <a:t>⑧</a:t>
            </a:r>
            <a:r>
              <a:rPr lang="en-US" altLang="ja-JP" dirty="0">
                <a:latin typeface="ＭＳ Ｐゴシック" pitchFamily="50" charset="-128"/>
              </a:rPr>
              <a:t> </a:t>
            </a:r>
            <a:r>
              <a:rPr lang="ja-JP" altLang="en-US" dirty="0">
                <a:latin typeface="ＭＳ Ｐゴシック" pitchFamily="50" charset="-128"/>
              </a:rPr>
              <a:t>対策を取る危険の</a:t>
            </a:r>
          </a:p>
          <a:p>
            <a:r>
              <a:rPr lang="ja-JP" altLang="en-US" dirty="0">
                <a:latin typeface="ＭＳ Ｐゴシック" pitchFamily="50" charset="-128"/>
              </a:rPr>
              <a:t>絞り込み</a:t>
            </a:r>
          </a:p>
          <a:p>
            <a:r>
              <a:rPr lang="ja-JP" altLang="en-US" dirty="0">
                <a:latin typeface="ＭＳ Ｐゴシック" pitchFamily="50" charset="-128"/>
              </a:rPr>
              <a:t>（リスクの評価）</a:t>
            </a:r>
          </a:p>
        </p:txBody>
      </p:sp>
      <p:sp>
        <p:nvSpPr>
          <p:cNvPr id="22" name="AutoShape 13"/>
          <p:cNvSpPr>
            <a:spLocks noChangeArrowheads="1"/>
          </p:cNvSpPr>
          <p:nvPr/>
        </p:nvSpPr>
        <p:spPr bwMode="auto">
          <a:xfrm>
            <a:off x="7379581" y="2420938"/>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3" name="AutoShape 16"/>
          <p:cNvSpPr>
            <a:spLocks noChangeArrowheads="1"/>
          </p:cNvSpPr>
          <p:nvPr/>
        </p:nvSpPr>
        <p:spPr bwMode="auto">
          <a:xfrm>
            <a:off x="6373106" y="1336675"/>
            <a:ext cx="230346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t>⑦</a:t>
            </a:r>
            <a:r>
              <a:rPr lang="en-US" altLang="ja-JP" dirty="0"/>
              <a:t> </a:t>
            </a:r>
            <a:r>
              <a:rPr lang="ja-JP" altLang="en-US" dirty="0"/>
              <a:t>輸送現場に</a:t>
            </a:r>
          </a:p>
          <a:p>
            <a:r>
              <a:rPr lang="ja-JP" altLang="en-US" dirty="0"/>
              <a:t>潜在する</a:t>
            </a:r>
          </a:p>
          <a:p>
            <a:r>
              <a:rPr lang="ja-JP" altLang="en-US" dirty="0"/>
              <a:t>危険の掘り起こし</a:t>
            </a:r>
          </a:p>
        </p:txBody>
      </p:sp>
      <p:sp>
        <p:nvSpPr>
          <p:cNvPr id="24" name="AutoShape 18"/>
          <p:cNvSpPr>
            <a:spLocks noChangeArrowheads="1"/>
          </p:cNvSpPr>
          <p:nvPr/>
        </p:nvSpPr>
        <p:spPr bwMode="auto">
          <a:xfrm>
            <a:off x="5795256" y="1384300"/>
            <a:ext cx="576262" cy="485775"/>
          </a:xfrm>
          <a:prstGeom prst="rightArrow">
            <a:avLst>
              <a:gd name="adj1" fmla="val 49676"/>
              <a:gd name="adj2" fmla="val 49598"/>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5" name="AutoShape 13"/>
          <p:cNvSpPr>
            <a:spLocks noChangeArrowheads="1"/>
          </p:cNvSpPr>
          <p:nvPr/>
        </p:nvSpPr>
        <p:spPr bwMode="auto">
          <a:xfrm>
            <a:off x="7404100" y="4349996"/>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6" name="曲折矢印 25"/>
          <p:cNvSpPr/>
          <p:nvPr/>
        </p:nvSpPr>
        <p:spPr bwMode="auto">
          <a:xfrm>
            <a:off x="1337012" y="2404366"/>
            <a:ext cx="474952" cy="699441"/>
          </a:xfrm>
          <a:prstGeom prst="bentArrow">
            <a:avLst>
              <a:gd name="adj1" fmla="val 32139"/>
              <a:gd name="adj2" fmla="val 33199"/>
              <a:gd name="adj3" fmla="val 35148"/>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7" name="曲折矢印 26"/>
          <p:cNvSpPr/>
          <p:nvPr/>
        </p:nvSpPr>
        <p:spPr bwMode="auto">
          <a:xfrm rot="10800000" flipH="1">
            <a:off x="1349721" y="4098429"/>
            <a:ext cx="519805" cy="418116"/>
          </a:xfrm>
          <a:prstGeom prst="bentArrow">
            <a:avLst>
              <a:gd name="adj1" fmla="val 28364"/>
              <a:gd name="adj2" fmla="val 25649"/>
              <a:gd name="adj3" fmla="val 23823"/>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8" name="曲折矢印 27"/>
          <p:cNvSpPr/>
          <p:nvPr/>
        </p:nvSpPr>
        <p:spPr bwMode="auto">
          <a:xfrm rot="10800000" flipH="1">
            <a:off x="487938" y="4106738"/>
            <a:ext cx="1289347" cy="1886473"/>
          </a:xfrm>
          <a:prstGeom prst="bentArrow">
            <a:avLst>
              <a:gd name="adj1" fmla="val 11239"/>
              <a:gd name="adj2" fmla="val 13487"/>
              <a:gd name="adj3" fmla="val 18261"/>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2711432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0" y="-3175"/>
            <a:ext cx="9144000" cy="62388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en-US" altLang="ja-JP" sz="3200" dirty="0"/>
              <a:t>①-1 </a:t>
            </a:r>
            <a:r>
              <a:rPr lang="ja-JP" altLang="en-US" sz="3200" dirty="0"/>
              <a:t>情報収集の対象</a:t>
            </a:r>
          </a:p>
        </p:txBody>
      </p:sp>
      <p:grpSp>
        <p:nvGrpSpPr>
          <p:cNvPr id="24580" name="Group 7"/>
          <p:cNvGrpSpPr>
            <a:grpSpLocks/>
          </p:cNvGrpSpPr>
          <p:nvPr/>
        </p:nvGrpSpPr>
        <p:grpSpPr bwMode="auto">
          <a:xfrm>
            <a:off x="323850" y="1052513"/>
            <a:ext cx="2738438" cy="5570537"/>
            <a:chOff x="1248" y="240"/>
            <a:chExt cx="4176" cy="3600"/>
          </a:xfrm>
        </p:grpSpPr>
        <p:sp>
          <p:nvSpPr>
            <p:cNvPr id="24618" name="Pyr1"/>
            <p:cNvSpPr>
              <a:spLocks noEditPoints="1" noChangeArrowheads="1"/>
            </p:cNvSpPr>
            <p:nvPr/>
          </p:nvSpPr>
          <p:spPr bwMode="auto">
            <a:xfrm>
              <a:off x="2873" y="240"/>
              <a:ext cx="936" cy="79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3300"/>
            </a:solidFill>
            <a:ln w="9525">
              <a:solidFill>
                <a:schemeClr val="tx1"/>
              </a:solidFill>
              <a:miter lim="800000"/>
              <a:headEnd/>
              <a:tailEnd/>
            </a:ln>
          </p:spPr>
          <p:txBody>
            <a:bodyPr/>
            <a:lstStyle/>
            <a:p>
              <a:endParaRPr lang="ja-JP" altLang="en-US"/>
            </a:p>
          </p:txBody>
        </p:sp>
        <p:sp>
          <p:nvSpPr>
            <p:cNvPr id="24619" name="Pyr2"/>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9966"/>
            </a:solidFill>
            <a:ln w="9525">
              <a:solidFill>
                <a:srgbClr val="000000"/>
              </a:solidFill>
              <a:miter lim="800000"/>
              <a:headEnd/>
              <a:tailEnd/>
            </a:ln>
          </p:spPr>
          <p:txBody>
            <a:bodyPr/>
            <a:lstStyle/>
            <a:p>
              <a:endParaRPr lang="ja-JP" altLang="en-US"/>
            </a:p>
          </p:txBody>
        </p:sp>
        <p:sp>
          <p:nvSpPr>
            <p:cNvPr id="24620" name="Pyr3"/>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FF66"/>
            </a:solidFill>
            <a:ln w="9525">
              <a:solidFill>
                <a:srgbClr val="000000"/>
              </a:solidFill>
              <a:miter lim="800000"/>
              <a:headEnd/>
              <a:tailEnd/>
            </a:ln>
          </p:spPr>
          <p:txBody>
            <a:bodyPr/>
            <a:lstStyle/>
            <a:p>
              <a:endParaRPr lang="ja-JP" altLang="en-US"/>
            </a:p>
          </p:txBody>
        </p:sp>
        <p:sp>
          <p:nvSpPr>
            <p:cNvPr id="24621" name="Pyr4"/>
            <p:cNvSpPr>
              <a:spLocks noEditPoints="1" noChangeArrowheads="1"/>
            </p:cNvSpPr>
            <p:nvPr/>
          </p:nvSpPr>
          <p:spPr bwMode="auto">
            <a:xfrm>
              <a:off x="1248" y="2904"/>
              <a:ext cx="4176"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CCFF99"/>
            </a:solidFill>
            <a:ln w="9525">
              <a:solidFill>
                <a:srgbClr val="000000"/>
              </a:solidFill>
              <a:miter lim="800000"/>
              <a:headEnd/>
              <a:tailEnd/>
            </a:ln>
          </p:spPr>
          <p:txBody>
            <a:bodyPr/>
            <a:lstStyle/>
            <a:p>
              <a:endParaRPr lang="ja-JP" altLang="en-US"/>
            </a:p>
          </p:txBody>
        </p:sp>
      </p:grpSp>
      <p:sp>
        <p:nvSpPr>
          <p:cNvPr id="24581" name="Text Box 12"/>
          <p:cNvSpPr txBox="1">
            <a:spLocks noChangeArrowheads="1"/>
          </p:cNvSpPr>
          <p:nvPr/>
        </p:nvSpPr>
        <p:spPr bwMode="auto">
          <a:xfrm>
            <a:off x="1331913" y="1628775"/>
            <a:ext cx="692150" cy="396875"/>
          </a:xfrm>
          <a:prstGeom prst="rect">
            <a:avLst/>
          </a:prstGeom>
          <a:solidFill>
            <a:schemeClr val="bg1"/>
          </a:solidFill>
          <a:ln w="9525" algn="ctr">
            <a:noFill/>
            <a:miter lim="800000"/>
            <a:headEnd/>
            <a:tailEnd/>
          </a:ln>
        </p:spPr>
        <p:txBody>
          <a:bodyPr wrap="none">
            <a:spAutoFit/>
          </a:bodyPr>
          <a:lstStyle/>
          <a:p>
            <a:pPr algn="l"/>
            <a:r>
              <a:rPr lang="ja-JP" altLang="en-US" sz="2000" dirty="0"/>
              <a:t>事故</a:t>
            </a:r>
          </a:p>
        </p:txBody>
      </p:sp>
      <p:sp>
        <p:nvSpPr>
          <p:cNvPr id="24582" name="Text Box 13"/>
          <p:cNvSpPr txBox="1">
            <a:spLocks noChangeArrowheads="1"/>
          </p:cNvSpPr>
          <p:nvPr/>
        </p:nvSpPr>
        <p:spPr bwMode="auto">
          <a:xfrm>
            <a:off x="684213" y="2781300"/>
            <a:ext cx="1470025" cy="396875"/>
          </a:xfrm>
          <a:prstGeom prst="rect">
            <a:avLst/>
          </a:prstGeom>
          <a:solidFill>
            <a:schemeClr val="bg1"/>
          </a:solidFill>
          <a:ln w="9525" algn="ctr">
            <a:noFill/>
            <a:miter lim="800000"/>
            <a:headEnd/>
            <a:tailEnd/>
          </a:ln>
        </p:spPr>
        <p:txBody>
          <a:bodyPr wrap="none">
            <a:spAutoFit/>
          </a:bodyPr>
          <a:lstStyle/>
          <a:p>
            <a:pPr algn="l"/>
            <a:r>
              <a:rPr lang="ja-JP" altLang="en-US" sz="2000" dirty="0"/>
              <a:t>インシデント</a:t>
            </a:r>
          </a:p>
        </p:txBody>
      </p:sp>
      <p:sp>
        <p:nvSpPr>
          <p:cNvPr id="24583" name="Text Box 14"/>
          <p:cNvSpPr txBox="1">
            <a:spLocks noChangeArrowheads="1"/>
          </p:cNvSpPr>
          <p:nvPr/>
        </p:nvSpPr>
        <p:spPr bwMode="auto">
          <a:xfrm>
            <a:off x="684213" y="5373688"/>
            <a:ext cx="1962150" cy="1006475"/>
          </a:xfrm>
          <a:prstGeom prst="rect">
            <a:avLst/>
          </a:prstGeom>
          <a:solidFill>
            <a:schemeClr val="bg1"/>
          </a:solidFill>
          <a:ln w="9525" algn="ctr">
            <a:noFill/>
            <a:miter lim="800000"/>
            <a:headEnd/>
            <a:tailEnd/>
          </a:ln>
        </p:spPr>
        <p:txBody>
          <a:bodyPr wrap="none">
            <a:spAutoFit/>
          </a:bodyPr>
          <a:lstStyle/>
          <a:p>
            <a:r>
              <a:rPr lang="ja-JP" altLang="en-US" sz="2000" dirty="0"/>
              <a:t>日常業務の中の</a:t>
            </a:r>
          </a:p>
          <a:p>
            <a:r>
              <a:rPr lang="ja-JP" altLang="en-US" sz="2000" dirty="0"/>
              <a:t>危険</a:t>
            </a:r>
          </a:p>
          <a:p>
            <a:r>
              <a:rPr lang="ja-JP" altLang="en-US" sz="2000" dirty="0"/>
              <a:t>（潜在的リスク）</a:t>
            </a:r>
          </a:p>
        </p:txBody>
      </p:sp>
      <p:sp>
        <p:nvSpPr>
          <p:cNvPr id="24584" name="Text Box 15"/>
          <p:cNvSpPr txBox="1">
            <a:spLocks noChangeArrowheads="1"/>
          </p:cNvSpPr>
          <p:nvPr/>
        </p:nvSpPr>
        <p:spPr bwMode="auto">
          <a:xfrm>
            <a:off x="684213" y="4221163"/>
            <a:ext cx="1550987" cy="396875"/>
          </a:xfrm>
          <a:prstGeom prst="rect">
            <a:avLst/>
          </a:prstGeom>
          <a:solidFill>
            <a:schemeClr val="bg1"/>
          </a:solidFill>
          <a:ln w="9525" algn="ctr">
            <a:noFill/>
            <a:miter lim="800000"/>
            <a:headEnd/>
            <a:tailEnd/>
          </a:ln>
        </p:spPr>
        <p:txBody>
          <a:bodyPr wrap="none">
            <a:spAutoFit/>
          </a:bodyPr>
          <a:lstStyle/>
          <a:p>
            <a:pPr algn="l"/>
            <a:r>
              <a:rPr lang="ja-JP" altLang="en-US" sz="2000" dirty="0"/>
              <a:t>ヒヤリ・ハット</a:t>
            </a:r>
          </a:p>
        </p:txBody>
      </p:sp>
      <p:sp>
        <p:nvSpPr>
          <p:cNvPr id="158736" name="Text Box 16"/>
          <p:cNvSpPr txBox="1">
            <a:spLocks noChangeArrowheads="1"/>
          </p:cNvSpPr>
          <p:nvPr/>
        </p:nvSpPr>
        <p:spPr bwMode="auto">
          <a:xfrm>
            <a:off x="2124075" y="1341438"/>
            <a:ext cx="2867025" cy="701675"/>
          </a:xfrm>
          <a:prstGeom prst="rect">
            <a:avLst/>
          </a:prstGeom>
          <a:noFill/>
          <a:ln w="9525" algn="ctr">
            <a:noFill/>
            <a:miter lim="800000"/>
            <a:headEnd/>
            <a:tailEnd/>
          </a:ln>
        </p:spPr>
        <p:txBody>
          <a:bodyPr wrap="none">
            <a:spAutoFit/>
          </a:bodyPr>
          <a:lstStyle/>
          <a:p>
            <a:pPr algn="l"/>
            <a:r>
              <a:rPr lang="ja-JP" altLang="en-US" sz="2000"/>
              <a:t>人の死傷、重大な物損が</a:t>
            </a:r>
          </a:p>
          <a:p>
            <a:pPr algn="l"/>
            <a:r>
              <a:rPr lang="ja-JP" altLang="en-US" sz="2000"/>
              <a:t>発生</a:t>
            </a:r>
          </a:p>
        </p:txBody>
      </p:sp>
      <p:sp>
        <p:nvSpPr>
          <p:cNvPr id="158737" name="Text Box 17"/>
          <p:cNvSpPr txBox="1">
            <a:spLocks noChangeArrowheads="1"/>
          </p:cNvSpPr>
          <p:nvPr/>
        </p:nvSpPr>
        <p:spPr bwMode="auto">
          <a:xfrm>
            <a:off x="2339975" y="2565400"/>
            <a:ext cx="3209925" cy="701675"/>
          </a:xfrm>
          <a:prstGeom prst="rect">
            <a:avLst/>
          </a:prstGeom>
          <a:noFill/>
          <a:ln w="9525" algn="ctr">
            <a:noFill/>
            <a:miter lim="800000"/>
            <a:headEnd/>
            <a:tailEnd/>
          </a:ln>
        </p:spPr>
        <p:txBody>
          <a:bodyPr wrap="none">
            <a:spAutoFit/>
          </a:bodyPr>
          <a:lstStyle/>
          <a:p>
            <a:pPr algn="l"/>
            <a:r>
              <a:rPr lang="ja-JP" altLang="en-US" sz="2000"/>
              <a:t>もう少しで事故に結びついた</a:t>
            </a:r>
          </a:p>
          <a:p>
            <a:pPr algn="l"/>
            <a:r>
              <a:rPr lang="ja-JP" altLang="en-US" sz="2000"/>
              <a:t>かもしれない出来事</a:t>
            </a:r>
          </a:p>
        </p:txBody>
      </p:sp>
      <p:sp>
        <p:nvSpPr>
          <p:cNvPr id="158738" name="Text Box 18"/>
          <p:cNvSpPr txBox="1">
            <a:spLocks noChangeArrowheads="1"/>
          </p:cNvSpPr>
          <p:nvPr/>
        </p:nvSpPr>
        <p:spPr bwMode="auto">
          <a:xfrm>
            <a:off x="2700338" y="3860800"/>
            <a:ext cx="3205162" cy="1006475"/>
          </a:xfrm>
          <a:prstGeom prst="rect">
            <a:avLst/>
          </a:prstGeom>
          <a:noFill/>
          <a:ln w="9525" algn="ctr">
            <a:noFill/>
            <a:miter lim="800000"/>
            <a:headEnd/>
            <a:tailEnd/>
          </a:ln>
        </p:spPr>
        <p:txBody>
          <a:bodyPr wrap="none">
            <a:spAutoFit/>
          </a:bodyPr>
          <a:lstStyle/>
          <a:p>
            <a:pPr algn="l"/>
            <a:r>
              <a:rPr lang="ja-JP" altLang="en-US" sz="2000"/>
              <a:t>事故が起きるかもしれないと</a:t>
            </a:r>
          </a:p>
          <a:p>
            <a:pPr algn="l"/>
            <a:r>
              <a:rPr lang="ja-JP" altLang="en-US" sz="2000"/>
              <a:t>思ってヒヤッとした、</a:t>
            </a:r>
          </a:p>
          <a:p>
            <a:pPr algn="l"/>
            <a:r>
              <a:rPr lang="ja-JP" altLang="en-US" sz="2000"/>
              <a:t>ハッとした出来事</a:t>
            </a:r>
          </a:p>
        </p:txBody>
      </p:sp>
      <p:sp>
        <p:nvSpPr>
          <p:cNvPr id="158739" name="Text Box 19"/>
          <p:cNvSpPr txBox="1">
            <a:spLocks noChangeArrowheads="1"/>
          </p:cNvSpPr>
          <p:nvPr/>
        </p:nvSpPr>
        <p:spPr bwMode="auto">
          <a:xfrm>
            <a:off x="2987675" y="5300663"/>
            <a:ext cx="2852738" cy="1006475"/>
          </a:xfrm>
          <a:prstGeom prst="rect">
            <a:avLst/>
          </a:prstGeom>
          <a:noFill/>
          <a:ln w="9525" algn="ctr">
            <a:noFill/>
            <a:miter lim="800000"/>
            <a:headEnd/>
            <a:tailEnd/>
          </a:ln>
        </p:spPr>
        <p:txBody>
          <a:bodyPr wrap="none">
            <a:spAutoFit/>
          </a:bodyPr>
          <a:lstStyle/>
          <a:p>
            <a:pPr algn="l"/>
            <a:r>
              <a:rPr lang="ja-JP" altLang="en-US" sz="2000"/>
              <a:t>日常業務の中で、事故に</a:t>
            </a:r>
          </a:p>
          <a:p>
            <a:pPr algn="l"/>
            <a:r>
              <a:rPr lang="ja-JP" altLang="en-US" sz="2000"/>
              <a:t>つながるかもしれないと</a:t>
            </a:r>
          </a:p>
          <a:p>
            <a:pPr algn="l"/>
            <a:r>
              <a:rPr lang="ja-JP" altLang="en-US" sz="2000"/>
              <a:t>思った事柄</a:t>
            </a:r>
          </a:p>
        </p:txBody>
      </p:sp>
      <p:grpSp>
        <p:nvGrpSpPr>
          <p:cNvPr id="47" name="グループ化 46"/>
          <p:cNvGrpSpPr/>
          <p:nvPr/>
        </p:nvGrpSpPr>
        <p:grpSpPr>
          <a:xfrm>
            <a:off x="6084888" y="2565400"/>
            <a:ext cx="2592387" cy="935038"/>
            <a:chOff x="6084888" y="2565400"/>
            <a:chExt cx="2592387" cy="935038"/>
          </a:xfrm>
        </p:grpSpPr>
        <p:grpSp>
          <p:nvGrpSpPr>
            <p:cNvPr id="24592" name="Group 40"/>
            <p:cNvGrpSpPr>
              <a:grpSpLocks/>
            </p:cNvGrpSpPr>
            <p:nvPr/>
          </p:nvGrpSpPr>
          <p:grpSpPr bwMode="auto">
            <a:xfrm flipH="1">
              <a:off x="6877050" y="2708275"/>
              <a:ext cx="1152525" cy="647700"/>
              <a:chOff x="3833" y="1842"/>
              <a:chExt cx="1406" cy="862"/>
            </a:xfrm>
          </p:grpSpPr>
          <p:sp>
            <p:nvSpPr>
              <p:cNvPr id="24602" name="Oval 41"/>
              <p:cNvSpPr>
                <a:spLocks noChangeArrowheads="1"/>
              </p:cNvSpPr>
              <p:nvPr/>
            </p:nvSpPr>
            <p:spPr bwMode="auto">
              <a:xfrm>
                <a:off x="4105" y="1842"/>
                <a:ext cx="952" cy="636"/>
              </a:xfrm>
              <a:prstGeom prst="ellipse">
                <a:avLst/>
              </a:prstGeom>
              <a:solidFill>
                <a:srgbClr val="CCFFFF"/>
              </a:solidFill>
              <a:ln w="9525" algn="ctr">
                <a:solidFill>
                  <a:schemeClr val="tx1"/>
                </a:solidFill>
                <a:round/>
                <a:headEnd/>
                <a:tailEnd/>
              </a:ln>
            </p:spPr>
            <p:txBody>
              <a:bodyPr anchor="ctr">
                <a:spAutoFit/>
              </a:bodyPr>
              <a:lstStyle/>
              <a:p>
                <a:endParaRPr lang="ja-JP" altLang="en-US"/>
              </a:p>
            </p:txBody>
          </p:sp>
          <p:sp>
            <p:nvSpPr>
              <p:cNvPr id="24603" name="Oval 42"/>
              <p:cNvSpPr>
                <a:spLocks noChangeArrowheads="1"/>
              </p:cNvSpPr>
              <p:nvPr/>
            </p:nvSpPr>
            <p:spPr bwMode="auto">
              <a:xfrm>
                <a:off x="3969" y="1979"/>
                <a:ext cx="771" cy="576"/>
              </a:xfrm>
              <a:prstGeom prst="ellipse">
                <a:avLst/>
              </a:prstGeom>
              <a:solidFill>
                <a:schemeClr val="bg1"/>
              </a:solidFill>
              <a:ln w="9525" algn="ctr">
                <a:solidFill>
                  <a:schemeClr val="tx1"/>
                </a:solidFill>
                <a:round/>
                <a:headEnd/>
                <a:tailEnd/>
              </a:ln>
            </p:spPr>
            <p:txBody>
              <a:bodyPr anchor="ctr">
                <a:spAutoFit/>
              </a:bodyPr>
              <a:lstStyle/>
              <a:p>
                <a:endParaRPr lang="ja-JP" altLang="en-US"/>
              </a:p>
            </p:txBody>
          </p:sp>
          <p:sp>
            <p:nvSpPr>
              <p:cNvPr id="24604" name="AutoShape 43"/>
              <p:cNvSpPr>
                <a:spLocks noChangeArrowheads="1"/>
              </p:cNvSpPr>
              <p:nvPr/>
            </p:nvSpPr>
            <p:spPr bwMode="auto">
              <a:xfrm rot="-5950120">
                <a:off x="4750" y="2159"/>
                <a:ext cx="353" cy="353"/>
              </a:xfrm>
              <a:prstGeom prst="moon">
                <a:avLst>
                  <a:gd name="adj" fmla="val 50000"/>
                </a:avLst>
              </a:prstGeom>
              <a:solidFill>
                <a:schemeClr val="bg1"/>
              </a:solidFill>
              <a:ln w="9525" algn="ctr">
                <a:solidFill>
                  <a:schemeClr val="tx1"/>
                </a:solidFill>
                <a:miter lim="800000"/>
                <a:headEnd/>
                <a:tailEnd/>
              </a:ln>
            </p:spPr>
            <p:txBody>
              <a:bodyPr anchor="ctr">
                <a:spAutoFit/>
              </a:bodyPr>
              <a:lstStyle/>
              <a:p>
                <a:endParaRPr lang="ja-JP" altLang="en-US"/>
              </a:p>
            </p:txBody>
          </p:sp>
          <p:sp>
            <p:nvSpPr>
              <p:cNvPr id="24605" name="Rectangle 44"/>
              <p:cNvSpPr>
                <a:spLocks noChangeArrowheads="1"/>
              </p:cNvSpPr>
              <p:nvPr/>
            </p:nvSpPr>
            <p:spPr bwMode="auto">
              <a:xfrm>
                <a:off x="3833" y="2024"/>
                <a:ext cx="680" cy="590"/>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24606" name="Rectangle 45"/>
              <p:cNvSpPr>
                <a:spLocks noChangeArrowheads="1"/>
              </p:cNvSpPr>
              <p:nvPr/>
            </p:nvSpPr>
            <p:spPr bwMode="auto">
              <a:xfrm>
                <a:off x="4459" y="2205"/>
                <a:ext cx="272" cy="363"/>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24607" name="Rectangle 46"/>
              <p:cNvSpPr>
                <a:spLocks noChangeArrowheads="1"/>
              </p:cNvSpPr>
              <p:nvPr/>
            </p:nvSpPr>
            <p:spPr bwMode="auto">
              <a:xfrm>
                <a:off x="4649" y="2341"/>
                <a:ext cx="545" cy="363"/>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24608" name="Rectangle 47"/>
              <p:cNvSpPr>
                <a:spLocks noChangeArrowheads="1"/>
              </p:cNvSpPr>
              <p:nvPr/>
            </p:nvSpPr>
            <p:spPr bwMode="auto">
              <a:xfrm>
                <a:off x="5067" y="2069"/>
                <a:ext cx="172" cy="363"/>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24609" name="Rectangle 48"/>
              <p:cNvSpPr>
                <a:spLocks noChangeArrowheads="1"/>
              </p:cNvSpPr>
              <p:nvPr/>
            </p:nvSpPr>
            <p:spPr bwMode="auto">
              <a:xfrm rot="-1524283">
                <a:off x="4431" y="2187"/>
                <a:ext cx="354" cy="363"/>
              </a:xfrm>
              <a:prstGeom prst="rect">
                <a:avLst/>
              </a:prstGeom>
              <a:solidFill>
                <a:schemeClr val="bg1"/>
              </a:solidFill>
              <a:ln w="9525" algn="ctr">
                <a:noFill/>
                <a:miter lim="800000"/>
                <a:headEnd/>
                <a:tailEnd/>
              </a:ln>
            </p:spPr>
            <p:txBody>
              <a:bodyPr anchor="ctr">
                <a:spAutoFit/>
              </a:bodyPr>
              <a:lstStyle/>
              <a:p>
                <a:endParaRPr lang="ja-JP" altLang="en-US"/>
              </a:p>
            </p:txBody>
          </p:sp>
        </p:grpSp>
        <p:pic>
          <p:nvPicPr>
            <p:cNvPr id="24593" name="Picture 38"/>
            <p:cNvPicPr>
              <a:picLocks noChangeAspect="1" noChangeArrowheads="1"/>
            </p:cNvPicPr>
            <p:nvPr/>
          </p:nvPicPr>
          <p:blipFill>
            <a:blip r:embed="rId3" cstate="print"/>
            <a:srcRect/>
            <a:stretch>
              <a:fillRect/>
            </a:stretch>
          </p:blipFill>
          <p:spPr bwMode="auto">
            <a:xfrm>
              <a:off x="6084888" y="2565400"/>
              <a:ext cx="896937" cy="935038"/>
            </a:xfrm>
            <a:prstGeom prst="rect">
              <a:avLst/>
            </a:prstGeom>
            <a:noFill/>
            <a:ln w="9525" algn="ctr">
              <a:noFill/>
              <a:miter lim="800000"/>
              <a:headEnd/>
              <a:tailEnd/>
            </a:ln>
          </p:spPr>
        </p:pic>
        <p:pic>
          <p:nvPicPr>
            <p:cNvPr id="24594" name="Picture 39"/>
            <p:cNvPicPr>
              <a:picLocks noChangeAspect="1" noChangeArrowheads="1"/>
            </p:cNvPicPr>
            <p:nvPr/>
          </p:nvPicPr>
          <p:blipFill>
            <a:blip r:embed="rId4" cstate="print"/>
            <a:srcRect/>
            <a:stretch>
              <a:fillRect/>
            </a:stretch>
          </p:blipFill>
          <p:spPr bwMode="auto">
            <a:xfrm rot="-3814572">
              <a:off x="8103394" y="2561432"/>
              <a:ext cx="282575" cy="865187"/>
            </a:xfrm>
            <a:prstGeom prst="rect">
              <a:avLst/>
            </a:prstGeom>
            <a:noFill/>
            <a:ln w="9525" algn="ctr">
              <a:noFill/>
              <a:miter lim="800000"/>
              <a:headEnd/>
              <a:tailEnd/>
            </a:ln>
          </p:spPr>
        </p:pic>
      </p:grpSp>
      <p:grpSp>
        <p:nvGrpSpPr>
          <p:cNvPr id="48" name="グループ化 47"/>
          <p:cNvGrpSpPr/>
          <p:nvPr/>
        </p:nvGrpSpPr>
        <p:grpSpPr>
          <a:xfrm>
            <a:off x="6156325" y="3862388"/>
            <a:ext cx="2513013" cy="1085850"/>
            <a:chOff x="6156325" y="3862388"/>
            <a:chExt cx="2513013" cy="1085850"/>
          </a:xfrm>
        </p:grpSpPr>
        <p:pic>
          <p:nvPicPr>
            <p:cNvPr id="24595" name="Picture 49"/>
            <p:cNvPicPr>
              <a:picLocks noChangeAspect="1" noChangeArrowheads="1"/>
            </p:cNvPicPr>
            <p:nvPr/>
          </p:nvPicPr>
          <p:blipFill>
            <a:blip r:embed="rId3" cstate="print"/>
            <a:srcRect/>
            <a:stretch>
              <a:fillRect/>
            </a:stretch>
          </p:blipFill>
          <p:spPr bwMode="auto">
            <a:xfrm>
              <a:off x="6156325" y="3933825"/>
              <a:ext cx="896938" cy="935038"/>
            </a:xfrm>
            <a:prstGeom prst="rect">
              <a:avLst/>
            </a:prstGeom>
            <a:noFill/>
            <a:ln w="9525" algn="ctr">
              <a:noFill/>
              <a:miter lim="800000"/>
              <a:headEnd/>
              <a:tailEnd/>
            </a:ln>
          </p:spPr>
        </p:pic>
        <p:pic>
          <p:nvPicPr>
            <p:cNvPr id="24596" name="Picture 50"/>
            <p:cNvPicPr>
              <a:picLocks noChangeAspect="1" noChangeArrowheads="1"/>
            </p:cNvPicPr>
            <p:nvPr/>
          </p:nvPicPr>
          <p:blipFill>
            <a:blip r:embed="rId4" cstate="print"/>
            <a:srcRect/>
            <a:stretch>
              <a:fillRect/>
            </a:stretch>
          </p:blipFill>
          <p:spPr bwMode="auto">
            <a:xfrm rot="-1192852">
              <a:off x="7607300" y="3862388"/>
              <a:ext cx="328613" cy="1009650"/>
            </a:xfrm>
            <a:prstGeom prst="rect">
              <a:avLst/>
            </a:prstGeom>
            <a:noFill/>
            <a:ln w="9525" algn="ctr">
              <a:noFill/>
              <a:miter lim="800000"/>
              <a:headEnd/>
              <a:tailEnd/>
            </a:ln>
          </p:spPr>
        </p:pic>
        <p:sp>
          <p:nvSpPr>
            <p:cNvPr id="24597" name="Text Box 52"/>
            <p:cNvSpPr txBox="1">
              <a:spLocks noChangeArrowheads="1"/>
            </p:cNvSpPr>
            <p:nvPr/>
          </p:nvSpPr>
          <p:spPr bwMode="auto">
            <a:xfrm>
              <a:off x="8027988" y="4508500"/>
              <a:ext cx="641350" cy="366713"/>
            </a:xfrm>
            <a:prstGeom prst="rect">
              <a:avLst/>
            </a:prstGeom>
            <a:noFill/>
            <a:ln w="9525" algn="ctr">
              <a:noFill/>
              <a:miter lim="800000"/>
              <a:headEnd/>
              <a:tailEnd/>
            </a:ln>
          </p:spPr>
          <p:txBody>
            <a:bodyPr wrap="none">
              <a:spAutoFit/>
            </a:bodyPr>
            <a:lstStyle/>
            <a:p>
              <a:pPr algn="l"/>
              <a:r>
                <a:rPr lang="ja-JP" altLang="en-US">
                  <a:ea typeface="HG丸ｺﾞｼｯｸM-PRO" pitchFamily="50" charset="-128"/>
                </a:rPr>
                <a:t>））</a:t>
              </a:r>
            </a:p>
          </p:txBody>
        </p:sp>
        <p:sp>
          <p:nvSpPr>
            <p:cNvPr id="24598" name="Text Box 53"/>
            <p:cNvSpPr txBox="1">
              <a:spLocks noChangeArrowheads="1"/>
            </p:cNvSpPr>
            <p:nvPr/>
          </p:nvSpPr>
          <p:spPr bwMode="auto">
            <a:xfrm>
              <a:off x="7308850" y="4581525"/>
              <a:ext cx="412750" cy="366713"/>
            </a:xfrm>
            <a:prstGeom prst="rect">
              <a:avLst/>
            </a:prstGeom>
            <a:noFill/>
            <a:ln w="9525" algn="ctr">
              <a:noFill/>
              <a:miter lim="800000"/>
              <a:headEnd/>
              <a:tailEnd/>
            </a:ln>
          </p:spPr>
          <p:txBody>
            <a:bodyPr wrap="none">
              <a:spAutoFit/>
            </a:bodyPr>
            <a:lstStyle/>
            <a:p>
              <a:pPr algn="l"/>
              <a:r>
                <a:rPr lang="ja-JP" altLang="en-US">
                  <a:ea typeface="HG丸ｺﾞｼｯｸM-PRO" pitchFamily="50" charset="-128"/>
                </a:rPr>
                <a:t>（</a:t>
              </a:r>
            </a:p>
          </p:txBody>
        </p:sp>
      </p:grpSp>
      <p:sp>
        <p:nvSpPr>
          <p:cNvPr id="158792" name="AutoShape 72"/>
          <p:cNvSpPr>
            <a:spLocks noChangeArrowheads="1"/>
          </p:cNvSpPr>
          <p:nvPr/>
        </p:nvSpPr>
        <p:spPr bwMode="auto">
          <a:xfrm>
            <a:off x="250825" y="1052513"/>
            <a:ext cx="8713788" cy="3960812"/>
          </a:xfrm>
          <a:prstGeom prst="roundRect">
            <a:avLst>
              <a:gd name="adj" fmla="val 16667"/>
            </a:avLst>
          </a:prstGeom>
          <a:noFill/>
          <a:ln w="25400" algn="ctr">
            <a:solidFill>
              <a:srgbClr val="FF0000"/>
            </a:solidFill>
            <a:prstDash val="dash"/>
            <a:round/>
            <a:headEnd/>
            <a:tailEnd/>
          </a:ln>
        </p:spPr>
        <p:txBody>
          <a:bodyPr anchor="ctr">
            <a:spAutoFit/>
          </a:bodyPr>
          <a:lstStyle/>
          <a:p>
            <a:endParaRPr lang="ja-JP" altLang="en-US"/>
          </a:p>
        </p:txBody>
      </p:sp>
      <p:pic>
        <p:nvPicPr>
          <p:cNvPr id="24600" name="Picture 73"/>
          <p:cNvPicPr>
            <a:picLocks noChangeAspect="1" noChangeArrowheads="1"/>
          </p:cNvPicPr>
          <p:nvPr/>
        </p:nvPicPr>
        <p:blipFill>
          <a:blip r:embed="rId5" cstate="print"/>
          <a:srcRect/>
          <a:stretch>
            <a:fillRect/>
          </a:stretch>
        </p:blipFill>
        <p:spPr bwMode="auto">
          <a:xfrm>
            <a:off x="6300788" y="6497637"/>
            <a:ext cx="1871662" cy="250825"/>
          </a:xfrm>
          <a:prstGeom prst="rect">
            <a:avLst/>
          </a:prstGeom>
          <a:noFill/>
          <a:ln w="9525" algn="ctr">
            <a:noFill/>
            <a:miter lim="800000"/>
            <a:headEnd/>
            <a:tailEnd/>
          </a:ln>
        </p:spPr>
      </p:pic>
      <p:grpSp>
        <p:nvGrpSpPr>
          <p:cNvPr id="46" name="グループ化 45"/>
          <p:cNvGrpSpPr/>
          <p:nvPr/>
        </p:nvGrpSpPr>
        <p:grpSpPr>
          <a:xfrm>
            <a:off x="5929313" y="1268413"/>
            <a:ext cx="2892425" cy="935037"/>
            <a:chOff x="5929313" y="1268413"/>
            <a:chExt cx="2892425" cy="935037"/>
          </a:xfrm>
        </p:grpSpPr>
        <p:grpSp>
          <p:nvGrpSpPr>
            <p:cNvPr id="24589" name="Group 37"/>
            <p:cNvGrpSpPr>
              <a:grpSpLocks/>
            </p:cNvGrpSpPr>
            <p:nvPr/>
          </p:nvGrpSpPr>
          <p:grpSpPr bwMode="auto">
            <a:xfrm flipH="1">
              <a:off x="7019925" y="1484313"/>
              <a:ext cx="1152525" cy="647700"/>
              <a:chOff x="3833" y="1842"/>
              <a:chExt cx="1406" cy="862"/>
            </a:xfrm>
          </p:grpSpPr>
          <p:sp>
            <p:nvSpPr>
              <p:cNvPr id="24610" name="Oval 27"/>
              <p:cNvSpPr>
                <a:spLocks noChangeArrowheads="1"/>
              </p:cNvSpPr>
              <p:nvPr/>
            </p:nvSpPr>
            <p:spPr bwMode="auto">
              <a:xfrm>
                <a:off x="4105" y="1842"/>
                <a:ext cx="952" cy="636"/>
              </a:xfrm>
              <a:prstGeom prst="ellipse">
                <a:avLst/>
              </a:prstGeom>
              <a:solidFill>
                <a:srgbClr val="CCFFFF"/>
              </a:solidFill>
              <a:ln w="9525" algn="ctr">
                <a:solidFill>
                  <a:schemeClr val="tx1"/>
                </a:solidFill>
                <a:round/>
                <a:headEnd/>
                <a:tailEnd/>
              </a:ln>
            </p:spPr>
            <p:txBody>
              <a:bodyPr anchor="ctr">
                <a:spAutoFit/>
              </a:bodyPr>
              <a:lstStyle/>
              <a:p>
                <a:endParaRPr lang="ja-JP" altLang="en-US"/>
              </a:p>
            </p:txBody>
          </p:sp>
          <p:sp>
            <p:nvSpPr>
              <p:cNvPr id="24611" name="Oval 28"/>
              <p:cNvSpPr>
                <a:spLocks noChangeArrowheads="1"/>
              </p:cNvSpPr>
              <p:nvPr/>
            </p:nvSpPr>
            <p:spPr bwMode="auto">
              <a:xfrm>
                <a:off x="3969" y="1979"/>
                <a:ext cx="771" cy="576"/>
              </a:xfrm>
              <a:prstGeom prst="ellipse">
                <a:avLst/>
              </a:prstGeom>
              <a:solidFill>
                <a:schemeClr val="bg1"/>
              </a:solidFill>
              <a:ln w="9525" algn="ctr">
                <a:solidFill>
                  <a:schemeClr val="tx1"/>
                </a:solidFill>
                <a:round/>
                <a:headEnd/>
                <a:tailEnd/>
              </a:ln>
            </p:spPr>
            <p:txBody>
              <a:bodyPr anchor="ctr">
                <a:spAutoFit/>
              </a:bodyPr>
              <a:lstStyle/>
              <a:p>
                <a:endParaRPr lang="ja-JP" altLang="en-US"/>
              </a:p>
            </p:txBody>
          </p:sp>
          <p:sp>
            <p:nvSpPr>
              <p:cNvPr id="24612" name="AutoShape 30"/>
              <p:cNvSpPr>
                <a:spLocks noChangeArrowheads="1"/>
              </p:cNvSpPr>
              <p:nvPr/>
            </p:nvSpPr>
            <p:spPr bwMode="auto">
              <a:xfrm rot="-5950120">
                <a:off x="4750" y="2159"/>
                <a:ext cx="353" cy="353"/>
              </a:xfrm>
              <a:prstGeom prst="moon">
                <a:avLst>
                  <a:gd name="adj" fmla="val 50000"/>
                </a:avLst>
              </a:prstGeom>
              <a:solidFill>
                <a:schemeClr val="bg1"/>
              </a:solidFill>
              <a:ln w="9525" algn="ctr">
                <a:solidFill>
                  <a:schemeClr val="tx1"/>
                </a:solidFill>
                <a:miter lim="800000"/>
                <a:headEnd/>
                <a:tailEnd/>
              </a:ln>
            </p:spPr>
            <p:txBody>
              <a:bodyPr anchor="ctr">
                <a:spAutoFit/>
              </a:bodyPr>
              <a:lstStyle/>
              <a:p>
                <a:endParaRPr lang="ja-JP" altLang="en-US"/>
              </a:p>
            </p:txBody>
          </p:sp>
          <p:sp>
            <p:nvSpPr>
              <p:cNvPr id="24613" name="Rectangle 31"/>
              <p:cNvSpPr>
                <a:spLocks noChangeArrowheads="1"/>
              </p:cNvSpPr>
              <p:nvPr/>
            </p:nvSpPr>
            <p:spPr bwMode="auto">
              <a:xfrm>
                <a:off x="3833" y="2024"/>
                <a:ext cx="680" cy="590"/>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24614" name="Rectangle 32"/>
              <p:cNvSpPr>
                <a:spLocks noChangeArrowheads="1"/>
              </p:cNvSpPr>
              <p:nvPr/>
            </p:nvSpPr>
            <p:spPr bwMode="auto">
              <a:xfrm>
                <a:off x="4459" y="2205"/>
                <a:ext cx="272" cy="363"/>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24615" name="Rectangle 33"/>
              <p:cNvSpPr>
                <a:spLocks noChangeArrowheads="1"/>
              </p:cNvSpPr>
              <p:nvPr/>
            </p:nvSpPr>
            <p:spPr bwMode="auto">
              <a:xfrm>
                <a:off x="4649" y="2341"/>
                <a:ext cx="545" cy="363"/>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24616" name="Rectangle 34"/>
              <p:cNvSpPr>
                <a:spLocks noChangeArrowheads="1"/>
              </p:cNvSpPr>
              <p:nvPr/>
            </p:nvSpPr>
            <p:spPr bwMode="auto">
              <a:xfrm>
                <a:off x="5067" y="2069"/>
                <a:ext cx="172" cy="363"/>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24617" name="Rectangle 35"/>
              <p:cNvSpPr>
                <a:spLocks noChangeArrowheads="1"/>
              </p:cNvSpPr>
              <p:nvPr/>
            </p:nvSpPr>
            <p:spPr bwMode="auto">
              <a:xfrm rot="-1524283">
                <a:off x="4431" y="2187"/>
                <a:ext cx="354" cy="363"/>
              </a:xfrm>
              <a:prstGeom prst="rect">
                <a:avLst/>
              </a:prstGeom>
              <a:solidFill>
                <a:schemeClr val="bg1"/>
              </a:solidFill>
              <a:ln w="9525" algn="ctr">
                <a:noFill/>
                <a:miter lim="800000"/>
                <a:headEnd/>
                <a:tailEnd/>
              </a:ln>
            </p:spPr>
            <p:txBody>
              <a:bodyPr anchor="ctr">
                <a:spAutoFit/>
              </a:bodyPr>
              <a:lstStyle/>
              <a:p>
                <a:endParaRPr lang="ja-JP" altLang="en-US"/>
              </a:p>
            </p:txBody>
          </p:sp>
        </p:grpSp>
        <p:pic>
          <p:nvPicPr>
            <p:cNvPr id="24590" name="Picture 25"/>
            <p:cNvPicPr>
              <a:picLocks noChangeAspect="1" noChangeArrowheads="1"/>
            </p:cNvPicPr>
            <p:nvPr/>
          </p:nvPicPr>
          <p:blipFill>
            <a:blip r:embed="rId4" cstate="print"/>
            <a:srcRect/>
            <a:stretch>
              <a:fillRect/>
            </a:stretch>
          </p:blipFill>
          <p:spPr bwMode="auto">
            <a:xfrm rot="-3814572">
              <a:off x="8247856" y="1337469"/>
              <a:ext cx="282575" cy="865188"/>
            </a:xfrm>
            <a:prstGeom prst="rect">
              <a:avLst/>
            </a:prstGeom>
            <a:noFill/>
            <a:ln w="9525" algn="ctr">
              <a:noFill/>
              <a:miter lim="800000"/>
              <a:headEnd/>
              <a:tailEnd/>
            </a:ln>
          </p:spPr>
        </p:pic>
        <p:pic>
          <p:nvPicPr>
            <p:cNvPr id="24591" name="Picture 21"/>
            <p:cNvPicPr>
              <a:picLocks noChangeAspect="1" noChangeArrowheads="1"/>
            </p:cNvPicPr>
            <p:nvPr/>
          </p:nvPicPr>
          <p:blipFill>
            <a:blip r:embed="rId3" cstate="print"/>
            <a:srcRect/>
            <a:stretch>
              <a:fillRect/>
            </a:stretch>
          </p:blipFill>
          <p:spPr bwMode="auto">
            <a:xfrm>
              <a:off x="6300788" y="1268413"/>
              <a:ext cx="896937" cy="935037"/>
            </a:xfrm>
            <a:prstGeom prst="rect">
              <a:avLst/>
            </a:prstGeom>
            <a:noFill/>
            <a:ln w="9525" algn="ctr">
              <a:noFill/>
              <a:miter lim="800000"/>
              <a:headEnd/>
              <a:tailEnd/>
            </a:ln>
          </p:spPr>
        </p:pic>
        <p:sp>
          <p:nvSpPr>
            <p:cNvPr id="24601" name="爆発 1 50"/>
            <p:cNvSpPr>
              <a:spLocks noChangeArrowheads="1"/>
            </p:cNvSpPr>
            <p:nvPr/>
          </p:nvSpPr>
          <p:spPr bwMode="auto">
            <a:xfrm>
              <a:off x="5929313" y="1285875"/>
              <a:ext cx="914400" cy="914400"/>
            </a:xfrm>
            <a:prstGeom prst="irregularSeal1">
              <a:avLst/>
            </a:prstGeom>
            <a:solidFill>
              <a:srgbClr val="FF0000"/>
            </a:solidFill>
            <a:ln w="9525" algn="ctr">
              <a:noFill/>
              <a:round/>
              <a:headEnd/>
              <a:tailEnd/>
            </a:ln>
          </p:spPr>
          <p:txBody>
            <a:bodyPr wrap="none">
              <a:spAutoFit/>
            </a:bodyPr>
            <a:lstStyle/>
            <a:p>
              <a:endParaRPr lang="ja-JP" altLang="en-US"/>
            </a:p>
          </p:txBody>
        </p:sp>
      </p:gr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33</a:t>
            </a:fld>
            <a:endParaRPr lang="en-US" altLang="ja-JP"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二等辺三角形 7"/>
          <p:cNvSpPr/>
          <p:nvPr/>
        </p:nvSpPr>
        <p:spPr bwMode="auto">
          <a:xfrm>
            <a:off x="332774" y="2138393"/>
            <a:ext cx="3641651" cy="3147237"/>
          </a:xfrm>
          <a:prstGeom prst="triangle">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5" name="台形 4"/>
          <p:cNvSpPr/>
          <p:nvPr/>
        </p:nvSpPr>
        <p:spPr bwMode="auto">
          <a:xfrm>
            <a:off x="335199" y="3544672"/>
            <a:ext cx="3641650" cy="1740962"/>
          </a:xfrm>
          <a:prstGeom prst="trapezoid">
            <a:avLst>
              <a:gd name="adj" fmla="val 57884"/>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6" name="台形 5"/>
          <p:cNvSpPr/>
          <p:nvPr/>
        </p:nvSpPr>
        <p:spPr bwMode="auto">
          <a:xfrm>
            <a:off x="1341638" y="2632856"/>
            <a:ext cx="1625646" cy="911816"/>
          </a:xfrm>
          <a:prstGeom prst="trapezoid">
            <a:avLst>
              <a:gd name="adj" fmla="val 57803"/>
            </a:avLst>
          </a:prstGeom>
          <a:solidFill>
            <a:srgbClr val="FF99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 name="台形 6"/>
          <p:cNvSpPr/>
          <p:nvPr/>
        </p:nvSpPr>
        <p:spPr bwMode="auto">
          <a:xfrm>
            <a:off x="1872703" y="2138393"/>
            <a:ext cx="566867" cy="494463"/>
          </a:xfrm>
          <a:prstGeom prst="trapezoid">
            <a:avLst>
              <a:gd name="adj" fmla="val 16642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9" name="Rectangle 2"/>
          <p:cNvSpPr txBox="1">
            <a:spLocks noChangeArrowheads="1"/>
          </p:cNvSpPr>
          <p:nvPr/>
        </p:nvSpPr>
        <p:spPr>
          <a:xfrm>
            <a:off x="0" y="-11113"/>
            <a:ext cx="9144000" cy="647701"/>
          </a:xfrm>
          <a:prstGeom prst="rect">
            <a:avLst/>
          </a:prstGeom>
          <a:gradFill rotWithShape="1">
            <a:gsLst>
              <a:gs pos="0">
                <a:srgbClr val="99FF99"/>
              </a:gs>
              <a:gs pos="50000">
                <a:schemeClr val="bg1"/>
              </a:gs>
              <a:gs pos="100000">
                <a:srgbClr val="99FF99"/>
              </a:gs>
            </a:gsLst>
            <a:lin ang="5400000" scaled="1"/>
          </a:gradFill>
        </p:spPr>
        <p:txBody>
          <a:bodyPr/>
          <a:lstStyle>
            <a:lvl1pPr algn="l" rtl="0" eaLnBrk="0" fontAlgn="base" hangingPunct="0">
              <a:spcBef>
                <a:spcPct val="0"/>
              </a:spcBef>
              <a:spcAft>
                <a:spcPct val="0"/>
              </a:spcAft>
              <a:defRPr kumimoji="1" sz="4400">
                <a:solidFill>
                  <a:schemeClr val="tx1"/>
                </a:solidFill>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eaLnBrk="1" hangingPunct="1">
              <a:defRPr/>
            </a:pPr>
            <a:r>
              <a:rPr lang="ja-JP" altLang="en-US" sz="3200" kern="0"/>
              <a:t>①</a:t>
            </a:r>
            <a:r>
              <a:rPr lang="en-US" altLang="ja-JP" sz="3200" kern="0"/>
              <a:t>-2 </a:t>
            </a:r>
            <a:r>
              <a:rPr lang="ja-JP" altLang="en-US" sz="3200" kern="0"/>
              <a:t>なぜヒヤリ・ハットを集めるのか？</a:t>
            </a:r>
            <a:endParaRPr lang="ja-JP" altLang="en-US" sz="3200" kern="0" dirty="0"/>
          </a:p>
        </p:txBody>
      </p:sp>
      <p:sp>
        <p:nvSpPr>
          <p:cNvPr id="10" name="テキスト ボックス 9"/>
          <p:cNvSpPr txBox="1"/>
          <p:nvPr/>
        </p:nvSpPr>
        <p:spPr>
          <a:xfrm>
            <a:off x="211016" y="792670"/>
            <a:ext cx="3855490" cy="4750001"/>
          </a:xfrm>
          <a:prstGeom prst="rect">
            <a:avLst/>
          </a:prstGeom>
          <a:noFill/>
          <a:ln w="28575">
            <a:solidFill>
              <a:srgbClr val="92D050"/>
            </a:solidFill>
          </a:ln>
        </p:spPr>
        <p:txBody>
          <a:bodyPr wrap="square" rtlCol="0">
            <a:noAutofit/>
          </a:bodyPr>
          <a:lstStyle/>
          <a:p>
            <a:r>
              <a:rPr lang="ja-JP" altLang="en-US" u="sng" dirty="0"/>
              <a:t>ハインリッヒの法則</a:t>
            </a:r>
            <a:endParaRPr lang="en-US" altLang="ja-JP" u="sng" dirty="0"/>
          </a:p>
          <a:p>
            <a:r>
              <a:rPr lang="en-US" altLang="ja-JP" dirty="0"/>
              <a:t>1</a:t>
            </a:r>
            <a:r>
              <a:rPr lang="ja-JP" altLang="en-US" dirty="0" err="1"/>
              <a:t>つの</a:t>
            </a:r>
            <a:r>
              <a:rPr lang="ja-JP" altLang="en-US" dirty="0"/>
              <a:t>重大事故の背後には</a:t>
            </a:r>
            <a:r>
              <a:rPr lang="en-US" altLang="ja-JP" dirty="0"/>
              <a:t>29</a:t>
            </a:r>
            <a:r>
              <a:rPr lang="ja-JP" altLang="en-US" dirty="0"/>
              <a:t>の軽微な事故があり、その背景には</a:t>
            </a:r>
            <a:r>
              <a:rPr lang="en-US" altLang="ja-JP" dirty="0"/>
              <a:t>300</a:t>
            </a:r>
            <a:r>
              <a:rPr lang="ja-JP" altLang="en-US" dirty="0"/>
              <a:t>の異常（ヒヤリ・ハット）がある。</a:t>
            </a:r>
            <a:endParaRPr kumimoji="1" lang="ja-JP" altLang="en-US" dirty="0"/>
          </a:p>
        </p:txBody>
      </p:sp>
      <p:sp>
        <p:nvSpPr>
          <p:cNvPr id="11" name="テキスト ボックス 10"/>
          <p:cNvSpPr txBox="1"/>
          <p:nvPr/>
        </p:nvSpPr>
        <p:spPr>
          <a:xfrm>
            <a:off x="4800683" y="784338"/>
            <a:ext cx="3886118" cy="1986997"/>
          </a:xfrm>
          <a:prstGeom prst="rect">
            <a:avLst/>
          </a:prstGeom>
          <a:noFill/>
          <a:ln w="28575">
            <a:solidFill>
              <a:srgbClr val="92D050"/>
            </a:solidFill>
          </a:ln>
        </p:spPr>
        <p:txBody>
          <a:bodyPr wrap="square" rtlCol="0">
            <a:noAutofit/>
          </a:bodyPr>
          <a:lstStyle/>
          <a:p>
            <a:r>
              <a:rPr lang="ja-JP" altLang="en-US" dirty="0"/>
              <a:t>重大事故はめったに起こらないので、それだけを収集するのでは、分類・整理・分析するのに少なく、十分な再発防止策に至らない。</a:t>
            </a:r>
            <a:endParaRPr kumimoji="1" lang="ja-JP" altLang="en-US" dirty="0"/>
          </a:p>
        </p:txBody>
      </p:sp>
      <p:sp>
        <p:nvSpPr>
          <p:cNvPr id="12" name="テキスト ボックス 11"/>
          <p:cNvSpPr txBox="1"/>
          <p:nvPr/>
        </p:nvSpPr>
        <p:spPr>
          <a:xfrm>
            <a:off x="4800682" y="3287201"/>
            <a:ext cx="4065563" cy="3141734"/>
          </a:xfrm>
          <a:prstGeom prst="rect">
            <a:avLst/>
          </a:prstGeom>
          <a:noFill/>
          <a:ln w="28575">
            <a:solidFill>
              <a:srgbClr val="92D050"/>
            </a:solidFill>
          </a:ln>
        </p:spPr>
        <p:txBody>
          <a:bodyPr wrap="square" rtlCol="0">
            <a:noAutofit/>
          </a:bodyPr>
          <a:lstStyle/>
          <a:p>
            <a:r>
              <a:rPr lang="ja-JP" altLang="en-US" dirty="0">
                <a:latin typeface="AR P丸ゴシック体M" panose="020F0600000000000000" pitchFamily="50" charset="-128"/>
                <a:ea typeface="AR P丸ゴシック体M" panose="020F0600000000000000" pitchFamily="50" charset="-128"/>
              </a:rPr>
              <a:t>そこで、ヒヤリ・ハットを多数収集し、分類・整理、及び、傾向分析を行うことで、重大事故等の未然防止策を見出す。</a:t>
            </a:r>
            <a:endParaRPr kumimoji="1" lang="ja-JP" altLang="en-US" dirty="0">
              <a:latin typeface="AR P丸ゴシック体M" panose="020F0600000000000000" pitchFamily="50" charset="-128"/>
              <a:ea typeface="AR P丸ゴシック体M" panose="020F0600000000000000" pitchFamily="50" charset="-128"/>
            </a:endParaRPr>
          </a:p>
        </p:txBody>
      </p:sp>
      <p:sp>
        <p:nvSpPr>
          <p:cNvPr id="13" name="Text Box 17"/>
          <p:cNvSpPr txBox="1">
            <a:spLocks noChangeArrowheads="1"/>
          </p:cNvSpPr>
          <p:nvPr/>
        </p:nvSpPr>
        <p:spPr bwMode="auto">
          <a:xfrm>
            <a:off x="2010140" y="2259096"/>
            <a:ext cx="285655" cy="400110"/>
          </a:xfrm>
          <a:prstGeom prst="rect">
            <a:avLst/>
          </a:prstGeom>
          <a:noFill/>
          <a:ln w="9525" algn="ctr">
            <a:noFill/>
            <a:miter lim="800000"/>
            <a:headEnd/>
            <a:tailEnd/>
          </a:ln>
        </p:spPr>
        <p:txBody>
          <a:bodyPr wrap="none">
            <a:spAutoFit/>
          </a:bodyPr>
          <a:lstStyle/>
          <a:p>
            <a:r>
              <a:rPr lang="ja-JP" altLang="en-US" sz="2000" b="1" dirty="0">
                <a:solidFill>
                  <a:schemeClr val="bg1"/>
                </a:solidFill>
                <a:latin typeface="AR P丸ゴシック体M" panose="020F0600000000000000" pitchFamily="50" charset="-128"/>
                <a:ea typeface="AR P丸ゴシック体M" panose="020F0600000000000000" pitchFamily="50" charset="-128"/>
              </a:rPr>
              <a:t>１</a:t>
            </a:r>
          </a:p>
        </p:txBody>
      </p:sp>
      <p:sp>
        <p:nvSpPr>
          <p:cNvPr id="14" name="Text Box 18"/>
          <p:cNvSpPr txBox="1">
            <a:spLocks noChangeArrowheads="1"/>
          </p:cNvSpPr>
          <p:nvPr/>
        </p:nvSpPr>
        <p:spPr bwMode="auto">
          <a:xfrm>
            <a:off x="1721167" y="2890326"/>
            <a:ext cx="863600" cy="396875"/>
          </a:xfrm>
          <a:prstGeom prst="rect">
            <a:avLst/>
          </a:prstGeom>
          <a:noFill/>
          <a:ln w="9525" algn="ctr">
            <a:noFill/>
            <a:miter lim="800000"/>
            <a:headEnd/>
            <a:tailEnd/>
          </a:ln>
        </p:spPr>
        <p:txBody>
          <a:bodyPr>
            <a:spAutoFit/>
          </a:bodyPr>
          <a:lstStyle/>
          <a:p>
            <a:r>
              <a:rPr lang="ja-JP" altLang="en-US" sz="2000" b="1" dirty="0">
                <a:latin typeface="AR P丸ゴシック体M" panose="020F0600000000000000" pitchFamily="50" charset="-128"/>
                <a:ea typeface="AR P丸ゴシック体M" panose="020F0600000000000000" pitchFamily="50" charset="-128"/>
              </a:rPr>
              <a:t>２９</a:t>
            </a:r>
          </a:p>
        </p:txBody>
      </p:sp>
      <p:sp>
        <p:nvSpPr>
          <p:cNvPr id="15" name="Text Box 19"/>
          <p:cNvSpPr txBox="1">
            <a:spLocks noChangeArrowheads="1"/>
          </p:cNvSpPr>
          <p:nvPr/>
        </p:nvSpPr>
        <p:spPr bwMode="auto">
          <a:xfrm>
            <a:off x="1815374" y="4216715"/>
            <a:ext cx="675185" cy="400110"/>
          </a:xfrm>
          <a:prstGeom prst="rect">
            <a:avLst/>
          </a:prstGeom>
          <a:noFill/>
          <a:ln w="9525" algn="ctr">
            <a:noFill/>
            <a:miter lim="800000"/>
            <a:headEnd/>
            <a:tailEnd/>
          </a:ln>
        </p:spPr>
        <p:txBody>
          <a:bodyPr wrap="none">
            <a:spAutoFit/>
          </a:bodyPr>
          <a:lstStyle/>
          <a:p>
            <a:r>
              <a:rPr lang="ja-JP" altLang="en-US" sz="2000" b="1" dirty="0">
                <a:latin typeface="AR P丸ゴシック体M" panose="020F0600000000000000" pitchFamily="50" charset="-128"/>
                <a:ea typeface="AR P丸ゴシック体M" panose="020F0600000000000000" pitchFamily="50" charset="-128"/>
              </a:rPr>
              <a:t>３００</a:t>
            </a:r>
          </a:p>
        </p:txBody>
      </p:sp>
      <p:sp>
        <p:nvSpPr>
          <p:cNvPr id="19" name="台形 18"/>
          <p:cNvSpPr/>
          <p:nvPr/>
        </p:nvSpPr>
        <p:spPr bwMode="auto">
          <a:xfrm>
            <a:off x="5660177" y="5122880"/>
            <a:ext cx="2346572" cy="1121824"/>
          </a:xfrm>
          <a:prstGeom prst="trapezoid">
            <a:avLst>
              <a:gd name="adj" fmla="val 57884"/>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0" name="台形 19"/>
          <p:cNvSpPr/>
          <p:nvPr/>
        </p:nvSpPr>
        <p:spPr bwMode="auto">
          <a:xfrm>
            <a:off x="6308697" y="4535332"/>
            <a:ext cx="1047518" cy="587547"/>
          </a:xfrm>
          <a:prstGeom prst="trapezoid">
            <a:avLst>
              <a:gd name="adj" fmla="val 57803"/>
            </a:avLst>
          </a:prstGeom>
          <a:solidFill>
            <a:srgbClr val="FF99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1" name="台形 20"/>
          <p:cNvSpPr/>
          <p:nvPr/>
        </p:nvSpPr>
        <p:spPr bwMode="auto">
          <a:xfrm>
            <a:off x="6650899" y="4216715"/>
            <a:ext cx="365272" cy="318617"/>
          </a:xfrm>
          <a:prstGeom prst="trapezoid">
            <a:avLst>
              <a:gd name="adj" fmla="val 16642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 name="右矢印 2"/>
          <p:cNvSpPr/>
          <p:nvPr/>
        </p:nvSpPr>
        <p:spPr bwMode="auto">
          <a:xfrm>
            <a:off x="4066506" y="1777836"/>
            <a:ext cx="734176" cy="360557"/>
          </a:xfrm>
          <a:prstGeom prst="rightArrow">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5" name="右矢印 24"/>
          <p:cNvSpPr/>
          <p:nvPr/>
        </p:nvSpPr>
        <p:spPr bwMode="auto">
          <a:xfrm rot="5400000">
            <a:off x="6585448" y="2842558"/>
            <a:ext cx="501944" cy="359501"/>
          </a:xfrm>
          <a:prstGeom prst="rightArrow">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6" name="右カーブ矢印 25"/>
          <p:cNvSpPr/>
          <p:nvPr/>
        </p:nvSpPr>
        <p:spPr bwMode="auto">
          <a:xfrm rot="1726348" flipV="1">
            <a:off x="5591311" y="4652245"/>
            <a:ext cx="476250" cy="1264944"/>
          </a:xfrm>
          <a:prstGeom prst="curved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7" name="右カーブ矢印 26"/>
          <p:cNvSpPr/>
          <p:nvPr/>
        </p:nvSpPr>
        <p:spPr bwMode="auto">
          <a:xfrm rot="19432588" flipH="1" flipV="1">
            <a:off x="7165779" y="4026428"/>
            <a:ext cx="476250" cy="933450"/>
          </a:xfrm>
          <a:prstGeom prst="curved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8" name="Text Box 19"/>
          <p:cNvSpPr txBox="1">
            <a:spLocks noChangeArrowheads="1"/>
          </p:cNvSpPr>
          <p:nvPr/>
        </p:nvSpPr>
        <p:spPr bwMode="auto">
          <a:xfrm>
            <a:off x="6141487" y="5273174"/>
            <a:ext cx="1433405" cy="923330"/>
          </a:xfrm>
          <a:prstGeom prst="rect">
            <a:avLst/>
          </a:prstGeom>
          <a:noFill/>
          <a:ln w="9525" algn="ctr">
            <a:noFill/>
            <a:miter lim="800000"/>
            <a:headEnd/>
            <a:tailEnd/>
          </a:ln>
        </p:spPr>
        <p:txBody>
          <a:bodyPr wrap="none">
            <a:spAutoFit/>
          </a:bodyPr>
          <a:lstStyle/>
          <a:p>
            <a:r>
              <a:rPr lang="ja-JP" altLang="en-US" b="1" dirty="0">
                <a:latin typeface="AR P丸ゴシック体M" panose="020F0600000000000000" pitchFamily="50" charset="-128"/>
                <a:ea typeface="AR P丸ゴシック体M" panose="020F0600000000000000" pitchFamily="50" charset="-128"/>
              </a:rPr>
              <a:t>ヒヤリ・ハット</a:t>
            </a:r>
            <a:r>
              <a:rPr lang="en-US" altLang="ja-JP" b="1" dirty="0">
                <a:latin typeface="AR P丸ゴシック体M" panose="020F0600000000000000" pitchFamily="50" charset="-128"/>
                <a:ea typeface="AR P丸ゴシック体M" panose="020F0600000000000000" pitchFamily="50" charset="-128"/>
              </a:rPr>
              <a:t/>
            </a:r>
            <a:br>
              <a:rPr lang="en-US" altLang="ja-JP" b="1" dirty="0">
                <a:latin typeface="AR P丸ゴシック体M" panose="020F0600000000000000" pitchFamily="50" charset="-128"/>
                <a:ea typeface="AR P丸ゴシック体M" panose="020F0600000000000000" pitchFamily="50" charset="-128"/>
              </a:rPr>
            </a:br>
            <a:r>
              <a:rPr lang="ja-JP" altLang="en-US" b="1" dirty="0">
                <a:latin typeface="AR P丸ゴシック体M" panose="020F0600000000000000" pitchFamily="50" charset="-128"/>
                <a:ea typeface="AR P丸ゴシック体M" panose="020F0600000000000000" pitchFamily="50" charset="-128"/>
              </a:rPr>
              <a:t>の収集</a:t>
            </a:r>
            <a:endParaRPr lang="en-US" altLang="ja-JP" b="1" dirty="0">
              <a:latin typeface="AR P丸ゴシック体M" panose="020F0600000000000000" pitchFamily="50" charset="-128"/>
              <a:ea typeface="AR P丸ゴシック体M" panose="020F0600000000000000" pitchFamily="50" charset="-128"/>
            </a:endParaRPr>
          </a:p>
          <a:p>
            <a:r>
              <a:rPr lang="ja-JP" altLang="en-US" b="1" dirty="0">
                <a:latin typeface="AR P丸ゴシック体M" panose="020F0600000000000000" pitchFamily="50" charset="-128"/>
                <a:ea typeface="AR P丸ゴシック体M" panose="020F0600000000000000" pitchFamily="50" charset="-128"/>
              </a:rPr>
              <a:t>傾向分析</a:t>
            </a:r>
          </a:p>
        </p:txBody>
      </p:sp>
      <p:sp>
        <p:nvSpPr>
          <p:cNvPr id="29" name="Text Box 19"/>
          <p:cNvSpPr txBox="1">
            <a:spLocks noChangeArrowheads="1"/>
          </p:cNvSpPr>
          <p:nvPr/>
        </p:nvSpPr>
        <p:spPr bwMode="auto">
          <a:xfrm>
            <a:off x="4771129" y="4576596"/>
            <a:ext cx="1114408" cy="646331"/>
          </a:xfrm>
          <a:prstGeom prst="rect">
            <a:avLst/>
          </a:prstGeom>
          <a:noFill/>
          <a:ln w="9525" algn="ctr">
            <a:noFill/>
            <a:miter lim="800000"/>
            <a:headEnd/>
            <a:tailEnd/>
          </a:ln>
        </p:spPr>
        <p:txBody>
          <a:bodyPr wrap="none">
            <a:spAutoFit/>
          </a:bodyPr>
          <a:lstStyle/>
          <a:p>
            <a:r>
              <a:rPr lang="ja-JP" altLang="en-US" b="1" dirty="0">
                <a:latin typeface="AR P丸ゴシック体M" panose="020F0600000000000000" pitchFamily="50" charset="-128"/>
                <a:ea typeface="AR P丸ゴシック体M" panose="020F0600000000000000" pitchFamily="50" charset="-128"/>
              </a:rPr>
              <a:t>未然防止</a:t>
            </a:r>
            <a:r>
              <a:rPr lang="en-US" altLang="ja-JP" b="1" dirty="0">
                <a:latin typeface="AR P丸ゴシック体M" panose="020F0600000000000000" pitchFamily="50" charset="-128"/>
                <a:ea typeface="AR P丸ゴシック体M" panose="020F0600000000000000" pitchFamily="50" charset="-128"/>
              </a:rPr>
              <a:t/>
            </a:r>
            <a:br>
              <a:rPr lang="en-US" altLang="ja-JP" b="1" dirty="0">
                <a:latin typeface="AR P丸ゴシック体M" panose="020F0600000000000000" pitchFamily="50" charset="-128"/>
                <a:ea typeface="AR P丸ゴシック体M" panose="020F0600000000000000" pitchFamily="50" charset="-128"/>
              </a:rPr>
            </a:br>
            <a:r>
              <a:rPr lang="ja-JP" altLang="en-US" b="1" dirty="0">
                <a:latin typeface="AR P丸ゴシック体M" panose="020F0600000000000000" pitchFamily="50" charset="-128"/>
                <a:ea typeface="AR P丸ゴシック体M" panose="020F0600000000000000" pitchFamily="50" charset="-128"/>
              </a:rPr>
              <a:t>展開</a:t>
            </a:r>
          </a:p>
        </p:txBody>
      </p:sp>
      <p:sp>
        <p:nvSpPr>
          <p:cNvPr id="30" name="Text Box 19"/>
          <p:cNvSpPr txBox="1">
            <a:spLocks noChangeArrowheads="1"/>
          </p:cNvSpPr>
          <p:nvPr/>
        </p:nvSpPr>
        <p:spPr bwMode="auto">
          <a:xfrm>
            <a:off x="7635604" y="4292318"/>
            <a:ext cx="1114408" cy="646331"/>
          </a:xfrm>
          <a:prstGeom prst="rect">
            <a:avLst/>
          </a:prstGeom>
          <a:noFill/>
          <a:ln w="9525" algn="ctr">
            <a:noFill/>
            <a:miter lim="800000"/>
            <a:headEnd/>
            <a:tailEnd/>
          </a:ln>
        </p:spPr>
        <p:txBody>
          <a:bodyPr wrap="none">
            <a:spAutoFit/>
          </a:bodyPr>
          <a:lstStyle/>
          <a:p>
            <a:r>
              <a:rPr lang="ja-JP" altLang="en-US" b="1" dirty="0">
                <a:latin typeface="AR P丸ゴシック体M" panose="020F0600000000000000" pitchFamily="50" charset="-128"/>
                <a:ea typeface="AR P丸ゴシック体M" panose="020F0600000000000000" pitchFamily="50" charset="-128"/>
              </a:rPr>
              <a:t>未然防止</a:t>
            </a:r>
            <a:r>
              <a:rPr lang="en-US" altLang="ja-JP" b="1" dirty="0">
                <a:latin typeface="AR P丸ゴシック体M" panose="020F0600000000000000" pitchFamily="50" charset="-128"/>
                <a:ea typeface="AR P丸ゴシック体M" panose="020F0600000000000000" pitchFamily="50" charset="-128"/>
              </a:rPr>
              <a:t/>
            </a:r>
            <a:br>
              <a:rPr lang="en-US" altLang="ja-JP" b="1" dirty="0">
                <a:latin typeface="AR P丸ゴシック体M" panose="020F0600000000000000" pitchFamily="50" charset="-128"/>
                <a:ea typeface="AR P丸ゴシック体M" panose="020F0600000000000000" pitchFamily="50" charset="-128"/>
              </a:rPr>
            </a:br>
            <a:r>
              <a:rPr lang="ja-JP" altLang="en-US" b="1" dirty="0">
                <a:latin typeface="AR P丸ゴシック体M" panose="020F0600000000000000" pitchFamily="50" charset="-128"/>
                <a:ea typeface="AR P丸ゴシック体M" panose="020F0600000000000000" pitchFamily="50" charset="-128"/>
              </a:rPr>
              <a:t>展開</a:t>
            </a:r>
          </a:p>
        </p:txBody>
      </p:sp>
      <p:sp>
        <p:nvSpPr>
          <p:cNvPr id="34" name="台形 33"/>
          <p:cNvSpPr/>
          <p:nvPr/>
        </p:nvSpPr>
        <p:spPr bwMode="auto">
          <a:xfrm>
            <a:off x="6649820" y="2167790"/>
            <a:ext cx="365272" cy="318617"/>
          </a:xfrm>
          <a:prstGeom prst="trapezoid">
            <a:avLst>
              <a:gd name="adj" fmla="val 16642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5" name="Text Box 19"/>
          <p:cNvSpPr txBox="1">
            <a:spLocks noChangeArrowheads="1"/>
          </p:cNvSpPr>
          <p:nvPr/>
        </p:nvSpPr>
        <p:spPr bwMode="auto">
          <a:xfrm>
            <a:off x="5206356" y="2158799"/>
            <a:ext cx="1346844" cy="369332"/>
          </a:xfrm>
          <a:prstGeom prst="rect">
            <a:avLst/>
          </a:prstGeom>
          <a:noFill/>
          <a:ln w="9525" algn="ctr">
            <a:solidFill>
              <a:srgbClr val="FF99CC"/>
            </a:solidFill>
            <a:miter lim="800000"/>
            <a:headEnd/>
            <a:tailEnd/>
          </a:ln>
        </p:spPr>
        <p:txBody>
          <a:bodyPr wrap="none">
            <a:spAutoFit/>
          </a:bodyPr>
          <a:lstStyle/>
          <a:p>
            <a:r>
              <a:rPr lang="ja-JP" altLang="en-US" b="1" dirty="0">
                <a:latin typeface="AR P丸ゴシック体M" panose="020F0600000000000000" pitchFamily="50" charset="-128"/>
                <a:ea typeface="AR P丸ゴシック体M" panose="020F0600000000000000" pitchFamily="50" charset="-128"/>
              </a:rPr>
              <a:t>少ない事例</a:t>
            </a:r>
            <a:endParaRPr lang="en-US" altLang="ja-JP" b="1" dirty="0">
              <a:latin typeface="AR P丸ゴシック体M" panose="020F0600000000000000" pitchFamily="50" charset="-128"/>
              <a:ea typeface="AR P丸ゴシック体M" panose="020F0600000000000000" pitchFamily="50" charset="-128"/>
            </a:endParaRPr>
          </a:p>
        </p:txBody>
      </p:sp>
      <p:sp>
        <p:nvSpPr>
          <p:cNvPr id="36" name="Text Box 19"/>
          <p:cNvSpPr txBox="1">
            <a:spLocks noChangeArrowheads="1"/>
          </p:cNvSpPr>
          <p:nvPr/>
        </p:nvSpPr>
        <p:spPr bwMode="auto">
          <a:xfrm>
            <a:off x="7112515" y="2019693"/>
            <a:ext cx="1107996" cy="646331"/>
          </a:xfrm>
          <a:prstGeom prst="rect">
            <a:avLst/>
          </a:prstGeom>
          <a:noFill/>
          <a:ln w="9525" algn="ctr">
            <a:solidFill>
              <a:srgbClr val="FF99CC"/>
            </a:solidFill>
            <a:miter lim="800000"/>
            <a:headEnd/>
            <a:tailEnd/>
          </a:ln>
        </p:spPr>
        <p:txBody>
          <a:bodyPr wrap="none">
            <a:spAutoFit/>
          </a:bodyPr>
          <a:lstStyle/>
          <a:p>
            <a:r>
              <a:rPr lang="ja-JP" altLang="en-US" b="1" dirty="0">
                <a:latin typeface="AR P丸ゴシック体M" panose="020F0600000000000000" pitchFamily="50" charset="-128"/>
                <a:ea typeface="AR P丸ゴシック体M" panose="020F0600000000000000" pitchFamily="50" charset="-128"/>
              </a:rPr>
              <a:t>背後要因</a:t>
            </a:r>
            <a:r>
              <a:rPr lang="en-US" altLang="ja-JP" b="1" dirty="0">
                <a:latin typeface="AR P丸ゴシック体M" panose="020F0600000000000000" pitchFamily="50" charset="-128"/>
                <a:ea typeface="AR P丸ゴシック体M" panose="020F0600000000000000" pitchFamily="50" charset="-128"/>
              </a:rPr>
              <a:t/>
            </a:r>
            <a:br>
              <a:rPr lang="en-US" altLang="ja-JP" b="1" dirty="0">
                <a:latin typeface="AR P丸ゴシック体M" panose="020F0600000000000000" pitchFamily="50" charset="-128"/>
                <a:ea typeface="AR P丸ゴシック体M" panose="020F0600000000000000" pitchFamily="50" charset="-128"/>
              </a:rPr>
            </a:br>
            <a:r>
              <a:rPr lang="ja-JP" altLang="en-US" b="1" dirty="0">
                <a:latin typeface="AR P丸ゴシック体M" panose="020F0600000000000000" pitchFamily="50" charset="-128"/>
                <a:ea typeface="AR P丸ゴシック体M" panose="020F0600000000000000" pitchFamily="50" charset="-128"/>
              </a:rPr>
              <a:t>特定困難</a:t>
            </a:r>
            <a:endParaRPr lang="en-US" altLang="ja-JP" b="1" dirty="0">
              <a:latin typeface="AR P丸ゴシック体M" panose="020F0600000000000000" pitchFamily="50" charset="-128"/>
              <a:ea typeface="AR P丸ゴシック体M" panose="020F0600000000000000" pitchFamily="50" charset="-128"/>
            </a:endParaRPr>
          </a:p>
        </p:txBody>
      </p:sp>
      <p:sp>
        <p:nvSpPr>
          <p:cNvPr id="2" name="スライド番号プレースホルダー 1"/>
          <p:cNvSpPr>
            <a:spLocks noGrp="1"/>
          </p:cNvSpPr>
          <p:nvPr>
            <p:ph type="sldNum" sz="quarter" idx="11"/>
          </p:nvPr>
        </p:nvSpPr>
        <p:spPr/>
        <p:txBody>
          <a:bodyPr/>
          <a:lstStyle/>
          <a:p>
            <a:pPr>
              <a:defRPr/>
            </a:pPr>
            <a:fld id="{CB437A40-9B03-4AC5-A981-4A10656EEB52}" type="slidenum">
              <a:rPr lang="en-US" altLang="ja-JP" smtClean="0"/>
              <a:pPr>
                <a:defRPr/>
              </a:pPr>
              <a:t>34</a:t>
            </a:fld>
            <a:endParaRPr lang="en-US" altLang="ja-JP"/>
          </a:p>
        </p:txBody>
      </p:sp>
      <p:pic>
        <p:nvPicPr>
          <p:cNvPr id="31"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1836355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0" y="-9525"/>
            <a:ext cx="9144000" cy="701675"/>
          </a:xfrm>
          <a:gradFill rotWithShape="1">
            <a:gsLst>
              <a:gs pos="0">
                <a:srgbClr val="99FF99"/>
              </a:gs>
              <a:gs pos="50000">
                <a:schemeClr val="bg1"/>
              </a:gs>
              <a:gs pos="100000">
                <a:srgbClr val="99FF99"/>
              </a:gs>
            </a:gsLst>
            <a:lin ang="5400000" scaled="1"/>
          </a:gradFill>
        </p:spPr>
        <p:txBody>
          <a:bodyPr/>
          <a:lstStyle/>
          <a:p>
            <a:pPr algn="ctr" eaLnBrk="1" hangingPunct="1">
              <a:defRPr/>
            </a:pPr>
            <a:r>
              <a:rPr lang="en-US" altLang="ja-JP" sz="3200" dirty="0"/>
              <a:t>①-3 </a:t>
            </a:r>
            <a:r>
              <a:rPr lang="ja-JP" altLang="en-US" sz="3200" dirty="0"/>
              <a:t>情報収集の内容</a:t>
            </a:r>
            <a:endParaRPr lang="ja-JP" altLang="en-US" sz="1800" dirty="0"/>
          </a:p>
        </p:txBody>
      </p:sp>
      <p:sp>
        <p:nvSpPr>
          <p:cNvPr id="26628" name="Text Box 3"/>
          <p:cNvSpPr txBox="1">
            <a:spLocks noChangeArrowheads="1"/>
          </p:cNvSpPr>
          <p:nvPr/>
        </p:nvSpPr>
        <p:spPr bwMode="auto">
          <a:xfrm>
            <a:off x="982601" y="1047165"/>
            <a:ext cx="8034337" cy="5016758"/>
          </a:xfrm>
          <a:prstGeom prst="rect">
            <a:avLst/>
          </a:prstGeom>
          <a:noFill/>
          <a:ln w="9525" algn="ctr">
            <a:noFill/>
            <a:miter lim="800000"/>
            <a:headEnd/>
            <a:tailEnd/>
          </a:ln>
        </p:spPr>
        <p:txBody>
          <a:bodyPr>
            <a:spAutoFit/>
          </a:bodyPr>
          <a:lstStyle/>
          <a:p>
            <a:pPr algn="l"/>
            <a:r>
              <a:rPr lang="ja-JP" altLang="en-US" sz="2400" dirty="0"/>
              <a:t>（１）事故情報</a:t>
            </a:r>
          </a:p>
          <a:p>
            <a:pPr algn="l"/>
            <a:endParaRPr lang="en-US" altLang="ja-JP" sz="800" dirty="0"/>
          </a:p>
          <a:p>
            <a:pPr algn="l"/>
            <a:endParaRPr lang="en-US" altLang="ja-JP" sz="800" dirty="0"/>
          </a:p>
          <a:p>
            <a:pPr algn="l"/>
            <a:endParaRPr lang="en-US" altLang="ja-JP" sz="800" dirty="0"/>
          </a:p>
          <a:p>
            <a:pPr algn="l"/>
            <a:endParaRPr lang="ja-JP" altLang="en-US" sz="800" dirty="0"/>
          </a:p>
          <a:p>
            <a:pPr algn="l"/>
            <a:r>
              <a:rPr lang="ja-JP" altLang="en-US" sz="2400" dirty="0"/>
              <a:t>（２）ヒヤリ・ハット情報（例）</a:t>
            </a:r>
            <a:endParaRPr lang="en-US" altLang="ja-JP" sz="2400" dirty="0"/>
          </a:p>
          <a:p>
            <a:pPr algn="l"/>
            <a:endParaRPr lang="en-US" altLang="ja-JP" sz="800" dirty="0"/>
          </a:p>
          <a:p>
            <a:pPr algn="l"/>
            <a:r>
              <a:rPr lang="ja-JP" altLang="en-US" sz="2400" dirty="0"/>
              <a:t>　　　自動車モード</a:t>
            </a:r>
            <a:endParaRPr lang="en-US" altLang="ja-JP" sz="2400" dirty="0"/>
          </a:p>
          <a:p>
            <a:pPr algn="l"/>
            <a:r>
              <a:rPr lang="ja-JP" altLang="en-US" sz="2400" dirty="0"/>
              <a:t>　　　　・居眠りをしていて前の車に追突しそうになった</a:t>
            </a:r>
            <a:endParaRPr lang="en-US" altLang="ja-JP" sz="2400" dirty="0"/>
          </a:p>
          <a:p>
            <a:pPr algn="l"/>
            <a:r>
              <a:rPr lang="ja-JP" altLang="en-US" sz="2400" dirty="0"/>
              <a:t>　　　　・バスを発車させようとしたら急に子供が前を横切った</a:t>
            </a:r>
            <a:endParaRPr lang="en-US" altLang="ja-JP" sz="2400" dirty="0"/>
          </a:p>
          <a:p>
            <a:pPr algn="l"/>
            <a:endParaRPr lang="en-US" altLang="ja-JP" sz="800" dirty="0"/>
          </a:p>
          <a:p>
            <a:pPr algn="l"/>
            <a:r>
              <a:rPr lang="ja-JP" altLang="en-US" sz="2400" dirty="0"/>
              <a:t>　　　鉄道モード</a:t>
            </a:r>
            <a:endParaRPr lang="en-US" altLang="ja-JP" sz="2400" dirty="0"/>
          </a:p>
          <a:p>
            <a:pPr algn="l"/>
            <a:r>
              <a:rPr lang="ja-JP" altLang="en-US" sz="2400" dirty="0"/>
              <a:t>　　　　・線路に落ち葉がつもっていてブレーキの効きが悪く、</a:t>
            </a:r>
            <a:endParaRPr lang="en-US" altLang="ja-JP" sz="2400" dirty="0"/>
          </a:p>
          <a:p>
            <a:pPr algn="l"/>
            <a:r>
              <a:rPr lang="ja-JP" altLang="en-US" sz="2400" dirty="0"/>
              <a:t>　　　　　オーバーランしそうになった</a:t>
            </a:r>
            <a:endParaRPr lang="en-US" altLang="ja-JP" sz="2400" dirty="0"/>
          </a:p>
          <a:p>
            <a:pPr algn="l"/>
            <a:endParaRPr lang="en-US" altLang="ja-JP" sz="800" dirty="0"/>
          </a:p>
          <a:p>
            <a:pPr algn="l"/>
            <a:r>
              <a:rPr lang="ja-JP" altLang="en-US" sz="2400" dirty="0"/>
              <a:t>　　　海事モード</a:t>
            </a:r>
            <a:endParaRPr lang="en-US" altLang="ja-JP" sz="2400" dirty="0"/>
          </a:p>
          <a:p>
            <a:pPr algn="l"/>
            <a:r>
              <a:rPr lang="ja-JP" altLang="en-US" sz="2400" dirty="0"/>
              <a:t>　　　　・操業中の漁船の動向に注意が集中して、追い越し船</a:t>
            </a:r>
            <a:endParaRPr lang="en-US" altLang="ja-JP" sz="2400" dirty="0"/>
          </a:p>
          <a:p>
            <a:pPr algn="l"/>
            <a:r>
              <a:rPr lang="ja-JP" altLang="en-US" sz="2400" dirty="0"/>
              <a:t>　　　　　に気づかなかった</a:t>
            </a:r>
            <a:endParaRPr lang="en-US" altLang="ja-JP" sz="2400" dirty="0"/>
          </a:p>
        </p:txBody>
      </p:sp>
      <p:pic>
        <p:nvPicPr>
          <p:cNvPr id="26629" name="Picture 10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7" name="左大かっこ 6"/>
          <p:cNvSpPr/>
          <p:nvPr/>
        </p:nvSpPr>
        <p:spPr bwMode="auto">
          <a:xfrm>
            <a:off x="1019751" y="1173707"/>
            <a:ext cx="90446" cy="1091821"/>
          </a:xfrm>
          <a:prstGeom prst="leftBracket">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8" name="テキスト ボックス 7"/>
          <p:cNvSpPr txBox="1"/>
          <p:nvPr/>
        </p:nvSpPr>
        <p:spPr>
          <a:xfrm>
            <a:off x="503742" y="987018"/>
            <a:ext cx="461665" cy="1477328"/>
          </a:xfrm>
          <a:prstGeom prst="rect">
            <a:avLst/>
          </a:prstGeom>
          <a:solidFill>
            <a:srgbClr val="CCFFCC"/>
          </a:solidFill>
        </p:spPr>
        <p:txBody>
          <a:bodyPr vert="eaVert" wrap="square" rtlCol="0">
            <a:spAutoFit/>
          </a:bodyPr>
          <a:lstStyle/>
          <a:p>
            <a:r>
              <a:rPr kumimoji="1" lang="ja-JP" altLang="en-US" dirty="0"/>
              <a:t>傾向の比較</a:t>
            </a:r>
          </a:p>
        </p:txBody>
      </p:sp>
      <p:sp>
        <p:nvSpPr>
          <p:cNvPr id="11" name="テキスト ボックス 10"/>
          <p:cNvSpPr txBox="1"/>
          <p:nvPr/>
        </p:nvSpPr>
        <p:spPr>
          <a:xfrm>
            <a:off x="272909" y="2917111"/>
            <a:ext cx="461665" cy="1925516"/>
          </a:xfrm>
          <a:prstGeom prst="rect">
            <a:avLst/>
          </a:prstGeom>
          <a:noFill/>
          <a:ln>
            <a:solidFill>
              <a:schemeClr val="accent1"/>
            </a:solidFill>
          </a:ln>
        </p:spPr>
        <p:txBody>
          <a:bodyPr vert="eaVert" wrap="square" rtlCol="0">
            <a:spAutoFit/>
          </a:bodyPr>
          <a:lstStyle/>
          <a:p>
            <a:r>
              <a:rPr kumimoji="1" lang="ja-JP" altLang="en-US" dirty="0"/>
              <a:t>スライド</a:t>
            </a:r>
            <a:r>
              <a:rPr kumimoji="1" lang="en-US" altLang="ja-JP" dirty="0"/>
              <a:t>47</a:t>
            </a:r>
            <a:r>
              <a:rPr kumimoji="1" lang="ja-JP" altLang="en-US" dirty="0"/>
              <a:t>参照</a:t>
            </a:r>
          </a:p>
        </p:txBody>
      </p:sp>
      <p:sp>
        <p:nvSpPr>
          <p:cNvPr id="4" name="フリーフォーム 3"/>
          <p:cNvSpPr/>
          <p:nvPr/>
        </p:nvSpPr>
        <p:spPr bwMode="auto">
          <a:xfrm>
            <a:off x="496956" y="2466753"/>
            <a:ext cx="247323" cy="457200"/>
          </a:xfrm>
          <a:custGeom>
            <a:avLst/>
            <a:gdLst>
              <a:gd name="connsiteX0" fmla="*/ 247323 w 247323"/>
              <a:gd name="connsiteY0" fmla="*/ 0 h 457200"/>
              <a:gd name="connsiteX1" fmla="*/ 34672 w 247323"/>
              <a:gd name="connsiteY1" fmla="*/ 148856 h 457200"/>
              <a:gd name="connsiteX2" fmla="*/ 2774 w 247323"/>
              <a:gd name="connsiteY2" fmla="*/ 457200 h 457200"/>
            </a:gdLst>
            <a:ahLst/>
            <a:cxnLst>
              <a:cxn ang="0">
                <a:pos x="connsiteX0" y="connsiteY0"/>
              </a:cxn>
              <a:cxn ang="0">
                <a:pos x="connsiteX1" y="connsiteY1"/>
              </a:cxn>
              <a:cxn ang="0">
                <a:pos x="connsiteX2" y="connsiteY2"/>
              </a:cxn>
            </a:cxnLst>
            <a:rect l="l" t="t" r="r" b="b"/>
            <a:pathLst>
              <a:path w="247323" h="457200">
                <a:moveTo>
                  <a:pt x="247323" y="0"/>
                </a:moveTo>
                <a:cubicBezTo>
                  <a:pt x="161376" y="36328"/>
                  <a:pt x="75430" y="72656"/>
                  <a:pt x="34672" y="148856"/>
                </a:cubicBezTo>
                <a:cubicBezTo>
                  <a:pt x="-6086" y="225056"/>
                  <a:pt x="-1656" y="341128"/>
                  <a:pt x="2774" y="457200"/>
                </a:cubicBezTo>
              </a:path>
            </a:pathLst>
          </a:custGeom>
          <a:ln>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35</a:t>
            </a:fld>
            <a:endParaRPr lang="en-US" altLang="ja-JP"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AutoShape 85"/>
          <p:cNvSpPr>
            <a:spLocks noChangeArrowheads="1"/>
          </p:cNvSpPr>
          <p:nvPr/>
        </p:nvSpPr>
        <p:spPr bwMode="auto">
          <a:xfrm>
            <a:off x="250825" y="1700213"/>
            <a:ext cx="2808288" cy="4968875"/>
          </a:xfrm>
          <a:prstGeom prst="roundRect">
            <a:avLst>
              <a:gd name="adj" fmla="val 16667"/>
            </a:avLst>
          </a:prstGeom>
          <a:solidFill>
            <a:schemeClr val="bg1"/>
          </a:solidFill>
          <a:ln w="9525" algn="ctr">
            <a:solidFill>
              <a:schemeClr val="tx1"/>
            </a:solidFill>
            <a:round/>
            <a:headEnd/>
            <a:tailEnd/>
          </a:ln>
        </p:spPr>
        <p:txBody>
          <a:bodyPr anchor="ctr">
            <a:spAutoFit/>
          </a:bodyPr>
          <a:lstStyle/>
          <a:p>
            <a:endParaRPr lang="ja-JP" altLang="en-US"/>
          </a:p>
        </p:txBody>
      </p:sp>
      <p:sp>
        <p:nvSpPr>
          <p:cNvPr id="202766" name="Rectangle 14"/>
          <p:cNvSpPr>
            <a:spLocks noGrp="1" noChangeArrowheads="1"/>
          </p:cNvSpPr>
          <p:nvPr>
            <p:ph type="title"/>
          </p:nvPr>
        </p:nvSpPr>
        <p:spPr>
          <a:xfrm>
            <a:off x="0" y="-11113"/>
            <a:ext cx="9144000" cy="64928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en-US" altLang="ja-JP" sz="2800" dirty="0"/>
              <a:t>①-4 </a:t>
            </a:r>
            <a:r>
              <a:rPr lang="ja-JP" altLang="en-US" sz="2800" dirty="0"/>
              <a:t>情報収集における問題点（１）</a:t>
            </a:r>
            <a:endParaRPr lang="ja-JP" altLang="en-US" sz="1800" dirty="0"/>
          </a:p>
        </p:txBody>
      </p:sp>
      <p:sp>
        <p:nvSpPr>
          <p:cNvPr id="27653" name="Text Box 78"/>
          <p:cNvSpPr txBox="1">
            <a:spLocks noChangeArrowheads="1"/>
          </p:cNvSpPr>
          <p:nvPr/>
        </p:nvSpPr>
        <p:spPr bwMode="auto">
          <a:xfrm>
            <a:off x="428625" y="3853689"/>
            <a:ext cx="2029723" cy="461665"/>
          </a:xfrm>
          <a:prstGeom prst="rect">
            <a:avLst/>
          </a:prstGeom>
          <a:noFill/>
          <a:ln w="9525" algn="ctr">
            <a:noFill/>
            <a:miter lim="800000"/>
            <a:headEnd/>
            <a:tailEnd/>
          </a:ln>
        </p:spPr>
        <p:txBody>
          <a:bodyPr wrap="none">
            <a:spAutoFit/>
          </a:bodyPr>
          <a:lstStyle/>
          <a:p>
            <a:pPr algn="l"/>
            <a:r>
              <a:rPr lang="ja-JP" altLang="en-US" sz="2400" dirty="0"/>
              <a:t>・チェックリスト</a:t>
            </a:r>
          </a:p>
        </p:txBody>
      </p:sp>
      <p:sp>
        <p:nvSpPr>
          <p:cNvPr id="27654" name="Text Box 80"/>
          <p:cNvSpPr txBox="1">
            <a:spLocks noChangeArrowheads="1"/>
          </p:cNvSpPr>
          <p:nvPr/>
        </p:nvSpPr>
        <p:spPr bwMode="auto">
          <a:xfrm>
            <a:off x="428625" y="2714625"/>
            <a:ext cx="1443024" cy="461665"/>
          </a:xfrm>
          <a:prstGeom prst="rect">
            <a:avLst/>
          </a:prstGeom>
          <a:noFill/>
          <a:ln w="9525" algn="ctr">
            <a:noFill/>
            <a:miter lim="800000"/>
            <a:headEnd/>
            <a:tailEnd/>
          </a:ln>
        </p:spPr>
        <p:txBody>
          <a:bodyPr wrap="none">
            <a:spAutoFit/>
          </a:bodyPr>
          <a:lstStyle/>
          <a:p>
            <a:pPr algn="l"/>
            <a:r>
              <a:rPr lang="ja-JP" altLang="en-US" sz="2400" dirty="0"/>
              <a:t>・聴き取り</a:t>
            </a:r>
          </a:p>
        </p:txBody>
      </p:sp>
      <p:sp>
        <p:nvSpPr>
          <p:cNvPr id="27655" name="AutoShape 82"/>
          <p:cNvSpPr>
            <a:spLocks noChangeArrowheads="1"/>
          </p:cNvSpPr>
          <p:nvPr/>
        </p:nvSpPr>
        <p:spPr bwMode="auto">
          <a:xfrm>
            <a:off x="611188" y="1916113"/>
            <a:ext cx="1944687" cy="439737"/>
          </a:xfrm>
          <a:prstGeom prst="roundRect">
            <a:avLst>
              <a:gd name="adj" fmla="val 16667"/>
            </a:avLst>
          </a:prstGeom>
          <a:solidFill>
            <a:srgbClr val="99FF99"/>
          </a:solidFill>
          <a:ln w="9525" algn="ctr">
            <a:solidFill>
              <a:schemeClr val="bg1"/>
            </a:solidFill>
            <a:round/>
            <a:headEnd/>
            <a:tailEnd/>
          </a:ln>
        </p:spPr>
        <p:txBody>
          <a:bodyPr anchor="ctr">
            <a:spAutoFit/>
          </a:bodyPr>
          <a:lstStyle/>
          <a:p>
            <a:r>
              <a:rPr lang="ja-JP" altLang="en-US" sz="2000" b="1"/>
              <a:t>報告が面倒</a:t>
            </a:r>
          </a:p>
        </p:txBody>
      </p:sp>
      <p:sp>
        <p:nvSpPr>
          <p:cNvPr id="27656" name="AutoShape 90"/>
          <p:cNvSpPr>
            <a:spLocks noChangeArrowheads="1"/>
          </p:cNvSpPr>
          <p:nvPr/>
        </p:nvSpPr>
        <p:spPr bwMode="auto">
          <a:xfrm>
            <a:off x="3203576" y="1671757"/>
            <a:ext cx="2762250" cy="3029079"/>
          </a:xfrm>
          <a:prstGeom prst="roundRect">
            <a:avLst>
              <a:gd name="adj" fmla="val 16667"/>
            </a:avLst>
          </a:prstGeom>
          <a:solidFill>
            <a:schemeClr val="bg1"/>
          </a:solidFill>
          <a:ln w="9525" algn="ctr">
            <a:solidFill>
              <a:schemeClr val="tx1"/>
            </a:solidFill>
            <a:round/>
            <a:headEnd/>
            <a:tailEnd/>
          </a:ln>
        </p:spPr>
        <p:txBody>
          <a:bodyPr wrap="square" anchor="ctr">
            <a:noAutofit/>
          </a:bodyPr>
          <a:lstStyle/>
          <a:p>
            <a:endParaRPr lang="en-US" altLang="ja-JP" sz="2000" dirty="0"/>
          </a:p>
          <a:p>
            <a:endParaRPr lang="en-US" altLang="ja-JP" sz="2000" dirty="0"/>
          </a:p>
          <a:p>
            <a:pPr algn="l"/>
            <a:r>
              <a:rPr lang="ja-JP" altLang="en-US" sz="2000" dirty="0"/>
              <a:t>・匿名報告</a:t>
            </a:r>
          </a:p>
          <a:p>
            <a:pPr algn="l"/>
            <a:endParaRPr lang="ja-JP" altLang="en-US" sz="1200" dirty="0"/>
          </a:p>
          <a:p>
            <a:pPr algn="l"/>
            <a:r>
              <a:rPr lang="ja-JP" altLang="en-US" sz="2000" dirty="0"/>
              <a:t>・査定に影響しない</a:t>
            </a:r>
            <a:r>
              <a:rPr lang="en-US" altLang="ja-JP" sz="2000" dirty="0"/>
              <a:t/>
            </a:r>
            <a:br>
              <a:rPr lang="en-US" altLang="ja-JP" sz="2000" dirty="0"/>
            </a:br>
            <a:r>
              <a:rPr lang="ja-JP" altLang="en-US" sz="2000" dirty="0"/>
              <a:t>ことをルール化・周知</a:t>
            </a:r>
          </a:p>
          <a:p>
            <a:pPr algn="l"/>
            <a:endParaRPr lang="ja-JP" altLang="en-US" sz="1200" dirty="0"/>
          </a:p>
          <a:p>
            <a:pPr algn="l"/>
            <a:r>
              <a:rPr lang="ja-JP" altLang="en-US" sz="2000" dirty="0"/>
              <a:t>・マイナスイメージの名称を使わない</a:t>
            </a:r>
          </a:p>
        </p:txBody>
      </p:sp>
      <p:sp>
        <p:nvSpPr>
          <p:cNvPr id="27657" name="AutoShape 91"/>
          <p:cNvSpPr>
            <a:spLocks noChangeArrowheads="1"/>
          </p:cNvSpPr>
          <p:nvPr/>
        </p:nvSpPr>
        <p:spPr bwMode="auto">
          <a:xfrm>
            <a:off x="6084888" y="1656120"/>
            <a:ext cx="2782887" cy="2690098"/>
          </a:xfrm>
          <a:prstGeom prst="roundRect">
            <a:avLst>
              <a:gd name="adj" fmla="val 16667"/>
            </a:avLst>
          </a:prstGeom>
          <a:solidFill>
            <a:schemeClr val="bg1"/>
          </a:solidFill>
          <a:ln w="9525" algn="ctr">
            <a:solidFill>
              <a:schemeClr val="tx1"/>
            </a:solidFill>
            <a:round/>
            <a:headEnd/>
            <a:tailEnd/>
          </a:ln>
        </p:spPr>
        <p:txBody>
          <a:bodyPr anchor="ctr">
            <a:spAutoFit/>
          </a:bodyPr>
          <a:lstStyle/>
          <a:p>
            <a:pPr algn="l"/>
            <a:endParaRPr lang="en-US" altLang="ja-JP" sz="2000" dirty="0"/>
          </a:p>
          <a:p>
            <a:pPr algn="l"/>
            <a:endParaRPr lang="en-US" altLang="ja-JP" sz="2000" dirty="0"/>
          </a:p>
          <a:p>
            <a:pPr algn="l"/>
            <a:endParaRPr lang="en-US" altLang="ja-JP" sz="2000" dirty="0"/>
          </a:p>
          <a:p>
            <a:pPr algn="l"/>
            <a:r>
              <a:rPr lang="ja-JP" altLang="en-US" sz="2000" dirty="0"/>
              <a:t>・ヒヤリ・ハットの具体例（事例集）を示す</a:t>
            </a:r>
            <a:endParaRPr lang="ja-JP" altLang="en-US" sz="1200" dirty="0"/>
          </a:p>
          <a:p>
            <a:pPr algn="l"/>
            <a:endParaRPr lang="ja-JP" altLang="en-US" sz="1200" dirty="0"/>
          </a:p>
          <a:p>
            <a:pPr algn="l"/>
            <a:r>
              <a:rPr lang="ja-JP" altLang="en-US" sz="2000" dirty="0"/>
              <a:t>・ヒヤリ・ハットの内容を根気よく周知する</a:t>
            </a:r>
          </a:p>
        </p:txBody>
      </p:sp>
      <p:pic>
        <p:nvPicPr>
          <p:cNvPr id="27658" name="Picture 92"/>
          <p:cNvPicPr>
            <a:picLocks noChangeAspect="1" noChangeArrowheads="1"/>
          </p:cNvPicPr>
          <p:nvPr/>
        </p:nvPicPr>
        <p:blipFill>
          <a:blip r:embed="rId3" cstate="print"/>
          <a:srcRect/>
          <a:stretch>
            <a:fillRect/>
          </a:stretch>
        </p:blipFill>
        <p:spPr bwMode="auto">
          <a:xfrm>
            <a:off x="6443663" y="6453188"/>
            <a:ext cx="1871662" cy="250825"/>
          </a:xfrm>
          <a:prstGeom prst="rect">
            <a:avLst/>
          </a:prstGeom>
          <a:noFill/>
          <a:ln w="9525" algn="ctr">
            <a:noFill/>
            <a:miter lim="800000"/>
            <a:headEnd/>
            <a:tailEnd/>
          </a:ln>
        </p:spPr>
      </p:pic>
      <p:sp>
        <p:nvSpPr>
          <p:cNvPr id="202845" name="AutoShape 93"/>
          <p:cNvSpPr>
            <a:spLocks noChangeArrowheads="1"/>
          </p:cNvSpPr>
          <p:nvPr/>
        </p:nvSpPr>
        <p:spPr bwMode="auto">
          <a:xfrm>
            <a:off x="466725" y="777280"/>
            <a:ext cx="8281988" cy="510778"/>
          </a:xfrm>
          <a:prstGeom prst="roundRect">
            <a:avLst>
              <a:gd name="adj" fmla="val 16667"/>
            </a:avLst>
          </a:prstGeom>
          <a:gradFill rotWithShape="1">
            <a:gsLst>
              <a:gs pos="0">
                <a:srgbClr val="FFCC66"/>
              </a:gs>
              <a:gs pos="50000">
                <a:schemeClr val="bg1"/>
              </a:gs>
              <a:gs pos="100000">
                <a:srgbClr val="FFCC66"/>
              </a:gs>
            </a:gsLst>
            <a:lin ang="5400000" scaled="1"/>
          </a:gradFill>
          <a:ln w="9525" algn="ctr">
            <a:solidFill>
              <a:srgbClr val="FF9933"/>
            </a:solidFill>
            <a:round/>
            <a:headEnd/>
            <a:tailEnd/>
          </a:ln>
          <a:effectLst/>
        </p:spPr>
        <p:txBody>
          <a:bodyPr anchor="ctr">
            <a:spAutoFit/>
          </a:bodyPr>
          <a:lstStyle/>
          <a:p>
            <a:pPr>
              <a:defRPr/>
            </a:pPr>
            <a:r>
              <a:rPr lang="ja-JP" altLang="en-US" sz="2400" b="1" dirty="0"/>
              <a:t>ヒヤリ・ハットが出てこない</a:t>
            </a:r>
            <a:endParaRPr lang="ja-JP" altLang="en-US" sz="2400" dirty="0"/>
          </a:p>
        </p:txBody>
      </p:sp>
      <p:sp>
        <p:nvSpPr>
          <p:cNvPr id="27660" name="AutoShape 95"/>
          <p:cNvSpPr>
            <a:spLocks noChangeArrowheads="1"/>
          </p:cNvSpPr>
          <p:nvPr/>
        </p:nvSpPr>
        <p:spPr bwMode="auto">
          <a:xfrm>
            <a:off x="6084889" y="4508500"/>
            <a:ext cx="2774950" cy="1790700"/>
          </a:xfrm>
          <a:prstGeom prst="roundRect">
            <a:avLst>
              <a:gd name="adj" fmla="val 16667"/>
            </a:avLst>
          </a:prstGeom>
          <a:solidFill>
            <a:schemeClr val="bg1"/>
          </a:solidFill>
          <a:ln w="9525" algn="ctr">
            <a:solidFill>
              <a:schemeClr val="tx1"/>
            </a:solidFill>
            <a:round/>
            <a:headEnd/>
            <a:tailEnd/>
          </a:ln>
        </p:spPr>
        <p:txBody>
          <a:bodyPr wrap="square" anchor="ctr">
            <a:spAutoFit/>
          </a:bodyPr>
          <a:lstStyle/>
          <a:p>
            <a:pPr algn="l"/>
            <a:endParaRPr lang="en-US" altLang="ja-JP" sz="2000" dirty="0"/>
          </a:p>
          <a:p>
            <a:pPr algn="l"/>
            <a:endParaRPr lang="en-US" altLang="ja-JP" sz="2000" dirty="0"/>
          </a:p>
          <a:p>
            <a:pPr algn="l"/>
            <a:endParaRPr lang="en-US" altLang="ja-JP" sz="2000" dirty="0"/>
          </a:p>
          <a:p>
            <a:r>
              <a:rPr lang="ja-JP" altLang="en-US" sz="2000" dirty="0"/>
              <a:t>・安全への感性を</a:t>
            </a:r>
          </a:p>
          <a:p>
            <a:r>
              <a:rPr lang="ja-JP" altLang="en-US" sz="2000" dirty="0"/>
              <a:t>高める教育</a:t>
            </a:r>
          </a:p>
        </p:txBody>
      </p:sp>
      <p:sp>
        <p:nvSpPr>
          <p:cNvPr id="27661" name="AutoShape 96"/>
          <p:cNvSpPr>
            <a:spLocks noChangeArrowheads="1"/>
          </p:cNvSpPr>
          <p:nvPr/>
        </p:nvSpPr>
        <p:spPr bwMode="auto">
          <a:xfrm>
            <a:off x="6443663" y="4649788"/>
            <a:ext cx="2160587" cy="784225"/>
          </a:xfrm>
          <a:prstGeom prst="roundRect">
            <a:avLst>
              <a:gd name="adj" fmla="val 16667"/>
            </a:avLst>
          </a:prstGeom>
          <a:solidFill>
            <a:srgbClr val="99FF99"/>
          </a:solidFill>
          <a:ln w="9525" algn="ctr">
            <a:solidFill>
              <a:schemeClr val="bg1"/>
            </a:solidFill>
            <a:round/>
            <a:headEnd/>
            <a:tailEnd/>
          </a:ln>
        </p:spPr>
        <p:txBody>
          <a:bodyPr anchor="ctr">
            <a:spAutoFit/>
          </a:bodyPr>
          <a:lstStyle/>
          <a:p>
            <a:r>
              <a:rPr lang="ja-JP" altLang="en-US" sz="2000" b="1"/>
              <a:t>「ヒヤリ」「ハッ」と</a:t>
            </a:r>
          </a:p>
          <a:p>
            <a:r>
              <a:rPr lang="ja-JP" altLang="en-US" sz="2000" b="1"/>
              <a:t>しない</a:t>
            </a:r>
          </a:p>
        </p:txBody>
      </p:sp>
      <p:sp>
        <p:nvSpPr>
          <p:cNvPr id="27662" name="AutoShape 83"/>
          <p:cNvSpPr>
            <a:spLocks noChangeArrowheads="1"/>
          </p:cNvSpPr>
          <p:nvPr/>
        </p:nvSpPr>
        <p:spPr bwMode="auto">
          <a:xfrm>
            <a:off x="3492500" y="1916113"/>
            <a:ext cx="1944688" cy="439737"/>
          </a:xfrm>
          <a:prstGeom prst="roundRect">
            <a:avLst>
              <a:gd name="adj" fmla="val 16667"/>
            </a:avLst>
          </a:prstGeom>
          <a:solidFill>
            <a:srgbClr val="99FF99"/>
          </a:solidFill>
          <a:ln w="9525" algn="ctr">
            <a:solidFill>
              <a:schemeClr val="bg1"/>
            </a:solidFill>
            <a:round/>
            <a:headEnd/>
            <a:tailEnd/>
          </a:ln>
        </p:spPr>
        <p:txBody>
          <a:bodyPr anchor="ctr">
            <a:spAutoFit/>
          </a:bodyPr>
          <a:lstStyle/>
          <a:p>
            <a:r>
              <a:rPr lang="ja-JP" altLang="en-US" sz="2000" b="1"/>
              <a:t>査定が下がる</a:t>
            </a:r>
          </a:p>
        </p:txBody>
      </p:sp>
      <p:sp>
        <p:nvSpPr>
          <p:cNvPr id="27663" name="AutoShape 84"/>
          <p:cNvSpPr>
            <a:spLocks noChangeArrowheads="1"/>
          </p:cNvSpPr>
          <p:nvPr/>
        </p:nvSpPr>
        <p:spPr bwMode="auto">
          <a:xfrm>
            <a:off x="6156325" y="1842016"/>
            <a:ext cx="2592388" cy="783193"/>
          </a:xfrm>
          <a:prstGeom prst="roundRect">
            <a:avLst>
              <a:gd name="adj" fmla="val 16667"/>
            </a:avLst>
          </a:prstGeom>
          <a:solidFill>
            <a:srgbClr val="99FF99"/>
          </a:solidFill>
          <a:ln w="9525" algn="ctr">
            <a:solidFill>
              <a:schemeClr val="bg1"/>
            </a:solidFill>
            <a:round/>
            <a:headEnd/>
            <a:tailEnd/>
          </a:ln>
        </p:spPr>
        <p:txBody>
          <a:bodyPr wrap="square" anchor="ctr">
            <a:spAutoFit/>
          </a:bodyPr>
          <a:lstStyle/>
          <a:p>
            <a:r>
              <a:rPr lang="ja-JP" altLang="en-US" sz="2000" b="1" dirty="0"/>
              <a:t>何が「ヒヤリ・ハット」</a:t>
            </a:r>
          </a:p>
          <a:p>
            <a:r>
              <a:rPr lang="ja-JP" altLang="en-US" sz="2000" b="1" dirty="0"/>
              <a:t>かわからない</a:t>
            </a:r>
          </a:p>
        </p:txBody>
      </p:sp>
      <p:sp>
        <p:nvSpPr>
          <p:cNvPr id="27664" name="AutoShape 97"/>
          <p:cNvSpPr>
            <a:spLocks noChangeArrowheads="1"/>
          </p:cNvSpPr>
          <p:nvPr/>
        </p:nvSpPr>
        <p:spPr bwMode="auto">
          <a:xfrm>
            <a:off x="3203576" y="5157788"/>
            <a:ext cx="2762250" cy="1452562"/>
          </a:xfrm>
          <a:prstGeom prst="roundRect">
            <a:avLst>
              <a:gd name="adj" fmla="val 16667"/>
            </a:avLst>
          </a:prstGeom>
          <a:solidFill>
            <a:schemeClr val="bg1"/>
          </a:solidFill>
          <a:ln w="9525" algn="ctr">
            <a:solidFill>
              <a:schemeClr val="tx1"/>
            </a:solidFill>
            <a:round/>
            <a:headEnd/>
            <a:tailEnd/>
          </a:ln>
        </p:spPr>
        <p:txBody>
          <a:bodyPr wrap="square" anchor="ctr">
            <a:spAutoFit/>
          </a:bodyPr>
          <a:lstStyle/>
          <a:p>
            <a:endParaRPr lang="en-US" altLang="ja-JP" sz="2000" dirty="0"/>
          </a:p>
          <a:p>
            <a:endParaRPr lang="en-US" altLang="ja-JP" sz="2000" dirty="0"/>
          </a:p>
          <a:p>
            <a:r>
              <a:rPr lang="ja-JP" altLang="en-US" sz="2000" dirty="0"/>
              <a:t>・「優秀なドライバー</a:t>
            </a:r>
          </a:p>
          <a:p>
            <a:r>
              <a:rPr lang="ja-JP" altLang="en-US" sz="2000" dirty="0" err="1"/>
              <a:t>ほど</a:t>
            </a:r>
            <a:r>
              <a:rPr lang="ja-JP" altLang="en-US" sz="2000" dirty="0"/>
              <a:t>ヒヤリに気づく」</a:t>
            </a:r>
          </a:p>
        </p:txBody>
      </p:sp>
      <p:sp>
        <p:nvSpPr>
          <p:cNvPr id="27665" name="AutoShape 98"/>
          <p:cNvSpPr>
            <a:spLocks noChangeArrowheads="1"/>
          </p:cNvSpPr>
          <p:nvPr/>
        </p:nvSpPr>
        <p:spPr bwMode="auto">
          <a:xfrm>
            <a:off x="3419475" y="5300663"/>
            <a:ext cx="2160588" cy="439737"/>
          </a:xfrm>
          <a:prstGeom prst="roundRect">
            <a:avLst>
              <a:gd name="adj" fmla="val 16667"/>
            </a:avLst>
          </a:prstGeom>
          <a:solidFill>
            <a:srgbClr val="99FF99"/>
          </a:solidFill>
          <a:ln w="9525" algn="ctr">
            <a:solidFill>
              <a:schemeClr val="bg1"/>
            </a:solidFill>
            <a:round/>
            <a:headEnd/>
            <a:tailEnd/>
          </a:ln>
        </p:spPr>
        <p:txBody>
          <a:bodyPr anchor="ctr">
            <a:spAutoFit/>
          </a:bodyPr>
          <a:lstStyle/>
          <a:p>
            <a:r>
              <a:rPr lang="ja-JP" altLang="en-US" sz="2000" b="1"/>
              <a:t>プライドが傷つく</a:t>
            </a:r>
          </a:p>
        </p:txBody>
      </p:sp>
      <p:sp>
        <p:nvSpPr>
          <p:cNvPr id="27666" name="Text Box 76"/>
          <p:cNvSpPr txBox="1">
            <a:spLocks noChangeArrowheads="1"/>
          </p:cNvSpPr>
          <p:nvPr/>
        </p:nvSpPr>
        <p:spPr bwMode="auto">
          <a:xfrm>
            <a:off x="430213" y="5023644"/>
            <a:ext cx="2089150" cy="461962"/>
          </a:xfrm>
          <a:prstGeom prst="rect">
            <a:avLst/>
          </a:prstGeom>
          <a:noFill/>
          <a:ln w="9525" algn="ctr">
            <a:noFill/>
            <a:miter lim="800000"/>
            <a:headEnd/>
            <a:tailEnd/>
          </a:ln>
        </p:spPr>
        <p:txBody>
          <a:bodyPr>
            <a:spAutoFit/>
          </a:bodyPr>
          <a:lstStyle/>
          <a:p>
            <a:pPr algn="l"/>
            <a:r>
              <a:rPr lang="ja-JP" altLang="en-US" sz="2400" dirty="0"/>
              <a:t>・メールで報告</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36</a:t>
            </a:fld>
            <a:endParaRPr lang="en-US" altLang="ja-JP"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AutoShape 2"/>
          <p:cNvSpPr>
            <a:spLocks noChangeArrowheads="1"/>
          </p:cNvSpPr>
          <p:nvPr/>
        </p:nvSpPr>
        <p:spPr bwMode="auto">
          <a:xfrm>
            <a:off x="468313" y="1844675"/>
            <a:ext cx="3671887" cy="4321175"/>
          </a:xfrm>
          <a:prstGeom prst="roundRect">
            <a:avLst>
              <a:gd name="adj" fmla="val 16667"/>
            </a:avLst>
          </a:prstGeom>
          <a:gradFill rotWithShape="1">
            <a:gsLst>
              <a:gs pos="0">
                <a:srgbClr val="CCFFCC"/>
              </a:gs>
              <a:gs pos="50000">
                <a:schemeClr val="bg1"/>
              </a:gs>
              <a:gs pos="100000">
                <a:srgbClr val="CCFFCC"/>
              </a:gs>
            </a:gsLst>
            <a:lin ang="5400000" scaled="1"/>
          </a:gradFill>
          <a:ln w="9525" algn="ctr">
            <a:solidFill>
              <a:schemeClr val="tx1"/>
            </a:solidFill>
            <a:round/>
            <a:headEnd/>
            <a:tailEnd/>
          </a:ln>
          <a:effectLst/>
        </p:spPr>
        <p:txBody>
          <a:bodyPr anchor="ctr">
            <a:spAutoFit/>
          </a:bodyPr>
          <a:lstStyle/>
          <a:p>
            <a:pPr>
              <a:defRPr/>
            </a:pPr>
            <a:endParaRPr lang="ja-JP" altLang="en-US"/>
          </a:p>
        </p:txBody>
      </p:sp>
      <p:sp>
        <p:nvSpPr>
          <p:cNvPr id="243715" name="Rectangle 3"/>
          <p:cNvSpPr>
            <a:spLocks noGrp="1" noChangeArrowheads="1"/>
          </p:cNvSpPr>
          <p:nvPr>
            <p:ph type="title"/>
          </p:nvPr>
        </p:nvSpPr>
        <p:spPr>
          <a:xfrm>
            <a:off x="0" y="3175"/>
            <a:ext cx="9144000" cy="64928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en-US" altLang="ja-JP" sz="2800" dirty="0"/>
              <a:t>①-5 </a:t>
            </a:r>
            <a:r>
              <a:rPr lang="ja-JP" altLang="en-US" sz="2800" dirty="0"/>
              <a:t>情報収集における問題点（２）</a:t>
            </a:r>
          </a:p>
        </p:txBody>
      </p:sp>
      <p:sp>
        <p:nvSpPr>
          <p:cNvPr id="243724" name="AutoShape 12"/>
          <p:cNvSpPr>
            <a:spLocks noChangeArrowheads="1"/>
          </p:cNvSpPr>
          <p:nvPr/>
        </p:nvSpPr>
        <p:spPr bwMode="auto">
          <a:xfrm>
            <a:off x="4787900" y="2188597"/>
            <a:ext cx="3898900" cy="3949244"/>
          </a:xfrm>
          <a:prstGeom prst="roundRect">
            <a:avLst>
              <a:gd name="adj" fmla="val 16667"/>
            </a:avLst>
          </a:prstGeom>
          <a:gradFill rotWithShape="1">
            <a:gsLst>
              <a:gs pos="0">
                <a:srgbClr val="CCFFCC"/>
              </a:gs>
              <a:gs pos="50000">
                <a:schemeClr val="bg1"/>
              </a:gs>
              <a:gs pos="100000">
                <a:srgbClr val="CCFFCC"/>
              </a:gs>
            </a:gsLst>
            <a:lin ang="5400000" scaled="1"/>
          </a:gradFill>
          <a:ln w="9525" algn="ctr">
            <a:solidFill>
              <a:schemeClr val="tx1"/>
            </a:solidFill>
            <a:round/>
            <a:headEnd/>
            <a:tailEnd/>
          </a:ln>
          <a:effectLst/>
        </p:spPr>
        <p:txBody>
          <a:bodyPr wrap="square" anchor="ctr">
            <a:spAutoFit/>
          </a:bodyPr>
          <a:lstStyle/>
          <a:p>
            <a:pPr algn="l">
              <a:defRPr/>
            </a:pPr>
            <a:r>
              <a:rPr lang="ja-JP" altLang="en-US" sz="2000" dirty="0"/>
              <a:t>・報告させるヒヤリ・ハットを</a:t>
            </a:r>
          </a:p>
          <a:p>
            <a:pPr algn="l">
              <a:defRPr/>
            </a:pPr>
            <a:r>
              <a:rPr lang="ja-JP" altLang="en-US" sz="2000" dirty="0"/>
              <a:t>　限定する。</a:t>
            </a:r>
          </a:p>
          <a:p>
            <a:pPr algn="l">
              <a:defRPr/>
            </a:pPr>
            <a:endParaRPr lang="ja-JP" altLang="en-US" sz="800" dirty="0"/>
          </a:p>
          <a:p>
            <a:pPr algn="l">
              <a:defRPr/>
            </a:pPr>
            <a:r>
              <a:rPr lang="ja-JP" altLang="en-US" sz="2000" dirty="0"/>
              <a:t>（例）</a:t>
            </a:r>
          </a:p>
          <a:p>
            <a:pPr algn="l">
              <a:defRPr/>
            </a:pPr>
            <a:r>
              <a:rPr lang="ja-JP" altLang="en-US" sz="2000" dirty="0"/>
              <a:t>　・安全重点施策に関するもの</a:t>
            </a:r>
          </a:p>
          <a:p>
            <a:pPr algn="l">
              <a:defRPr/>
            </a:pPr>
            <a:r>
              <a:rPr lang="ja-JP" altLang="en-US" sz="2000" dirty="0"/>
              <a:t>　・報告期間</a:t>
            </a:r>
          </a:p>
          <a:p>
            <a:pPr algn="l">
              <a:defRPr/>
            </a:pPr>
            <a:r>
              <a:rPr lang="ja-JP" altLang="en-US" sz="2000" dirty="0"/>
              <a:t>　・報告対象者</a:t>
            </a:r>
          </a:p>
          <a:p>
            <a:pPr algn="l">
              <a:defRPr/>
            </a:pPr>
            <a:endParaRPr lang="ja-JP" altLang="en-US" sz="2000" dirty="0"/>
          </a:p>
          <a:p>
            <a:pPr algn="l">
              <a:defRPr/>
            </a:pPr>
            <a:r>
              <a:rPr lang="ja-JP" altLang="en-US" sz="2000" dirty="0"/>
              <a:t>・対応する部署を分ける。</a:t>
            </a:r>
          </a:p>
          <a:p>
            <a:pPr algn="l">
              <a:defRPr/>
            </a:pPr>
            <a:endParaRPr lang="ja-JP" altLang="en-US" sz="2000" dirty="0"/>
          </a:p>
          <a:p>
            <a:pPr algn="l">
              <a:defRPr/>
            </a:pPr>
            <a:r>
              <a:rPr lang="ja-JP" altLang="en-US" sz="2000" dirty="0"/>
              <a:t>・全体的な傾向をつかむための</a:t>
            </a:r>
            <a:endParaRPr lang="en-US" altLang="ja-JP" sz="2000" dirty="0"/>
          </a:p>
          <a:p>
            <a:pPr algn="l">
              <a:defRPr/>
            </a:pPr>
            <a:r>
              <a:rPr lang="ja-JP" altLang="en-US" sz="2000" dirty="0"/>
              <a:t>　情報とする。</a:t>
            </a:r>
          </a:p>
        </p:txBody>
      </p:sp>
      <p:pic>
        <p:nvPicPr>
          <p:cNvPr id="28678" name="Picture 13"/>
          <p:cNvPicPr>
            <a:picLocks noChangeAspect="1" noChangeArrowheads="1"/>
          </p:cNvPicPr>
          <p:nvPr/>
        </p:nvPicPr>
        <p:blipFill>
          <a:blip r:embed="rId3" cstate="print"/>
          <a:srcRect/>
          <a:stretch>
            <a:fillRect/>
          </a:stretch>
        </p:blipFill>
        <p:spPr bwMode="auto">
          <a:xfrm>
            <a:off x="6443663" y="6453188"/>
            <a:ext cx="1871662" cy="250825"/>
          </a:xfrm>
          <a:prstGeom prst="rect">
            <a:avLst/>
          </a:prstGeom>
          <a:noFill/>
          <a:ln w="9525" algn="ctr">
            <a:noFill/>
            <a:miter lim="800000"/>
            <a:headEnd/>
            <a:tailEnd/>
          </a:ln>
        </p:spPr>
      </p:pic>
      <p:sp>
        <p:nvSpPr>
          <p:cNvPr id="243726" name="AutoShape 14"/>
          <p:cNvSpPr>
            <a:spLocks noChangeArrowheads="1"/>
          </p:cNvSpPr>
          <p:nvPr/>
        </p:nvSpPr>
        <p:spPr bwMode="auto">
          <a:xfrm>
            <a:off x="468313" y="1125538"/>
            <a:ext cx="3671887" cy="506412"/>
          </a:xfrm>
          <a:prstGeom prst="roundRect">
            <a:avLst>
              <a:gd name="adj" fmla="val 16667"/>
            </a:avLst>
          </a:prstGeom>
          <a:gradFill rotWithShape="1">
            <a:gsLst>
              <a:gs pos="0">
                <a:srgbClr val="FFCC66"/>
              </a:gs>
              <a:gs pos="50000">
                <a:schemeClr val="bg1"/>
              </a:gs>
              <a:gs pos="100000">
                <a:srgbClr val="FFCC66"/>
              </a:gs>
            </a:gsLst>
            <a:lin ang="5400000" scaled="1"/>
          </a:gradFill>
          <a:ln w="9525" algn="ctr">
            <a:solidFill>
              <a:srgbClr val="FF9933"/>
            </a:solidFill>
            <a:round/>
            <a:headEnd/>
            <a:tailEnd/>
          </a:ln>
          <a:effectLst/>
        </p:spPr>
        <p:txBody>
          <a:bodyPr anchor="ctr">
            <a:spAutoFit/>
          </a:bodyPr>
          <a:lstStyle/>
          <a:p>
            <a:pPr>
              <a:defRPr/>
            </a:pPr>
            <a:r>
              <a:rPr lang="ja-JP" altLang="en-US" sz="2400" b="1"/>
              <a:t>報告が続かない</a:t>
            </a:r>
          </a:p>
        </p:txBody>
      </p:sp>
      <p:sp>
        <p:nvSpPr>
          <p:cNvPr id="28680" name="Text Box 21"/>
          <p:cNvSpPr txBox="1">
            <a:spLocks noChangeArrowheads="1"/>
          </p:cNvSpPr>
          <p:nvPr/>
        </p:nvSpPr>
        <p:spPr bwMode="auto">
          <a:xfrm>
            <a:off x="827088" y="2420938"/>
            <a:ext cx="2949575" cy="1917700"/>
          </a:xfrm>
          <a:prstGeom prst="rect">
            <a:avLst/>
          </a:prstGeom>
          <a:noFill/>
          <a:ln w="9525" algn="ctr">
            <a:noFill/>
            <a:miter lim="800000"/>
            <a:headEnd/>
            <a:tailEnd/>
          </a:ln>
        </p:spPr>
        <p:txBody>
          <a:bodyPr wrap="none">
            <a:spAutoFit/>
          </a:bodyPr>
          <a:lstStyle/>
          <a:p>
            <a:pPr algn="l"/>
            <a:r>
              <a:rPr lang="ja-JP" altLang="en-US" sz="2400"/>
              <a:t>・迅速なフィードバック</a:t>
            </a:r>
          </a:p>
          <a:p>
            <a:pPr algn="l"/>
            <a:endParaRPr lang="ja-JP" altLang="en-US" sz="2400"/>
          </a:p>
          <a:p>
            <a:pPr algn="l"/>
            <a:r>
              <a:rPr lang="ja-JP" altLang="en-US" sz="2400"/>
              <a:t>・報告者の表彰</a:t>
            </a:r>
          </a:p>
          <a:p>
            <a:pPr algn="l"/>
            <a:endParaRPr lang="ja-JP" altLang="en-US" sz="2400"/>
          </a:p>
          <a:p>
            <a:pPr algn="l"/>
            <a:r>
              <a:rPr lang="ja-JP" altLang="en-US" sz="2400"/>
              <a:t>・報告のメリハリ</a:t>
            </a:r>
          </a:p>
        </p:txBody>
      </p:sp>
      <p:sp>
        <p:nvSpPr>
          <p:cNvPr id="243734" name="AutoShape 22"/>
          <p:cNvSpPr>
            <a:spLocks noChangeArrowheads="1"/>
          </p:cNvSpPr>
          <p:nvPr/>
        </p:nvSpPr>
        <p:spPr bwMode="auto">
          <a:xfrm>
            <a:off x="4859338" y="1125538"/>
            <a:ext cx="3529012" cy="911225"/>
          </a:xfrm>
          <a:prstGeom prst="roundRect">
            <a:avLst>
              <a:gd name="adj" fmla="val 16667"/>
            </a:avLst>
          </a:prstGeom>
          <a:gradFill rotWithShape="1">
            <a:gsLst>
              <a:gs pos="0">
                <a:srgbClr val="FFCC66"/>
              </a:gs>
              <a:gs pos="50000">
                <a:schemeClr val="bg1"/>
              </a:gs>
              <a:gs pos="100000">
                <a:srgbClr val="FFCC66"/>
              </a:gs>
            </a:gsLst>
            <a:lin ang="5400000" scaled="1"/>
          </a:gradFill>
          <a:ln w="9525" algn="ctr">
            <a:solidFill>
              <a:srgbClr val="FF9933"/>
            </a:solidFill>
            <a:round/>
            <a:headEnd/>
            <a:tailEnd/>
          </a:ln>
          <a:effectLst/>
        </p:spPr>
        <p:txBody>
          <a:bodyPr anchor="ctr">
            <a:spAutoFit/>
          </a:bodyPr>
          <a:lstStyle/>
          <a:p>
            <a:pPr>
              <a:defRPr/>
            </a:pPr>
            <a:r>
              <a:rPr lang="ja-JP" altLang="en-US" sz="2400" b="1"/>
              <a:t>報告数が多くて</a:t>
            </a:r>
          </a:p>
          <a:p>
            <a:pPr>
              <a:defRPr/>
            </a:pPr>
            <a:r>
              <a:rPr lang="ja-JP" altLang="en-US" sz="2400" b="1"/>
              <a:t>対応しきれない</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37</a:t>
            </a:fld>
            <a:endParaRPr lang="en-US" altLang="ja-JP"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0" y="-11113"/>
            <a:ext cx="9144000" cy="64928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ja-JP" altLang="en-US" sz="3200" dirty="0"/>
              <a:t>①</a:t>
            </a:r>
            <a:r>
              <a:rPr lang="en-US" altLang="ja-JP" sz="3200" dirty="0"/>
              <a:t>-6 </a:t>
            </a:r>
            <a:r>
              <a:rPr lang="ja-JP" altLang="en-US" sz="3200" dirty="0"/>
              <a:t>情報収集のポイント（その１）</a:t>
            </a:r>
          </a:p>
        </p:txBody>
      </p:sp>
      <p:sp>
        <p:nvSpPr>
          <p:cNvPr id="29700" name="Text Box 21"/>
          <p:cNvSpPr txBox="1">
            <a:spLocks noChangeArrowheads="1"/>
          </p:cNvSpPr>
          <p:nvPr/>
        </p:nvSpPr>
        <p:spPr bwMode="auto">
          <a:xfrm>
            <a:off x="683568" y="908720"/>
            <a:ext cx="6192838" cy="579437"/>
          </a:xfrm>
          <a:prstGeom prst="rect">
            <a:avLst/>
          </a:prstGeom>
          <a:noFill/>
          <a:ln w="9525" algn="ctr">
            <a:noFill/>
            <a:miter lim="800000"/>
            <a:headEnd/>
            <a:tailEnd/>
          </a:ln>
        </p:spPr>
        <p:txBody>
          <a:bodyPr>
            <a:spAutoFit/>
          </a:bodyPr>
          <a:lstStyle/>
          <a:p>
            <a:pPr algn="l"/>
            <a:r>
              <a:rPr lang="en-US" altLang="ja-JP" sz="3200"/>
              <a:t>①</a:t>
            </a:r>
            <a:r>
              <a:rPr lang="ja-JP" altLang="en-US" sz="3200"/>
              <a:t>集める情報にメリハリをつける</a:t>
            </a:r>
          </a:p>
        </p:txBody>
      </p:sp>
      <p:sp>
        <p:nvSpPr>
          <p:cNvPr id="29701" name="AutoShape 26"/>
          <p:cNvSpPr>
            <a:spLocks noChangeArrowheads="1"/>
          </p:cNvSpPr>
          <p:nvPr/>
        </p:nvSpPr>
        <p:spPr bwMode="auto">
          <a:xfrm>
            <a:off x="2843213" y="2492375"/>
            <a:ext cx="550862" cy="428625"/>
          </a:xfrm>
          <a:prstGeom prst="rightArrow">
            <a:avLst>
              <a:gd name="adj1" fmla="val 55833"/>
              <a:gd name="adj2" fmla="val 69614"/>
            </a:avLst>
          </a:prstGeom>
          <a:solidFill>
            <a:srgbClr val="FFFF00"/>
          </a:solidFill>
          <a:ln w="9525" algn="ctr">
            <a:solidFill>
              <a:srgbClr val="FF9900"/>
            </a:solidFill>
            <a:miter lim="800000"/>
            <a:headEnd/>
            <a:tailEnd/>
          </a:ln>
        </p:spPr>
        <p:txBody>
          <a:bodyPr anchor="ctr">
            <a:spAutoFit/>
          </a:bodyPr>
          <a:lstStyle/>
          <a:p>
            <a:endParaRPr lang="ja-JP" altLang="en-US"/>
          </a:p>
        </p:txBody>
      </p:sp>
      <p:sp>
        <p:nvSpPr>
          <p:cNvPr id="29702" name="AutoShape 28"/>
          <p:cNvSpPr>
            <a:spLocks noChangeArrowheads="1"/>
          </p:cNvSpPr>
          <p:nvPr/>
        </p:nvSpPr>
        <p:spPr bwMode="auto">
          <a:xfrm>
            <a:off x="2843213" y="4868863"/>
            <a:ext cx="550862" cy="428625"/>
          </a:xfrm>
          <a:prstGeom prst="rightArrow">
            <a:avLst>
              <a:gd name="adj1" fmla="val 55833"/>
              <a:gd name="adj2" fmla="val 69614"/>
            </a:avLst>
          </a:prstGeom>
          <a:solidFill>
            <a:srgbClr val="FFFF00"/>
          </a:solidFill>
          <a:ln w="9525" algn="ctr">
            <a:solidFill>
              <a:srgbClr val="FF9900"/>
            </a:solidFill>
            <a:miter lim="800000"/>
            <a:headEnd/>
            <a:tailEnd/>
          </a:ln>
        </p:spPr>
        <p:txBody>
          <a:bodyPr anchor="ctr">
            <a:spAutoFit/>
          </a:bodyPr>
          <a:lstStyle/>
          <a:p>
            <a:endParaRPr lang="ja-JP" altLang="en-US"/>
          </a:p>
        </p:txBody>
      </p:sp>
      <p:sp>
        <p:nvSpPr>
          <p:cNvPr id="201757" name="AutoShape 29"/>
          <p:cNvSpPr>
            <a:spLocks noChangeArrowheads="1"/>
          </p:cNvSpPr>
          <p:nvPr/>
        </p:nvSpPr>
        <p:spPr bwMode="auto">
          <a:xfrm>
            <a:off x="3708400" y="2006600"/>
            <a:ext cx="4751388" cy="1306513"/>
          </a:xfrm>
          <a:prstGeom prst="roundRect">
            <a:avLst>
              <a:gd name="adj" fmla="val 16667"/>
            </a:avLst>
          </a:prstGeom>
          <a:gradFill rotWithShape="1">
            <a:gsLst>
              <a:gs pos="0">
                <a:srgbClr val="FFCC00"/>
              </a:gs>
              <a:gs pos="50000">
                <a:schemeClr val="bg1"/>
              </a:gs>
              <a:gs pos="100000">
                <a:srgbClr val="FFCC00"/>
              </a:gs>
            </a:gsLst>
            <a:lin ang="5400000" scaled="1"/>
          </a:gradFill>
          <a:ln w="9525" algn="ctr">
            <a:noFill/>
            <a:round/>
            <a:headEnd/>
            <a:tailEnd/>
          </a:ln>
          <a:effectLst/>
        </p:spPr>
        <p:txBody>
          <a:bodyPr anchor="ctr">
            <a:spAutoFit/>
          </a:bodyPr>
          <a:lstStyle/>
          <a:p>
            <a:pPr algn="l">
              <a:defRPr/>
            </a:pPr>
            <a:r>
              <a:rPr lang="ja-JP" altLang="en-US" sz="2400"/>
              <a:t>・</a:t>
            </a:r>
            <a:r>
              <a:rPr lang="ja-JP" altLang="en-US" sz="2400">
                <a:ea typeface="ＤＦ特太ゴシック体" pitchFamily="1" charset="-128"/>
              </a:rPr>
              <a:t>再発防止</a:t>
            </a:r>
          </a:p>
          <a:p>
            <a:pPr algn="l">
              <a:defRPr/>
            </a:pPr>
            <a:r>
              <a:rPr lang="ja-JP" altLang="en-US" sz="2400"/>
              <a:t>・事故情報から十分な情報が</a:t>
            </a:r>
          </a:p>
          <a:p>
            <a:pPr algn="l">
              <a:defRPr/>
            </a:pPr>
            <a:r>
              <a:rPr lang="ja-JP" altLang="en-US" sz="2400"/>
              <a:t>　得られる</a:t>
            </a:r>
          </a:p>
        </p:txBody>
      </p:sp>
      <p:grpSp>
        <p:nvGrpSpPr>
          <p:cNvPr id="29704" name="Group 49"/>
          <p:cNvGrpSpPr>
            <a:grpSpLocks noChangeAspect="1"/>
          </p:cNvGrpSpPr>
          <p:nvPr/>
        </p:nvGrpSpPr>
        <p:grpSpPr bwMode="auto">
          <a:xfrm>
            <a:off x="1835150" y="4868863"/>
            <a:ext cx="455613" cy="401637"/>
            <a:chOff x="1066" y="1879"/>
            <a:chExt cx="567" cy="499"/>
          </a:xfrm>
        </p:grpSpPr>
        <p:sp>
          <p:nvSpPr>
            <p:cNvPr id="29714" name="AutoShape 31"/>
            <p:cNvSpPr>
              <a:spLocks noChangeArrowheads="1"/>
            </p:cNvSpPr>
            <p:nvPr/>
          </p:nvSpPr>
          <p:spPr bwMode="auto">
            <a:xfrm>
              <a:off x="1066" y="1888"/>
              <a:ext cx="567" cy="490"/>
            </a:xfrm>
            <a:prstGeom prst="triangle">
              <a:avLst>
                <a:gd name="adj" fmla="val 50000"/>
              </a:avLst>
            </a:prstGeom>
            <a:solidFill>
              <a:srgbClr val="FFFF99"/>
            </a:solidFill>
            <a:ln w="9525" algn="ctr">
              <a:solidFill>
                <a:schemeClr val="tx1"/>
              </a:solidFill>
              <a:miter lim="800000"/>
              <a:headEnd/>
              <a:tailEnd/>
            </a:ln>
          </p:spPr>
          <p:txBody>
            <a:bodyPr wrap="none" anchor="ctr">
              <a:spAutoFit/>
            </a:bodyPr>
            <a:lstStyle/>
            <a:p>
              <a:endParaRPr lang="ja-JP" altLang="en-US"/>
            </a:p>
          </p:txBody>
        </p:sp>
        <p:sp>
          <p:nvSpPr>
            <p:cNvPr id="29715" name="AutoShape 32"/>
            <p:cNvSpPr>
              <a:spLocks noChangeArrowheads="1"/>
            </p:cNvSpPr>
            <p:nvPr/>
          </p:nvSpPr>
          <p:spPr bwMode="auto">
            <a:xfrm>
              <a:off x="1307" y="1879"/>
              <a:ext cx="94" cy="91"/>
            </a:xfrm>
            <a:prstGeom prst="triangle">
              <a:avLst>
                <a:gd name="adj" fmla="val 50000"/>
              </a:avLst>
            </a:prstGeom>
            <a:solidFill>
              <a:srgbClr val="FF0000"/>
            </a:solidFill>
            <a:ln w="9525" algn="ctr">
              <a:solidFill>
                <a:schemeClr val="tx1"/>
              </a:solidFill>
              <a:miter lim="800000"/>
              <a:headEnd/>
              <a:tailEnd/>
            </a:ln>
          </p:spPr>
          <p:txBody>
            <a:bodyPr anchor="ctr">
              <a:spAutoFit/>
            </a:bodyPr>
            <a:lstStyle/>
            <a:p>
              <a:endParaRPr lang="ja-JP" altLang="en-US"/>
            </a:p>
          </p:txBody>
        </p:sp>
      </p:grpSp>
      <p:sp>
        <p:nvSpPr>
          <p:cNvPr id="201761" name="AutoShape 33"/>
          <p:cNvSpPr>
            <a:spLocks noChangeArrowheads="1"/>
          </p:cNvSpPr>
          <p:nvPr/>
        </p:nvSpPr>
        <p:spPr bwMode="auto">
          <a:xfrm>
            <a:off x="3851275" y="4581525"/>
            <a:ext cx="4695825" cy="901700"/>
          </a:xfrm>
          <a:prstGeom prst="roundRect">
            <a:avLst>
              <a:gd name="adj" fmla="val 16667"/>
            </a:avLst>
          </a:prstGeom>
          <a:gradFill rotWithShape="1">
            <a:gsLst>
              <a:gs pos="0">
                <a:srgbClr val="99FF66"/>
              </a:gs>
              <a:gs pos="50000">
                <a:schemeClr val="bg1"/>
              </a:gs>
              <a:gs pos="100000">
                <a:srgbClr val="99FF66"/>
              </a:gs>
            </a:gsLst>
            <a:lin ang="5400000" scaled="1"/>
          </a:gradFill>
          <a:ln w="9525" algn="ctr">
            <a:noFill/>
            <a:round/>
            <a:headEnd/>
            <a:tailEnd/>
          </a:ln>
          <a:effectLst/>
        </p:spPr>
        <p:txBody>
          <a:bodyPr anchor="ctr">
            <a:spAutoFit/>
          </a:bodyPr>
          <a:lstStyle/>
          <a:p>
            <a:pPr algn="l">
              <a:defRPr/>
            </a:pPr>
            <a:r>
              <a:rPr lang="ja-JP" altLang="en-US" sz="2400"/>
              <a:t>・</a:t>
            </a:r>
            <a:r>
              <a:rPr lang="ja-JP" altLang="en-US" sz="2400">
                <a:ea typeface="ＤＦ特太ゴシック体" pitchFamily="1" charset="-128"/>
              </a:rPr>
              <a:t>未然防止</a:t>
            </a:r>
          </a:p>
          <a:p>
            <a:pPr algn="l">
              <a:defRPr/>
            </a:pPr>
            <a:r>
              <a:rPr lang="ja-JP" altLang="en-US" sz="2400"/>
              <a:t>・事故情報だけでは情報不足</a:t>
            </a:r>
          </a:p>
        </p:txBody>
      </p:sp>
      <p:pic>
        <p:nvPicPr>
          <p:cNvPr id="29706" name="Picture 48"/>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9709" name="テキスト ボックス 16"/>
          <p:cNvSpPr txBox="1">
            <a:spLocks noChangeArrowheads="1"/>
          </p:cNvSpPr>
          <p:nvPr/>
        </p:nvSpPr>
        <p:spPr bwMode="auto">
          <a:xfrm>
            <a:off x="827088" y="3357563"/>
            <a:ext cx="2592387" cy="708025"/>
          </a:xfrm>
          <a:prstGeom prst="rect">
            <a:avLst/>
          </a:prstGeom>
          <a:noFill/>
          <a:ln w="9525">
            <a:noFill/>
            <a:miter lim="800000"/>
            <a:headEnd/>
            <a:tailEnd/>
          </a:ln>
        </p:spPr>
        <p:txBody>
          <a:bodyPr>
            <a:spAutoFit/>
          </a:bodyPr>
          <a:lstStyle/>
          <a:p>
            <a:r>
              <a:rPr lang="ja-JP" altLang="en-US" sz="2000"/>
              <a:t>事故情報が十分</a:t>
            </a:r>
            <a:endParaRPr lang="en-US" altLang="ja-JP" sz="2000"/>
          </a:p>
          <a:p>
            <a:r>
              <a:rPr lang="ja-JP" altLang="en-US" sz="2000"/>
              <a:t>ある場合は・・・</a:t>
            </a:r>
          </a:p>
        </p:txBody>
      </p:sp>
      <p:sp>
        <p:nvSpPr>
          <p:cNvPr id="29710" name="テキスト ボックス 17"/>
          <p:cNvSpPr txBox="1">
            <a:spLocks noChangeArrowheads="1"/>
          </p:cNvSpPr>
          <p:nvPr/>
        </p:nvSpPr>
        <p:spPr bwMode="auto">
          <a:xfrm>
            <a:off x="827088" y="5589588"/>
            <a:ext cx="2592387" cy="708025"/>
          </a:xfrm>
          <a:prstGeom prst="rect">
            <a:avLst/>
          </a:prstGeom>
          <a:noFill/>
          <a:ln w="9525">
            <a:noFill/>
            <a:miter lim="800000"/>
            <a:headEnd/>
            <a:tailEnd/>
          </a:ln>
        </p:spPr>
        <p:txBody>
          <a:bodyPr>
            <a:spAutoFit/>
          </a:bodyPr>
          <a:lstStyle/>
          <a:p>
            <a:r>
              <a:rPr lang="ja-JP" altLang="en-US" sz="2000"/>
              <a:t>事故情報が十分</a:t>
            </a:r>
            <a:endParaRPr lang="en-US" altLang="ja-JP" sz="2000"/>
          </a:p>
          <a:p>
            <a:r>
              <a:rPr lang="ja-JP" altLang="en-US" sz="2000"/>
              <a:t>でない場合は・・・</a:t>
            </a:r>
          </a:p>
        </p:txBody>
      </p:sp>
      <p:grpSp>
        <p:nvGrpSpPr>
          <p:cNvPr id="29711" name="Group 49"/>
          <p:cNvGrpSpPr>
            <a:grpSpLocks noChangeAspect="1"/>
          </p:cNvGrpSpPr>
          <p:nvPr/>
        </p:nvGrpSpPr>
        <p:grpSpPr bwMode="auto">
          <a:xfrm>
            <a:off x="971550" y="1802155"/>
            <a:ext cx="1822450" cy="1574456"/>
            <a:chOff x="1066" y="1888"/>
            <a:chExt cx="567" cy="490"/>
          </a:xfrm>
        </p:grpSpPr>
        <p:sp>
          <p:nvSpPr>
            <p:cNvPr id="29712" name="AutoShape 31"/>
            <p:cNvSpPr>
              <a:spLocks noChangeArrowheads="1"/>
            </p:cNvSpPr>
            <p:nvPr/>
          </p:nvSpPr>
          <p:spPr bwMode="auto">
            <a:xfrm>
              <a:off x="1066" y="1888"/>
              <a:ext cx="567" cy="490"/>
            </a:xfrm>
            <a:prstGeom prst="triangle">
              <a:avLst>
                <a:gd name="adj" fmla="val 50000"/>
              </a:avLst>
            </a:prstGeom>
            <a:solidFill>
              <a:srgbClr val="FFFF99"/>
            </a:solidFill>
            <a:ln w="9525" algn="ctr">
              <a:solidFill>
                <a:schemeClr val="tx1"/>
              </a:solidFill>
              <a:miter lim="800000"/>
              <a:headEnd/>
              <a:tailEnd/>
            </a:ln>
          </p:spPr>
          <p:txBody>
            <a:bodyPr wrap="none" anchor="ctr">
              <a:spAutoFit/>
            </a:bodyPr>
            <a:lstStyle/>
            <a:p>
              <a:endParaRPr lang="ja-JP" altLang="en-US"/>
            </a:p>
          </p:txBody>
        </p:sp>
        <p:sp>
          <p:nvSpPr>
            <p:cNvPr id="29713" name="AutoShape 32"/>
            <p:cNvSpPr>
              <a:spLocks noChangeArrowheads="1"/>
            </p:cNvSpPr>
            <p:nvPr/>
          </p:nvSpPr>
          <p:spPr bwMode="auto">
            <a:xfrm>
              <a:off x="1214" y="1889"/>
              <a:ext cx="276" cy="236"/>
            </a:xfrm>
            <a:prstGeom prst="triangle">
              <a:avLst>
                <a:gd name="adj" fmla="val 50000"/>
              </a:avLst>
            </a:prstGeom>
            <a:solidFill>
              <a:srgbClr val="FF0000"/>
            </a:solidFill>
            <a:ln w="9525" algn="ctr">
              <a:solidFill>
                <a:schemeClr val="tx1"/>
              </a:solidFill>
              <a:miter lim="800000"/>
              <a:headEnd/>
              <a:tailEnd/>
            </a:ln>
          </p:spPr>
          <p:txBody>
            <a:bodyPr wrap="square" anchor="ctr">
              <a:spAutoFit/>
            </a:bodyPr>
            <a:lstStyle/>
            <a:p>
              <a:endParaRPr lang="ja-JP" altLang="en-US"/>
            </a:p>
          </p:txBody>
        </p:sp>
      </p:gr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38</a:t>
            </a:fld>
            <a:endParaRPr lang="en-US" altLang="ja-JP"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0" y="-11113"/>
            <a:ext cx="9144000" cy="64928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ja-JP" altLang="en-US" sz="3200" dirty="0"/>
              <a:t>①</a:t>
            </a:r>
            <a:r>
              <a:rPr lang="en-US" altLang="ja-JP" sz="3200" dirty="0"/>
              <a:t>-7 </a:t>
            </a:r>
            <a:r>
              <a:rPr lang="ja-JP" altLang="en-US" sz="3200" dirty="0"/>
              <a:t>情報収集のポイント（その２）</a:t>
            </a:r>
          </a:p>
        </p:txBody>
      </p:sp>
      <p:sp>
        <p:nvSpPr>
          <p:cNvPr id="30724" name="Text Box 4"/>
          <p:cNvSpPr txBox="1">
            <a:spLocks noChangeArrowheads="1"/>
          </p:cNvSpPr>
          <p:nvPr/>
        </p:nvSpPr>
        <p:spPr bwMode="auto">
          <a:xfrm>
            <a:off x="971550" y="1169988"/>
            <a:ext cx="7416800" cy="579437"/>
          </a:xfrm>
          <a:prstGeom prst="rect">
            <a:avLst/>
          </a:prstGeom>
          <a:noFill/>
          <a:ln w="9525" algn="ctr">
            <a:noFill/>
            <a:miter lim="800000"/>
            <a:headEnd/>
            <a:tailEnd/>
          </a:ln>
        </p:spPr>
        <p:txBody>
          <a:bodyPr>
            <a:spAutoFit/>
          </a:bodyPr>
          <a:lstStyle/>
          <a:p>
            <a:pPr algn="l"/>
            <a:r>
              <a:rPr lang="en-US" altLang="ja-JP" sz="3200" dirty="0"/>
              <a:t>②</a:t>
            </a:r>
            <a:r>
              <a:rPr lang="ja-JP" altLang="en-US" sz="3200" dirty="0"/>
              <a:t>ヒヤリ・ハットは、集める対象を絞り込む</a:t>
            </a:r>
          </a:p>
        </p:txBody>
      </p:sp>
      <p:sp>
        <p:nvSpPr>
          <p:cNvPr id="30725" name="AutoShape 14"/>
          <p:cNvSpPr>
            <a:spLocks noChangeArrowheads="1"/>
          </p:cNvSpPr>
          <p:nvPr/>
        </p:nvSpPr>
        <p:spPr bwMode="auto">
          <a:xfrm>
            <a:off x="1620838" y="2205038"/>
            <a:ext cx="898525" cy="777875"/>
          </a:xfrm>
          <a:prstGeom prst="triangle">
            <a:avLst>
              <a:gd name="adj" fmla="val 50000"/>
            </a:avLst>
          </a:prstGeom>
          <a:solidFill>
            <a:srgbClr val="FFFF99"/>
          </a:solidFill>
          <a:ln w="9525" algn="ctr">
            <a:solidFill>
              <a:schemeClr val="tx1"/>
            </a:solidFill>
            <a:miter lim="800000"/>
            <a:headEnd/>
            <a:tailEnd/>
          </a:ln>
        </p:spPr>
        <p:txBody>
          <a:bodyPr wrap="none" anchor="ctr">
            <a:spAutoFit/>
          </a:bodyPr>
          <a:lstStyle/>
          <a:p>
            <a:endParaRPr lang="ja-JP" altLang="en-US"/>
          </a:p>
        </p:txBody>
      </p:sp>
      <p:sp>
        <p:nvSpPr>
          <p:cNvPr id="30726" name="AutoShape 15"/>
          <p:cNvSpPr>
            <a:spLocks noChangeArrowheads="1"/>
          </p:cNvSpPr>
          <p:nvPr/>
        </p:nvSpPr>
        <p:spPr bwMode="auto">
          <a:xfrm>
            <a:off x="1951038" y="2190750"/>
            <a:ext cx="231775" cy="215900"/>
          </a:xfrm>
          <a:prstGeom prst="triangle">
            <a:avLst>
              <a:gd name="adj" fmla="val 50000"/>
            </a:avLst>
          </a:prstGeom>
          <a:solidFill>
            <a:srgbClr val="FF0000"/>
          </a:solidFill>
          <a:ln w="9525" algn="ctr">
            <a:solidFill>
              <a:schemeClr val="tx1"/>
            </a:solidFill>
            <a:miter lim="800000"/>
            <a:headEnd/>
            <a:tailEnd/>
          </a:ln>
        </p:spPr>
        <p:txBody>
          <a:bodyPr anchor="ctr">
            <a:spAutoFit/>
          </a:bodyPr>
          <a:lstStyle/>
          <a:p>
            <a:endParaRPr lang="ja-JP" altLang="en-US"/>
          </a:p>
        </p:txBody>
      </p:sp>
      <p:sp>
        <p:nvSpPr>
          <p:cNvPr id="30727" name="AutoShape 16"/>
          <p:cNvSpPr>
            <a:spLocks noChangeArrowheads="1"/>
          </p:cNvSpPr>
          <p:nvPr/>
        </p:nvSpPr>
        <p:spPr bwMode="auto">
          <a:xfrm>
            <a:off x="3003550" y="1989138"/>
            <a:ext cx="490538" cy="427037"/>
          </a:xfrm>
          <a:prstGeom prst="triangle">
            <a:avLst>
              <a:gd name="adj" fmla="val 50000"/>
            </a:avLst>
          </a:prstGeom>
          <a:solidFill>
            <a:srgbClr val="FFFF99"/>
          </a:solidFill>
          <a:ln w="9525" algn="ctr">
            <a:solidFill>
              <a:schemeClr val="tx1"/>
            </a:solidFill>
            <a:miter lim="800000"/>
            <a:headEnd/>
            <a:tailEnd/>
          </a:ln>
        </p:spPr>
        <p:txBody>
          <a:bodyPr anchor="ctr">
            <a:spAutoFit/>
          </a:bodyPr>
          <a:lstStyle/>
          <a:p>
            <a:endParaRPr lang="ja-JP" altLang="en-US"/>
          </a:p>
        </p:txBody>
      </p:sp>
      <p:sp>
        <p:nvSpPr>
          <p:cNvPr id="30728" name="AutoShape 17"/>
          <p:cNvSpPr>
            <a:spLocks noChangeArrowheads="1"/>
          </p:cNvSpPr>
          <p:nvPr/>
        </p:nvSpPr>
        <p:spPr bwMode="auto">
          <a:xfrm>
            <a:off x="4070350" y="2179638"/>
            <a:ext cx="819150" cy="696912"/>
          </a:xfrm>
          <a:prstGeom prst="triangle">
            <a:avLst>
              <a:gd name="adj" fmla="val 50000"/>
            </a:avLst>
          </a:prstGeom>
          <a:solidFill>
            <a:srgbClr val="FFFF99"/>
          </a:solidFill>
          <a:ln w="9525" algn="ctr">
            <a:solidFill>
              <a:schemeClr val="tx1"/>
            </a:solidFill>
            <a:miter lim="800000"/>
            <a:headEnd/>
            <a:tailEnd/>
          </a:ln>
        </p:spPr>
        <p:txBody>
          <a:bodyPr wrap="none" anchor="ctr">
            <a:spAutoFit/>
          </a:bodyPr>
          <a:lstStyle/>
          <a:p>
            <a:endParaRPr lang="ja-JP" altLang="en-US"/>
          </a:p>
        </p:txBody>
      </p:sp>
      <p:sp>
        <p:nvSpPr>
          <p:cNvPr id="30729" name="Oval 18"/>
          <p:cNvSpPr>
            <a:spLocks noChangeArrowheads="1"/>
          </p:cNvSpPr>
          <p:nvPr/>
        </p:nvSpPr>
        <p:spPr bwMode="auto">
          <a:xfrm>
            <a:off x="1547813" y="2205038"/>
            <a:ext cx="979487" cy="917575"/>
          </a:xfrm>
          <a:prstGeom prst="ellipse">
            <a:avLst/>
          </a:prstGeom>
          <a:noFill/>
          <a:ln w="19050" algn="ctr">
            <a:solidFill>
              <a:srgbClr val="0033CC"/>
            </a:solidFill>
            <a:prstDash val="dash"/>
            <a:round/>
            <a:headEnd/>
            <a:tailEnd/>
          </a:ln>
        </p:spPr>
        <p:txBody>
          <a:bodyPr anchor="ctr">
            <a:spAutoFit/>
          </a:bodyPr>
          <a:lstStyle/>
          <a:p>
            <a:endParaRPr lang="ja-JP" altLang="en-US"/>
          </a:p>
        </p:txBody>
      </p:sp>
      <p:sp>
        <p:nvSpPr>
          <p:cNvPr id="30730" name="Oval 19"/>
          <p:cNvSpPr>
            <a:spLocks noChangeArrowheads="1"/>
          </p:cNvSpPr>
          <p:nvPr/>
        </p:nvSpPr>
        <p:spPr bwMode="auto">
          <a:xfrm>
            <a:off x="3925888" y="2106613"/>
            <a:ext cx="1041400" cy="979487"/>
          </a:xfrm>
          <a:prstGeom prst="ellipse">
            <a:avLst/>
          </a:prstGeom>
          <a:noFill/>
          <a:ln w="19050" algn="ctr">
            <a:solidFill>
              <a:srgbClr val="FF0066"/>
            </a:solidFill>
            <a:prstDash val="dash"/>
            <a:round/>
            <a:headEnd/>
            <a:tailEnd/>
          </a:ln>
        </p:spPr>
        <p:txBody>
          <a:bodyPr anchor="ctr">
            <a:spAutoFit/>
          </a:bodyPr>
          <a:lstStyle/>
          <a:p>
            <a:endParaRPr lang="ja-JP" altLang="en-US"/>
          </a:p>
        </p:txBody>
      </p:sp>
      <p:sp>
        <p:nvSpPr>
          <p:cNvPr id="30731" name="Oval 20"/>
          <p:cNvSpPr>
            <a:spLocks noChangeArrowheads="1"/>
          </p:cNvSpPr>
          <p:nvPr/>
        </p:nvSpPr>
        <p:spPr bwMode="auto">
          <a:xfrm>
            <a:off x="2916238" y="1916113"/>
            <a:ext cx="671512" cy="614362"/>
          </a:xfrm>
          <a:prstGeom prst="ellipse">
            <a:avLst/>
          </a:prstGeom>
          <a:noFill/>
          <a:ln w="19050" algn="ctr">
            <a:solidFill>
              <a:srgbClr val="00FF00"/>
            </a:solidFill>
            <a:prstDash val="dash"/>
            <a:round/>
            <a:headEnd/>
            <a:tailEnd/>
          </a:ln>
        </p:spPr>
        <p:txBody>
          <a:bodyPr anchor="ctr">
            <a:spAutoFit/>
          </a:bodyPr>
          <a:lstStyle/>
          <a:p>
            <a:endParaRPr lang="ja-JP" altLang="en-US"/>
          </a:p>
        </p:txBody>
      </p:sp>
      <p:sp>
        <p:nvSpPr>
          <p:cNvPr id="30732" name="Text Box 21"/>
          <p:cNvSpPr txBox="1">
            <a:spLocks noChangeArrowheads="1"/>
          </p:cNvSpPr>
          <p:nvPr/>
        </p:nvSpPr>
        <p:spPr bwMode="auto">
          <a:xfrm>
            <a:off x="5123755" y="2033588"/>
            <a:ext cx="3768725" cy="1417568"/>
          </a:xfrm>
          <a:prstGeom prst="rect">
            <a:avLst/>
          </a:prstGeom>
          <a:noFill/>
          <a:ln w="9525" algn="ctr">
            <a:noFill/>
            <a:miter lim="800000"/>
            <a:headEnd/>
            <a:tailEnd/>
          </a:ln>
        </p:spPr>
        <p:txBody>
          <a:bodyPr wrap="square">
            <a:spAutoFit/>
          </a:bodyPr>
          <a:lstStyle/>
          <a:p>
            <a:pPr>
              <a:lnSpc>
                <a:spcPct val="150000"/>
              </a:lnSpc>
            </a:pPr>
            <a:r>
              <a:rPr lang="ja-JP" altLang="en-US" sz="2000" dirty="0"/>
              <a:t>異なる原因・内容</a:t>
            </a:r>
          </a:p>
          <a:p>
            <a:pPr>
              <a:lnSpc>
                <a:spcPct val="150000"/>
              </a:lnSpc>
            </a:pPr>
            <a:endParaRPr lang="ja-JP" altLang="en-US" sz="2000" dirty="0"/>
          </a:p>
          <a:p>
            <a:pPr>
              <a:lnSpc>
                <a:spcPct val="150000"/>
              </a:lnSpc>
            </a:pPr>
            <a:r>
              <a:rPr lang="ja-JP" altLang="en-US" sz="2000" dirty="0"/>
              <a:t>行為類型、原因など別に絞り込む</a:t>
            </a:r>
          </a:p>
        </p:txBody>
      </p:sp>
      <p:sp>
        <p:nvSpPr>
          <p:cNvPr id="30733" name="AutoShape 22"/>
          <p:cNvSpPr>
            <a:spLocks noChangeArrowheads="1"/>
          </p:cNvSpPr>
          <p:nvPr/>
        </p:nvSpPr>
        <p:spPr bwMode="auto">
          <a:xfrm>
            <a:off x="6847358" y="2708920"/>
            <a:ext cx="388938" cy="230188"/>
          </a:xfrm>
          <a:prstGeom prst="downArrow">
            <a:avLst>
              <a:gd name="adj1" fmla="val 49676"/>
              <a:gd name="adj2" fmla="val 50278"/>
            </a:avLst>
          </a:prstGeom>
          <a:solidFill>
            <a:srgbClr val="FFFF00"/>
          </a:solidFill>
          <a:ln w="9525" algn="ctr">
            <a:solidFill>
              <a:srgbClr val="FF9900"/>
            </a:solidFill>
            <a:miter lim="800000"/>
            <a:headEnd/>
            <a:tailEnd/>
          </a:ln>
        </p:spPr>
        <p:txBody>
          <a:bodyPr anchor="ctr">
            <a:spAutoFit/>
          </a:bodyPr>
          <a:lstStyle/>
          <a:p>
            <a:endParaRPr lang="ja-JP" altLang="en-US"/>
          </a:p>
        </p:txBody>
      </p:sp>
      <p:pic>
        <p:nvPicPr>
          <p:cNvPr id="30734" name="Picture 23"/>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30735" name="Text Box 26"/>
          <p:cNvSpPr txBox="1">
            <a:spLocks noChangeArrowheads="1"/>
          </p:cNvSpPr>
          <p:nvPr/>
        </p:nvSpPr>
        <p:spPr bwMode="auto">
          <a:xfrm>
            <a:off x="971550" y="4221163"/>
            <a:ext cx="7416800" cy="579437"/>
          </a:xfrm>
          <a:prstGeom prst="rect">
            <a:avLst/>
          </a:prstGeom>
          <a:noFill/>
          <a:ln w="9525" algn="ctr">
            <a:noFill/>
            <a:miter lim="800000"/>
            <a:headEnd/>
            <a:tailEnd/>
          </a:ln>
        </p:spPr>
        <p:txBody>
          <a:bodyPr>
            <a:spAutoFit/>
          </a:bodyPr>
          <a:lstStyle/>
          <a:p>
            <a:pPr algn="l"/>
            <a:r>
              <a:rPr lang="en-US" altLang="ja-JP" sz="3200" dirty="0"/>
              <a:t>③</a:t>
            </a:r>
            <a:r>
              <a:rPr lang="ja-JP" altLang="en-US" sz="3200" dirty="0"/>
              <a:t>ヒヤリ・ハット収集には、工夫が必要</a:t>
            </a:r>
          </a:p>
        </p:txBody>
      </p:sp>
      <p:sp>
        <p:nvSpPr>
          <p:cNvPr id="30736" name="Text Box 27"/>
          <p:cNvSpPr txBox="1">
            <a:spLocks noChangeArrowheads="1"/>
          </p:cNvSpPr>
          <p:nvPr/>
        </p:nvSpPr>
        <p:spPr bwMode="auto">
          <a:xfrm>
            <a:off x="1619250" y="3213100"/>
            <a:ext cx="811213" cy="366713"/>
          </a:xfrm>
          <a:prstGeom prst="rect">
            <a:avLst/>
          </a:prstGeom>
          <a:noFill/>
          <a:ln w="9525" algn="ctr">
            <a:noFill/>
            <a:miter lim="800000"/>
            <a:headEnd/>
            <a:tailEnd/>
          </a:ln>
        </p:spPr>
        <p:txBody>
          <a:bodyPr wrap="none">
            <a:spAutoFit/>
          </a:bodyPr>
          <a:lstStyle/>
          <a:p>
            <a:r>
              <a:rPr lang="ja-JP" altLang="en-US"/>
              <a:t>居眠り</a:t>
            </a:r>
          </a:p>
        </p:txBody>
      </p:sp>
      <p:sp>
        <p:nvSpPr>
          <p:cNvPr id="30737" name="Text Box 28"/>
          <p:cNvSpPr txBox="1">
            <a:spLocks noChangeArrowheads="1"/>
          </p:cNvSpPr>
          <p:nvPr/>
        </p:nvSpPr>
        <p:spPr bwMode="auto">
          <a:xfrm>
            <a:off x="2843213" y="2636838"/>
            <a:ext cx="869950" cy="366712"/>
          </a:xfrm>
          <a:prstGeom prst="rect">
            <a:avLst/>
          </a:prstGeom>
          <a:noFill/>
          <a:ln w="9525" algn="ctr">
            <a:noFill/>
            <a:miter lim="800000"/>
            <a:headEnd/>
            <a:tailEnd/>
          </a:ln>
        </p:spPr>
        <p:txBody>
          <a:bodyPr wrap="none">
            <a:spAutoFit/>
          </a:bodyPr>
          <a:lstStyle/>
          <a:p>
            <a:r>
              <a:rPr lang="ja-JP" altLang="en-US"/>
              <a:t>左折時</a:t>
            </a:r>
          </a:p>
        </p:txBody>
      </p:sp>
      <p:sp>
        <p:nvSpPr>
          <p:cNvPr id="30738" name="Text Box 29"/>
          <p:cNvSpPr txBox="1">
            <a:spLocks noChangeArrowheads="1"/>
          </p:cNvSpPr>
          <p:nvPr/>
        </p:nvSpPr>
        <p:spPr bwMode="auto">
          <a:xfrm>
            <a:off x="3924300" y="3141663"/>
            <a:ext cx="1098550" cy="366712"/>
          </a:xfrm>
          <a:prstGeom prst="rect">
            <a:avLst/>
          </a:prstGeom>
          <a:noFill/>
          <a:ln w="9525" algn="ctr">
            <a:noFill/>
            <a:miter lim="800000"/>
            <a:headEnd/>
            <a:tailEnd/>
          </a:ln>
        </p:spPr>
        <p:txBody>
          <a:bodyPr wrap="none">
            <a:spAutoFit/>
          </a:bodyPr>
          <a:lstStyle/>
          <a:p>
            <a:r>
              <a:rPr lang="ja-JP" altLang="en-US"/>
              <a:t>対自転車</a:t>
            </a:r>
          </a:p>
        </p:txBody>
      </p:sp>
      <p:sp>
        <p:nvSpPr>
          <p:cNvPr id="30739" name="AutoShape 31"/>
          <p:cNvSpPr>
            <a:spLocks noChangeArrowheads="1"/>
          </p:cNvSpPr>
          <p:nvPr/>
        </p:nvSpPr>
        <p:spPr bwMode="auto">
          <a:xfrm>
            <a:off x="4179888" y="2133600"/>
            <a:ext cx="608012" cy="574675"/>
          </a:xfrm>
          <a:prstGeom prst="triangle">
            <a:avLst>
              <a:gd name="adj" fmla="val 50000"/>
            </a:avLst>
          </a:prstGeom>
          <a:solidFill>
            <a:srgbClr val="FF9933"/>
          </a:solidFill>
          <a:ln w="9525" algn="ctr">
            <a:solidFill>
              <a:schemeClr val="tx1"/>
            </a:solidFill>
            <a:miter lim="800000"/>
            <a:headEnd/>
            <a:tailEnd/>
          </a:ln>
        </p:spPr>
        <p:txBody>
          <a:bodyPr anchor="ctr">
            <a:spAutoFit/>
          </a:bodyPr>
          <a:lstStyle/>
          <a:p>
            <a:endParaRPr lang="ja-JP" altLang="en-US"/>
          </a:p>
        </p:txBody>
      </p:sp>
      <p:sp>
        <p:nvSpPr>
          <p:cNvPr id="30740" name="AutoShape 30"/>
          <p:cNvSpPr>
            <a:spLocks noChangeArrowheads="1"/>
          </p:cNvSpPr>
          <p:nvPr/>
        </p:nvSpPr>
        <p:spPr bwMode="auto">
          <a:xfrm>
            <a:off x="4371975" y="2141538"/>
            <a:ext cx="244475" cy="230187"/>
          </a:xfrm>
          <a:prstGeom prst="triangle">
            <a:avLst>
              <a:gd name="adj" fmla="val 50000"/>
            </a:avLst>
          </a:prstGeom>
          <a:solidFill>
            <a:srgbClr val="FF0000"/>
          </a:solidFill>
          <a:ln w="9525" algn="ctr">
            <a:solidFill>
              <a:schemeClr val="tx1"/>
            </a:solidFill>
            <a:miter lim="800000"/>
            <a:headEnd/>
            <a:tailEnd/>
          </a:ln>
        </p:spPr>
        <p:txBody>
          <a:bodyPr anchor="ctr">
            <a:spAutoFit/>
          </a:bodyPr>
          <a:lstStyle/>
          <a:p>
            <a:endParaRPr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39</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252047" y="3077254"/>
            <a:ext cx="8573966" cy="707886"/>
          </a:xfrm>
          <a:prstGeom prst="rect">
            <a:avLst/>
          </a:prstGeom>
          <a:noFill/>
          <a:ln w="9525">
            <a:noFill/>
            <a:miter lim="800000"/>
            <a:headEnd/>
            <a:tailEnd/>
          </a:ln>
        </p:spPr>
        <p:txBody>
          <a:bodyPr anchor="ctr">
            <a:spAutoFit/>
          </a:bodyPr>
          <a:lstStyle/>
          <a:p>
            <a:pPr marL="422041" indent="-422041" eaLnBrk="0" hangingPunct="0">
              <a:defRPr/>
            </a:pPr>
            <a:r>
              <a:rPr lang="ja-JP" altLang="en-US" sz="1850" b="1" dirty="0">
                <a:latin typeface="ＭＳ Ｐゴシック" pitchFamily="50" charset="-128"/>
              </a:rPr>
              <a:t>　</a:t>
            </a:r>
            <a:r>
              <a:rPr lang="ja-JP" altLang="en-US" sz="4000" b="1" dirty="0">
                <a:latin typeface="ＭＳ Ｐゴシック" pitchFamily="50" charset="-128"/>
              </a:rPr>
              <a:t>　（ページ調整用スライド）</a:t>
            </a:r>
            <a:endParaRPr lang="en-US" altLang="ja-JP" sz="4000" b="1" dirty="0">
              <a:latin typeface="ＭＳ Ｐゴシック" pitchFamily="50" charset="-128"/>
            </a:endParaRPr>
          </a:p>
        </p:txBody>
      </p:sp>
      <p:pic>
        <p:nvPicPr>
          <p:cNvPr id="130052" name="Picture 7"/>
          <p:cNvPicPr>
            <a:picLocks noChangeAspect="1" noChangeArrowheads="1"/>
          </p:cNvPicPr>
          <p:nvPr/>
        </p:nvPicPr>
        <p:blipFill>
          <a:blip r:embed="rId3" cstate="print"/>
          <a:srcRect/>
          <a:stretch>
            <a:fillRect/>
          </a:stretch>
        </p:blipFill>
        <p:spPr bwMode="auto">
          <a:xfrm>
            <a:off x="142143" y="6279174"/>
            <a:ext cx="1727688" cy="231531"/>
          </a:xfrm>
          <a:prstGeom prst="rect">
            <a:avLst/>
          </a:prstGeom>
          <a:noFill/>
          <a:ln w="9525" algn="ctr">
            <a:noFill/>
            <a:miter lim="800000"/>
            <a:headEnd/>
            <a:tailEnd/>
          </a:ln>
        </p:spPr>
      </p:pic>
      <p:sp>
        <p:nvSpPr>
          <p:cNvPr id="3" name="スライド番号プレースホルダー 2"/>
          <p:cNvSpPr>
            <a:spLocks noGrp="1"/>
          </p:cNvSpPr>
          <p:nvPr>
            <p:ph type="sldNum" sz="quarter" idx="11"/>
          </p:nvPr>
        </p:nvSpPr>
        <p:spPr/>
        <p:txBody>
          <a:bodyPr/>
          <a:lstStyle/>
          <a:p>
            <a:pPr>
              <a:defRPr/>
            </a:pPr>
            <a:fld id="{CB437A40-9B03-4AC5-A981-4A10656EEB52}" type="slidenum">
              <a:rPr lang="en-US" altLang="ja-JP" smtClean="0"/>
              <a:pPr>
                <a:defRPr/>
              </a:pPr>
              <a:t>4</a:t>
            </a:fld>
            <a:endParaRPr lang="en-US" altLang="ja-JP"/>
          </a:p>
        </p:txBody>
      </p:sp>
    </p:spTree>
    <p:extLst>
      <p:ext uri="{BB962C8B-B14F-4D97-AF65-F5344CB8AC3E}">
        <p14:creationId xmlns:p14="http://schemas.microsoft.com/office/powerpoint/2010/main" val="212606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p:cNvSpPr>
            <a:spLocks noChangeArrowheads="1"/>
          </p:cNvSpPr>
          <p:nvPr/>
        </p:nvSpPr>
        <p:spPr bwMode="auto">
          <a:xfrm>
            <a:off x="180304" y="1107583"/>
            <a:ext cx="8770513" cy="5306096"/>
          </a:xfrm>
          <a:prstGeom prst="roundRect">
            <a:avLst>
              <a:gd name="adj" fmla="val 16667"/>
            </a:avLst>
          </a:prstGeom>
          <a:solidFill>
            <a:srgbClr val="CCFFFF">
              <a:alpha val="43137"/>
            </a:srgbClr>
          </a:solidFill>
          <a:ln w="9525" algn="ctr">
            <a:solidFill>
              <a:schemeClr val="tx1"/>
            </a:solidFill>
            <a:round/>
            <a:headEnd/>
            <a:tailEnd/>
          </a:ln>
        </p:spPr>
        <p:txBody>
          <a:bodyPr wrap="square" anchor="ctr">
            <a:noAutofit/>
          </a:bodyPr>
          <a:lstStyle/>
          <a:p>
            <a:endParaRPr lang="ja-JP" altLang="en-US"/>
          </a:p>
        </p:txBody>
      </p:sp>
      <p:sp>
        <p:nvSpPr>
          <p:cNvPr id="23556" name="AutoShape 3"/>
          <p:cNvSpPr>
            <a:spLocks noChangeArrowheads="1"/>
          </p:cNvSpPr>
          <p:nvPr/>
        </p:nvSpPr>
        <p:spPr bwMode="auto">
          <a:xfrm>
            <a:off x="1908161" y="1344613"/>
            <a:ext cx="3749675"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①</a:t>
            </a:r>
            <a:r>
              <a:rPr lang="ja-JP" altLang="en-US" sz="2400" dirty="0">
                <a:latin typeface="ＭＳ Ｐゴシック" pitchFamily="50" charset="-128"/>
              </a:rPr>
              <a:t>情報収集</a:t>
            </a:r>
          </a:p>
        </p:txBody>
      </p:sp>
      <p:sp>
        <p:nvSpPr>
          <p:cNvPr id="23557" name="AutoShape 4"/>
          <p:cNvSpPr>
            <a:spLocks noChangeArrowheads="1"/>
          </p:cNvSpPr>
          <p:nvPr/>
        </p:nvSpPr>
        <p:spPr bwMode="auto">
          <a:xfrm>
            <a:off x="1924036" y="2237780"/>
            <a:ext cx="4447482" cy="510778"/>
          </a:xfrm>
          <a:prstGeom prst="roundRect">
            <a:avLst>
              <a:gd name="adj" fmla="val 16667"/>
            </a:avLst>
          </a:prstGeom>
          <a:solidFill>
            <a:srgbClr val="00FF99"/>
          </a:solidFill>
          <a:ln w="25400" algn="ctr">
            <a:solidFill>
              <a:srgbClr val="FF9933"/>
            </a:solidFill>
            <a:round/>
            <a:headEnd/>
            <a:tailEnd/>
          </a:ln>
        </p:spPr>
        <p:txBody>
          <a:bodyPr wrap="square" anchor="ctr">
            <a:spAutoFit/>
          </a:bodyPr>
          <a:lstStyle/>
          <a:p>
            <a:r>
              <a:rPr lang="en-US" altLang="ja-JP" sz="2400" dirty="0">
                <a:latin typeface="ＭＳ Ｐゴシック" pitchFamily="50" charset="-128"/>
              </a:rPr>
              <a:t>②</a:t>
            </a:r>
            <a:r>
              <a:rPr lang="ja-JP" altLang="en-US" sz="2400" dirty="0">
                <a:latin typeface="ＭＳ Ｐゴシック" pitchFamily="50" charset="-128"/>
              </a:rPr>
              <a:t>　情報の分類・整理・傾向把握</a:t>
            </a:r>
            <a:endParaRPr lang="en-US" altLang="ja-JP" sz="2400" dirty="0">
              <a:latin typeface="ＭＳ Ｐゴシック" pitchFamily="50" charset="-128"/>
            </a:endParaRPr>
          </a:p>
        </p:txBody>
      </p:sp>
      <p:sp>
        <p:nvSpPr>
          <p:cNvPr id="23558" name="AutoShape 5"/>
          <p:cNvSpPr>
            <a:spLocks noChangeArrowheads="1"/>
          </p:cNvSpPr>
          <p:nvPr/>
        </p:nvSpPr>
        <p:spPr bwMode="auto">
          <a:xfrm>
            <a:off x="1908161" y="3706813"/>
            <a:ext cx="2598737" cy="927100"/>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a:latin typeface="ＭＳ Ｐゴシック" pitchFamily="50" charset="-128"/>
              </a:rPr>
              <a:t>③</a:t>
            </a:r>
            <a:r>
              <a:rPr lang="ja-JP" altLang="en-US" sz="2400">
                <a:latin typeface="ＭＳ Ｐゴシック" pitchFamily="50" charset="-128"/>
              </a:rPr>
              <a:t>　根本原因の</a:t>
            </a:r>
          </a:p>
          <a:p>
            <a:r>
              <a:rPr lang="ja-JP" altLang="en-US" sz="2400">
                <a:latin typeface="ＭＳ Ｐゴシック" pitchFamily="50" charset="-128"/>
              </a:rPr>
              <a:t>分析</a:t>
            </a:r>
          </a:p>
        </p:txBody>
      </p:sp>
      <p:sp>
        <p:nvSpPr>
          <p:cNvPr id="23559" name="AutoShape 6"/>
          <p:cNvSpPr>
            <a:spLocks noChangeArrowheads="1"/>
          </p:cNvSpPr>
          <p:nvPr/>
        </p:nvSpPr>
        <p:spPr bwMode="auto">
          <a:xfrm>
            <a:off x="1908161" y="5160963"/>
            <a:ext cx="6846887"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④</a:t>
            </a:r>
            <a:r>
              <a:rPr lang="ja-JP" altLang="en-US" sz="2400" dirty="0">
                <a:latin typeface="ＭＳ Ｐゴシック" pitchFamily="50" charset="-128"/>
              </a:rPr>
              <a:t>傾向対策・重点対策の検討と実施</a:t>
            </a:r>
          </a:p>
        </p:txBody>
      </p:sp>
      <p:sp>
        <p:nvSpPr>
          <p:cNvPr id="23560" name="AutoShape 7"/>
          <p:cNvSpPr>
            <a:spLocks noChangeArrowheads="1"/>
          </p:cNvSpPr>
          <p:nvPr/>
        </p:nvSpPr>
        <p:spPr bwMode="auto">
          <a:xfrm>
            <a:off x="2165505" y="5841405"/>
            <a:ext cx="5120312" cy="510778"/>
          </a:xfrm>
          <a:prstGeom prst="roundRect">
            <a:avLst>
              <a:gd name="adj" fmla="val 16667"/>
            </a:avLst>
          </a:prstGeom>
          <a:noFill/>
          <a:ln w="9525" algn="ctr">
            <a:noFill/>
            <a:round/>
            <a:headEnd/>
            <a:tailEnd/>
          </a:ln>
        </p:spPr>
        <p:txBody>
          <a:bodyPr wrap="none" anchor="ctr">
            <a:spAutoFit/>
          </a:bodyPr>
          <a:lstStyle/>
          <a:p>
            <a:r>
              <a:rPr lang="ja-JP" altLang="en-US" sz="2400" dirty="0">
                <a:latin typeface="ＭＳ Ｐゴシック" pitchFamily="50" charset="-128"/>
              </a:rPr>
              <a:t>⑥リスク管理をするための環境の整備</a:t>
            </a:r>
          </a:p>
        </p:txBody>
      </p:sp>
      <p:sp>
        <p:nvSpPr>
          <p:cNvPr id="23561" name="AutoShape 8"/>
          <p:cNvSpPr>
            <a:spLocks noChangeArrowheads="1"/>
          </p:cNvSpPr>
          <p:nvPr/>
        </p:nvSpPr>
        <p:spPr bwMode="auto">
          <a:xfrm>
            <a:off x="2990836" y="4652963"/>
            <a:ext cx="485775" cy="504825"/>
          </a:xfrm>
          <a:prstGeom prst="downArrow">
            <a:avLst>
              <a:gd name="adj1" fmla="val 49676"/>
              <a:gd name="adj2" fmla="val 50157"/>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2" name="AutoShape 9"/>
          <p:cNvSpPr>
            <a:spLocks noChangeArrowheads="1"/>
          </p:cNvSpPr>
          <p:nvPr/>
        </p:nvSpPr>
        <p:spPr bwMode="auto">
          <a:xfrm>
            <a:off x="4835511" y="2781300"/>
            <a:ext cx="485775" cy="2374900"/>
          </a:xfrm>
          <a:prstGeom prst="downArrow">
            <a:avLst>
              <a:gd name="adj1" fmla="val 49676"/>
              <a:gd name="adj2" fmla="val 126183"/>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3" name="AutoShape 10"/>
          <p:cNvSpPr>
            <a:spLocks noChangeArrowheads="1"/>
          </p:cNvSpPr>
          <p:nvPr/>
        </p:nvSpPr>
        <p:spPr bwMode="auto">
          <a:xfrm>
            <a:off x="2212961" y="2813050"/>
            <a:ext cx="2014537" cy="839788"/>
          </a:xfrm>
          <a:prstGeom prst="downArrow">
            <a:avLst>
              <a:gd name="adj1" fmla="val 49676"/>
              <a:gd name="adj2" fmla="val 48264"/>
            </a:avLst>
          </a:prstGeom>
          <a:gradFill rotWithShape="1">
            <a:gsLst>
              <a:gs pos="0">
                <a:schemeClr val="bg1"/>
              </a:gs>
              <a:gs pos="100000">
                <a:srgbClr val="FFCC66"/>
              </a:gs>
            </a:gsLst>
            <a:lin ang="5400000" scaled="1"/>
          </a:gradFill>
          <a:ln w="25400" algn="ctr">
            <a:solidFill>
              <a:srgbClr val="FF9933"/>
            </a:solidFill>
            <a:miter lim="800000"/>
            <a:headEnd/>
            <a:tailEnd/>
          </a:ln>
        </p:spPr>
        <p:txBody>
          <a:bodyPr anchor="ctr">
            <a:spAutoFit/>
          </a:bodyPr>
          <a:lstStyle/>
          <a:p>
            <a:r>
              <a:rPr lang="ja-JP" altLang="en-US"/>
              <a:t>事例の抽出</a:t>
            </a:r>
          </a:p>
        </p:txBody>
      </p:sp>
      <p:sp>
        <p:nvSpPr>
          <p:cNvPr id="23564" name="AutoShape 11"/>
          <p:cNvSpPr>
            <a:spLocks noChangeArrowheads="1"/>
          </p:cNvSpPr>
          <p:nvPr/>
        </p:nvSpPr>
        <p:spPr bwMode="auto">
          <a:xfrm>
            <a:off x="3209911" y="1874838"/>
            <a:ext cx="485775" cy="360362"/>
          </a:xfrm>
          <a:prstGeom prst="downArrow">
            <a:avLst>
              <a:gd name="adj1" fmla="val 49676"/>
              <a:gd name="adj2" fmla="val 48264"/>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pic>
        <p:nvPicPr>
          <p:cNvPr id="23565" name="Picture 17"/>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76850" name="Rectangle 18"/>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リスク管理の流れ</a:t>
            </a:r>
          </a:p>
        </p:txBody>
      </p:sp>
      <p:sp>
        <p:nvSpPr>
          <p:cNvPr id="16" name="AutoShape 5"/>
          <p:cNvSpPr>
            <a:spLocks noChangeArrowheads="1"/>
          </p:cNvSpPr>
          <p:nvPr/>
        </p:nvSpPr>
        <p:spPr bwMode="auto">
          <a:xfrm>
            <a:off x="244638" y="3154724"/>
            <a:ext cx="1571283" cy="919401"/>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ja-JP" altLang="en-US" sz="2400" dirty="0">
                <a:latin typeface="ＭＳ Ｐゴシック" pitchFamily="50" charset="-128"/>
              </a:rPr>
              <a:t>⑤　効果の把握</a:t>
            </a:r>
          </a:p>
        </p:txBody>
      </p:sp>
      <p:sp>
        <p:nvSpPr>
          <p:cNvPr id="18" name="曲折矢印 17"/>
          <p:cNvSpPr/>
          <p:nvPr/>
        </p:nvSpPr>
        <p:spPr bwMode="auto">
          <a:xfrm rot="16200000">
            <a:off x="540914" y="4314420"/>
            <a:ext cx="1481069" cy="991674"/>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0" name="曲折矢印 19"/>
          <p:cNvSpPr/>
          <p:nvPr/>
        </p:nvSpPr>
        <p:spPr bwMode="auto">
          <a:xfrm>
            <a:off x="888643" y="1390918"/>
            <a:ext cx="940158" cy="1712889"/>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40</a:t>
            </a:fld>
            <a:endParaRPr lang="en-US" altLang="ja-JP" dirty="0"/>
          </a:p>
        </p:txBody>
      </p:sp>
      <p:sp>
        <p:nvSpPr>
          <p:cNvPr id="21" name="AutoShape 12"/>
          <p:cNvSpPr>
            <a:spLocks noChangeArrowheads="1"/>
          </p:cNvSpPr>
          <p:nvPr/>
        </p:nvSpPr>
        <p:spPr bwMode="auto">
          <a:xfrm>
            <a:off x="6373106" y="3279775"/>
            <a:ext cx="234791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latin typeface="ＭＳ Ｐゴシック" pitchFamily="50" charset="-128"/>
              </a:rPr>
              <a:t>⑧</a:t>
            </a:r>
            <a:r>
              <a:rPr lang="en-US" altLang="ja-JP" dirty="0">
                <a:latin typeface="ＭＳ Ｐゴシック" pitchFamily="50" charset="-128"/>
              </a:rPr>
              <a:t> </a:t>
            </a:r>
            <a:r>
              <a:rPr lang="ja-JP" altLang="en-US" dirty="0">
                <a:latin typeface="ＭＳ Ｐゴシック" pitchFamily="50" charset="-128"/>
              </a:rPr>
              <a:t>対策を取る危険の</a:t>
            </a:r>
          </a:p>
          <a:p>
            <a:r>
              <a:rPr lang="ja-JP" altLang="en-US" dirty="0">
                <a:latin typeface="ＭＳ Ｐゴシック" pitchFamily="50" charset="-128"/>
              </a:rPr>
              <a:t>絞り込み</a:t>
            </a:r>
          </a:p>
          <a:p>
            <a:r>
              <a:rPr lang="ja-JP" altLang="en-US" dirty="0">
                <a:latin typeface="ＭＳ Ｐゴシック" pitchFamily="50" charset="-128"/>
              </a:rPr>
              <a:t>（リスクの評価）</a:t>
            </a:r>
          </a:p>
        </p:txBody>
      </p:sp>
      <p:sp>
        <p:nvSpPr>
          <p:cNvPr id="22" name="AutoShape 13"/>
          <p:cNvSpPr>
            <a:spLocks noChangeArrowheads="1"/>
          </p:cNvSpPr>
          <p:nvPr/>
        </p:nvSpPr>
        <p:spPr bwMode="auto">
          <a:xfrm>
            <a:off x="7379581" y="2420938"/>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3" name="AutoShape 16"/>
          <p:cNvSpPr>
            <a:spLocks noChangeArrowheads="1"/>
          </p:cNvSpPr>
          <p:nvPr/>
        </p:nvSpPr>
        <p:spPr bwMode="auto">
          <a:xfrm>
            <a:off x="6373106" y="1336675"/>
            <a:ext cx="230346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t>⑦</a:t>
            </a:r>
            <a:r>
              <a:rPr lang="en-US" altLang="ja-JP" dirty="0"/>
              <a:t> </a:t>
            </a:r>
            <a:r>
              <a:rPr lang="ja-JP" altLang="en-US" dirty="0"/>
              <a:t>輸送現場に</a:t>
            </a:r>
          </a:p>
          <a:p>
            <a:r>
              <a:rPr lang="ja-JP" altLang="en-US" dirty="0"/>
              <a:t>潜在する</a:t>
            </a:r>
          </a:p>
          <a:p>
            <a:r>
              <a:rPr lang="ja-JP" altLang="en-US" dirty="0"/>
              <a:t>危険の掘り起こし</a:t>
            </a:r>
          </a:p>
        </p:txBody>
      </p:sp>
      <p:sp>
        <p:nvSpPr>
          <p:cNvPr id="24" name="AutoShape 18"/>
          <p:cNvSpPr>
            <a:spLocks noChangeArrowheads="1"/>
          </p:cNvSpPr>
          <p:nvPr/>
        </p:nvSpPr>
        <p:spPr bwMode="auto">
          <a:xfrm>
            <a:off x="5795256" y="1384300"/>
            <a:ext cx="576262" cy="485775"/>
          </a:xfrm>
          <a:prstGeom prst="rightArrow">
            <a:avLst>
              <a:gd name="adj1" fmla="val 49676"/>
              <a:gd name="adj2" fmla="val 49598"/>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5" name="AutoShape 13"/>
          <p:cNvSpPr>
            <a:spLocks noChangeArrowheads="1"/>
          </p:cNvSpPr>
          <p:nvPr/>
        </p:nvSpPr>
        <p:spPr bwMode="auto">
          <a:xfrm>
            <a:off x="7404100" y="4349996"/>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6" name="曲折矢印 25"/>
          <p:cNvSpPr/>
          <p:nvPr/>
        </p:nvSpPr>
        <p:spPr bwMode="auto">
          <a:xfrm rot="10800000" flipH="1">
            <a:off x="487938" y="4106738"/>
            <a:ext cx="1289347" cy="1886473"/>
          </a:xfrm>
          <a:prstGeom prst="bentArrow">
            <a:avLst>
              <a:gd name="adj1" fmla="val 11239"/>
              <a:gd name="adj2" fmla="val 13487"/>
              <a:gd name="adj3" fmla="val 18261"/>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7" name="曲折矢印 26"/>
          <p:cNvSpPr/>
          <p:nvPr/>
        </p:nvSpPr>
        <p:spPr bwMode="auto">
          <a:xfrm>
            <a:off x="1337012" y="2404366"/>
            <a:ext cx="474952" cy="699441"/>
          </a:xfrm>
          <a:prstGeom prst="bentArrow">
            <a:avLst>
              <a:gd name="adj1" fmla="val 32139"/>
              <a:gd name="adj2" fmla="val 33199"/>
              <a:gd name="adj3" fmla="val 35148"/>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8" name="曲折矢印 27"/>
          <p:cNvSpPr/>
          <p:nvPr/>
        </p:nvSpPr>
        <p:spPr bwMode="auto">
          <a:xfrm rot="10800000" flipH="1">
            <a:off x="1349721" y="4098429"/>
            <a:ext cx="519805" cy="418116"/>
          </a:xfrm>
          <a:prstGeom prst="bentArrow">
            <a:avLst>
              <a:gd name="adj1" fmla="val 28364"/>
              <a:gd name="adj2" fmla="val 25649"/>
              <a:gd name="adj3" fmla="val 23823"/>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1552252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0" y="-11113"/>
            <a:ext cx="9144000" cy="66833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en-US" altLang="ja-JP" sz="3200" dirty="0">
                <a:latin typeface="ＭＳ Ｐゴシック" pitchFamily="50" charset="-128"/>
              </a:rPr>
              <a:t>②-1</a:t>
            </a:r>
            <a:r>
              <a:rPr lang="ja-JP" altLang="en-US" sz="3200" dirty="0">
                <a:latin typeface="ＭＳ Ｐゴシック" pitchFamily="50" charset="-128"/>
              </a:rPr>
              <a:t> 分類の方法は？</a:t>
            </a:r>
          </a:p>
        </p:txBody>
      </p:sp>
      <p:sp>
        <p:nvSpPr>
          <p:cNvPr id="31748" name="Text Box 4"/>
          <p:cNvSpPr txBox="1">
            <a:spLocks noChangeArrowheads="1"/>
          </p:cNvSpPr>
          <p:nvPr/>
        </p:nvSpPr>
        <p:spPr bwMode="auto">
          <a:xfrm>
            <a:off x="3214688" y="1571625"/>
            <a:ext cx="2967037" cy="457200"/>
          </a:xfrm>
          <a:prstGeom prst="rect">
            <a:avLst/>
          </a:prstGeom>
          <a:noFill/>
          <a:ln w="9525" algn="ctr">
            <a:noFill/>
            <a:miter lim="800000"/>
            <a:headEnd/>
            <a:tailEnd/>
          </a:ln>
        </p:spPr>
        <p:txBody>
          <a:bodyPr wrap="none">
            <a:spAutoFit/>
          </a:bodyPr>
          <a:lstStyle/>
          <a:p>
            <a:pPr algn="l"/>
            <a:r>
              <a:rPr lang="ja-JP" altLang="en-US" sz="2400">
                <a:latin typeface="ＭＳ Ｐゴシック" pitchFamily="50" charset="-128"/>
              </a:rPr>
              <a:t>どうやって分類する？</a:t>
            </a:r>
          </a:p>
        </p:txBody>
      </p:sp>
      <p:graphicFrame>
        <p:nvGraphicFramePr>
          <p:cNvPr id="165030" name="Group 166"/>
          <p:cNvGraphicFramePr>
            <a:graphicFrameLocks noGrp="1"/>
          </p:cNvGraphicFramePr>
          <p:nvPr>
            <p:ph idx="1"/>
            <p:extLst>
              <p:ext uri="{D42A27DB-BD31-4B8C-83A1-F6EECF244321}">
                <p14:modId xmlns:p14="http://schemas.microsoft.com/office/powerpoint/2010/main" val="238601068"/>
              </p:ext>
            </p:extLst>
          </p:nvPr>
        </p:nvGraphicFramePr>
        <p:xfrm>
          <a:off x="1095153" y="3000375"/>
          <a:ext cx="6932428" cy="2570801"/>
        </p:xfrm>
        <a:graphic>
          <a:graphicData uri="http://schemas.openxmlformats.org/drawingml/2006/table">
            <a:tbl>
              <a:tblPr/>
              <a:tblGrid>
                <a:gridCol w="1541721">
                  <a:extLst>
                    <a:ext uri="{9D8B030D-6E8A-4147-A177-3AD203B41FA5}">
                      <a16:colId xmlns:a16="http://schemas.microsoft.com/office/drawing/2014/main" val="20000"/>
                    </a:ext>
                  </a:extLst>
                </a:gridCol>
                <a:gridCol w="5390707">
                  <a:extLst>
                    <a:ext uri="{9D8B030D-6E8A-4147-A177-3AD203B41FA5}">
                      <a16:colId xmlns:a16="http://schemas.microsoft.com/office/drawing/2014/main" val="20001"/>
                    </a:ext>
                  </a:extLst>
                </a:gridCol>
              </a:tblGrid>
              <a:tr h="45408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dirty="0">
                          <a:ln>
                            <a:noFill/>
                          </a:ln>
                          <a:solidFill>
                            <a:schemeClr val="tx1"/>
                          </a:solidFill>
                          <a:effectLst/>
                          <a:latin typeface="Arial" charset="0"/>
                          <a:ea typeface="ＭＳ Ｐゴシック" pitchFamily="50" charset="-128"/>
                        </a:rPr>
                        <a:t>対象</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a:ln>
                            <a:noFill/>
                          </a:ln>
                          <a:solidFill>
                            <a:schemeClr val="tx1"/>
                          </a:solidFill>
                          <a:effectLst/>
                          <a:latin typeface="Arial" charset="0"/>
                          <a:ea typeface="ＭＳ Ｐゴシック" pitchFamily="50" charset="-128"/>
                        </a:rPr>
                        <a:t>車両（車、バイク、自転車）　人　構造物</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0164">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a:ln>
                            <a:noFill/>
                          </a:ln>
                          <a:solidFill>
                            <a:schemeClr val="tx1"/>
                          </a:solidFill>
                          <a:effectLst/>
                          <a:latin typeface="Arial" charset="0"/>
                          <a:ea typeface="ＭＳ Ｐゴシック" pitchFamily="50" charset="-128"/>
                        </a:rPr>
                        <a:t>道路構造</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dirty="0">
                          <a:ln>
                            <a:noFill/>
                          </a:ln>
                          <a:solidFill>
                            <a:schemeClr val="tx1"/>
                          </a:solidFill>
                          <a:effectLst/>
                          <a:latin typeface="Arial" charset="0"/>
                          <a:ea typeface="ＭＳ Ｐゴシック" pitchFamily="50" charset="-128"/>
                        </a:rPr>
                        <a:t>直線　十字路　Ｔ字路　カーブ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45931">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a:ln>
                            <a:noFill/>
                          </a:ln>
                          <a:solidFill>
                            <a:schemeClr val="tx1"/>
                          </a:solidFill>
                          <a:effectLst/>
                          <a:latin typeface="Arial" charset="0"/>
                          <a:ea typeface="ＭＳ Ｐゴシック" pitchFamily="50" charset="-128"/>
                        </a:rPr>
                        <a:t>危険状況</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a:ln>
                            <a:noFill/>
                          </a:ln>
                          <a:solidFill>
                            <a:schemeClr val="tx1"/>
                          </a:solidFill>
                          <a:effectLst/>
                          <a:latin typeface="Arial" charset="0"/>
                          <a:ea typeface="ＭＳ Ｐゴシック" pitchFamily="50" charset="-128"/>
                        </a:rPr>
                        <a:t>走行中　停車中　発車　客扱い・・・</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20309">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dirty="0">
                          <a:ln>
                            <a:noFill/>
                          </a:ln>
                          <a:solidFill>
                            <a:schemeClr val="tx1"/>
                          </a:solidFill>
                          <a:effectLst/>
                          <a:latin typeface="Arial" charset="0"/>
                          <a:ea typeface="ＭＳ Ｐゴシック" pitchFamily="50" charset="-128"/>
                        </a:rPr>
                        <a:t>危険原因</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dirty="0">
                          <a:ln>
                            <a:noFill/>
                          </a:ln>
                          <a:solidFill>
                            <a:schemeClr val="tx1"/>
                          </a:solidFill>
                          <a:effectLst/>
                          <a:latin typeface="Arial" charset="0"/>
                          <a:ea typeface="ＭＳ Ｐゴシック" pitchFamily="50" charset="-128"/>
                        </a:rPr>
                        <a:t>飛出し　信号無視　一旦停止・・・</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20309">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dirty="0">
                          <a:ln>
                            <a:noFill/>
                          </a:ln>
                          <a:solidFill>
                            <a:schemeClr val="tx1"/>
                          </a:solidFill>
                          <a:effectLst/>
                          <a:latin typeface="Arial" charset="0"/>
                          <a:ea typeface="ＭＳ Ｐゴシック" pitchFamily="50" charset="-128"/>
                        </a:rPr>
                        <a:t>事故類型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dirty="0">
                          <a:ln>
                            <a:noFill/>
                          </a:ln>
                          <a:solidFill>
                            <a:schemeClr val="tx1"/>
                          </a:solidFill>
                          <a:effectLst/>
                          <a:latin typeface="Arial" charset="0"/>
                          <a:ea typeface="ＭＳ Ｐゴシック" pitchFamily="50" charset="-128"/>
                        </a:rPr>
                        <a:t>衝突（正面　接触　追突　後突）　車内人身・・・</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31769" name="Picture 167"/>
          <p:cNvPicPr>
            <a:picLocks noChangeAspect="1" noChangeArrowheads="1"/>
          </p:cNvPicPr>
          <p:nvPr/>
        </p:nvPicPr>
        <p:blipFill>
          <a:blip r:embed="rId3" cstate="print"/>
          <a:srcRect/>
          <a:stretch>
            <a:fillRect/>
          </a:stretch>
        </p:blipFill>
        <p:spPr bwMode="auto">
          <a:xfrm>
            <a:off x="42863" y="6592888"/>
            <a:ext cx="1871662" cy="250825"/>
          </a:xfrm>
          <a:prstGeom prst="rect">
            <a:avLst/>
          </a:prstGeom>
          <a:noFill/>
          <a:ln w="9525" algn="ctr">
            <a:noFill/>
            <a:miter lim="800000"/>
            <a:headEnd/>
            <a:tailEnd/>
          </a:ln>
        </p:spPr>
      </p:pic>
      <p:sp>
        <p:nvSpPr>
          <p:cNvPr id="31771" name="下矢印 75"/>
          <p:cNvSpPr>
            <a:spLocks noChangeArrowheads="1"/>
          </p:cNvSpPr>
          <p:nvPr/>
        </p:nvSpPr>
        <p:spPr bwMode="auto">
          <a:xfrm>
            <a:off x="4357688" y="2214563"/>
            <a:ext cx="785812" cy="490537"/>
          </a:xfrm>
          <a:prstGeom prst="downArrow">
            <a:avLst>
              <a:gd name="adj1" fmla="val 50000"/>
              <a:gd name="adj2" fmla="val 50000"/>
            </a:avLst>
          </a:prstGeom>
          <a:solidFill>
            <a:srgbClr val="FFC000"/>
          </a:solidFill>
          <a:ln w="9525" algn="ctr">
            <a:noFill/>
            <a:round/>
            <a:headEnd/>
            <a:tailEnd/>
          </a:ln>
        </p:spPr>
        <p:txBody>
          <a:bodyPr>
            <a:spAutoFit/>
          </a:bodyPr>
          <a:lstStyle/>
          <a:p>
            <a:endParaRPr lang="ja-JP" altLang="en-US"/>
          </a:p>
        </p:txBody>
      </p:sp>
      <p:sp>
        <p:nvSpPr>
          <p:cNvPr id="2" name="スライド番号プレースホルダー 1"/>
          <p:cNvSpPr>
            <a:spLocks noGrp="1"/>
          </p:cNvSpPr>
          <p:nvPr>
            <p:ph type="sldNum" sz="quarter" idx="11"/>
          </p:nvPr>
        </p:nvSpPr>
        <p:spPr/>
        <p:txBody>
          <a:bodyPr/>
          <a:lstStyle/>
          <a:p>
            <a:pPr>
              <a:defRPr/>
            </a:pPr>
            <a:fld id="{B25CD8ED-8122-4CB1-88A3-D25624D730E8}" type="slidenum">
              <a:rPr lang="en-US" altLang="ja-JP" smtClean="0"/>
              <a:pPr>
                <a:defRPr/>
              </a:pPr>
              <a:t>41</a:t>
            </a:fld>
            <a:endParaRPr lang="en-US" altLang="ja-JP"/>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Rectangle 3"/>
          <p:cNvSpPr>
            <a:spLocks noGrp="1" noChangeArrowheads="1"/>
          </p:cNvSpPr>
          <p:nvPr>
            <p:ph type="title"/>
          </p:nvPr>
        </p:nvSpPr>
        <p:spPr>
          <a:xfrm>
            <a:off x="0" y="3175"/>
            <a:ext cx="9144000" cy="66833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en-US" altLang="ja-JP" sz="3200" dirty="0">
                <a:latin typeface="ＭＳ Ｐゴシック" pitchFamily="50" charset="-128"/>
              </a:rPr>
              <a:t>②-2</a:t>
            </a:r>
            <a:r>
              <a:rPr lang="ja-JP" altLang="en-US" sz="3200" dirty="0">
                <a:latin typeface="ＭＳ Ｐゴシック" pitchFamily="50" charset="-128"/>
              </a:rPr>
              <a:t>　情報分類・整理の手順</a:t>
            </a:r>
          </a:p>
        </p:txBody>
      </p:sp>
      <p:pic>
        <p:nvPicPr>
          <p:cNvPr id="32772" name="Picture 71"/>
          <p:cNvPicPr>
            <a:picLocks noChangeAspect="1" noChangeArrowheads="1"/>
          </p:cNvPicPr>
          <p:nvPr/>
        </p:nvPicPr>
        <p:blipFill>
          <a:blip r:embed="rId3" cstate="print"/>
          <a:srcRect/>
          <a:stretch>
            <a:fillRect/>
          </a:stretch>
        </p:blipFill>
        <p:spPr bwMode="auto">
          <a:xfrm>
            <a:off x="42863" y="6592888"/>
            <a:ext cx="1871662" cy="250825"/>
          </a:xfrm>
          <a:prstGeom prst="rect">
            <a:avLst/>
          </a:prstGeom>
          <a:noFill/>
          <a:ln w="9525" algn="ctr">
            <a:noFill/>
            <a:miter lim="800000"/>
            <a:headEnd/>
            <a:tailEnd/>
          </a:ln>
        </p:spPr>
      </p:pic>
      <p:sp>
        <p:nvSpPr>
          <p:cNvPr id="32773" name="Text Box 73"/>
          <p:cNvSpPr txBox="1">
            <a:spLocks noChangeArrowheads="1"/>
          </p:cNvSpPr>
          <p:nvPr/>
        </p:nvSpPr>
        <p:spPr bwMode="auto">
          <a:xfrm>
            <a:off x="971550" y="1412875"/>
            <a:ext cx="7345363" cy="3292475"/>
          </a:xfrm>
          <a:prstGeom prst="rect">
            <a:avLst/>
          </a:prstGeom>
          <a:noFill/>
          <a:ln w="9525" algn="ctr">
            <a:noFill/>
            <a:miter lim="800000"/>
            <a:headEnd/>
            <a:tailEnd/>
          </a:ln>
        </p:spPr>
        <p:txBody>
          <a:bodyPr>
            <a:spAutoFit/>
          </a:bodyPr>
          <a:lstStyle/>
          <a:p>
            <a:pPr algn="l"/>
            <a:r>
              <a:rPr lang="ja-JP" altLang="en-US" sz="3000"/>
              <a:t>（１）項目別に集計</a:t>
            </a:r>
          </a:p>
          <a:p>
            <a:pPr algn="l"/>
            <a:endParaRPr lang="ja-JP" altLang="en-US" sz="3000"/>
          </a:p>
          <a:p>
            <a:pPr algn="l"/>
            <a:endParaRPr lang="ja-JP" altLang="en-US" sz="3000"/>
          </a:p>
          <a:p>
            <a:pPr algn="l"/>
            <a:r>
              <a:rPr lang="ja-JP" altLang="en-US" sz="3000"/>
              <a:t>（２）多発する項目に注目</a:t>
            </a:r>
          </a:p>
          <a:p>
            <a:pPr algn="l"/>
            <a:endParaRPr lang="ja-JP" altLang="en-US" sz="3000"/>
          </a:p>
          <a:p>
            <a:pPr algn="l"/>
            <a:endParaRPr lang="ja-JP" altLang="en-US" sz="3000"/>
          </a:p>
          <a:p>
            <a:pPr algn="l"/>
            <a:r>
              <a:rPr lang="ja-JP" altLang="en-US" sz="3000"/>
              <a:t>（３）クロス集計</a:t>
            </a:r>
          </a:p>
        </p:txBody>
      </p:sp>
      <p:sp>
        <p:nvSpPr>
          <p:cNvPr id="2" name="下矢印 1"/>
          <p:cNvSpPr/>
          <p:nvPr/>
        </p:nvSpPr>
        <p:spPr bwMode="auto">
          <a:xfrm>
            <a:off x="2149642" y="2037347"/>
            <a:ext cx="802105" cy="721895"/>
          </a:xfrm>
          <a:prstGeom prst="down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 name="下矢印 6"/>
          <p:cNvSpPr/>
          <p:nvPr/>
        </p:nvSpPr>
        <p:spPr bwMode="auto">
          <a:xfrm>
            <a:off x="2149642" y="3465094"/>
            <a:ext cx="802105" cy="721895"/>
          </a:xfrm>
          <a:prstGeom prst="down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 name="スライド番号プレースホルダー 2"/>
          <p:cNvSpPr>
            <a:spLocks noGrp="1"/>
          </p:cNvSpPr>
          <p:nvPr>
            <p:ph type="sldNum" sz="quarter" idx="11"/>
          </p:nvPr>
        </p:nvSpPr>
        <p:spPr/>
        <p:txBody>
          <a:bodyPr/>
          <a:lstStyle/>
          <a:p>
            <a:pPr>
              <a:defRPr/>
            </a:pPr>
            <a:fld id="{B25CD8ED-8122-4CB1-88A3-D25624D730E8}" type="slidenum">
              <a:rPr lang="en-US" altLang="ja-JP" smtClean="0"/>
              <a:pPr>
                <a:defRPr/>
              </a:pPr>
              <a:t>42</a:t>
            </a:fld>
            <a:endParaRPr lang="en-US" altLang="ja-JP"/>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p:cNvGraphicFramePr/>
          <p:nvPr/>
        </p:nvGraphicFramePr>
        <p:xfrm>
          <a:off x="5357818" y="1500174"/>
          <a:ext cx="4357718" cy="23002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グラフ 19"/>
          <p:cNvGraphicFramePr/>
          <p:nvPr>
            <p:extLst>
              <p:ext uri="{D42A27DB-BD31-4B8C-83A1-F6EECF244321}">
                <p14:modId xmlns:p14="http://schemas.microsoft.com/office/powerpoint/2010/main" val="1283268384"/>
              </p:ext>
            </p:extLst>
          </p:nvPr>
        </p:nvGraphicFramePr>
        <p:xfrm>
          <a:off x="3357554" y="1500174"/>
          <a:ext cx="3643338" cy="2286016"/>
        </p:xfrm>
        <a:graphic>
          <a:graphicData uri="http://schemas.openxmlformats.org/drawingml/2006/chart">
            <c:chart xmlns:c="http://schemas.openxmlformats.org/drawingml/2006/chart" xmlns:r="http://schemas.openxmlformats.org/officeDocument/2006/relationships" r:id="rId5"/>
          </a:graphicData>
        </a:graphic>
      </p:graphicFrame>
      <p:pic>
        <p:nvPicPr>
          <p:cNvPr id="1036" name="Picture 93"/>
          <p:cNvPicPr>
            <a:picLocks noChangeAspect="1" noChangeArrowheads="1"/>
          </p:cNvPicPr>
          <p:nvPr/>
        </p:nvPicPr>
        <p:blipFill>
          <a:blip r:embed="rId6" cstate="print"/>
          <a:srcRect/>
          <a:stretch>
            <a:fillRect/>
          </a:stretch>
        </p:blipFill>
        <p:spPr bwMode="auto">
          <a:xfrm>
            <a:off x="4211638" y="3933825"/>
            <a:ext cx="4648200" cy="2733675"/>
          </a:xfrm>
          <a:prstGeom prst="rect">
            <a:avLst/>
          </a:prstGeom>
          <a:noFill/>
          <a:ln w="9525" algn="ctr">
            <a:noFill/>
            <a:miter lim="800000"/>
            <a:headEnd/>
            <a:tailEnd/>
          </a:ln>
        </p:spPr>
      </p:pic>
      <p:sp>
        <p:nvSpPr>
          <p:cNvPr id="1027" name="Line 81"/>
          <p:cNvSpPr>
            <a:spLocks noChangeShapeType="1"/>
          </p:cNvSpPr>
          <p:nvPr/>
        </p:nvSpPr>
        <p:spPr bwMode="auto">
          <a:xfrm>
            <a:off x="5214938" y="3500438"/>
            <a:ext cx="2357437" cy="0"/>
          </a:xfrm>
          <a:prstGeom prst="line">
            <a:avLst/>
          </a:prstGeom>
          <a:noFill/>
          <a:ln w="9525">
            <a:solidFill>
              <a:schemeClr val="tx1"/>
            </a:solidFill>
            <a:round/>
            <a:headEnd/>
            <a:tailEnd/>
          </a:ln>
        </p:spPr>
        <p:txBody>
          <a:bodyPr anchor="ctr">
            <a:spAutoFit/>
          </a:bodyPr>
          <a:lstStyle/>
          <a:p>
            <a:endParaRPr lang="ja-JP" altLang="en-US"/>
          </a:p>
        </p:txBody>
      </p:sp>
      <p:cxnSp>
        <p:nvCxnSpPr>
          <p:cNvPr id="1028" name="直線コネクタ 24"/>
          <p:cNvCxnSpPr>
            <a:cxnSpLocks noChangeShapeType="1"/>
          </p:cNvCxnSpPr>
          <p:nvPr/>
        </p:nvCxnSpPr>
        <p:spPr bwMode="auto">
          <a:xfrm>
            <a:off x="5214938" y="1785938"/>
            <a:ext cx="2428875" cy="0"/>
          </a:xfrm>
          <a:prstGeom prst="line">
            <a:avLst/>
          </a:prstGeom>
          <a:noFill/>
          <a:ln w="9525" algn="ctr">
            <a:solidFill>
              <a:schemeClr val="tx1"/>
            </a:solidFill>
            <a:round/>
            <a:headEnd/>
            <a:tailEnd/>
          </a:ln>
        </p:spPr>
      </p:cxnSp>
      <p:sp>
        <p:nvSpPr>
          <p:cNvPr id="205827" name="Rectangle 3"/>
          <p:cNvSpPr>
            <a:spLocks noGrp="1" noChangeArrowheads="1"/>
          </p:cNvSpPr>
          <p:nvPr>
            <p:ph type="title"/>
          </p:nvPr>
        </p:nvSpPr>
        <p:spPr>
          <a:xfrm>
            <a:off x="0" y="3175"/>
            <a:ext cx="9144000" cy="66833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ja-JP" altLang="en-US" sz="3200" dirty="0">
                <a:latin typeface="ＭＳ Ｐゴシック" pitchFamily="50" charset="-128"/>
              </a:rPr>
              <a:t>②</a:t>
            </a:r>
            <a:r>
              <a:rPr lang="en-US" altLang="ja-JP" sz="3200" dirty="0">
                <a:latin typeface="ＭＳ Ｐゴシック" pitchFamily="50" charset="-128"/>
              </a:rPr>
              <a:t>-3 </a:t>
            </a:r>
            <a:r>
              <a:rPr lang="ja-JP" altLang="en-US" sz="3200" dirty="0">
                <a:latin typeface="ＭＳ Ｐゴシック" pitchFamily="50" charset="-128"/>
              </a:rPr>
              <a:t>（１）項目別に集計</a:t>
            </a:r>
          </a:p>
        </p:txBody>
      </p:sp>
      <p:sp>
        <p:nvSpPr>
          <p:cNvPr id="1032" name="Text Box 72"/>
          <p:cNvSpPr txBox="1">
            <a:spLocks noChangeArrowheads="1"/>
          </p:cNvSpPr>
          <p:nvPr/>
        </p:nvSpPr>
        <p:spPr bwMode="auto">
          <a:xfrm>
            <a:off x="928688" y="928688"/>
            <a:ext cx="2765425" cy="396875"/>
          </a:xfrm>
          <a:prstGeom prst="rect">
            <a:avLst/>
          </a:prstGeom>
          <a:noFill/>
          <a:ln w="9525" algn="ctr">
            <a:noFill/>
            <a:miter lim="800000"/>
            <a:headEnd/>
            <a:tailEnd/>
          </a:ln>
        </p:spPr>
        <p:txBody>
          <a:bodyPr wrap="none">
            <a:spAutoFit/>
          </a:bodyPr>
          <a:lstStyle/>
          <a:p>
            <a:pPr algn="l"/>
            <a:r>
              <a:rPr lang="ja-JP" altLang="en-US" sz="2000">
                <a:latin typeface="ＭＳ Ｐゴシック" pitchFamily="50" charset="-128"/>
              </a:rPr>
              <a:t>項目毎に集計、グラフ化</a:t>
            </a:r>
          </a:p>
        </p:txBody>
      </p:sp>
      <p:sp>
        <p:nvSpPr>
          <p:cNvPr id="1033" name="Text Box 74"/>
          <p:cNvSpPr txBox="1">
            <a:spLocks noChangeArrowheads="1"/>
          </p:cNvSpPr>
          <p:nvPr/>
        </p:nvSpPr>
        <p:spPr bwMode="auto">
          <a:xfrm>
            <a:off x="142875" y="1357313"/>
            <a:ext cx="692150" cy="396875"/>
          </a:xfrm>
          <a:prstGeom prst="rect">
            <a:avLst/>
          </a:prstGeom>
          <a:noFill/>
          <a:ln w="9525" algn="ctr">
            <a:noFill/>
            <a:miter lim="800000"/>
            <a:headEnd/>
            <a:tailEnd/>
          </a:ln>
        </p:spPr>
        <p:txBody>
          <a:bodyPr wrap="none">
            <a:spAutoFit/>
          </a:bodyPr>
          <a:lstStyle/>
          <a:p>
            <a:r>
              <a:rPr lang="ja-JP" altLang="en-US" sz="2000">
                <a:latin typeface="ＭＳ Ｐゴシック" pitchFamily="50" charset="-128"/>
              </a:rPr>
              <a:t>対象</a:t>
            </a:r>
          </a:p>
        </p:txBody>
      </p:sp>
      <p:sp>
        <p:nvSpPr>
          <p:cNvPr id="1034" name="Text Box 76"/>
          <p:cNvSpPr txBox="1">
            <a:spLocks noChangeArrowheads="1"/>
          </p:cNvSpPr>
          <p:nvPr/>
        </p:nvSpPr>
        <p:spPr bwMode="auto">
          <a:xfrm>
            <a:off x="214313" y="4357688"/>
            <a:ext cx="1200150" cy="396875"/>
          </a:xfrm>
          <a:prstGeom prst="rect">
            <a:avLst/>
          </a:prstGeom>
          <a:noFill/>
          <a:ln w="9525" algn="ctr">
            <a:noFill/>
            <a:miter lim="800000"/>
            <a:headEnd/>
            <a:tailEnd/>
          </a:ln>
        </p:spPr>
        <p:txBody>
          <a:bodyPr wrap="none">
            <a:spAutoFit/>
          </a:bodyPr>
          <a:lstStyle/>
          <a:p>
            <a:r>
              <a:rPr lang="ja-JP" altLang="en-US" sz="2000">
                <a:latin typeface="ＭＳ Ｐゴシック" pitchFamily="50" charset="-128"/>
              </a:rPr>
              <a:t>危険状況</a:t>
            </a:r>
          </a:p>
        </p:txBody>
      </p:sp>
      <p:pic>
        <p:nvPicPr>
          <p:cNvPr id="1035" name="Picture 86"/>
          <p:cNvPicPr>
            <a:picLocks noChangeAspect="1" noChangeArrowheads="1"/>
          </p:cNvPicPr>
          <p:nvPr/>
        </p:nvPicPr>
        <p:blipFill>
          <a:blip r:embed="rId7" cstate="print"/>
          <a:srcRect/>
          <a:stretch>
            <a:fillRect/>
          </a:stretch>
        </p:blipFill>
        <p:spPr bwMode="auto">
          <a:xfrm>
            <a:off x="153988" y="6516688"/>
            <a:ext cx="1871662" cy="250825"/>
          </a:xfrm>
          <a:prstGeom prst="rect">
            <a:avLst/>
          </a:prstGeom>
          <a:noFill/>
          <a:ln w="9525" algn="ctr">
            <a:noFill/>
            <a:miter lim="800000"/>
            <a:headEnd/>
            <a:tailEnd/>
          </a:ln>
        </p:spPr>
      </p:pic>
      <p:sp>
        <p:nvSpPr>
          <p:cNvPr id="1037" name="Text Box 84"/>
          <p:cNvSpPr txBox="1">
            <a:spLocks noChangeArrowheads="1"/>
          </p:cNvSpPr>
          <p:nvPr/>
        </p:nvSpPr>
        <p:spPr bwMode="auto">
          <a:xfrm>
            <a:off x="7019925" y="4149725"/>
            <a:ext cx="946150" cy="701675"/>
          </a:xfrm>
          <a:prstGeom prst="rect">
            <a:avLst/>
          </a:prstGeom>
          <a:solidFill>
            <a:schemeClr val="bg1"/>
          </a:solidFill>
          <a:ln w="9525" algn="ctr">
            <a:noFill/>
            <a:miter lim="800000"/>
            <a:headEnd/>
            <a:tailEnd/>
          </a:ln>
        </p:spPr>
        <p:txBody>
          <a:bodyPr wrap="none">
            <a:spAutoFit/>
          </a:bodyPr>
          <a:lstStyle/>
          <a:p>
            <a:r>
              <a:rPr lang="ja-JP" altLang="en-US" sz="2000" dirty="0">
                <a:latin typeface="ＭＳ Ｐゴシック" pitchFamily="50" charset="-128"/>
              </a:rPr>
              <a:t>左折時</a:t>
            </a:r>
          </a:p>
          <a:p>
            <a:r>
              <a:rPr lang="en-US" altLang="ja-JP" sz="2000" dirty="0">
                <a:latin typeface="ＭＳ Ｐゴシック" pitchFamily="50" charset="-128"/>
              </a:rPr>
              <a:t>23%</a:t>
            </a:r>
          </a:p>
        </p:txBody>
      </p:sp>
      <p:pic>
        <p:nvPicPr>
          <p:cNvPr id="1038" name="Picture 94"/>
          <p:cNvPicPr>
            <a:picLocks noChangeAspect="1" noChangeArrowheads="1"/>
          </p:cNvPicPr>
          <p:nvPr/>
        </p:nvPicPr>
        <p:blipFill>
          <a:blip r:embed="rId8" cstate="print"/>
          <a:srcRect/>
          <a:stretch>
            <a:fillRect/>
          </a:stretch>
        </p:blipFill>
        <p:spPr bwMode="auto">
          <a:xfrm>
            <a:off x="1428750" y="4071938"/>
            <a:ext cx="2376488" cy="2344737"/>
          </a:xfrm>
          <a:prstGeom prst="rect">
            <a:avLst/>
          </a:prstGeom>
          <a:noFill/>
          <a:ln w="9525" algn="ctr">
            <a:solidFill>
              <a:schemeClr val="tx1"/>
            </a:solidFill>
            <a:miter lim="800000"/>
            <a:headEnd/>
            <a:tailEnd/>
          </a:ln>
        </p:spPr>
      </p:pic>
      <p:sp>
        <p:nvSpPr>
          <p:cNvPr id="205919" name="Oval 95"/>
          <p:cNvSpPr>
            <a:spLocks noChangeArrowheads="1"/>
          </p:cNvSpPr>
          <p:nvPr/>
        </p:nvSpPr>
        <p:spPr bwMode="auto">
          <a:xfrm>
            <a:off x="6357938" y="2071688"/>
            <a:ext cx="1079500" cy="914400"/>
          </a:xfrm>
          <a:prstGeom prst="ellipse">
            <a:avLst/>
          </a:prstGeom>
          <a:noFill/>
          <a:ln w="25400" algn="ctr">
            <a:solidFill>
              <a:srgbClr val="FF0000"/>
            </a:solidFill>
            <a:prstDash val="dash"/>
            <a:round/>
            <a:headEnd/>
            <a:tailEnd/>
          </a:ln>
        </p:spPr>
        <p:txBody>
          <a:bodyPr anchor="ctr">
            <a:spAutoFit/>
          </a:bodyPr>
          <a:lstStyle/>
          <a:p>
            <a:endParaRPr lang="ja-JP" altLang="en-US"/>
          </a:p>
        </p:txBody>
      </p:sp>
      <p:sp>
        <p:nvSpPr>
          <p:cNvPr id="205920" name="Oval 96"/>
          <p:cNvSpPr>
            <a:spLocks noChangeArrowheads="1"/>
          </p:cNvSpPr>
          <p:nvPr/>
        </p:nvSpPr>
        <p:spPr bwMode="auto">
          <a:xfrm>
            <a:off x="6948488" y="4005263"/>
            <a:ext cx="1079500" cy="914400"/>
          </a:xfrm>
          <a:prstGeom prst="ellipse">
            <a:avLst/>
          </a:prstGeom>
          <a:noFill/>
          <a:ln w="25400" algn="ctr">
            <a:solidFill>
              <a:srgbClr val="FF0000"/>
            </a:solidFill>
            <a:prstDash val="dash"/>
            <a:round/>
            <a:headEnd/>
            <a:tailEnd/>
          </a:ln>
        </p:spPr>
        <p:txBody>
          <a:bodyPr anchor="ctr">
            <a:spAutoFit/>
          </a:bodyPr>
          <a:lstStyle/>
          <a:p>
            <a:endParaRPr lang="ja-JP" altLang="en-US"/>
          </a:p>
        </p:txBody>
      </p:sp>
      <p:cxnSp>
        <p:nvCxnSpPr>
          <p:cNvPr id="1043" name="直線コネクタ 22"/>
          <p:cNvCxnSpPr>
            <a:cxnSpLocks noChangeShapeType="1"/>
          </p:cNvCxnSpPr>
          <p:nvPr/>
        </p:nvCxnSpPr>
        <p:spPr bwMode="auto">
          <a:xfrm>
            <a:off x="4286250" y="1000125"/>
            <a:ext cx="1285875" cy="71438"/>
          </a:xfrm>
          <a:prstGeom prst="line">
            <a:avLst/>
          </a:prstGeom>
          <a:noFill/>
          <a:ln w="9525" algn="ctr">
            <a:noFill/>
            <a:round/>
            <a:headEnd/>
            <a:tailEnd/>
          </a:ln>
        </p:spPr>
      </p:cxnSp>
      <p:graphicFrame>
        <p:nvGraphicFramePr>
          <p:cNvPr id="1026" name="Object 26"/>
          <p:cNvGraphicFramePr>
            <a:graphicFrameLocks noChangeAspect="1"/>
          </p:cNvGraphicFramePr>
          <p:nvPr/>
        </p:nvGraphicFramePr>
        <p:xfrm>
          <a:off x="422275" y="1857375"/>
          <a:ext cx="3376613" cy="1617663"/>
        </p:xfrm>
        <a:graphic>
          <a:graphicData uri="http://schemas.openxmlformats.org/presentationml/2006/ole">
            <mc:AlternateContent xmlns:mc="http://schemas.openxmlformats.org/markup-compatibility/2006">
              <mc:Choice xmlns:v="urn:schemas-microsoft-com:vml" Requires="v">
                <p:oleObj spid="_x0000_s1035" name="ワークシート" r:id="rId9" imgW="2247967" imgH="1095443" progId="Excel.Sheet.12">
                  <p:embed/>
                </p:oleObj>
              </mc:Choice>
              <mc:Fallback>
                <p:oleObj name="ワークシート" r:id="rId9" imgW="2247967" imgH="1095443" progId="Excel.Sheet.12">
                  <p:embed/>
                  <p:pic>
                    <p:nvPicPr>
                      <p:cNvPr id="0" name="Object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2275" y="1857375"/>
                        <a:ext cx="3376613" cy="1617663"/>
                      </a:xfrm>
                      <a:prstGeom prst="rect">
                        <a:avLst/>
                      </a:prstGeom>
                      <a:noFill/>
                      <a:ln>
                        <a:noFill/>
                      </a:ln>
                      <a:effectLst/>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スライド番号プレースホルダー 1"/>
          <p:cNvSpPr>
            <a:spLocks noGrp="1"/>
          </p:cNvSpPr>
          <p:nvPr>
            <p:ph type="sldNum" sz="quarter" idx="11"/>
          </p:nvPr>
        </p:nvSpPr>
        <p:spPr/>
        <p:txBody>
          <a:bodyPr/>
          <a:lstStyle/>
          <a:p>
            <a:pPr>
              <a:defRPr/>
            </a:pPr>
            <a:fld id="{B25CD8ED-8122-4CB1-88A3-D25624D730E8}" type="slidenum">
              <a:rPr lang="en-US" altLang="ja-JP" smtClean="0"/>
              <a:pPr>
                <a:defRPr/>
              </a:pPr>
              <a:t>43</a:t>
            </a:fld>
            <a:endParaRPr lang="en-US" altLang="ja-JP"/>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539750" y="1628775"/>
            <a:ext cx="2765425" cy="396875"/>
          </a:xfrm>
          <a:prstGeom prst="rect">
            <a:avLst/>
          </a:prstGeom>
          <a:noFill/>
          <a:ln w="9525" algn="ctr">
            <a:noFill/>
            <a:miter lim="800000"/>
            <a:headEnd/>
            <a:tailEnd/>
          </a:ln>
        </p:spPr>
        <p:txBody>
          <a:bodyPr wrap="none">
            <a:spAutoFit/>
          </a:bodyPr>
          <a:lstStyle/>
          <a:p>
            <a:pPr algn="l"/>
            <a:r>
              <a:rPr lang="ja-JP" altLang="en-US" sz="2000"/>
              <a:t>項目毎に集計、グラフ化</a:t>
            </a:r>
          </a:p>
        </p:txBody>
      </p:sp>
      <p:pic>
        <p:nvPicPr>
          <p:cNvPr id="33796" name="Picture 13"/>
          <p:cNvPicPr>
            <a:picLocks noChangeAspect="1" noChangeArrowheads="1"/>
          </p:cNvPicPr>
          <p:nvPr/>
        </p:nvPicPr>
        <p:blipFill>
          <a:blip r:embed="rId3" cstate="print"/>
          <a:srcRect/>
          <a:stretch>
            <a:fillRect/>
          </a:stretch>
        </p:blipFill>
        <p:spPr bwMode="auto">
          <a:xfrm>
            <a:off x="4284663" y="2035175"/>
            <a:ext cx="4608512" cy="3435350"/>
          </a:xfrm>
          <a:prstGeom prst="rect">
            <a:avLst/>
          </a:prstGeom>
          <a:noFill/>
          <a:ln w="9525" algn="ctr">
            <a:noFill/>
            <a:miter lim="800000"/>
            <a:headEnd/>
            <a:tailEnd/>
          </a:ln>
        </p:spPr>
      </p:pic>
      <p:pic>
        <p:nvPicPr>
          <p:cNvPr id="33797" name="Picture 14"/>
          <p:cNvPicPr>
            <a:picLocks noChangeAspect="1" noChangeArrowheads="1"/>
          </p:cNvPicPr>
          <p:nvPr/>
        </p:nvPicPr>
        <p:blipFill>
          <a:blip r:embed="rId4" cstate="print"/>
          <a:srcRect/>
          <a:stretch>
            <a:fillRect/>
          </a:stretch>
        </p:blipFill>
        <p:spPr bwMode="auto">
          <a:xfrm>
            <a:off x="468313" y="2636838"/>
            <a:ext cx="3598862" cy="2830512"/>
          </a:xfrm>
          <a:prstGeom prst="rect">
            <a:avLst/>
          </a:prstGeom>
          <a:noFill/>
          <a:ln w="9525" algn="ctr">
            <a:noFill/>
            <a:miter lim="800000"/>
            <a:headEnd/>
            <a:tailEnd/>
          </a:ln>
        </p:spPr>
      </p:pic>
      <p:sp>
        <p:nvSpPr>
          <p:cNvPr id="33798" name="Text Box 15"/>
          <p:cNvSpPr txBox="1">
            <a:spLocks noChangeArrowheads="1"/>
          </p:cNvSpPr>
          <p:nvPr/>
        </p:nvSpPr>
        <p:spPr bwMode="auto">
          <a:xfrm>
            <a:off x="827088" y="2060575"/>
            <a:ext cx="1200150" cy="396875"/>
          </a:xfrm>
          <a:prstGeom prst="rect">
            <a:avLst/>
          </a:prstGeom>
          <a:noFill/>
          <a:ln w="9525" algn="ctr">
            <a:noFill/>
            <a:miter lim="800000"/>
            <a:headEnd/>
            <a:tailEnd/>
          </a:ln>
        </p:spPr>
        <p:txBody>
          <a:bodyPr wrap="none">
            <a:spAutoFit/>
          </a:bodyPr>
          <a:lstStyle/>
          <a:p>
            <a:r>
              <a:rPr lang="ja-JP" altLang="en-US" sz="2000"/>
              <a:t>危険原因</a:t>
            </a:r>
          </a:p>
        </p:txBody>
      </p:sp>
      <p:sp>
        <p:nvSpPr>
          <p:cNvPr id="33799" name="Text Box 16"/>
          <p:cNvSpPr txBox="1">
            <a:spLocks noChangeArrowheads="1"/>
          </p:cNvSpPr>
          <p:nvPr/>
        </p:nvSpPr>
        <p:spPr bwMode="auto">
          <a:xfrm>
            <a:off x="6443663" y="4941888"/>
            <a:ext cx="1200150" cy="701675"/>
          </a:xfrm>
          <a:prstGeom prst="rect">
            <a:avLst/>
          </a:prstGeom>
          <a:solidFill>
            <a:schemeClr val="bg1"/>
          </a:solidFill>
          <a:ln w="9525" algn="ctr">
            <a:noFill/>
            <a:miter lim="800000"/>
            <a:headEnd/>
            <a:tailEnd/>
          </a:ln>
        </p:spPr>
        <p:txBody>
          <a:bodyPr wrap="none">
            <a:spAutoFit/>
          </a:bodyPr>
          <a:lstStyle/>
          <a:p>
            <a:r>
              <a:rPr lang="ja-JP" altLang="en-US" sz="2000">
                <a:ea typeface="HG丸ｺﾞｼｯｸM-PRO" pitchFamily="50" charset="-128"/>
              </a:rPr>
              <a:t>確認不足</a:t>
            </a:r>
          </a:p>
          <a:p>
            <a:r>
              <a:rPr lang="en-US" altLang="ja-JP" sz="2000">
                <a:ea typeface="HG丸ｺﾞｼｯｸM-PRO" pitchFamily="50" charset="-128"/>
              </a:rPr>
              <a:t>20%</a:t>
            </a:r>
          </a:p>
        </p:txBody>
      </p:sp>
      <p:pic>
        <p:nvPicPr>
          <p:cNvPr id="33800" name="Picture 17"/>
          <p:cNvPicPr>
            <a:picLocks noChangeAspect="1" noChangeArrowheads="1"/>
          </p:cNvPicPr>
          <p:nvPr/>
        </p:nvPicPr>
        <p:blipFill>
          <a:blip r:embed="rId5" cstate="print"/>
          <a:srcRect/>
          <a:stretch>
            <a:fillRect/>
          </a:stretch>
        </p:blipFill>
        <p:spPr bwMode="auto">
          <a:xfrm>
            <a:off x="153988" y="6516688"/>
            <a:ext cx="1871662" cy="250825"/>
          </a:xfrm>
          <a:prstGeom prst="rect">
            <a:avLst/>
          </a:prstGeom>
          <a:noFill/>
          <a:ln w="9525" algn="ctr">
            <a:noFill/>
            <a:miter lim="800000"/>
            <a:headEnd/>
            <a:tailEnd/>
          </a:ln>
        </p:spPr>
      </p:pic>
      <p:sp>
        <p:nvSpPr>
          <p:cNvPr id="206867" name="Rectangle 19"/>
          <p:cNvSpPr>
            <a:spLocks noGrp="1" noChangeArrowheads="1"/>
          </p:cNvSpPr>
          <p:nvPr>
            <p:ph type="title"/>
          </p:nvPr>
        </p:nvSpPr>
        <p:spPr>
          <a:xfrm>
            <a:off x="0" y="3175"/>
            <a:ext cx="9144000" cy="66833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ja-JP" altLang="en-US" sz="3200" dirty="0"/>
              <a:t>②</a:t>
            </a:r>
            <a:r>
              <a:rPr lang="en-US" altLang="ja-JP" sz="3200" dirty="0"/>
              <a:t>-4 </a:t>
            </a:r>
            <a:r>
              <a:rPr lang="ja-JP" altLang="en-US" sz="3200" dirty="0"/>
              <a:t>（１）項目別に集計②</a:t>
            </a:r>
          </a:p>
        </p:txBody>
      </p:sp>
      <p:sp>
        <p:nvSpPr>
          <p:cNvPr id="206868" name="Oval 20"/>
          <p:cNvSpPr>
            <a:spLocks noChangeArrowheads="1"/>
          </p:cNvSpPr>
          <p:nvPr/>
        </p:nvSpPr>
        <p:spPr bwMode="auto">
          <a:xfrm>
            <a:off x="6227763" y="4797425"/>
            <a:ext cx="1584325" cy="914400"/>
          </a:xfrm>
          <a:prstGeom prst="ellipse">
            <a:avLst/>
          </a:prstGeom>
          <a:noFill/>
          <a:ln w="25400" algn="ctr">
            <a:solidFill>
              <a:srgbClr val="FF0000"/>
            </a:solidFill>
            <a:prstDash val="dash"/>
            <a:round/>
            <a:headEnd/>
            <a:tailEnd/>
          </a:ln>
        </p:spPr>
        <p:txBody>
          <a:bodyPr anchor="ctr">
            <a:spAutoFit/>
          </a:bodyPr>
          <a:lstStyle/>
          <a:p>
            <a:endParaRPr lang="ja-JP" altLang="en-US"/>
          </a:p>
        </p:txBody>
      </p:sp>
      <p:sp>
        <p:nvSpPr>
          <p:cNvPr id="2" name="スライド番号プレースホルダー 1"/>
          <p:cNvSpPr>
            <a:spLocks noGrp="1"/>
          </p:cNvSpPr>
          <p:nvPr>
            <p:ph type="sldNum" sz="quarter" idx="11"/>
          </p:nvPr>
        </p:nvSpPr>
        <p:spPr/>
        <p:txBody>
          <a:bodyPr/>
          <a:lstStyle/>
          <a:p>
            <a:pPr>
              <a:defRPr/>
            </a:pPr>
            <a:fld id="{B25CD8ED-8122-4CB1-88A3-D25624D730E8}" type="slidenum">
              <a:rPr lang="en-US" altLang="ja-JP" smtClean="0"/>
              <a:pPr>
                <a:defRPr/>
              </a:pPr>
              <a:t>44</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9" name="Picture 132"/>
          <p:cNvPicPr>
            <a:picLocks noChangeAspect="1" noChangeArrowheads="1"/>
          </p:cNvPicPr>
          <p:nvPr/>
        </p:nvPicPr>
        <p:blipFill>
          <a:blip r:embed="rId3" cstate="print"/>
          <a:srcRect/>
          <a:stretch>
            <a:fillRect/>
          </a:stretch>
        </p:blipFill>
        <p:spPr bwMode="auto">
          <a:xfrm>
            <a:off x="4356100" y="1268413"/>
            <a:ext cx="2952750" cy="2552700"/>
          </a:xfrm>
          <a:prstGeom prst="rect">
            <a:avLst/>
          </a:prstGeom>
          <a:noFill/>
          <a:ln w="9525" algn="ctr">
            <a:noFill/>
            <a:miter lim="800000"/>
            <a:headEnd/>
            <a:tailEnd/>
          </a:ln>
        </p:spPr>
      </p:pic>
      <p:sp>
        <p:nvSpPr>
          <p:cNvPr id="166915" name="Rectangle 3"/>
          <p:cNvSpPr>
            <a:spLocks noGrp="1" noChangeArrowheads="1"/>
          </p:cNvSpPr>
          <p:nvPr>
            <p:ph type="title"/>
          </p:nvPr>
        </p:nvSpPr>
        <p:spPr>
          <a:xfrm>
            <a:off x="0" y="-14288"/>
            <a:ext cx="9144000" cy="66833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ja-JP" altLang="en-US" sz="3200" dirty="0">
                <a:latin typeface="ＭＳ Ｐゴシック" pitchFamily="50" charset="-128"/>
              </a:rPr>
              <a:t>②</a:t>
            </a:r>
            <a:r>
              <a:rPr lang="en-US" altLang="ja-JP" sz="3200" dirty="0">
                <a:latin typeface="ＭＳ Ｐゴシック" pitchFamily="50" charset="-128"/>
              </a:rPr>
              <a:t>-5 </a:t>
            </a:r>
            <a:r>
              <a:rPr lang="ja-JP" altLang="en-US" sz="3200" dirty="0">
                <a:latin typeface="ＭＳ Ｐゴシック" pitchFamily="50" charset="-128"/>
              </a:rPr>
              <a:t>（２）多発する項目に注目</a:t>
            </a:r>
          </a:p>
        </p:txBody>
      </p:sp>
      <p:sp>
        <p:nvSpPr>
          <p:cNvPr id="34821" name="Text Box 78"/>
          <p:cNvSpPr txBox="1">
            <a:spLocks noChangeArrowheads="1"/>
          </p:cNvSpPr>
          <p:nvPr/>
        </p:nvSpPr>
        <p:spPr bwMode="auto">
          <a:xfrm>
            <a:off x="1619250" y="908050"/>
            <a:ext cx="1708150" cy="396875"/>
          </a:xfrm>
          <a:prstGeom prst="rect">
            <a:avLst/>
          </a:prstGeom>
          <a:noFill/>
          <a:ln w="9525" algn="ctr">
            <a:noFill/>
            <a:miter lim="800000"/>
            <a:headEnd/>
            <a:tailEnd/>
          </a:ln>
        </p:spPr>
        <p:txBody>
          <a:bodyPr wrap="none">
            <a:spAutoFit/>
          </a:bodyPr>
          <a:lstStyle/>
          <a:p>
            <a:pPr algn="l"/>
            <a:r>
              <a:rPr lang="ja-JP" altLang="en-US" sz="2000">
                <a:ea typeface="HG丸ｺﾞｼｯｸM-PRO" pitchFamily="50" charset="-128"/>
              </a:rPr>
              <a:t>事故発生場所</a:t>
            </a:r>
          </a:p>
        </p:txBody>
      </p:sp>
      <p:sp>
        <p:nvSpPr>
          <p:cNvPr id="34822" name="Text Box 79"/>
          <p:cNvSpPr txBox="1">
            <a:spLocks noChangeArrowheads="1"/>
          </p:cNvSpPr>
          <p:nvPr/>
        </p:nvSpPr>
        <p:spPr bwMode="auto">
          <a:xfrm>
            <a:off x="4643438" y="908050"/>
            <a:ext cx="2724150" cy="396875"/>
          </a:xfrm>
          <a:prstGeom prst="rect">
            <a:avLst/>
          </a:prstGeom>
          <a:noFill/>
          <a:ln w="9525" algn="ctr">
            <a:noFill/>
            <a:miter lim="800000"/>
            <a:headEnd/>
            <a:tailEnd/>
          </a:ln>
        </p:spPr>
        <p:txBody>
          <a:bodyPr wrap="none">
            <a:spAutoFit/>
          </a:bodyPr>
          <a:lstStyle/>
          <a:p>
            <a:r>
              <a:rPr lang="ja-JP" altLang="en-US" sz="2000" dirty="0">
                <a:latin typeface="ＭＳ Ｐゴシック" pitchFamily="50" charset="-128"/>
              </a:rPr>
              <a:t>交差点内の事故の相手</a:t>
            </a:r>
          </a:p>
        </p:txBody>
      </p:sp>
      <p:sp>
        <p:nvSpPr>
          <p:cNvPr id="34823" name="Text Box 88"/>
          <p:cNvSpPr txBox="1">
            <a:spLocks noChangeArrowheads="1"/>
          </p:cNvSpPr>
          <p:nvPr/>
        </p:nvSpPr>
        <p:spPr bwMode="auto">
          <a:xfrm>
            <a:off x="2051050" y="3933825"/>
            <a:ext cx="3994150" cy="396875"/>
          </a:xfrm>
          <a:prstGeom prst="rect">
            <a:avLst/>
          </a:prstGeom>
          <a:solidFill>
            <a:srgbClr val="FFFFFF"/>
          </a:solidFill>
          <a:ln w="9525" algn="ctr">
            <a:noFill/>
            <a:miter lim="800000"/>
            <a:headEnd/>
            <a:tailEnd/>
          </a:ln>
        </p:spPr>
        <p:txBody>
          <a:bodyPr wrap="none">
            <a:spAutoFit/>
          </a:bodyPr>
          <a:lstStyle/>
          <a:p>
            <a:r>
              <a:rPr lang="ja-JP" altLang="en-US" sz="2000" dirty="0">
                <a:latin typeface="ＭＳ Ｐゴシック" pitchFamily="50" charset="-128"/>
              </a:rPr>
              <a:t>交差点内の自転車事故の事故類型</a:t>
            </a:r>
          </a:p>
        </p:txBody>
      </p:sp>
      <p:pic>
        <p:nvPicPr>
          <p:cNvPr id="34824" name="Picture 93"/>
          <p:cNvPicPr>
            <a:picLocks noChangeAspect="1" noChangeArrowheads="1"/>
          </p:cNvPicPr>
          <p:nvPr/>
        </p:nvPicPr>
        <p:blipFill>
          <a:blip r:embed="rId4" cstate="print"/>
          <a:srcRect/>
          <a:stretch>
            <a:fillRect/>
          </a:stretch>
        </p:blipFill>
        <p:spPr bwMode="auto">
          <a:xfrm>
            <a:off x="1692275" y="1458913"/>
            <a:ext cx="2116138" cy="2093912"/>
          </a:xfrm>
          <a:prstGeom prst="rect">
            <a:avLst/>
          </a:prstGeom>
          <a:noFill/>
          <a:ln w="9525" algn="ctr">
            <a:noFill/>
            <a:miter lim="800000"/>
            <a:headEnd/>
            <a:tailEnd/>
          </a:ln>
        </p:spPr>
      </p:pic>
      <p:sp>
        <p:nvSpPr>
          <p:cNvPr id="34825" name="Text Box 129"/>
          <p:cNvSpPr txBox="1">
            <a:spLocks noChangeArrowheads="1"/>
          </p:cNvSpPr>
          <p:nvPr/>
        </p:nvSpPr>
        <p:spPr bwMode="auto">
          <a:xfrm>
            <a:off x="2913063" y="1916113"/>
            <a:ext cx="1104900" cy="641350"/>
          </a:xfrm>
          <a:prstGeom prst="rect">
            <a:avLst/>
          </a:prstGeom>
          <a:solidFill>
            <a:schemeClr val="bg1"/>
          </a:solidFill>
          <a:ln w="9525" algn="ctr">
            <a:noFill/>
            <a:miter lim="800000"/>
            <a:headEnd/>
            <a:tailEnd/>
          </a:ln>
        </p:spPr>
        <p:txBody>
          <a:bodyPr wrap="none">
            <a:spAutoFit/>
          </a:bodyPr>
          <a:lstStyle/>
          <a:p>
            <a:r>
              <a:rPr lang="ja-JP" altLang="en-US" b="1">
                <a:latin typeface="ＭＳ Ｐゴシック" pitchFamily="50" charset="-128"/>
              </a:rPr>
              <a:t>交差点内</a:t>
            </a:r>
          </a:p>
          <a:p>
            <a:r>
              <a:rPr lang="en-US" altLang="ja-JP" b="1">
                <a:latin typeface="ＭＳ Ｐゴシック" pitchFamily="50" charset="-128"/>
              </a:rPr>
              <a:t>40</a:t>
            </a:r>
            <a:r>
              <a:rPr lang="ja-JP" altLang="en-US" b="1">
                <a:latin typeface="ＭＳ Ｐゴシック" pitchFamily="50" charset="-128"/>
              </a:rPr>
              <a:t>％</a:t>
            </a:r>
          </a:p>
        </p:txBody>
      </p:sp>
      <p:sp>
        <p:nvSpPr>
          <p:cNvPr id="34826" name="Text Box 130"/>
          <p:cNvSpPr txBox="1">
            <a:spLocks noChangeArrowheads="1"/>
          </p:cNvSpPr>
          <p:nvPr/>
        </p:nvSpPr>
        <p:spPr bwMode="auto">
          <a:xfrm>
            <a:off x="1692275" y="3141663"/>
            <a:ext cx="612775" cy="581025"/>
          </a:xfrm>
          <a:prstGeom prst="rect">
            <a:avLst/>
          </a:prstGeom>
          <a:noFill/>
          <a:ln w="9525" algn="ctr">
            <a:noFill/>
            <a:miter lim="800000"/>
            <a:headEnd/>
            <a:tailEnd/>
          </a:ln>
        </p:spPr>
        <p:txBody>
          <a:bodyPr wrap="none">
            <a:spAutoFit/>
          </a:bodyPr>
          <a:lstStyle/>
          <a:p>
            <a:r>
              <a:rPr lang="ja-JP" altLang="en-US" sz="1600">
                <a:solidFill>
                  <a:srgbClr val="808080"/>
                </a:solidFill>
                <a:ea typeface="HG丸ｺﾞｼｯｸM-PRO" pitchFamily="50" charset="-128"/>
              </a:rPr>
              <a:t>直線</a:t>
            </a:r>
          </a:p>
          <a:p>
            <a:r>
              <a:rPr lang="en-US" altLang="ja-JP" sz="1600">
                <a:solidFill>
                  <a:srgbClr val="808080"/>
                </a:solidFill>
                <a:ea typeface="HG丸ｺﾞｼｯｸM-PRO" pitchFamily="50" charset="-128"/>
              </a:rPr>
              <a:t>17</a:t>
            </a:r>
            <a:r>
              <a:rPr lang="ja-JP" altLang="en-US" sz="1600">
                <a:solidFill>
                  <a:srgbClr val="808080"/>
                </a:solidFill>
                <a:ea typeface="HG丸ｺﾞｼｯｸM-PRO" pitchFamily="50" charset="-128"/>
              </a:rPr>
              <a:t>％</a:t>
            </a:r>
          </a:p>
        </p:txBody>
      </p:sp>
      <p:sp>
        <p:nvSpPr>
          <p:cNvPr id="34827" name="Text Box 131"/>
          <p:cNvSpPr txBox="1">
            <a:spLocks noChangeArrowheads="1"/>
          </p:cNvSpPr>
          <p:nvPr/>
        </p:nvSpPr>
        <p:spPr bwMode="auto">
          <a:xfrm>
            <a:off x="1331913" y="1989138"/>
            <a:ext cx="793750" cy="581025"/>
          </a:xfrm>
          <a:prstGeom prst="rect">
            <a:avLst/>
          </a:prstGeom>
          <a:solidFill>
            <a:schemeClr val="bg1"/>
          </a:solidFill>
          <a:ln w="9525" algn="ctr">
            <a:noFill/>
            <a:miter lim="800000"/>
            <a:headEnd/>
            <a:tailEnd/>
          </a:ln>
        </p:spPr>
        <p:txBody>
          <a:bodyPr wrap="none">
            <a:spAutoFit/>
          </a:bodyPr>
          <a:lstStyle/>
          <a:p>
            <a:r>
              <a:rPr lang="ja-JP" altLang="en-US" sz="1600">
                <a:solidFill>
                  <a:srgbClr val="808080"/>
                </a:solidFill>
                <a:ea typeface="HG丸ｺﾞｼｯｸM-PRO" pitchFamily="50" charset="-128"/>
              </a:rPr>
              <a:t>カーブ</a:t>
            </a:r>
          </a:p>
          <a:p>
            <a:r>
              <a:rPr lang="en-US" altLang="ja-JP" sz="1600">
                <a:solidFill>
                  <a:srgbClr val="808080"/>
                </a:solidFill>
                <a:ea typeface="HG丸ｺﾞｼｯｸM-PRO" pitchFamily="50" charset="-128"/>
              </a:rPr>
              <a:t>17</a:t>
            </a:r>
            <a:r>
              <a:rPr lang="ja-JP" altLang="en-US" sz="1600">
                <a:solidFill>
                  <a:srgbClr val="808080"/>
                </a:solidFill>
                <a:ea typeface="HG丸ｺﾞｼｯｸM-PRO" pitchFamily="50" charset="-128"/>
              </a:rPr>
              <a:t>％</a:t>
            </a:r>
          </a:p>
        </p:txBody>
      </p:sp>
      <p:sp>
        <p:nvSpPr>
          <p:cNvPr id="34828" name="Text Box 133"/>
          <p:cNvSpPr txBox="1">
            <a:spLocks noChangeArrowheads="1"/>
          </p:cNvSpPr>
          <p:nvPr/>
        </p:nvSpPr>
        <p:spPr bwMode="auto">
          <a:xfrm>
            <a:off x="6300788" y="1916113"/>
            <a:ext cx="793750" cy="581025"/>
          </a:xfrm>
          <a:prstGeom prst="rect">
            <a:avLst/>
          </a:prstGeom>
          <a:solidFill>
            <a:srgbClr val="FFFFFF"/>
          </a:solidFill>
          <a:ln w="9525" algn="ctr">
            <a:noFill/>
            <a:miter lim="800000"/>
            <a:headEnd/>
            <a:tailEnd/>
          </a:ln>
        </p:spPr>
        <p:txBody>
          <a:bodyPr wrap="none">
            <a:spAutoFit/>
          </a:bodyPr>
          <a:lstStyle/>
          <a:p>
            <a:r>
              <a:rPr lang="ja-JP" altLang="en-US" sz="1600" dirty="0">
                <a:solidFill>
                  <a:srgbClr val="808080"/>
                </a:solidFill>
                <a:ea typeface="HG丸ｺﾞｼｯｸM-PRO" pitchFamily="50" charset="-128"/>
              </a:rPr>
              <a:t>自動車</a:t>
            </a:r>
          </a:p>
          <a:p>
            <a:r>
              <a:rPr lang="en-US" altLang="ja-JP" sz="1600" dirty="0">
                <a:solidFill>
                  <a:srgbClr val="808080"/>
                </a:solidFill>
                <a:ea typeface="HG丸ｺﾞｼｯｸM-PRO" pitchFamily="50" charset="-128"/>
              </a:rPr>
              <a:t>40</a:t>
            </a:r>
            <a:r>
              <a:rPr lang="ja-JP" altLang="en-US" sz="1600" dirty="0">
                <a:solidFill>
                  <a:srgbClr val="808080"/>
                </a:solidFill>
                <a:ea typeface="HG丸ｺﾞｼｯｸM-PRO" pitchFamily="50" charset="-128"/>
              </a:rPr>
              <a:t>％</a:t>
            </a:r>
          </a:p>
        </p:txBody>
      </p:sp>
      <p:sp>
        <p:nvSpPr>
          <p:cNvPr id="34829" name="Text Box 134"/>
          <p:cNvSpPr txBox="1">
            <a:spLocks noChangeArrowheads="1"/>
          </p:cNvSpPr>
          <p:nvPr/>
        </p:nvSpPr>
        <p:spPr bwMode="auto">
          <a:xfrm>
            <a:off x="5435600" y="2708275"/>
            <a:ext cx="874713" cy="641350"/>
          </a:xfrm>
          <a:prstGeom prst="rect">
            <a:avLst/>
          </a:prstGeom>
          <a:noFill/>
          <a:ln w="9525" algn="ctr">
            <a:noFill/>
            <a:miter lim="800000"/>
            <a:headEnd/>
            <a:tailEnd/>
          </a:ln>
        </p:spPr>
        <p:txBody>
          <a:bodyPr wrap="none">
            <a:spAutoFit/>
          </a:bodyPr>
          <a:lstStyle/>
          <a:p>
            <a:r>
              <a:rPr lang="ja-JP" altLang="en-US" b="1" dirty="0">
                <a:latin typeface="ＭＳ Ｐゴシック" pitchFamily="50" charset="-128"/>
              </a:rPr>
              <a:t>自転車</a:t>
            </a:r>
          </a:p>
          <a:p>
            <a:r>
              <a:rPr lang="en-US" altLang="ja-JP" b="1" dirty="0">
                <a:latin typeface="ＭＳ Ｐゴシック" pitchFamily="50" charset="-128"/>
              </a:rPr>
              <a:t>30</a:t>
            </a:r>
            <a:r>
              <a:rPr lang="ja-JP" altLang="en-US" b="1" dirty="0">
                <a:latin typeface="ＭＳ Ｐゴシック" pitchFamily="50" charset="-128"/>
              </a:rPr>
              <a:t>％</a:t>
            </a:r>
          </a:p>
        </p:txBody>
      </p:sp>
      <p:pic>
        <p:nvPicPr>
          <p:cNvPr id="34830" name="Picture 136"/>
          <p:cNvPicPr>
            <a:picLocks noChangeAspect="1" noChangeArrowheads="1"/>
          </p:cNvPicPr>
          <p:nvPr/>
        </p:nvPicPr>
        <p:blipFill>
          <a:blip r:embed="rId5" cstate="print"/>
          <a:srcRect/>
          <a:stretch>
            <a:fillRect/>
          </a:stretch>
        </p:blipFill>
        <p:spPr bwMode="auto">
          <a:xfrm>
            <a:off x="2771775" y="4292600"/>
            <a:ext cx="2517775" cy="2276475"/>
          </a:xfrm>
          <a:prstGeom prst="rect">
            <a:avLst/>
          </a:prstGeom>
          <a:noFill/>
          <a:ln w="9525" algn="ctr">
            <a:noFill/>
            <a:miter lim="800000"/>
            <a:headEnd/>
            <a:tailEnd/>
          </a:ln>
        </p:spPr>
      </p:pic>
      <p:sp>
        <p:nvSpPr>
          <p:cNvPr id="34831" name="Text Box 137"/>
          <p:cNvSpPr txBox="1">
            <a:spLocks noChangeArrowheads="1"/>
          </p:cNvSpPr>
          <p:nvPr/>
        </p:nvSpPr>
        <p:spPr bwMode="auto">
          <a:xfrm>
            <a:off x="4427538" y="4652963"/>
            <a:ext cx="1652587" cy="701675"/>
          </a:xfrm>
          <a:prstGeom prst="rect">
            <a:avLst/>
          </a:prstGeom>
          <a:solidFill>
            <a:srgbClr val="FFFFFF"/>
          </a:solidFill>
          <a:ln w="9525" algn="ctr">
            <a:noFill/>
            <a:miter lim="800000"/>
            <a:headEnd/>
            <a:tailEnd/>
          </a:ln>
        </p:spPr>
        <p:txBody>
          <a:bodyPr>
            <a:spAutoFit/>
          </a:bodyPr>
          <a:lstStyle/>
          <a:p>
            <a:r>
              <a:rPr lang="ja-JP" altLang="en-US" sz="2000" b="1">
                <a:latin typeface="ＭＳ Ｐゴシック" pitchFamily="50" charset="-128"/>
              </a:rPr>
              <a:t>左折時衝突</a:t>
            </a:r>
          </a:p>
          <a:p>
            <a:r>
              <a:rPr lang="en-US" altLang="ja-JP" sz="2000" b="1">
                <a:latin typeface="ＭＳ Ｐゴシック" pitchFamily="50" charset="-128"/>
              </a:rPr>
              <a:t>40</a:t>
            </a:r>
            <a:r>
              <a:rPr lang="ja-JP" altLang="en-US" sz="2000" b="1">
                <a:latin typeface="ＭＳ Ｐゴシック" pitchFamily="50" charset="-128"/>
              </a:rPr>
              <a:t>％</a:t>
            </a:r>
          </a:p>
        </p:txBody>
      </p:sp>
      <p:sp>
        <p:nvSpPr>
          <p:cNvPr id="34832" name="Text Box 138"/>
          <p:cNvSpPr txBox="1">
            <a:spLocks noChangeArrowheads="1"/>
          </p:cNvSpPr>
          <p:nvPr/>
        </p:nvSpPr>
        <p:spPr bwMode="auto">
          <a:xfrm>
            <a:off x="3448050" y="5848350"/>
            <a:ext cx="1200150" cy="581025"/>
          </a:xfrm>
          <a:prstGeom prst="rect">
            <a:avLst/>
          </a:prstGeom>
          <a:noFill/>
          <a:ln w="9525" algn="ctr">
            <a:noFill/>
            <a:miter lim="800000"/>
            <a:headEnd/>
            <a:tailEnd/>
          </a:ln>
        </p:spPr>
        <p:txBody>
          <a:bodyPr wrap="none">
            <a:spAutoFit/>
          </a:bodyPr>
          <a:lstStyle/>
          <a:p>
            <a:r>
              <a:rPr lang="ja-JP" altLang="en-US" sz="1600" dirty="0">
                <a:solidFill>
                  <a:srgbClr val="808080"/>
                </a:solidFill>
                <a:latin typeface="ＭＳ Ｐゴシック" pitchFamily="50" charset="-128"/>
              </a:rPr>
              <a:t>右折時衝突</a:t>
            </a:r>
          </a:p>
          <a:p>
            <a:r>
              <a:rPr lang="en-US" altLang="ja-JP" sz="1600" dirty="0">
                <a:solidFill>
                  <a:srgbClr val="808080"/>
                </a:solidFill>
                <a:latin typeface="ＭＳ Ｐゴシック" pitchFamily="50" charset="-128"/>
              </a:rPr>
              <a:t>25</a:t>
            </a:r>
            <a:r>
              <a:rPr lang="ja-JP" altLang="en-US" sz="1600" dirty="0">
                <a:solidFill>
                  <a:srgbClr val="808080"/>
                </a:solidFill>
                <a:latin typeface="ＭＳ Ｐゴシック" pitchFamily="50" charset="-128"/>
              </a:rPr>
              <a:t>％</a:t>
            </a:r>
          </a:p>
        </p:txBody>
      </p:sp>
      <p:sp>
        <p:nvSpPr>
          <p:cNvPr id="34833" name="Text Box 139"/>
          <p:cNvSpPr txBox="1">
            <a:spLocks noChangeArrowheads="1"/>
          </p:cNvSpPr>
          <p:nvPr/>
        </p:nvSpPr>
        <p:spPr bwMode="auto">
          <a:xfrm>
            <a:off x="1979613" y="5157788"/>
            <a:ext cx="1392237" cy="581025"/>
          </a:xfrm>
          <a:prstGeom prst="rect">
            <a:avLst/>
          </a:prstGeom>
          <a:solidFill>
            <a:srgbClr val="FFFFFF"/>
          </a:solidFill>
          <a:ln w="9525" algn="ctr">
            <a:noFill/>
            <a:miter lim="800000"/>
            <a:headEnd/>
            <a:tailEnd/>
          </a:ln>
        </p:spPr>
        <p:txBody>
          <a:bodyPr wrap="none">
            <a:spAutoFit/>
          </a:bodyPr>
          <a:lstStyle/>
          <a:p>
            <a:r>
              <a:rPr lang="ja-JP" altLang="en-US" sz="1600" dirty="0">
                <a:solidFill>
                  <a:srgbClr val="808080"/>
                </a:solidFill>
                <a:latin typeface="ＭＳ Ｐゴシック" pitchFamily="50" charset="-128"/>
              </a:rPr>
              <a:t>出会い頭衝突</a:t>
            </a:r>
          </a:p>
          <a:p>
            <a:r>
              <a:rPr lang="en-US" altLang="ja-JP" sz="1600" dirty="0">
                <a:solidFill>
                  <a:srgbClr val="808080"/>
                </a:solidFill>
                <a:latin typeface="ＭＳ Ｐゴシック" pitchFamily="50" charset="-128"/>
              </a:rPr>
              <a:t>20</a:t>
            </a:r>
            <a:r>
              <a:rPr lang="ja-JP" altLang="en-US" sz="1600" dirty="0">
                <a:solidFill>
                  <a:srgbClr val="808080"/>
                </a:solidFill>
                <a:latin typeface="ＭＳ Ｐゴシック" pitchFamily="50" charset="-128"/>
              </a:rPr>
              <a:t>％</a:t>
            </a:r>
          </a:p>
        </p:txBody>
      </p:sp>
      <p:sp>
        <p:nvSpPr>
          <p:cNvPr id="34834" name="AutoShape 148"/>
          <p:cNvSpPr>
            <a:spLocks noChangeArrowheads="1"/>
          </p:cNvSpPr>
          <p:nvPr/>
        </p:nvSpPr>
        <p:spPr bwMode="auto">
          <a:xfrm rot="-2806110">
            <a:off x="4886325" y="3187701"/>
            <a:ext cx="719137" cy="627062"/>
          </a:xfrm>
          <a:prstGeom prst="leftArrow">
            <a:avLst>
              <a:gd name="adj1" fmla="val 48500"/>
              <a:gd name="adj2" fmla="val 45396"/>
            </a:avLst>
          </a:prstGeom>
          <a:gradFill rotWithShape="1">
            <a:gsLst>
              <a:gs pos="0">
                <a:srgbClr val="FFFF00"/>
              </a:gs>
              <a:gs pos="100000">
                <a:schemeClr val="bg1"/>
              </a:gs>
            </a:gsLst>
            <a:lin ang="0" scaled="1"/>
          </a:gradFill>
          <a:ln w="9525" algn="ctr">
            <a:solidFill>
              <a:srgbClr val="FF9933"/>
            </a:solidFill>
            <a:miter lim="800000"/>
            <a:headEnd/>
            <a:tailEnd/>
          </a:ln>
        </p:spPr>
        <p:txBody>
          <a:bodyPr anchor="ctr">
            <a:spAutoFit/>
          </a:bodyPr>
          <a:lstStyle/>
          <a:p>
            <a:endParaRPr lang="ja-JP" altLang="en-US"/>
          </a:p>
        </p:txBody>
      </p:sp>
      <p:sp>
        <p:nvSpPr>
          <p:cNvPr id="34835" name="AutoShape 147"/>
          <p:cNvSpPr>
            <a:spLocks noChangeArrowheads="1"/>
          </p:cNvSpPr>
          <p:nvPr/>
        </p:nvSpPr>
        <p:spPr bwMode="auto">
          <a:xfrm>
            <a:off x="3995738" y="2060575"/>
            <a:ext cx="647700" cy="576263"/>
          </a:xfrm>
          <a:prstGeom prst="rightArrow">
            <a:avLst>
              <a:gd name="adj1" fmla="val 48213"/>
              <a:gd name="adj2" fmla="val 57026"/>
            </a:avLst>
          </a:prstGeom>
          <a:gradFill rotWithShape="1">
            <a:gsLst>
              <a:gs pos="0">
                <a:schemeClr val="bg1"/>
              </a:gs>
              <a:gs pos="100000">
                <a:srgbClr val="FF3300"/>
              </a:gs>
            </a:gsLst>
            <a:lin ang="0" scaled="1"/>
          </a:gradFill>
          <a:ln w="9525" algn="ctr">
            <a:solidFill>
              <a:srgbClr val="FF0000"/>
            </a:solidFill>
            <a:miter lim="800000"/>
            <a:headEnd/>
            <a:tailEnd/>
          </a:ln>
        </p:spPr>
        <p:txBody>
          <a:bodyPr anchor="ctr">
            <a:spAutoFit/>
          </a:bodyPr>
          <a:lstStyle/>
          <a:p>
            <a:endParaRPr lang="ja-JP" altLang="en-US"/>
          </a:p>
        </p:txBody>
      </p:sp>
      <p:sp>
        <p:nvSpPr>
          <p:cNvPr id="34836" name="Text Box 151"/>
          <p:cNvSpPr txBox="1">
            <a:spLocks noChangeArrowheads="1"/>
          </p:cNvSpPr>
          <p:nvPr/>
        </p:nvSpPr>
        <p:spPr bwMode="auto">
          <a:xfrm>
            <a:off x="6372200" y="5012814"/>
            <a:ext cx="2470150" cy="1323439"/>
          </a:xfrm>
          <a:prstGeom prst="rect">
            <a:avLst/>
          </a:prstGeom>
          <a:solidFill>
            <a:srgbClr val="99FF99"/>
          </a:solidFill>
          <a:ln w="9525" algn="ctr">
            <a:noFill/>
            <a:miter lim="800000"/>
            <a:headEnd/>
            <a:tailEnd/>
          </a:ln>
        </p:spPr>
        <p:txBody>
          <a:bodyPr wrap="square">
            <a:spAutoFit/>
          </a:bodyPr>
          <a:lstStyle/>
          <a:p>
            <a:r>
              <a:rPr lang="ja-JP" altLang="en-US" sz="2000" b="1" dirty="0">
                <a:latin typeface="ＭＳ Ｐゴシック" pitchFamily="50" charset="-128"/>
              </a:rPr>
              <a:t>交差点での</a:t>
            </a:r>
            <a:endParaRPr lang="en-US" altLang="ja-JP" sz="2000" b="1" dirty="0">
              <a:latin typeface="ＭＳ Ｐゴシック" pitchFamily="50" charset="-128"/>
            </a:endParaRPr>
          </a:p>
          <a:p>
            <a:r>
              <a:rPr lang="ja-JP" altLang="en-US" sz="2000" b="1" dirty="0">
                <a:latin typeface="ＭＳ Ｐゴシック" pitchFamily="50" charset="-128"/>
              </a:rPr>
              <a:t>左折時に</a:t>
            </a:r>
            <a:endParaRPr lang="en-US" altLang="ja-JP" sz="2000" b="1" dirty="0">
              <a:latin typeface="ＭＳ Ｐゴシック" pitchFamily="50" charset="-128"/>
            </a:endParaRPr>
          </a:p>
          <a:p>
            <a:r>
              <a:rPr lang="ja-JP" altLang="en-US" sz="2000" b="1" dirty="0">
                <a:latin typeface="ＭＳ Ｐゴシック" pitchFamily="50" charset="-128"/>
              </a:rPr>
              <a:t>自転車との</a:t>
            </a:r>
          </a:p>
          <a:p>
            <a:r>
              <a:rPr lang="ja-JP" altLang="en-US" sz="2000" b="1" dirty="0">
                <a:latin typeface="ＭＳ Ｐゴシック" pitchFamily="50" charset="-128"/>
              </a:rPr>
              <a:t>衝突事故が多発</a:t>
            </a:r>
          </a:p>
        </p:txBody>
      </p:sp>
      <p:pic>
        <p:nvPicPr>
          <p:cNvPr id="34837" name="Picture 153"/>
          <p:cNvPicPr>
            <a:picLocks noChangeAspect="1" noChangeArrowheads="1"/>
          </p:cNvPicPr>
          <p:nvPr/>
        </p:nvPicPr>
        <p:blipFill>
          <a:blip r:embed="rId6" cstate="print"/>
          <a:srcRect/>
          <a:stretch>
            <a:fillRect/>
          </a:stretch>
        </p:blipFill>
        <p:spPr bwMode="auto">
          <a:xfrm>
            <a:off x="179388" y="6494044"/>
            <a:ext cx="1871662" cy="250825"/>
          </a:xfrm>
          <a:prstGeom prst="rect">
            <a:avLst/>
          </a:prstGeom>
          <a:noFill/>
          <a:ln w="9525" algn="ctr">
            <a:noFill/>
            <a:miter lim="800000"/>
            <a:headEnd/>
            <a:tailEnd/>
          </a:ln>
        </p:spPr>
      </p:pic>
      <p:sp>
        <p:nvSpPr>
          <p:cNvPr id="167067" name="Oval 155"/>
          <p:cNvSpPr>
            <a:spLocks noChangeArrowheads="1"/>
          </p:cNvSpPr>
          <p:nvPr/>
        </p:nvSpPr>
        <p:spPr bwMode="auto">
          <a:xfrm>
            <a:off x="2916238" y="1700213"/>
            <a:ext cx="1079500" cy="914400"/>
          </a:xfrm>
          <a:prstGeom prst="ellipse">
            <a:avLst/>
          </a:prstGeom>
          <a:noFill/>
          <a:ln w="25400" algn="ctr">
            <a:solidFill>
              <a:srgbClr val="0000FF"/>
            </a:solidFill>
            <a:prstDash val="dash"/>
            <a:round/>
            <a:headEnd/>
            <a:tailEnd/>
          </a:ln>
        </p:spPr>
        <p:txBody>
          <a:bodyPr anchor="ctr">
            <a:spAutoFit/>
          </a:bodyPr>
          <a:lstStyle/>
          <a:p>
            <a:endParaRPr lang="ja-JP" altLang="en-US"/>
          </a:p>
        </p:txBody>
      </p:sp>
      <p:sp>
        <p:nvSpPr>
          <p:cNvPr id="167068" name="Oval 156"/>
          <p:cNvSpPr>
            <a:spLocks noChangeArrowheads="1"/>
          </p:cNvSpPr>
          <p:nvPr/>
        </p:nvSpPr>
        <p:spPr bwMode="auto">
          <a:xfrm>
            <a:off x="4140200" y="4508500"/>
            <a:ext cx="2087563" cy="914400"/>
          </a:xfrm>
          <a:prstGeom prst="ellipse">
            <a:avLst/>
          </a:prstGeom>
          <a:noFill/>
          <a:ln w="25400" algn="ctr">
            <a:solidFill>
              <a:srgbClr val="0000FF"/>
            </a:solidFill>
            <a:prstDash val="dash"/>
            <a:round/>
            <a:headEnd/>
            <a:tailEnd/>
          </a:ln>
        </p:spPr>
        <p:txBody>
          <a:bodyPr anchor="ctr">
            <a:spAutoFit/>
          </a:bodyPr>
          <a:lstStyle/>
          <a:p>
            <a:endParaRPr lang="ja-JP" altLang="en-US"/>
          </a:p>
        </p:txBody>
      </p:sp>
      <p:sp>
        <p:nvSpPr>
          <p:cNvPr id="167069" name="Oval 157"/>
          <p:cNvSpPr>
            <a:spLocks noChangeArrowheads="1"/>
          </p:cNvSpPr>
          <p:nvPr/>
        </p:nvSpPr>
        <p:spPr bwMode="auto">
          <a:xfrm>
            <a:off x="5292725" y="2636838"/>
            <a:ext cx="1079500" cy="914400"/>
          </a:xfrm>
          <a:prstGeom prst="ellipse">
            <a:avLst/>
          </a:prstGeom>
          <a:noFill/>
          <a:ln w="25400" algn="ctr">
            <a:solidFill>
              <a:srgbClr val="0000FF"/>
            </a:solidFill>
            <a:prstDash val="dash"/>
            <a:round/>
            <a:headEnd/>
            <a:tailEnd/>
          </a:ln>
        </p:spPr>
        <p:txBody>
          <a:bodyPr anchor="ctr">
            <a:spAutoFit/>
          </a:bodyPr>
          <a:lstStyle/>
          <a:p>
            <a:endParaRPr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45</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4"/>
          <p:cNvSpPr txBox="1">
            <a:spLocks noChangeArrowheads="1"/>
          </p:cNvSpPr>
          <p:nvPr/>
        </p:nvSpPr>
        <p:spPr bwMode="auto">
          <a:xfrm>
            <a:off x="666750" y="1379859"/>
            <a:ext cx="3770313" cy="457200"/>
          </a:xfrm>
          <a:prstGeom prst="rect">
            <a:avLst/>
          </a:prstGeom>
          <a:noFill/>
          <a:ln w="9525" algn="ctr">
            <a:noFill/>
            <a:miter lim="800000"/>
            <a:headEnd/>
            <a:tailEnd/>
          </a:ln>
        </p:spPr>
        <p:txBody>
          <a:bodyPr wrap="none">
            <a:spAutoFit/>
          </a:bodyPr>
          <a:lstStyle/>
          <a:p>
            <a:r>
              <a:rPr lang="ja-JP" altLang="en-US" sz="2400" dirty="0"/>
              <a:t>対象と危険状況の関係は？</a:t>
            </a:r>
          </a:p>
        </p:txBody>
      </p:sp>
      <p:pic>
        <p:nvPicPr>
          <p:cNvPr id="35844" name="Picture 8"/>
          <p:cNvPicPr>
            <a:picLocks noChangeAspect="1" noChangeArrowheads="1"/>
          </p:cNvPicPr>
          <p:nvPr/>
        </p:nvPicPr>
        <p:blipFill>
          <a:blip r:embed="rId3" cstate="print"/>
          <a:srcRect/>
          <a:stretch>
            <a:fillRect/>
          </a:stretch>
        </p:blipFill>
        <p:spPr bwMode="auto">
          <a:xfrm>
            <a:off x="684213" y="1773238"/>
            <a:ext cx="7848600" cy="4808537"/>
          </a:xfrm>
          <a:prstGeom prst="rect">
            <a:avLst/>
          </a:prstGeom>
          <a:noFill/>
          <a:ln w="9525" algn="ctr">
            <a:noFill/>
            <a:miter lim="800000"/>
            <a:headEnd/>
            <a:tailEnd/>
          </a:ln>
        </p:spPr>
      </p:pic>
      <p:sp>
        <p:nvSpPr>
          <p:cNvPr id="210953" name="Oval 9"/>
          <p:cNvSpPr>
            <a:spLocks noChangeArrowheads="1"/>
          </p:cNvSpPr>
          <p:nvPr/>
        </p:nvSpPr>
        <p:spPr bwMode="auto">
          <a:xfrm>
            <a:off x="1331913" y="2060575"/>
            <a:ext cx="936625" cy="2881313"/>
          </a:xfrm>
          <a:prstGeom prst="ellipse">
            <a:avLst/>
          </a:prstGeom>
          <a:noFill/>
          <a:ln w="25400" algn="ctr">
            <a:solidFill>
              <a:srgbClr val="FF0000"/>
            </a:solidFill>
            <a:prstDash val="dash"/>
            <a:round/>
            <a:headEnd/>
            <a:tailEnd/>
          </a:ln>
        </p:spPr>
        <p:txBody>
          <a:bodyPr anchor="ctr">
            <a:spAutoFit/>
          </a:bodyPr>
          <a:lstStyle/>
          <a:p>
            <a:endParaRPr lang="ja-JP" altLang="en-US"/>
          </a:p>
        </p:txBody>
      </p:sp>
      <p:sp>
        <p:nvSpPr>
          <p:cNvPr id="210954" name="Rectangle 10"/>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②</a:t>
            </a:r>
            <a:r>
              <a:rPr lang="en-US" altLang="ja-JP" sz="3200" dirty="0"/>
              <a:t>-6 </a:t>
            </a:r>
            <a:r>
              <a:rPr lang="ja-JP" altLang="en-US" sz="3200" dirty="0"/>
              <a:t>（３）クロス集計①</a:t>
            </a:r>
          </a:p>
        </p:txBody>
      </p:sp>
      <p:pic>
        <p:nvPicPr>
          <p:cNvPr id="35847" name="Picture 12"/>
          <p:cNvPicPr>
            <a:picLocks noChangeAspect="1" noChangeArrowheads="1"/>
          </p:cNvPicPr>
          <p:nvPr/>
        </p:nvPicPr>
        <p:blipFill>
          <a:blip r:embed="rId4" cstate="print"/>
          <a:srcRect/>
          <a:stretch>
            <a:fillRect/>
          </a:stretch>
        </p:blipFill>
        <p:spPr bwMode="auto">
          <a:xfrm>
            <a:off x="153988" y="6516688"/>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B25CD8ED-8122-4CB1-88A3-D25624D730E8}" type="slidenum">
              <a:rPr lang="en-US" altLang="ja-JP" smtClean="0"/>
              <a:pPr>
                <a:defRPr/>
              </a:pPr>
              <a:t>46</a:t>
            </a:fld>
            <a:endParaRPr lang="en-US" altLang="ja-JP"/>
          </a:p>
        </p:txBody>
      </p:sp>
      <p:sp>
        <p:nvSpPr>
          <p:cNvPr id="4" name="テキスト ボックス 3"/>
          <p:cNvSpPr txBox="1"/>
          <p:nvPr/>
        </p:nvSpPr>
        <p:spPr>
          <a:xfrm>
            <a:off x="1026942" y="787791"/>
            <a:ext cx="7272996" cy="369332"/>
          </a:xfrm>
          <a:prstGeom prst="rect">
            <a:avLst/>
          </a:prstGeom>
          <a:solidFill>
            <a:srgbClr val="EBFFEB"/>
          </a:solidFill>
          <a:ln w="12700">
            <a:solidFill>
              <a:schemeClr val="tx1"/>
            </a:solidFill>
            <a:prstDash val="dash"/>
          </a:ln>
        </p:spPr>
        <p:txBody>
          <a:bodyPr wrap="square" rtlCol="0">
            <a:spAutoFit/>
          </a:bodyPr>
          <a:lstStyle/>
          <a:p>
            <a:r>
              <a:rPr kumimoji="1" lang="ja-JP" altLang="en-US" dirty="0"/>
              <a:t>クロス集計： </a:t>
            </a:r>
            <a:r>
              <a:rPr kumimoji="1" lang="en-US" altLang="ja-JP" dirty="0"/>
              <a:t>2</a:t>
            </a:r>
            <a:r>
              <a:rPr kumimoji="1" lang="ja-JP" altLang="en-US" dirty="0" err="1"/>
              <a:t>つの</a:t>
            </a:r>
            <a:r>
              <a:rPr kumimoji="1" lang="ja-JP" altLang="en-US" dirty="0"/>
              <a:t>項目を掛け合わせた集計</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7" name="Picture 8"/>
          <p:cNvPicPr>
            <a:picLocks noChangeAspect="1" noChangeArrowheads="1"/>
          </p:cNvPicPr>
          <p:nvPr/>
        </p:nvPicPr>
        <p:blipFill>
          <a:blip r:embed="rId3" cstate="print"/>
          <a:srcRect/>
          <a:stretch>
            <a:fillRect/>
          </a:stretch>
        </p:blipFill>
        <p:spPr bwMode="auto">
          <a:xfrm>
            <a:off x="684213" y="1716088"/>
            <a:ext cx="7705725" cy="5084762"/>
          </a:xfrm>
          <a:prstGeom prst="rect">
            <a:avLst/>
          </a:prstGeom>
          <a:noFill/>
          <a:ln w="9525" algn="ctr">
            <a:noFill/>
            <a:miter lim="800000"/>
            <a:headEnd/>
            <a:tailEnd/>
          </a:ln>
        </p:spPr>
      </p:pic>
      <p:sp>
        <p:nvSpPr>
          <p:cNvPr id="36868" name="Text Box 9"/>
          <p:cNvSpPr txBox="1">
            <a:spLocks noChangeArrowheads="1"/>
          </p:cNvSpPr>
          <p:nvPr/>
        </p:nvSpPr>
        <p:spPr bwMode="auto">
          <a:xfrm>
            <a:off x="514227" y="1196975"/>
            <a:ext cx="3932487" cy="461665"/>
          </a:xfrm>
          <a:prstGeom prst="rect">
            <a:avLst/>
          </a:prstGeom>
          <a:noFill/>
          <a:ln w="9525" algn="ctr">
            <a:noFill/>
            <a:miter lim="800000"/>
            <a:headEnd/>
            <a:tailEnd/>
          </a:ln>
        </p:spPr>
        <p:txBody>
          <a:bodyPr wrap="none">
            <a:spAutoFit/>
          </a:bodyPr>
          <a:lstStyle/>
          <a:p>
            <a:r>
              <a:rPr lang="ja-JP" altLang="en-US" sz="2400" dirty="0"/>
              <a:t>対象と危険原因の関係は？</a:t>
            </a:r>
          </a:p>
        </p:txBody>
      </p:sp>
      <p:sp>
        <p:nvSpPr>
          <p:cNvPr id="208907" name="Oval 11"/>
          <p:cNvSpPr>
            <a:spLocks noChangeArrowheads="1"/>
          </p:cNvSpPr>
          <p:nvPr/>
        </p:nvSpPr>
        <p:spPr bwMode="auto">
          <a:xfrm>
            <a:off x="2484438" y="3357563"/>
            <a:ext cx="720725" cy="1150937"/>
          </a:xfrm>
          <a:prstGeom prst="ellipse">
            <a:avLst/>
          </a:prstGeom>
          <a:noFill/>
          <a:ln w="25400" algn="ctr">
            <a:solidFill>
              <a:srgbClr val="FF0000"/>
            </a:solidFill>
            <a:prstDash val="dash"/>
            <a:round/>
            <a:headEnd/>
            <a:tailEnd/>
          </a:ln>
        </p:spPr>
        <p:txBody>
          <a:bodyPr anchor="ctr">
            <a:spAutoFit/>
          </a:bodyPr>
          <a:lstStyle/>
          <a:p>
            <a:endParaRPr lang="ja-JP" altLang="en-US"/>
          </a:p>
        </p:txBody>
      </p:sp>
      <p:pic>
        <p:nvPicPr>
          <p:cNvPr id="36870" name="Picture 14"/>
          <p:cNvPicPr>
            <a:picLocks noChangeAspect="1" noChangeArrowheads="1"/>
          </p:cNvPicPr>
          <p:nvPr/>
        </p:nvPicPr>
        <p:blipFill>
          <a:blip r:embed="rId4" cstate="print"/>
          <a:srcRect/>
          <a:stretch>
            <a:fillRect/>
          </a:stretch>
        </p:blipFill>
        <p:spPr bwMode="auto">
          <a:xfrm>
            <a:off x="153988" y="6516688"/>
            <a:ext cx="1871662" cy="250825"/>
          </a:xfrm>
          <a:prstGeom prst="rect">
            <a:avLst/>
          </a:prstGeom>
          <a:noFill/>
          <a:ln w="9525" algn="ctr">
            <a:noFill/>
            <a:miter lim="800000"/>
            <a:headEnd/>
            <a:tailEnd/>
          </a:ln>
        </p:spPr>
      </p:pic>
      <p:sp>
        <p:nvSpPr>
          <p:cNvPr id="208911" name="Rectangle 15"/>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②</a:t>
            </a:r>
            <a:r>
              <a:rPr lang="en-US" altLang="ja-JP" sz="3200" dirty="0"/>
              <a:t>-7 </a:t>
            </a:r>
            <a:r>
              <a:rPr lang="ja-JP" altLang="en-US" sz="3200" dirty="0"/>
              <a:t>（３）クロス集計②</a:t>
            </a:r>
          </a:p>
        </p:txBody>
      </p:sp>
      <p:sp>
        <p:nvSpPr>
          <p:cNvPr id="2" name="スライド番号プレースホルダー 1"/>
          <p:cNvSpPr>
            <a:spLocks noGrp="1"/>
          </p:cNvSpPr>
          <p:nvPr>
            <p:ph type="sldNum" sz="quarter" idx="11"/>
          </p:nvPr>
        </p:nvSpPr>
        <p:spPr/>
        <p:txBody>
          <a:bodyPr/>
          <a:lstStyle/>
          <a:p>
            <a:pPr>
              <a:defRPr/>
            </a:pPr>
            <a:fld id="{B25CD8ED-8122-4CB1-88A3-D25624D730E8}" type="slidenum">
              <a:rPr lang="en-US" altLang="ja-JP" smtClean="0"/>
              <a:pPr>
                <a:defRPr/>
              </a:pPr>
              <a:t>47</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AutoShape 22"/>
          <p:cNvSpPr>
            <a:spLocks noChangeArrowheads="1"/>
          </p:cNvSpPr>
          <p:nvPr/>
        </p:nvSpPr>
        <p:spPr bwMode="auto">
          <a:xfrm>
            <a:off x="885371" y="1442024"/>
            <a:ext cx="7329716" cy="2811322"/>
          </a:xfrm>
          <a:prstGeom prst="roundRect">
            <a:avLst>
              <a:gd name="adj" fmla="val 16667"/>
            </a:avLst>
          </a:prstGeom>
          <a:noFill/>
          <a:ln w="9525" algn="ctr">
            <a:solidFill>
              <a:schemeClr val="tx1"/>
            </a:solidFill>
            <a:round/>
            <a:headEnd/>
            <a:tailEnd/>
          </a:ln>
        </p:spPr>
        <p:txBody>
          <a:bodyPr wrap="square" anchor="ctr">
            <a:noAutofit/>
          </a:bodyPr>
          <a:lstStyle/>
          <a:p>
            <a:endParaRPr lang="ja-JP" altLang="en-US"/>
          </a:p>
        </p:txBody>
      </p:sp>
      <p:sp>
        <p:nvSpPr>
          <p:cNvPr id="37892" name="Text Box 8"/>
          <p:cNvSpPr txBox="1">
            <a:spLocks noChangeArrowheads="1"/>
          </p:cNvSpPr>
          <p:nvPr/>
        </p:nvSpPr>
        <p:spPr bwMode="auto">
          <a:xfrm>
            <a:off x="2501556" y="1487382"/>
            <a:ext cx="3813865" cy="400110"/>
          </a:xfrm>
          <a:prstGeom prst="rect">
            <a:avLst/>
          </a:prstGeom>
          <a:noFill/>
          <a:ln w="9525" algn="ctr">
            <a:noFill/>
            <a:miter lim="800000"/>
            <a:headEnd/>
            <a:tailEnd/>
          </a:ln>
        </p:spPr>
        <p:txBody>
          <a:bodyPr wrap="none">
            <a:spAutoFit/>
          </a:bodyPr>
          <a:lstStyle/>
          <a:p>
            <a:r>
              <a:rPr lang="ja-JP" altLang="en-US" sz="2000" dirty="0">
                <a:solidFill>
                  <a:srgbClr val="0033CC"/>
                </a:solidFill>
              </a:rPr>
              <a:t>事故とヒヤリ・ハットの傾向の比較</a:t>
            </a:r>
          </a:p>
        </p:txBody>
      </p:sp>
      <p:sp>
        <p:nvSpPr>
          <p:cNvPr id="37893" name="Text Box 9"/>
          <p:cNvSpPr txBox="1">
            <a:spLocks noChangeArrowheads="1"/>
          </p:cNvSpPr>
          <p:nvPr/>
        </p:nvSpPr>
        <p:spPr bwMode="auto">
          <a:xfrm>
            <a:off x="1144133" y="2279545"/>
            <a:ext cx="633412" cy="396875"/>
          </a:xfrm>
          <a:prstGeom prst="rect">
            <a:avLst/>
          </a:prstGeom>
          <a:noFill/>
          <a:ln w="9525" algn="ctr">
            <a:noFill/>
            <a:miter lim="800000"/>
            <a:headEnd/>
            <a:tailEnd/>
          </a:ln>
        </p:spPr>
        <p:txBody>
          <a:bodyPr wrap="none">
            <a:spAutoFit/>
          </a:bodyPr>
          <a:lstStyle/>
          <a:p>
            <a:r>
              <a:rPr lang="ja-JP" altLang="en-US" sz="2000" dirty="0"/>
              <a:t>同じ</a:t>
            </a:r>
          </a:p>
        </p:txBody>
      </p:sp>
      <p:grpSp>
        <p:nvGrpSpPr>
          <p:cNvPr id="37894" name="Group 23"/>
          <p:cNvGrpSpPr>
            <a:grpSpLocks/>
          </p:cNvGrpSpPr>
          <p:nvPr/>
        </p:nvGrpSpPr>
        <p:grpSpPr bwMode="auto">
          <a:xfrm>
            <a:off x="1835150" y="3517344"/>
            <a:ext cx="488950" cy="411162"/>
            <a:chOff x="1465" y="2296"/>
            <a:chExt cx="308" cy="259"/>
          </a:xfrm>
        </p:grpSpPr>
        <p:sp>
          <p:nvSpPr>
            <p:cNvPr id="37908" name="Pyr1"/>
            <p:cNvSpPr>
              <a:spLocks noEditPoints="1" noChangeArrowheads="1"/>
            </p:cNvSpPr>
            <p:nvPr/>
          </p:nvSpPr>
          <p:spPr bwMode="auto">
            <a:xfrm>
              <a:off x="1548" y="2296"/>
              <a:ext cx="143" cy="11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38 w 21600"/>
                <a:gd name="T10" fmla="*/ 11798 h 21600"/>
                <a:gd name="T11" fmla="*/ 16162 w 21600"/>
                <a:gd name="T12" fmla="*/ 20511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ja-JP" altLang="en-US"/>
            </a:p>
          </p:txBody>
        </p:sp>
        <p:sp>
          <p:nvSpPr>
            <p:cNvPr id="37909" name="Pyr2"/>
            <p:cNvSpPr>
              <a:spLocks noEditPoints="1" noChangeArrowheads="1"/>
            </p:cNvSpPr>
            <p:nvPr/>
          </p:nvSpPr>
          <p:spPr bwMode="auto">
            <a:xfrm>
              <a:off x="1465" y="2415"/>
              <a:ext cx="308" cy="1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821 w 21600"/>
                <a:gd name="T13" fmla="*/ 463 h 21600"/>
                <a:gd name="T14" fmla="*/ 15779 w 21600"/>
                <a:gd name="T15" fmla="*/ 21137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6600"/>
            </a:solidFill>
            <a:ln w="9525">
              <a:solidFill>
                <a:srgbClr val="000000"/>
              </a:solidFill>
              <a:miter lim="800000"/>
              <a:headEnd/>
              <a:tailEnd/>
            </a:ln>
          </p:spPr>
          <p:txBody>
            <a:bodyPr/>
            <a:lstStyle/>
            <a:p>
              <a:endParaRPr lang="ja-JP" altLang="en-US"/>
            </a:p>
          </p:txBody>
        </p:sp>
      </p:grpSp>
      <p:sp>
        <p:nvSpPr>
          <p:cNvPr id="37895" name="Pyr3"/>
          <p:cNvSpPr>
            <a:spLocks noEditPoints="1" noChangeArrowheads="1"/>
          </p:cNvSpPr>
          <p:nvPr/>
        </p:nvSpPr>
        <p:spPr bwMode="auto">
          <a:xfrm>
            <a:off x="2411413" y="3733244"/>
            <a:ext cx="749300" cy="222250"/>
          </a:xfrm>
          <a:custGeom>
            <a:avLst/>
            <a:gdLst>
              <a:gd name="T0" fmla="*/ 2147483647 w 21600"/>
              <a:gd name="T1" fmla="*/ 0 h 21600"/>
              <a:gd name="T2" fmla="*/ 2147483647 w 21600"/>
              <a:gd name="T3" fmla="*/ 0 h 21600"/>
              <a:gd name="T4" fmla="*/ 2147483647 w 21600"/>
              <a:gd name="T5" fmla="*/ 2147483647 h 21600"/>
              <a:gd name="T6" fmla="*/ 0 w 21600"/>
              <a:gd name="T7" fmla="*/ 2147483647 h 21600"/>
              <a:gd name="T8" fmla="*/ 0 60000 65536"/>
              <a:gd name="T9" fmla="*/ 0 60000 65536"/>
              <a:gd name="T10" fmla="*/ 0 60000 65536"/>
              <a:gd name="T11" fmla="*/ 0 60000 65536"/>
              <a:gd name="T12" fmla="*/ 5287 w 21600"/>
              <a:gd name="T13" fmla="*/ 500 h 21600"/>
              <a:gd name="T14" fmla="*/ 16312 w 21600"/>
              <a:gd name="T15" fmla="*/ 21100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FF66"/>
          </a:solidFill>
          <a:ln w="9525">
            <a:solidFill>
              <a:srgbClr val="000000"/>
            </a:solidFill>
            <a:miter lim="800000"/>
            <a:headEnd/>
            <a:tailEnd/>
          </a:ln>
        </p:spPr>
        <p:txBody>
          <a:bodyPr/>
          <a:lstStyle/>
          <a:p>
            <a:endParaRPr lang="ja-JP" altLang="en-US"/>
          </a:p>
        </p:txBody>
      </p:sp>
      <p:sp>
        <p:nvSpPr>
          <p:cNvPr id="37896" name="AutoShape 14"/>
          <p:cNvSpPr>
            <a:spLocks noChangeArrowheads="1"/>
          </p:cNvSpPr>
          <p:nvPr/>
        </p:nvSpPr>
        <p:spPr bwMode="auto">
          <a:xfrm>
            <a:off x="3203575" y="2280000"/>
            <a:ext cx="454025" cy="352425"/>
          </a:xfrm>
          <a:prstGeom prst="rightArrow">
            <a:avLst>
              <a:gd name="adj1" fmla="val 55833"/>
              <a:gd name="adj2" fmla="val 69782"/>
            </a:avLst>
          </a:prstGeom>
          <a:solidFill>
            <a:srgbClr val="FFFF00"/>
          </a:solidFill>
          <a:ln w="9525" algn="ctr">
            <a:solidFill>
              <a:srgbClr val="FF9900"/>
            </a:solidFill>
            <a:miter lim="800000"/>
            <a:headEnd/>
            <a:tailEnd/>
          </a:ln>
        </p:spPr>
        <p:txBody>
          <a:bodyPr anchor="ctr">
            <a:spAutoFit/>
          </a:bodyPr>
          <a:lstStyle/>
          <a:p>
            <a:endParaRPr lang="ja-JP" altLang="en-US"/>
          </a:p>
        </p:txBody>
      </p:sp>
      <p:sp>
        <p:nvSpPr>
          <p:cNvPr id="37897" name="Text Box 15"/>
          <p:cNvSpPr txBox="1">
            <a:spLocks noChangeArrowheads="1"/>
          </p:cNvSpPr>
          <p:nvPr/>
        </p:nvSpPr>
        <p:spPr bwMode="auto">
          <a:xfrm>
            <a:off x="1125538" y="3420506"/>
            <a:ext cx="617537" cy="396875"/>
          </a:xfrm>
          <a:prstGeom prst="rect">
            <a:avLst/>
          </a:prstGeom>
          <a:noFill/>
          <a:ln w="9525" algn="ctr">
            <a:noFill/>
            <a:miter lim="800000"/>
            <a:headEnd/>
            <a:tailEnd/>
          </a:ln>
        </p:spPr>
        <p:txBody>
          <a:bodyPr wrap="none">
            <a:spAutoFit/>
          </a:bodyPr>
          <a:lstStyle/>
          <a:p>
            <a:r>
              <a:rPr lang="ja-JP" altLang="en-US" sz="2000"/>
              <a:t>違う</a:t>
            </a:r>
          </a:p>
        </p:txBody>
      </p:sp>
      <p:sp>
        <p:nvSpPr>
          <p:cNvPr id="37898" name="AutoShape 16"/>
          <p:cNvSpPr>
            <a:spLocks noChangeArrowheads="1"/>
          </p:cNvSpPr>
          <p:nvPr/>
        </p:nvSpPr>
        <p:spPr bwMode="auto">
          <a:xfrm>
            <a:off x="3203575" y="3445906"/>
            <a:ext cx="454025" cy="352425"/>
          </a:xfrm>
          <a:prstGeom prst="rightArrow">
            <a:avLst>
              <a:gd name="adj1" fmla="val 55833"/>
              <a:gd name="adj2" fmla="val 69782"/>
            </a:avLst>
          </a:prstGeom>
          <a:solidFill>
            <a:srgbClr val="FFFF00"/>
          </a:solidFill>
          <a:ln w="9525" algn="ctr">
            <a:solidFill>
              <a:srgbClr val="FF9900"/>
            </a:solidFill>
            <a:miter lim="800000"/>
            <a:headEnd/>
            <a:tailEnd/>
          </a:ln>
        </p:spPr>
        <p:txBody>
          <a:bodyPr anchor="ctr">
            <a:spAutoFit/>
          </a:bodyPr>
          <a:lstStyle/>
          <a:p>
            <a:endParaRPr lang="ja-JP" altLang="en-US"/>
          </a:p>
        </p:txBody>
      </p:sp>
      <p:sp>
        <p:nvSpPr>
          <p:cNvPr id="37899" name="Text Box 18"/>
          <p:cNvSpPr txBox="1">
            <a:spLocks noChangeArrowheads="1"/>
          </p:cNvSpPr>
          <p:nvPr/>
        </p:nvSpPr>
        <p:spPr bwMode="auto">
          <a:xfrm>
            <a:off x="3851275" y="2250972"/>
            <a:ext cx="3097213" cy="396875"/>
          </a:xfrm>
          <a:prstGeom prst="rect">
            <a:avLst/>
          </a:prstGeom>
          <a:noFill/>
          <a:ln w="9525" algn="ctr">
            <a:noFill/>
            <a:miter lim="800000"/>
            <a:headEnd/>
            <a:tailEnd/>
          </a:ln>
        </p:spPr>
        <p:txBody>
          <a:bodyPr>
            <a:spAutoFit/>
          </a:bodyPr>
          <a:lstStyle/>
          <a:p>
            <a:pPr algn="l"/>
            <a:r>
              <a:rPr lang="ja-JP" altLang="en-US" sz="2000" dirty="0"/>
              <a:t>事故の再発防止に重点</a:t>
            </a:r>
          </a:p>
        </p:txBody>
      </p:sp>
      <p:sp>
        <p:nvSpPr>
          <p:cNvPr id="37900" name="Text Box 19"/>
          <p:cNvSpPr txBox="1">
            <a:spLocks noChangeArrowheads="1"/>
          </p:cNvSpPr>
          <p:nvPr/>
        </p:nvSpPr>
        <p:spPr bwMode="auto">
          <a:xfrm>
            <a:off x="3779838" y="3114572"/>
            <a:ext cx="4214615" cy="1138773"/>
          </a:xfrm>
          <a:prstGeom prst="rect">
            <a:avLst/>
          </a:prstGeom>
          <a:noFill/>
          <a:ln w="9525" algn="ctr">
            <a:noFill/>
            <a:miter lim="800000"/>
            <a:headEnd/>
            <a:tailEnd/>
          </a:ln>
        </p:spPr>
        <p:txBody>
          <a:bodyPr wrap="none">
            <a:spAutoFit/>
          </a:bodyPr>
          <a:lstStyle/>
          <a:p>
            <a:pPr algn="l"/>
            <a:r>
              <a:rPr lang="ja-JP" altLang="en-US" sz="2000" dirty="0"/>
              <a:t>可能性１：今後事故につながるおそれ</a:t>
            </a:r>
          </a:p>
          <a:p>
            <a:pPr algn="l"/>
            <a:r>
              <a:rPr lang="ja-JP" altLang="en-US" sz="2000" dirty="0"/>
              <a:t>　　　　　　　→未然防止対策</a:t>
            </a:r>
          </a:p>
          <a:p>
            <a:pPr algn="l"/>
            <a:endParaRPr lang="ja-JP" altLang="en-US" sz="800" dirty="0"/>
          </a:p>
          <a:p>
            <a:pPr algn="l"/>
            <a:r>
              <a:rPr lang="ja-JP" altLang="en-US" sz="2000" dirty="0"/>
              <a:t>可能性２：現場の危険意識に問題？</a:t>
            </a:r>
          </a:p>
        </p:txBody>
      </p:sp>
      <p:sp>
        <p:nvSpPr>
          <p:cNvPr id="37901" name="Text Box 21"/>
          <p:cNvSpPr txBox="1">
            <a:spLocks noChangeArrowheads="1"/>
          </p:cNvSpPr>
          <p:nvPr/>
        </p:nvSpPr>
        <p:spPr bwMode="auto">
          <a:xfrm>
            <a:off x="504031" y="819038"/>
            <a:ext cx="8135938" cy="579438"/>
          </a:xfrm>
          <a:prstGeom prst="rect">
            <a:avLst/>
          </a:prstGeom>
          <a:noFill/>
          <a:ln w="9525" algn="ctr">
            <a:noFill/>
            <a:miter lim="800000"/>
            <a:headEnd/>
            <a:tailEnd/>
          </a:ln>
        </p:spPr>
        <p:txBody>
          <a:bodyPr>
            <a:spAutoFit/>
          </a:bodyPr>
          <a:lstStyle/>
          <a:p>
            <a:pPr algn="l"/>
            <a:r>
              <a:rPr lang="ja-JP" altLang="en-US" sz="3200" dirty="0"/>
              <a:t>（１）自社の事故、ヒヤリ・ハットの</a:t>
            </a:r>
            <a:r>
              <a:rPr lang="ja-JP" altLang="en-US" sz="3200" dirty="0">
                <a:solidFill>
                  <a:srgbClr val="FF0000"/>
                </a:solidFill>
              </a:rPr>
              <a:t>傾向</a:t>
            </a:r>
            <a:r>
              <a:rPr lang="ja-JP" altLang="en-US" sz="3200" dirty="0"/>
              <a:t>をつかむ</a:t>
            </a:r>
          </a:p>
        </p:txBody>
      </p:sp>
      <p:grpSp>
        <p:nvGrpSpPr>
          <p:cNvPr id="37902" name="Group 24"/>
          <p:cNvGrpSpPr>
            <a:grpSpLocks/>
          </p:cNvGrpSpPr>
          <p:nvPr/>
        </p:nvGrpSpPr>
        <p:grpSpPr bwMode="auto">
          <a:xfrm>
            <a:off x="2195513" y="2092220"/>
            <a:ext cx="488950" cy="411162"/>
            <a:chOff x="1465" y="2296"/>
            <a:chExt cx="308" cy="259"/>
          </a:xfrm>
        </p:grpSpPr>
        <p:sp>
          <p:nvSpPr>
            <p:cNvPr id="37906" name="Pyr1"/>
            <p:cNvSpPr>
              <a:spLocks noEditPoints="1" noChangeArrowheads="1"/>
            </p:cNvSpPr>
            <p:nvPr/>
          </p:nvSpPr>
          <p:spPr bwMode="auto">
            <a:xfrm>
              <a:off x="1548" y="2296"/>
              <a:ext cx="143" cy="11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38 w 21600"/>
                <a:gd name="T10" fmla="*/ 11798 h 21600"/>
                <a:gd name="T11" fmla="*/ 16162 w 21600"/>
                <a:gd name="T12" fmla="*/ 20511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ja-JP" altLang="en-US"/>
            </a:p>
          </p:txBody>
        </p:sp>
        <p:sp>
          <p:nvSpPr>
            <p:cNvPr id="37907" name="Pyr2"/>
            <p:cNvSpPr>
              <a:spLocks noEditPoints="1" noChangeArrowheads="1"/>
            </p:cNvSpPr>
            <p:nvPr/>
          </p:nvSpPr>
          <p:spPr bwMode="auto">
            <a:xfrm>
              <a:off x="1465" y="2415"/>
              <a:ext cx="308" cy="1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821 w 21600"/>
                <a:gd name="T13" fmla="*/ 463 h 21600"/>
                <a:gd name="T14" fmla="*/ 15779 w 21600"/>
                <a:gd name="T15" fmla="*/ 21137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6600"/>
            </a:solidFill>
            <a:ln w="9525">
              <a:solidFill>
                <a:srgbClr val="000000"/>
              </a:solidFill>
              <a:miter lim="800000"/>
              <a:headEnd/>
              <a:tailEnd/>
            </a:ln>
          </p:spPr>
          <p:txBody>
            <a:bodyPr/>
            <a:lstStyle/>
            <a:p>
              <a:endParaRPr lang="ja-JP" altLang="en-US"/>
            </a:p>
          </p:txBody>
        </p:sp>
      </p:grpSp>
      <p:sp>
        <p:nvSpPr>
          <p:cNvPr id="37903" name="Pyr3"/>
          <p:cNvSpPr>
            <a:spLocks noEditPoints="1" noChangeArrowheads="1"/>
          </p:cNvSpPr>
          <p:nvPr/>
        </p:nvSpPr>
        <p:spPr bwMode="auto">
          <a:xfrm>
            <a:off x="2066925" y="2497032"/>
            <a:ext cx="749300" cy="222250"/>
          </a:xfrm>
          <a:custGeom>
            <a:avLst/>
            <a:gdLst>
              <a:gd name="T0" fmla="*/ 2147483647 w 21600"/>
              <a:gd name="T1" fmla="*/ 0 h 21600"/>
              <a:gd name="T2" fmla="*/ 2147483647 w 21600"/>
              <a:gd name="T3" fmla="*/ 0 h 21600"/>
              <a:gd name="T4" fmla="*/ 2147483647 w 21600"/>
              <a:gd name="T5" fmla="*/ 2147483647 h 21600"/>
              <a:gd name="T6" fmla="*/ 0 w 21600"/>
              <a:gd name="T7" fmla="*/ 2147483647 h 21600"/>
              <a:gd name="T8" fmla="*/ 0 60000 65536"/>
              <a:gd name="T9" fmla="*/ 0 60000 65536"/>
              <a:gd name="T10" fmla="*/ 0 60000 65536"/>
              <a:gd name="T11" fmla="*/ 0 60000 65536"/>
              <a:gd name="T12" fmla="*/ 5287 w 21600"/>
              <a:gd name="T13" fmla="*/ 500 h 21600"/>
              <a:gd name="T14" fmla="*/ 16312 w 21600"/>
              <a:gd name="T15" fmla="*/ 21100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FF66"/>
          </a:solidFill>
          <a:ln w="9525">
            <a:solidFill>
              <a:srgbClr val="000000"/>
            </a:solidFill>
            <a:miter lim="800000"/>
            <a:headEnd/>
            <a:tailEnd/>
          </a:ln>
        </p:spPr>
        <p:txBody>
          <a:bodyPr/>
          <a:lstStyle/>
          <a:p>
            <a:endParaRPr lang="ja-JP" altLang="en-US"/>
          </a:p>
        </p:txBody>
      </p:sp>
      <p:pic>
        <p:nvPicPr>
          <p:cNvPr id="37904" name="Picture 28"/>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13021" name="Rectangle 29"/>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②</a:t>
            </a:r>
            <a:r>
              <a:rPr lang="en-US" altLang="ja-JP" sz="3200" dirty="0"/>
              <a:t>-8 </a:t>
            </a:r>
            <a:r>
              <a:rPr lang="ja-JP" altLang="en-US" sz="3200" dirty="0"/>
              <a:t>情報の分類・整理・ポイント</a:t>
            </a:r>
            <a:endParaRPr lang="ja-JP" altLang="en-US" sz="3200" strike="dblStrike" dirty="0">
              <a:solidFill>
                <a:srgbClr val="FF0000"/>
              </a:solidFill>
            </a:endParaRPr>
          </a:p>
        </p:txBody>
      </p:sp>
      <p:sp>
        <p:nvSpPr>
          <p:cNvPr id="22" name="Text Box 14"/>
          <p:cNvSpPr txBox="1">
            <a:spLocks noChangeArrowheads="1"/>
          </p:cNvSpPr>
          <p:nvPr/>
        </p:nvSpPr>
        <p:spPr bwMode="auto">
          <a:xfrm>
            <a:off x="504031" y="4307046"/>
            <a:ext cx="8135938" cy="2185214"/>
          </a:xfrm>
          <a:prstGeom prst="rect">
            <a:avLst/>
          </a:prstGeom>
          <a:noFill/>
          <a:ln w="9525" algn="ctr">
            <a:noFill/>
            <a:miter lim="800000"/>
            <a:headEnd/>
            <a:tailEnd/>
          </a:ln>
        </p:spPr>
        <p:txBody>
          <a:bodyPr>
            <a:spAutoFit/>
          </a:bodyPr>
          <a:lstStyle/>
          <a:p>
            <a:pPr algn="l"/>
            <a:r>
              <a:rPr lang="ja-JP" altLang="en-US" sz="3200" dirty="0"/>
              <a:t>（２）重要な分類の項目に注意</a:t>
            </a:r>
          </a:p>
          <a:p>
            <a:pPr algn="l"/>
            <a:r>
              <a:rPr lang="ja-JP" altLang="en-US" sz="3200" dirty="0"/>
              <a:t>　　</a:t>
            </a:r>
            <a:r>
              <a:rPr lang="ja-JP" altLang="en-US" sz="2400" dirty="0"/>
              <a:t>例）対象　危険原因　道路構造　危険状況 等</a:t>
            </a:r>
          </a:p>
          <a:p>
            <a:pPr algn="l"/>
            <a:endParaRPr lang="en-US" altLang="ja-JP" sz="800" dirty="0"/>
          </a:p>
          <a:p>
            <a:pPr algn="l"/>
            <a:r>
              <a:rPr lang="ja-JP" altLang="en-US" sz="3200" dirty="0"/>
              <a:t>（３）情報収集すべき項目の見直し</a:t>
            </a:r>
            <a:endParaRPr lang="en-US" altLang="ja-JP" sz="3200" dirty="0"/>
          </a:p>
          <a:p>
            <a:pPr algn="l"/>
            <a:r>
              <a:rPr lang="ja-JP" altLang="en-US" sz="3200" dirty="0"/>
              <a:t>　　</a:t>
            </a:r>
            <a:r>
              <a:rPr lang="ja-JP" altLang="en-US" sz="2400" dirty="0"/>
              <a:t>報告書へのフィードバック等、目的・用途を明確に</a:t>
            </a:r>
          </a:p>
        </p:txBody>
      </p:sp>
      <p:sp>
        <p:nvSpPr>
          <p:cNvPr id="2" name="四角形吹き出し 1"/>
          <p:cNvSpPr/>
          <p:nvPr/>
        </p:nvSpPr>
        <p:spPr bwMode="auto">
          <a:xfrm>
            <a:off x="7148712" y="4494405"/>
            <a:ext cx="1691481" cy="1329308"/>
          </a:xfrm>
          <a:prstGeom prst="wedgeRectCallout">
            <a:avLst>
              <a:gd name="adj1" fmla="val -54027"/>
              <a:gd name="adj2" fmla="val -72662"/>
            </a:avLst>
          </a:prstGeom>
          <a:solidFill>
            <a:srgbClr val="CCFFCC"/>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ＭＳ Ｐゴシック" pitchFamily="50" charset="-128"/>
              </a:rPr>
              <a:t>相手のヒヤリが多く、</a:t>
            </a:r>
            <a:r>
              <a:rPr kumimoji="1" lang="en-US" altLang="ja-JP" sz="1800" b="0" i="0" u="none" strike="noStrike" cap="none" normalizeH="0" baseline="0" dirty="0">
                <a:ln>
                  <a:noFill/>
                </a:ln>
                <a:solidFill>
                  <a:schemeClr val="tx1"/>
                </a:solidFill>
                <a:effectLst/>
                <a:latin typeface="Arial" charset="0"/>
                <a:ea typeface="ＭＳ Ｐゴシック" pitchFamily="50" charset="-128"/>
              </a:rPr>
              <a:t/>
            </a:r>
            <a:br>
              <a:rPr kumimoji="1" lang="en-US" altLang="ja-JP" sz="1800" b="0" i="0" u="none" strike="noStrike" cap="none" normalizeH="0" baseline="0" dirty="0">
                <a:ln>
                  <a:noFill/>
                </a:ln>
                <a:solidFill>
                  <a:schemeClr val="tx1"/>
                </a:solidFill>
                <a:effectLst/>
                <a:latin typeface="Arial" charset="0"/>
                <a:ea typeface="ＭＳ Ｐゴシック" pitchFamily="50" charset="-128"/>
              </a:rPr>
            </a:br>
            <a:r>
              <a:rPr kumimoji="1" lang="ja-JP" altLang="en-US" sz="1800" b="0" i="0" u="none" strike="noStrike" cap="none" normalizeH="0" baseline="0" dirty="0">
                <a:ln>
                  <a:noFill/>
                </a:ln>
                <a:solidFill>
                  <a:schemeClr val="tx1"/>
                </a:solidFill>
                <a:effectLst/>
                <a:latin typeface="Arial" charset="0"/>
                <a:ea typeface="ＭＳ Ｐゴシック" pitchFamily="50" charset="-128"/>
              </a:rPr>
              <a:t>自分のヒヤリが少ない傾向</a:t>
            </a:r>
          </a:p>
        </p:txBody>
      </p:sp>
      <p:sp>
        <p:nvSpPr>
          <p:cNvPr id="3" name="スライド番号プレースホルダー 2"/>
          <p:cNvSpPr>
            <a:spLocks noGrp="1"/>
          </p:cNvSpPr>
          <p:nvPr>
            <p:ph type="sldNum" sz="quarter" idx="11"/>
          </p:nvPr>
        </p:nvSpPr>
        <p:spPr/>
        <p:txBody>
          <a:bodyPr/>
          <a:lstStyle/>
          <a:p>
            <a:pPr>
              <a:defRPr/>
            </a:pPr>
            <a:fld id="{B25CD8ED-8122-4CB1-88A3-D25624D730E8}" type="slidenum">
              <a:rPr lang="en-US" altLang="ja-JP" smtClean="0"/>
              <a:pPr>
                <a:defRPr/>
              </a:pPr>
              <a:t>48</a:t>
            </a:fld>
            <a:endParaRPr lang="en-US" altLang="ja-JP"/>
          </a:p>
        </p:txBody>
      </p:sp>
    </p:spTree>
    <p:extLst>
      <p:ext uri="{BB962C8B-B14F-4D97-AF65-F5344CB8AC3E}">
        <p14:creationId xmlns:p14="http://schemas.microsoft.com/office/powerpoint/2010/main" val="29616309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p:cNvSpPr>
            <a:spLocks noChangeArrowheads="1"/>
          </p:cNvSpPr>
          <p:nvPr/>
        </p:nvSpPr>
        <p:spPr bwMode="auto">
          <a:xfrm>
            <a:off x="180304" y="1107583"/>
            <a:ext cx="8770513" cy="5306096"/>
          </a:xfrm>
          <a:prstGeom prst="roundRect">
            <a:avLst>
              <a:gd name="adj" fmla="val 16667"/>
            </a:avLst>
          </a:prstGeom>
          <a:solidFill>
            <a:srgbClr val="CCFFFF">
              <a:alpha val="43137"/>
            </a:srgbClr>
          </a:solidFill>
          <a:ln w="9525" algn="ctr">
            <a:solidFill>
              <a:schemeClr val="tx1"/>
            </a:solidFill>
            <a:round/>
            <a:headEnd/>
            <a:tailEnd/>
          </a:ln>
        </p:spPr>
        <p:txBody>
          <a:bodyPr wrap="square" anchor="ctr">
            <a:noAutofit/>
          </a:bodyPr>
          <a:lstStyle/>
          <a:p>
            <a:endParaRPr lang="ja-JP" altLang="en-US"/>
          </a:p>
        </p:txBody>
      </p:sp>
      <p:sp>
        <p:nvSpPr>
          <p:cNvPr id="23556" name="AutoShape 3"/>
          <p:cNvSpPr>
            <a:spLocks noChangeArrowheads="1"/>
          </p:cNvSpPr>
          <p:nvPr/>
        </p:nvSpPr>
        <p:spPr bwMode="auto">
          <a:xfrm>
            <a:off x="1908161" y="1344613"/>
            <a:ext cx="3749675"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①</a:t>
            </a:r>
            <a:r>
              <a:rPr lang="ja-JP" altLang="en-US" sz="2400" dirty="0">
                <a:latin typeface="ＭＳ Ｐゴシック" pitchFamily="50" charset="-128"/>
              </a:rPr>
              <a:t>情報収集</a:t>
            </a:r>
          </a:p>
        </p:txBody>
      </p:sp>
      <p:sp>
        <p:nvSpPr>
          <p:cNvPr id="23557" name="AutoShape 4"/>
          <p:cNvSpPr>
            <a:spLocks noChangeArrowheads="1"/>
          </p:cNvSpPr>
          <p:nvPr/>
        </p:nvSpPr>
        <p:spPr bwMode="auto">
          <a:xfrm>
            <a:off x="1924036" y="2237780"/>
            <a:ext cx="4447482" cy="510778"/>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en-US" altLang="ja-JP" sz="2400" dirty="0">
                <a:latin typeface="ＭＳ Ｐゴシック" pitchFamily="50" charset="-128"/>
              </a:rPr>
              <a:t>②</a:t>
            </a:r>
            <a:r>
              <a:rPr lang="ja-JP" altLang="en-US" sz="2400" dirty="0">
                <a:latin typeface="ＭＳ Ｐゴシック" pitchFamily="50" charset="-128"/>
              </a:rPr>
              <a:t>　情報の分類・整理・傾向把握</a:t>
            </a:r>
            <a:endParaRPr lang="en-US" altLang="ja-JP" sz="2400" dirty="0">
              <a:latin typeface="ＭＳ Ｐゴシック" pitchFamily="50" charset="-128"/>
            </a:endParaRPr>
          </a:p>
        </p:txBody>
      </p:sp>
      <p:sp>
        <p:nvSpPr>
          <p:cNvPr id="23558" name="AutoShape 5"/>
          <p:cNvSpPr>
            <a:spLocks noChangeArrowheads="1"/>
          </p:cNvSpPr>
          <p:nvPr/>
        </p:nvSpPr>
        <p:spPr bwMode="auto">
          <a:xfrm>
            <a:off x="1908161" y="3706813"/>
            <a:ext cx="2598737" cy="927100"/>
          </a:xfrm>
          <a:prstGeom prst="roundRect">
            <a:avLst>
              <a:gd name="adj" fmla="val 16667"/>
            </a:avLst>
          </a:prstGeom>
          <a:solidFill>
            <a:srgbClr val="00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③</a:t>
            </a:r>
            <a:r>
              <a:rPr lang="ja-JP" altLang="en-US" sz="2400" dirty="0">
                <a:latin typeface="ＭＳ Ｐゴシック" pitchFamily="50" charset="-128"/>
              </a:rPr>
              <a:t>　根本原因の</a:t>
            </a:r>
          </a:p>
          <a:p>
            <a:r>
              <a:rPr lang="ja-JP" altLang="en-US" sz="2400" dirty="0">
                <a:latin typeface="ＭＳ Ｐゴシック" pitchFamily="50" charset="-128"/>
              </a:rPr>
              <a:t>分析</a:t>
            </a:r>
          </a:p>
        </p:txBody>
      </p:sp>
      <p:sp>
        <p:nvSpPr>
          <p:cNvPr id="23559" name="AutoShape 6"/>
          <p:cNvSpPr>
            <a:spLocks noChangeArrowheads="1"/>
          </p:cNvSpPr>
          <p:nvPr/>
        </p:nvSpPr>
        <p:spPr bwMode="auto">
          <a:xfrm>
            <a:off x="1908161" y="5160963"/>
            <a:ext cx="6846887"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④</a:t>
            </a:r>
            <a:r>
              <a:rPr lang="ja-JP" altLang="en-US" sz="2400" dirty="0">
                <a:latin typeface="ＭＳ Ｐゴシック" pitchFamily="50" charset="-128"/>
              </a:rPr>
              <a:t>傾向対策・重点対策の検討と実施</a:t>
            </a:r>
          </a:p>
        </p:txBody>
      </p:sp>
      <p:sp>
        <p:nvSpPr>
          <p:cNvPr id="23560" name="AutoShape 7"/>
          <p:cNvSpPr>
            <a:spLocks noChangeArrowheads="1"/>
          </p:cNvSpPr>
          <p:nvPr/>
        </p:nvSpPr>
        <p:spPr bwMode="auto">
          <a:xfrm>
            <a:off x="2165505" y="5841405"/>
            <a:ext cx="5120312" cy="510778"/>
          </a:xfrm>
          <a:prstGeom prst="roundRect">
            <a:avLst>
              <a:gd name="adj" fmla="val 16667"/>
            </a:avLst>
          </a:prstGeom>
          <a:noFill/>
          <a:ln w="9525" algn="ctr">
            <a:noFill/>
            <a:round/>
            <a:headEnd/>
            <a:tailEnd/>
          </a:ln>
        </p:spPr>
        <p:txBody>
          <a:bodyPr wrap="none" anchor="ctr">
            <a:spAutoFit/>
          </a:bodyPr>
          <a:lstStyle/>
          <a:p>
            <a:r>
              <a:rPr lang="ja-JP" altLang="en-US" sz="2400" dirty="0">
                <a:latin typeface="ＭＳ Ｐゴシック" pitchFamily="50" charset="-128"/>
              </a:rPr>
              <a:t>⑥リスク管理をするための環境の整備</a:t>
            </a:r>
          </a:p>
        </p:txBody>
      </p:sp>
      <p:sp>
        <p:nvSpPr>
          <p:cNvPr id="23561" name="AutoShape 8"/>
          <p:cNvSpPr>
            <a:spLocks noChangeArrowheads="1"/>
          </p:cNvSpPr>
          <p:nvPr/>
        </p:nvSpPr>
        <p:spPr bwMode="auto">
          <a:xfrm>
            <a:off x="2990836" y="4652963"/>
            <a:ext cx="485775" cy="504825"/>
          </a:xfrm>
          <a:prstGeom prst="downArrow">
            <a:avLst>
              <a:gd name="adj1" fmla="val 49676"/>
              <a:gd name="adj2" fmla="val 50157"/>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2" name="AutoShape 9"/>
          <p:cNvSpPr>
            <a:spLocks noChangeArrowheads="1"/>
          </p:cNvSpPr>
          <p:nvPr/>
        </p:nvSpPr>
        <p:spPr bwMode="auto">
          <a:xfrm>
            <a:off x="4835511" y="2781300"/>
            <a:ext cx="485775" cy="2374900"/>
          </a:xfrm>
          <a:prstGeom prst="downArrow">
            <a:avLst>
              <a:gd name="adj1" fmla="val 49676"/>
              <a:gd name="adj2" fmla="val 126183"/>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3" name="AutoShape 10"/>
          <p:cNvSpPr>
            <a:spLocks noChangeArrowheads="1"/>
          </p:cNvSpPr>
          <p:nvPr/>
        </p:nvSpPr>
        <p:spPr bwMode="auto">
          <a:xfrm>
            <a:off x="2212961" y="2813050"/>
            <a:ext cx="2014537" cy="839788"/>
          </a:xfrm>
          <a:prstGeom prst="downArrow">
            <a:avLst>
              <a:gd name="adj1" fmla="val 49676"/>
              <a:gd name="adj2" fmla="val 48264"/>
            </a:avLst>
          </a:prstGeom>
          <a:gradFill rotWithShape="1">
            <a:gsLst>
              <a:gs pos="0">
                <a:schemeClr val="bg1"/>
              </a:gs>
              <a:gs pos="100000">
                <a:srgbClr val="FFCC66"/>
              </a:gs>
            </a:gsLst>
            <a:lin ang="5400000" scaled="1"/>
          </a:gradFill>
          <a:ln w="25400" algn="ctr">
            <a:solidFill>
              <a:srgbClr val="FF9933"/>
            </a:solidFill>
            <a:miter lim="800000"/>
            <a:headEnd/>
            <a:tailEnd/>
          </a:ln>
        </p:spPr>
        <p:txBody>
          <a:bodyPr anchor="ctr">
            <a:spAutoFit/>
          </a:bodyPr>
          <a:lstStyle/>
          <a:p>
            <a:r>
              <a:rPr lang="ja-JP" altLang="en-US"/>
              <a:t>事例の抽出</a:t>
            </a:r>
          </a:p>
        </p:txBody>
      </p:sp>
      <p:sp>
        <p:nvSpPr>
          <p:cNvPr id="23564" name="AutoShape 11"/>
          <p:cNvSpPr>
            <a:spLocks noChangeArrowheads="1"/>
          </p:cNvSpPr>
          <p:nvPr/>
        </p:nvSpPr>
        <p:spPr bwMode="auto">
          <a:xfrm>
            <a:off x="3209911" y="1874838"/>
            <a:ext cx="485775" cy="360362"/>
          </a:xfrm>
          <a:prstGeom prst="downArrow">
            <a:avLst>
              <a:gd name="adj1" fmla="val 49676"/>
              <a:gd name="adj2" fmla="val 48264"/>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pic>
        <p:nvPicPr>
          <p:cNvPr id="23565" name="Picture 17"/>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76850" name="Rectangle 18"/>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リスク管理の流れ</a:t>
            </a:r>
          </a:p>
        </p:txBody>
      </p:sp>
      <p:sp>
        <p:nvSpPr>
          <p:cNvPr id="16" name="AutoShape 5"/>
          <p:cNvSpPr>
            <a:spLocks noChangeArrowheads="1"/>
          </p:cNvSpPr>
          <p:nvPr/>
        </p:nvSpPr>
        <p:spPr bwMode="auto">
          <a:xfrm>
            <a:off x="244638" y="3154724"/>
            <a:ext cx="1571283" cy="919401"/>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ja-JP" altLang="en-US" sz="2400" dirty="0">
                <a:latin typeface="ＭＳ Ｐゴシック" pitchFamily="50" charset="-128"/>
              </a:rPr>
              <a:t>⑤　効果の把握</a:t>
            </a:r>
          </a:p>
        </p:txBody>
      </p:sp>
      <p:sp>
        <p:nvSpPr>
          <p:cNvPr id="18" name="曲折矢印 17"/>
          <p:cNvSpPr/>
          <p:nvPr/>
        </p:nvSpPr>
        <p:spPr bwMode="auto">
          <a:xfrm rot="16200000">
            <a:off x="540914" y="4314420"/>
            <a:ext cx="1481069" cy="991674"/>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0" name="曲折矢印 19"/>
          <p:cNvSpPr/>
          <p:nvPr/>
        </p:nvSpPr>
        <p:spPr bwMode="auto">
          <a:xfrm>
            <a:off x="888643" y="1390918"/>
            <a:ext cx="940158" cy="1712889"/>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49</a:t>
            </a:fld>
            <a:endParaRPr lang="en-US" altLang="ja-JP" dirty="0"/>
          </a:p>
        </p:txBody>
      </p:sp>
      <p:sp>
        <p:nvSpPr>
          <p:cNvPr id="21" name="AutoShape 12"/>
          <p:cNvSpPr>
            <a:spLocks noChangeArrowheads="1"/>
          </p:cNvSpPr>
          <p:nvPr/>
        </p:nvSpPr>
        <p:spPr bwMode="auto">
          <a:xfrm>
            <a:off x="6373106" y="3279775"/>
            <a:ext cx="234791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latin typeface="ＭＳ Ｐゴシック" pitchFamily="50" charset="-128"/>
              </a:rPr>
              <a:t>⑧</a:t>
            </a:r>
            <a:r>
              <a:rPr lang="en-US" altLang="ja-JP" dirty="0">
                <a:latin typeface="ＭＳ Ｐゴシック" pitchFamily="50" charset="-128"/>
              </a:rPr>
              <a:t> </a:t>
            </a:r>
            <a:r>
              <a:rPr lang="ja-JP" altLang="en-US" dirty="0">
                <a:latin typeface="ＭＳ Ｐゴシック" pitchFamily="50" charset="-128"/>
              </a:rPr>
              <a:t>対策を取る危険の</a:t>
            </a:r>
          </a:p>
          <a:p>
            <a:r>
              <a:rPr lang="ja-JP" altLang="en-US" dirty="0">
                <a:latin typeface="ＭＳ Ｐゴシック" pitchFamily="50" charset="-128"/>
              </a:rPr>
              <a:t>絞り込み</a:t>
            </a:r>
          </a:p>
          <a:p>
            <a:r>
              <a:rPr lang="ja-JP" altLang="en-US" dirty="0">
                <a:latin typeface="ＭＳ Ｐゴシック" pitchFamily="50" charset="-128"/>
              </a:rPr>
              <a:t>（リスクの評価）</a:t>
            </a:r>
          </a:p>
        </p:txBody>
      </p:sp>
      <p:sp>
        <p:nvSpPr>
          <p:cNvPr id="22" name="AutoShape 13"/>
          <p:cNvSpPr>
            <a:spLocks noChangeArrowheads="1"/>
          </p:cNvSpPr>
          <p:nvPr/>
        </p:nvSpPr>
        <p:spPr bwMode="auto">
          <a:xfrm>
            <a:off x="7379581" y="2420938"/>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3" name="AutoShape 16"/>
          <p:cNvSpPr>
            <a:spLocks noChangeArrowheads="1"/>
          </p:cNvSpPr>
          <p:nvPr/>
        </p:nvSpPr>
        <p:spPr bwMode="auto">
          <a:xfrm>
            <a:off x="6373106" y="1336675"/>
            <a:ext cx="230346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t>⑦</a:t>
            </a:r>
            <a:r>
              <a:rPr lang="en-US" altLang="ja-JP" dirty="0"/>
              <a:t> </a:t>
            </a:r>
            <a:r>
              <a:rPr lang="ja-JP" altLang="en-US" dirty="0"/>
              <a:t>輸送現場に</a:t>
            </a:r>
          </a:p>
          <a:p>
            <a:r>
              <a:rPr lang="ja-JP" altLang="en-US" dirty="0"/>
              <a:t>潜在する</a:t>
            </a:r>
          </a:p>
          <a:p>
            <a:r>
              <a:rPr lang="ja-JP" altLang="en-US" dirty="0"/>
              <a:t>危険の掘り起こし</a:t>
            </a:r>
          </a:p>
        </p:txBody>
      </p:sp>
      <p:sp>
        <p:nvSpPr>
          <p:cNvPr id="24" name="AutoShape 18"/>
          <p:cNvSpPr>
            <a:spLocks noChangeArrowheads="1"/>
          </p:cNvSpPr>
          <p:nvPr/>
        </p:nvSpPr>
        <p:spPr bwMode="auto">
          <a:xfrm>
            <a:off x="5795256" y="1384300"/>
            <a:ext cx="576262" cy="485775"/>
          </a:xfrm>
          <a:prstGeom prst="rightArrow">
            <a:avLst>
              <a:gd name="adj1" fmla="val 49676"/>
              <a:gd name="adj2" fmla="val 49598"/>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5" name="AutoShape 13"/>
          <p:cNvSpPr>
            <a:spLocks noChangeArrowheads="1"/>
          </p:cNvSpPr>
          <p:nvPr/>
        </p:nvSpPr>
        <p:spPr bwMode="auto">
          <a:xfrm>
            <a:off x="7404100" y="4349996"/>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6" name="曲折矢印 25"/>
          <p:cNvSpPr/>
          <p:nvPr/>
        </p:nvSpPr>
        <p:spPr bwMode="auto">
          <a:xfrm rot="10800000" flipH="1">
            <a:off x="1349721" y="4098429"/>
            <a:ext cx="519805" cy="418116"/>
          </a:xfrm>
          <a:prstGeom prst="bentArrow">
            <a:avLst>
              <a:gd name="adj1" fmla="val 28364"/>
              <a:gd name="adj2" fmla="val 25649"/>
              <a:gd name="adj3" fmla="val 23823"/>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7" name="曲折矢印 26"/>
          <p:cNvSpPr/>
          <p:nvPr/>
        </p:nvSpPr>
        <p:spPr bwMode="auto">
          <a:xfrm>
            <a:off x="1337012" y="2404366"/>
            <a:ext cx="474952" cy="699441"/>
          </a:xfrm>
          <a:prstGeom prst="bentArrow">
            <a:avLst>
              <a:gd name="adj1" fmla="val 32139"/>
              <a:gd name="adj2" fmla="val 33199"/>
              <a:gd name="adj3" fmla="val 35148"/>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8" name="曲折矢印 27"/>
          <p:cNvSpPr/>
          <p:nvPr/>
        </p:nvSpPr>
        <p:spPr bwMode="auto">
          <a:xfrm rot="10800000" flipH="1">
            <a:off x="487938" y="4106738"/>
            <a:ext cx="1289347" cy="1886473"/>
          </a:xfrm>
          <a:prstGeom prst="bentArrow">
            <a:avLst>
              <a:gd name="adj1" fmla="val 11239"/>
              <a:gd name="adj2" fmla="val 13487"/>
              <a:gd name="adj3" fmla="val 18261"/>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1933897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0" y="1588"/>
            <a:ext cx="9144000" cy="792162"/>
          </a:xfrm>
          <a:gradFill rotWithShape="1">
            <a:gsLst>
              <a:gs pos="0">
                <a:srgbClr val="99FF99">
                  <a:alpha val="99001"/>
                </a:srgbClr>
              </a:gs>
              <a:gs pos="50000">
                <a:schemeClr val="bg1"/>
              </a:gs>
              <a:gs pos="100000">
                <a:srgbClr val="99FF99">
                  <a:alpha val="99001"/>
                </a:srgbClr>
              </a:gs>
            </a:gsLst>
            <a:lin ang="5400000" scaled="1"/>
          </a:gradFill>
        </p:spPr>
        <p:txBody>
          <a:bodyPr/>
          <a:lstStyle/>
          <a:p>
            <a:pPr algn="ctr" eaLnBrk="1" hangingPunct="1">
              <a:defRPr/>
            </a:pPr>
            <a:r>
              <a:rPr lang="ja-JP" altLang="en-US"/>
              <a:t>目　次</a:t>
            </a:r>
          </a:p>
        </p:txBody>
      </p:sp>
      <p:sp>
        <p:nvSpPr>
          <p:cNvPr id="7174" name="Rectangle 3"/>
          <p:cNvSpPr>
            <a:spLocks noGrp="1" noChangeArrowheads="1"/>
          </p:cNvSpPr>
          <p:nvPr>
            <p:ph type="body" idx="1"/>
          </p:nvPr>
        </p:nvSpPr>
        <p:spPr>
          <a:xfrm>
            <a:off x="1476374" y="1916113"/>
            <a:ext cx="7108067" cy="3240087"/>
          </a:xfrm>
        </p:spPr>
        <p:txBody>
          <a:bodyPr/>
          <a:lstStyle/>
          <a:p>
            <a:pPr eaLnBrk="1" hangingPunct="1">
              <a:buFont typeface="Wingdings" pitchFamily="2" charset="2"/>
              <a:buNone/>
            </a:pPr>
            <a:r>
              <a:rPr lang="ja-JP" altLang="en-US" dirty="0"/>
              <a:t>１．「リスク管理」とは何か</a:t>
            </a:r>
            <a:endParaRPr lang="en-US" altLang="ja-JP" dirty="0"/>
          </a:p>
          <a:p>
            <a:pPr eaLnBrk="1" hangingPunct="1">
              <a:buFont typeface="Wingdings" pitchFamily="2" charset="2"/>
              <a:buNone/>
            </a:pPr>
            <a:r>
              <a:rPr lang="ja-JP" altLang="en-US" dirty="0"/>
              <a:t>　　　　～その必要性～</a:t>
            </a:r>
          </a:p>
          <a:p>
            <a:pPr eaLnBrk="1" hangingPunct="1">
              <a:buFont typeface="Wingdings" pitchFamily="2" charset="2"/>
              <a:buNone/>
            </a:pPr>
            <a:endParaRPr lang="ja-JP" altLang="en-US" sz="2800" dirty="0"/>
          </a:p>
          <a:p>
            <a:pPr eaLnBrk="1" hangingPunct="1">
              <a:buFont typeface="Wingdings" pitchFamily="2" charset="2"/>
              <a:buNone/>
            </a:pPr>
            <a:r>
              <a:rPr lang="ja-JP" altLang="en-US" dirty="0"/>
              <a:t>２．「リスク管理」の具体的な流れ</a:t>
            </a:r>
          </a:p>
        </p:txBody>
      </p:sp>
      <p:pic>
        <p:nvPicPr>
          <p:cNvPr id="7175" name="Picture 4"/>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5</a:t>
            </a:fld>
            <a:endParaRPr lang="en-US" altLang="ja-JP" dirty="0"/>
          </a:p>
        </p:txBody>
      </p:sp>
    </p:spTree>
    <p:extLst>
      <p:ext uri="{BB962C8B-B14F-4D97-AF65-F5344CB8AC3E}">
        <p14:creationId xmlns:p14="http://schemas.microsoft.com/office/powerpoint/2010/main" val="31611918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bwMode="auto">
          <a:xfrm>
            <a:off x="185279" y="2470528"/>
            <a:ext cx="8798300" cy="3204000"/>
          </a:xfrm>
          <a:prstGeom prst="rect">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9939" name="Rectangle 3"/>
          <p:cNvSpPr>
            <a:spLocks noGrp="1" noChangeArrowheads="1"/>
          </p:cNvSpPr>
          <p:nvPr>
            <p:ph type="body" idx="1"/>
          </p:nvPr>
        </p:nvSpPr>
        <p:spPr>
          <a:xfrm>
            <a:off x="179388" y="776287"/>
            <a:ext cx="5832475" cy="1871663"/>
          </a:xfrm>
        </p:spPr>
        <p:txBody>
          <a:bodyPr/>
          <a:lstStyle/>
          <a:p>
            <a:pPr eaLnBrk="1" hangingPunct="1">
              <a:lnSpc>
                <a:spcPct val="90000"/>
              </a:lnSpc>
              <a:buFont typeface="Wingdings" pitchFamily="2" charset="2"/>
              <a:buNone/>
            </a:pPr>
            <a:r>
              <a:rPr lang="ja-JP" altLang="en-US" dirty="0"/>
              <a:t>・事故は「事象の連鎖」で起きる</a:t>
            </a:r>
            <a:endParaRPr lang="en-US" altLang="ja-JP" dirty="0"/>
          </a:p>
          <a:p>
            <a:pPr eaLnBrk="1" hangingPunct="1">
              <a:lnSpc>
                <a:spcPct val="90000"/>
              </a:lnSpc>
              <a:buNone/>
            </a:pPr>
            <a:r>
              <a:rPr lang="ja-JP" altLang="en-US" dirty="0"/>
              <a:t>・根本的な原因を解消することにより事故を再発防止する</a:t>
            </a:r>
          </a:p>
        </p:txBody>
      </p:sp>
      <p:sp>
        <p:nvSpPr>
          <p:cNvPr id="39940" name="Text Box 6"/>
          <p:cNvSpPr txBox="1">
            <a:spLocks noChangeArrowheads="1"/>
          </p:cNvSpPr>
          <p:nvPr/>
        </p:nvSpPr>
        <p:spPr bwMode="auto">
          <a:xfrm>
            <a:off x="2775201" y="3355111"/>
            <a:ext cx="869950" cy="366712"/>
          </a:xfrm>
          <a:prstGeom prst="rect">
            <a:avLst/>
          </a:prstGeom>
          <a:noFill/>
          <a:ln w="9525" algn="ctr">
            <a:noFill/>
            <a:miter lim="800000"/>
            <a:headEnd/>
            <a:tailEnd/>
          </a:ln>
        </p:spPr>
        <p:txBody>
          <a:bodyPr wrap="none">
            <a:spAutoFit/>
          </a:bodyPr>
          <a:lstStyle/>
          <a:p>
            <a:r>
              <a:rPr lang="ja-JP" altLang="en-US" dirty="0"/>
              <a:t>寝不足</a:t>
            </a:r>
          </a:p>
        </p:txBody>
      </p:sp>
      <p:sp>
        <p:nvSpPr>
          <p:cNvPr id="39941" name="Text Box 13"/>
          <p:cNvSpPr txBox="1">
            <a:spLocks noChangeArrowheads="1"/>
          </p:cNvSpPr>
          <p:nvPr/>
        </p:nvSpPr>
        <p:spPr bwMode="auto">
          <a:xfrm>
            <a:off x="5997576" y="2733215"/>
            <a:ext cx="1085850" cy="366712"/>
          </a:xfrm>
          <a:prstGeom prst="rect">
            <a:avLst/>
          </a:prstGeom>
          <a:noFill/>
          <a:ln w="9525" algn="ctr">
            <a:noFill/>
            <a:miter lim="800000"/>
            <a:headEnd/>
            <a:tailEnd/>
          </a:ln>
        </p:spPr>
        <p:txBody>
          <a:bodyPr wrap="none">
            <a:spAutoFit/>
          </a:bodyPr>
          <a:lstStyle/>
          <a:p>
            <a:r>
              <a:rPr lang="ja-JP" altLang="en-US" dirty="0"/>
              <a:t>長い直線</a:t>
            </a:r>
          </a:p>
        </p:txBody>
      </p:sp>
      <p:sp>
        <p:nvSpPr>
          <p:cNvPr id="39942" name="Text Box 16"/>
          <p:cNvSpPr txBox="1">
            <a:spLocks noChangeArrowheads="1"/>
          </p:cNvSpPr>
          <p:nvPr/>
        </p:nvSpPr>
        <p:spPr bwMode="auto">
          <a:xfrm>
            <a:off x="7839076" y="3716547"/>
            <a:ext cx="641350" cy="366713"/>
          </a:xfrm>
          <a:prstGeom prst="rect">
            <a:avLst/>
          </a:prstGeom>
          <a:noFill/>
          <a:ln w="9525" algn="ctr">
            <a:noFill/>
            <a:miter lim="800000"/>
            <a:headEnd/>
            <a:tailEnd/>
          </a:ln>
        </p:spPr>
        <p:txBody>
          <a:bodyPr wrap="none">
            <a:spAutoFit/>
          </a:bodyPr>
          <a:lstStyle/>
          <a:p>
            <a:r>
              <a:rPr lang="ja-JP" altLang="en-US" dirty="0"/>
              <a:t>眠気</a:t>
            </a:r>
          </a:p>
        </p:txBody>
      </p:sp>
      <p:sp>
        <p:nvSpPr>
          <p:cNvPr id="39943" name="AutoShape 19"/>
          <p:cNvSpPr>
            <a:spLocks noChangeArrowheads="1"/>
          </p:cNvSpPr>
          <p:nvPr/>
        </p:nvSpPr>
        <p:spPr bwMode="auto">
          <a:xfrm>
            <a:off x="3643313" y="4505285"/>
            <a:ext cx="1296988" cy="1036638"/>
          </a:xfrm>
          <a:prstGeom prst="irregularSeal1">
            <a:avLst/>
          </a:prstGeom>
          <a:solidFill>
            <a:srgbClr val="FF0000"/>
          </a:solidFill>
          <a:ln w="9525" algn="ctr">
            <a:solidFill>
              <a:srgbClr val="FF0000"/>
            </a:solidFill>
            <a:miter lim="800000"/>
            <a:headEnd/>
            <a:tailEnd/>
          </a:ln>
        </p:spPr>
        <p:txBody>
          <a:bodyPr anchor="ctr">
            <a:spAutoFit/>
          </a:bodyPr>
          <a:lstStyle/>
          <a:p>
            <a:endParaRPr lang="ja-JP" altLang="en-US"/>
          </a:p>
        </p:txBody>
      </p:sp>
      <p:sp>
        <p:nvSpPr>
          <p:cNvPr id="39944" name="Text Box 20"/>
          <p:cNvSpPr txBox="1">
            <a:spLocks noChangeArrowheads="1"/>
          </p:cNvSpPr>
          <p:nvPr/>
        </p:nvSpPr>
        <p:spPr bwMode="auto">
          <a:xfrm>
            <a:off x="4000501" y="4148098"/>
            <a:ext cx="692150" cy="396875"/>
          </a:xfrm>
          <a:prstGeom prst="rect">
            <a:avLst/>
          </a:prstGeom>
          <a:noFill/>
          <a:ln w="9525" algn="ctr">
            <a:noFill/>
            <a:miter lim="800000"/>
            <a:headEnd/>
            <a:tailEnd/>
          </a:ln>
        </p:spPr>
        <p:txBody>
          <a:bodyPr wrap="none">
            <a:spAutoFit/>
          </a:bodyPr>
          <a:lstStyle/>
          <a:p>
            <a:r>
              <a:rPr lang="ja-JP" altLang="en-US" sz="2000" dirty="0"/>
              <a:t>事故</a:t>
            </a:r>
          </a:p>
        </p:txBody>
      </p:sp>
      <p:sp>
        <p:nvSpPr>
          <p:cNvPr id="39945" name="AutoShape 21"/>
          <p:cNvSpPr>
            <a:spLocks noChangeArrowheads="1"/>
          </p:cNvSpPr>
          <p:nvPr/>
        </p:nvSpPr>
        <p:spPr bwMode="auto">
          <a:xfrm>
            <a:off x="7596188" y="4122947"/>
            <a:ext cx="1152525" cy="720725"/>
          </a:xfrm>
          <a:prstGeom prst="cloudCallout">
            <a:avLst>
              <a:gd name="adj1" fmla="val -26861"/>
              <a:gd name="adj2" fmla="val 63435"/>
            </a:avLst>
          </a:prstGeom>
          <a:gradFill rotWithShape="1">
            <a:gsLst>
              <a:gs pos="0">
                <a:schemeClr val="accent1"/>
              </a:gs>
              <a:gs pos="100000">
                <a:schemeClr val="bg1"/>
              </a:gs>
            </a:gsLst>
            <a:lin ang="5400000" scaled="1"/>
          </a:gradFill>
          <a:ln w="9525">
            <a:solidFill>
              <a:schemeClr val="tx1"/>
            </a:solidFill>
            <a:round/>
            <a:headEnd/>
            <a:tailEnd/>
          </a:ln>
        </p:spPr>
        <p:txBody>
          <a:bodyPr anchor="ctr"/>
          <a:lstStyle/>
          <a:p>
            <a:r>
              <a:rPr lang="ja-JP" altLang="en-US" sz="1600">
                <a:ea typeface="ＤＦ特太ゴシック体" pitchFamily="1" charset="-128"/>
              </a:rPr>
              <a:t>ＺＺＺ</a:t>
            </a:r>
          </a:p>
        </p:txBody>
      </p:sp>
      <p:sp>
        <p:nvSpPr>
          <p:cNvPr id="39946" name="Text Box 22"/>
          <p:cNvSpPr txBox="1">
            <a:spLocks noChangeArrowheads="1"/>
          </p:cNvSpPr>
          <p:nvPr/>
        </p:nvSpPr>
        <p:spPr bwMode="auto">
          <a:xfrm>
            <a:off x="4176963" y="3346659"/>
            <a:ext cx="1074737" cy="369888"/>
          </a:xfrm>
          <a:prstGeom prst="rect">
            <a:avLst/>
          </a:prstGeom>
          <a:noFill/>
          <a:ln w="9525" algn="ctr">
            <a:noFill/>
            <a:miter lim="800000"/>
            <a:headEnd/>
            <a:tailEnd/>
          </a:ln>
        </p:spPr>
        <p:txBody>
          <a:bodyPr wrap="none">
            <a:spAutoFit/>
          </a:bodyPr>
          <a:lstStyle/>
          <a:p>
            <a:r>
              <a:rPr lang="ja-JP" altLang="en-US" dirty="0"/>
              <a:t>車を運転</a:t>
            </a:r>
          </a:p>
        </p:txBody>
      </p:sp>
      <p:sp>
        <p:nvSpPr>
          <p:cNvPr id="39947" name="AutoShape 25"/>
          <p:cNvSpPr>
            <a:spLocks noChangeArrowheads="1"/>
          </p:cNvSpPr>
          <p:nvPr/>
        </p:nvSpPr>
        <p:spPr bwMode="auto">
          <a:xfrm>
            <a:off x="3709650" y="3354096"/>
            <a:ext cx="431800" cy="414338"/>
          </a:xfrm>
          <a:prstGeom prst="rightArrow">
            <a:avLst>
              <a:gd name="adj1" fmla="val 39213"/>
              <a:gd name="adj2" fmla="val 60917"/>
            </a:avLst>
          </a:prstGeom>
          <a:gradFill rotWithShape="1">
            <a:gsLst>
              <a:gs pos="0">
                <a:schemeClr val="bg1"/>
              </a:gs>
              <a:gs pos="100000">
                <a:srgbClr val="FF9933"/>
              </a:gs>
            </a:gsLst>
            <a:lin ang="0" scaled="1"/>
          </a:gradFill>
          <a:ln w="9525" algn="ctr">
            <a:solidFill>
              <a:srgbClr val="FF0000"/>
            </a:solidFill>
            <a:miter lim="800000"/>
            <a:headEnd/>
            <a:tailEnd/>
          </a:ln>
        </p:spPr>
        <p:txBody>
          <a:bodyPr anchor="ctr">
            <a:spAutoFit/>
          </a:bodyPr>
          <a:lstStyle/>
          <a:p>
            <a:endParaRPr lang="ja-JP" altLang="en-US"/>
          </a:p>
        </p:txBody>
      </p:sp>
      <p:sp>
        <p:nvSpPr>
          <p:cNvPr id="39948" name="AutoShape 27"/>
          <p:cNvSpPr>
            <a:spLocks noChangeArrowheads="1"/>
          </p:cNvSpPr>
          <p:nvPr/>
        </p:nvSpPr>
        <p:spPr bwMode="auto">
          <a:xfrm>
            <a:off x="5437188" y="3330785"/>
            <a:ext cx="431800" cy="414337"/>
          </a:xfrm>
          <a:prstGeom prst="rightArrow">
            <a:avLst>
              <a:gd name="adj1" fmla="val 39213"/>
              <a:gd name="adj2" fmla="val 60917"/>
            </a:avLst>
          </a:prstGeom>
          <a:gradFill rotWithShape="1">
            <a:gsLst>
              <a:gs pos="0">
                <a:schemeClr val="bg1"/>
              </a:gs>
              <a:gs pos="100000">
                <a:srgbClr val="FF9933"/>
              </a:gs>
            </a:gsLst>
            <a:lin ang="0" scaled="1"/>
          </a:gradFill>
          <a:ln w="9525" algn="ctr">
            <a:solidFill>
              <a:srgbClr val="FF0000"/>
            </a:solidFill>
            <a:miter lim="800000"/>
            <a:headEnd/>
            <a:tailEnd/>
          </a:ln>
        </p:spPr>
        <p:txBody>
          <a:bodyPr anchor="ctr">
            <a:spAutoFit/>
          </a:bodyPr>
          <a:lstStyle/>
          <a:p>
            <a:endParaRPr lang="ja-JP" altLang="en-US"/>
          </a:p>
        </p:txBody>
      </p:sp>
      <p:sp>
        <p:nvSpPr>
          <p:cNvPr id="39949" name="AutoShape 29"/>
          <p:cNvSpPr>
            <a:spLocks noChangeArrowheads="1"/>
          </p:cNvSpPr>
          <p:nvPr/>
        </p:nvSpPr>
        <p:spPr bwMode="auto">
          <a:xfrm rot="20654802" flipH="1">
            <a:off x="7308851" y="4843672"/>
            <a:ext cx="431800" cy="431800"/>
          </a:xfrm>
          <a:prstGeom prst="rightArrow">
            <a:avLst>
              <a:gd name="adj1" fmla="val 39472"/>
              <a:gd name="adj2" fmla="val 41838"/>
            </a:avLst>
          </a:prstGeom>
          <a:gradFill rotWithShape="1">
            <a:gsLst>
              <a:gs pos="0">
                <a:schemeClr val="bg1"/>
              </a:gs>
              <a:gs pos="100000">
                <a:srgbClr val="FF9933"/>
              </a:gs>
            </a:gsLst>
            <a:lin ang="0" scaled="1"/>
          </a:gradFill>
          <a:ln w="9525" algn="ctr">
            <a:solidFill>
              <a:srgbClr val="FF0000"/>
            </a:solidFill>
            <a:miter lim="800000"/>
            <a:headEnd/>
            <a:tailEnd/>
          </a:ln>
        </p:spPr>
        <p:txBody>
          <a:bodyPr anchor="ctr">
            <a:spAutoFit/>
          </a:bodyPr>
          <a:lstStyle/>
          <a:p>
            <a:endParaRPr lang="ja-JP" altLang="en-US"/>
          </a:p>
        </p:txBody>
      </p:sp>
      <p:grpSp>
        <p:nvGrpSpPr>
          <p:cNvPr id="39950" name="Group 46"/>
          <p:cNvGrpSpPr>
            <a:grpSpLocks/>
          </p:cNvGrpSpPr>
          <p:nvPr/>
        </p:nvGrpSpPr>
        <p:grpSpPr bwMode="auto">
          <a:xfrm>
            <a:off x="5940426" y="3171783"/>
            <a:ext cx="1296987" cy="719138"/>
            <a:chOff x="3787" y="2478"/>
            <a:chExt cx="817" cy="453"/>
          </a:xfrm>
        </p:grpSpPr>
        <p:sp>
          <p:nvSpPr>
            <p:cNvPr id="39964" name="AutoShape 12"/>
            <p:cNvSpPr>
              <a:spLocks noChangeArrowheads="1"/>
            </p:cNvSpPr>
            <p:nvPr/>
          </p:nvSpPr>
          <p:spPr bwMode="auto">
            <a:xfrm flipV="1">
              <a:off x="3787" y="2478"/>
              <a:ext cx="817" cy="45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08 w 21600"/>
                <a:gd name="T13" fmla="*/ 5197 h 21600"/>
                <a:gd name="T14" fmla="*/ 16392 w 21600"/>
                <a:gd name="T15" fmla="*/ 16403 h 21600"/>
              </a:gdLst>
              <a:ahLst/>
              <a:cxnLst>
                <a:cxn ang="T8">
                  <a:pos x="T0" y="T1"/>
                </a:cxn>
                <a:cxn ang="T9">
                  <a:pos x="T2" y="T3"/>
                </a:cxn>
                <a:cxn ang="T10">
                  <a:pos x="T4" y="T5"/>
                </a:cxn>
                <a:cxn ang="T11">
                  <a:pos x="T6" y="T7"/>
                </a:cxn>
              </a:cxnLst>
              <a:rect l="T12" t="T13" r="T14" b="T15"/>
              <a:pathLst>
                <a:path w="21600" h="21600">
                  <a:moveTo>
                    <a:pt x="0" y="0"/>
                  </a:moveTo>
                  <a:lnTo>
                    <a:pt x="6821" y="21600"/>
                  </a:lnTo>
                  <a:lnTo>
                    <a:pt x="14779" y="21600"/>
                  </a:lnTo>
                  <a:lnTo>
                    <a:pt x="21600" y="0"/>
                  </a:lnTo>
                  <a:close/>
                </a:path>
              </a:pathLst>
            </a:custGeom>
            <a:solidFill>
              <a:srgbClr val="969696"/>
            </a:solidFill>
            <a:ln w="9525" algn="ctr">
              <a:solidFill>
                <a:srgbClr val="969696"/>
              </a:solidFill>
              <a:miter lim="800000"/>
              <a:headEnd/>
              <a:tailEnd/>
            </a:ln>
          </p:spPr>
          <p:txBody>
            <a:bodyPr anchor="ctr">
              <a:spAutoFit/>
            </a:bodyPr>
            <a:lstStyle/>
            <a:p>
              <a:endParaRPr lang="ja-JP" altLang="en-US"/>
            </a:p>
          </p:txBody>
        </p:sp>
        <p:sp>
          <p:nvSpPr>
            <p:cNvPr id="39965" name="AutoShape 30"/>
            <p:cNvSpPr>
              <a:spLocks noChangeArrowheads="1"/>
            </p:cNvSpPr>
            <p:nvPr/>
          </p:nvSpPr>
          <p:spPr bwMode="auto">
            <a:xfrm flipV="1">
              <a:off x="4150" y="2478"/>
              <a:ext cx="82" cy="12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68 w 21600"/>
                <a:gd name="T13" fmla="*/ 5268 h 21600"/>
                <a:gd name="T14" fmla="*/ 16332 w 21600"/>
                <a:gd name="T15" fmla="*/ 16332 h 21600"/>
              </a:gdLst>
              <a:ahLst/>
              <a:cxnLst>
                <a:cxn ang="T8">
                  <a:pos x="T0" y="T1"/>
                </a:cxn>
                <a:cxn ang="T9">
                  <a:pos x="T2" y="T3"/>
                </a:cxn>
                <a:cxn ang="T10">
                  <a:pos x="T4" y="T5"/>
                </a:cxn>
                <a:cxn ang="T11">
                  <a:pos x="T6" y="T7"/>
                </a:cxn>
              </a:cxnLst>
              <a:rect l="T12" t="T13" r="T14" b="T15"/>
              <a:pathLst>
                <a:path w="21600" h="21600">
                  <a:moveTo>
                    <a:pt x="0" y="0"/>
                  </a:moveTo>
                  <a:lnTo>
                    <a:pt x="6821" y="21600"/>
                  </a:lnTo>
                  <a:lnTo>
                    <a:pt x="14779" y="21600"/>
                  </a:lnTo>
                  <a:lnTo>
                    <a:pt x="21600" y="0"/>
                  </a:lnTo>
                  <a:close/>
                </a:path>
              </a:pathLst>
            </a:custGeom>
            <a:solidFill>
              <a:schemeClr val="bg1"/>
            </a:solidFill>
            <a:ln w="9525" algn="ctr">
              <a:solidFill>
                <a:schemeClr val="bg1"/>
              </a:solidFill>
              <a:miter lim="800000"/>
              <a:headEnd/>
              <a:tailEnd/>
            </a:ln>
          </p:spPr>
          <p:txBody>
            <a:bodyPr anchor="ctr">
              <a:spAutoFit/>
            </a:bodyPr>
            <a:lstStyle/>
            <a:p>
              <a:endParaRPr lang="ja-JP" altLang="en-US"/>
            </a:p>
          </p:txBody>
        </p:sp>
        <p:sp>
          <p:nvSpPr>
            <p:cNvPr id="39966" name="AutoShape 31"/>
            <p:cNvSpPr>
              <a:spLocks noChangeArrowheads="1"/>
            </p:cNvSpPr>
            <p:nvPr/>
          </p:nvSpPr>
          <p:spPr bwMode="auto">
            <a:xfrm flipV="1">
              <a:off x="4105" y="2704"/>
              <a:ext cx="164" cy="16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68 w 21600"/>
                <a:gd name="T13" fmla="*/ 5236 h 21600"/>
                <a:gd name="T14" fmla="*/ 16332 w 21600"/>
                <a:gd name="T15" fmla="*/ 16364 h 21600"/>
              </a:gdLst>
              <a:ahLst/>
              <a:cxnLst>
                <a:cxn ang="T8">
                  <a:pos x="T0" y="T1"/>
                </a:cxn>
                <a:cxn ang="T9">
                  <a:pos x="T2" y="T3"/>
                </a:cxn>
                <a:cxn ang="T10">
                  <a:pos x="T4" y="T5"/>
                </a:cxn>
                <a:cxn ang="T11">
                  <a:pos x="T6" y="T7"/>
                </a:cxn>
              </a:cxnLst>
              <a:rect l="T12" t="T13" r="T14" b="T15"/>
              <a:pathLst>
                <a:path w="21600" h="21600">
                  <a:moveTo>
                    <a:pt x="0" y="0"/>
                  </a:moveTo>
                  <a:lnTo>
                    <a:pt x="6821" y="21600"/>
                  </a:lnTo>
                  <a:lnTo>
                    <a:pt x="14779" y="21600"/>
                  </a:lnTo>
                  <a:lnTo>
                    <a:pt x="21600" y="0"/>
                  </a:lnTo>
                  <a:close/>
                </a:path>
              </a:pathLst>
            </a:custGeom>
            <a:solidFill>
              <a:schemeClr val="bg1"/>
            </a:solidFill>
            <a:ln w="9525" algn="ctr">
              <a:solidFill>
                <a:schemeClr val="bg1"/>
              </a:solidFill>
              <a:miter lim="800000"/>
              <a:headEnd/>
              <a:tailEnd/>
            </a:ln>
          </p:spPr>
          <p:txBody>
            <a:bodyPr anchor="ctr">
              <a:spAutoFit/>
            </a:bodyPr>
            <a:lstStyle/>
            <a:p>
              <a:endParaRPr lang="ja-JP" altLang="en-US"/>
            </a:p>
          </p:txBody>
        </p:sp>
      </p:grpSp>
      <p:sp>
        <p:nvSpPr>
          <p:cNvPr id="129056" name="AutoShape 32"/>
          <p:cNvSpPr>
            <a:spLocks noChangeArrowheads="1"/>
          </p:cNvSpPr>
          <p:nvPr/>
        </p:nvSpPr>
        <p:spPr bwMode="auto">
          <a:xfrm>
            <a:off x="5724526" y="4915110"/>
            <a:ext cx="1497012" cy="439737"/>
          </a:xfrm>
          <a:prstGeom prst="roundRect">
            <a:avLst>
              <a:gd name="adj" fmla="val 16667"/>
            </a:avLst>
          </a:prstGeom>
          <a:gradFill rotWithShape="1">
            <a:gsLst>
              <a:gs pos="0">
                <a:srgbClr val="FF9900"/>
              </a:gs>
              <a:gs pos="50000">
                <a:schemeClr val="bg1"/>
              </a:gs>
              <a:gs pos="100000">
                <a:srgbClr val="FF9900"/>
              </a:gs>
            </a:gsLst>
            <a:lin ang="5400000" scaled="1"/>
          </a:gradFill>
          <a:ln w="9525" algn="ctr">
            <a:solidFill>
              <a:schemeClr val="tx1"/>
            </a:solidFill>
            <a:round/>
            <a:headEnd/>
            <a:tailEnd/>
          </a:ln>
          <a:effectLst/>
        </p:spPr>
        <p:txBody>
          <a:bodyPr wrap="none" anchor="ctr">
            <a:spAutoFit/>
          </a:bodyPr>
          <a:lstStyle/>
          <a:p>
            <a:pPr>
              <a:defRPr/>
            </a:pPr>
            <a:r>
              <a:rPr lang="ja-JP" altLang="en-US" sz="2000" dirty="0">
                <a:ea typeface="HG丸ｺﾞｼｯｸM-PRO" pitchFamily="50" charset="-128"/>
              </a:rPr>
              <a:t>前方不注意</a:t>
            </a:r>
          </a:p>
        </p:txBody>
      </p:sp>
      <p:sp>
        <p:nvSpPr>
          <p:cNvPr id="39952" name="AutoShape 33"/>
          <p:cNvSpPr>
            <a:spLocks noChangeArrowheads="1"/>
          </p:cNvSpPr>
          <p:nvPr/>
        </p:nvSpPr>
        <p:spPr bwMode="auto">
          <a:xfrm rot="794871" flipH="1">
            <a:off x="5088751" y="4879315"/>
            <a:ext cx="431800" cy="431800"/>
          </a:xfrm>
          <a:prstGeom prst="rightArrow">
            <a:avLst>
              <a:gd name="adj1" fmla="val 39472"/>
              <a:gd name="adj2" fmla="val 41838"/>
            </a:avLst>
          </a:prstGeom>
          <a:gradFill rotWithShape="1">
            <a:gsLst>
              <a:gs pos="0">
                <a:schemeClr val="bg1"/>
              </a:gs>
              <a:gs pos="100000">
                <a:srgbClr val="FF9933"/>
              </a:gs>
            </a:gsLst>
            <a:lin ang="0" scaled="1"/>
          </a:gradFill>
          <a:ln w="9525" algn="ctr">
            <a:solidFill>
              <a:srgbClr val="FF0000"/>
            </a:solidFill>
            <a:miter lim="800000"/>
            <a:headEnd/>
            <a:tailEnd/>
          </a:ln>
        </p:spPr>
        <p:txBody>
          <a:bodyPr anchor="ctr">
            <a:spAutoFit/>
          </a:bodyPr>
          <a:lstStyle/>
          <a:p>
            <a:endParaRPr lang="ja-JP" altLang="en-US"/>
          </a:p>
        </p:txBody>
      </p:sp>
      <p:sp>
        <p:nvSpPr>
          <p:cNvPr id="129060" name="Rectangle 36"/>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en-US" altLang="ja-JP" sz="3200" dirty="0"/>
              <a:t>③-1</a:t>
            </a:r>
            <a:r>
              <a:rPr lang="ja-JP" altLang="en-US" sz="3200" dirty="0"/>
              <a:t>　根本的な原因の分析</a:t>
            </a:r>
            <a:endParaRPr lang="ja-JP" altLang="en-US" dirty="0"/>
          </a:p>
        </p:txBody>
      </p:sp>
      <p:sp>
        <p:nvSpPr>
          <p:cNvPr id="39954" name="Text Box 39"/>
          <p:cNvSpPr txBox="1">
            <a:spLocks noChangeArrowheads="1"/>
          </p:cNvSpPr>
          <p:nvPr/>
        </p:nvSpPr>
        <p:spPr bwMode="auto">
          <a:xfrm>
            <a:off x="927100" y="3128090"/>
            <a:ext cx="1098550" cy="366713"/>
          </a:xfrm>
          <a:prstGeom prst="rect">
            <a:avLst/>
          </a:prstGeom>
          <a:noFill/>
          <a:ln w="9525" algn="ctr">
            <a:noFill/>
            <a:miter lim="800000"/>
            <a:headEnd/>
            <a:tailEnd/>
          </a:ln>
        </p:spPr>
        <p:txBody>
          <a:bodyPr wrap="none">
            <a:spAutoFit/>
          </a:bodyPr>
          <a:lstStyle/>
          <a:p>
            <a:r>
              <a:rPr lang="ja-JP" altLang="en-US" dirty="0"/>
              <a:t>深夜帰宅</a:t>
            </a:r>
          </a:p>
        </p:txBody>
      </p:sp>
      <p:sp>
        <p:nvSpPr>
          <p:cNvPr id="39955" name="AutoShape 40"/>
          <p:cNvSpPr>
            <a:spLocks noChangeArrowheads="1"/>
          </p:cNvSpPr>
          <p:nvPr/>
        </p:nvSpPr>
        <p:spPr bwMode="auto">
          <a:xfrm rot="-1172199">
            <a:off x="2305440" y="3450348"/>
            <a:ext cx="431800" cy="414337"/>
          </a:xfrm>
          <a:prstGeom prst="rightArrow">
            <a:avLst>
              <a:gd name="adj1" fmla="val 39213"/>
              <a:gd name="adj2" fmla="val 60917"/>
            </a:avLst>
          </a:prstGeom>
          <a:gradFill rotWithShape="1">
            <a:gsLst>
              <a:gs pos="0">
                <a:schemeClr val="bg1"/>
              </a:gs>
              <a:gs pos="100000">
                <a:srgbClr val="FF9933"/>
              </a:gs>
            </a:gsLst>
            <a:lin ang="0" scaled="1"/>
          </a:gradFill>
          <a:ln w="9525" algn="ctr">
            <a:solidFill>
              <a:srgbClr val="FF0000"/>
            </a:solidFill>
            <a:miter lim="800000"/>
            <a:headEnd/>
            <a:tailEnd/>
          </a:ln>
        </p:spPr>
        <p:txBody>
          <a:bodyPr anchor="ctr">
            <a:spAutoFit/>
          </a:bodyPr>
          <a:lstStyle/>
          <a:p>
            <a:endParaRPr lang="ja-JP" altLang="en-US"/>
          </a:p>
        </p:txBody>
      </p:sp>
      <p:grpSp>
        <p:nvGrpSpPr>
          <p:cNvPr id="39956" name="Group 47"/>
          <p:cNvGrpSpPr>
            <a:grpSpLocks/>
          </p:cNvGrpSpPr>
          <p:nvPr/>
        </p:nvGrpSpPr>
        <p:grpSpPr bwMode="auto">
          <a:xfrm>
            <a:off x="691709" y="3561265"/>
            <a:ext cx="1512888" cy="863600"/>
            <a:chOff x="158" y="3113"/>
            <a:chExt cx="953" cy="544"/>
          </a:xfrm>
        </p:grpSpPr>
        <p:sp>
          <p:nvSpPr>
            <p:cNvPr id="39960" name="AutoShape 38"/>
            <p:cNvSpPr>
              <a:spLocks noChangeArrowheads="1"/>
            </p:cNvSpPr>
            <p:nvPr/>
          </p:nvSpPr>
          <p:spPr bwMode="auto">
            <a:xfrm>
              <a:off x="158" y="3113"/>
              <a:ext cx="953" cy="544"/>
            </a:xfrm>
            <a:prstGeom prst="cloudCallout">
              <a:avLst>
                <a:gd name="adj1" fmla="val -19463"/>
                <a:gd name="adj2" fmla="val 31065"/>
              </a:avLst>
            </a:prstGeom>
            <a:solidFill>
              <a:schemeClr val="bg2"/>
            </a:solidFill>
            <a:ln w="9525">
              <a:solidFill>
                <a:schemeClr val="bg2"/>
              </a:solidFill>
              <a:round/>
              <a:headEnd/>
              <a:tailEnd/>
            </a:ln>
          </p:spPr>
          <p:txBody>
            <a:bodyPr/>
            <a:lstStyle/>
            <a:p>
              <a:endParaRPr lang="ja-JP" altLang="ja-JP" sz="2000"/>
            </a:p>
          </p:txBody>
        </p:sp>
        <p:sp>
          <p:nvSpPr>
            <p:cNvPr id="129065" name="AutoShape 41"/>
            <p:cNvSpPr>
              <a:spLocks noChangeArrowheads="1"/>
            </p:cNvSpPr>
            <p:nvPr/>
          </p:nvSpPr>
          <p:spPr bwMode="auto">
            <a:xfrm>
              <a:off x="340" y="3249"/>
              <a:ext cx="136" cy="182"/>
            </a:xfrm>
            <a:prstGeom prst="star5">
              <a:avLst/>
            </a:prstGeom>
            <a:solidFill>
              <a:srgbClr val="FFFF00"/>
            </a:solidFill>
            <a:ln w="9525" algn="ctr">
              <a:noFill/>
              <a:miter lim="800000"/>
              <a:headEnd/>
              <a:tailEnd/>
            </a:ln>
            <a:effectLst/>
          </p:spPr>
          <p:txBody>
            <a:bodyPr anchor="ctr">
              <a:spAutoFit/>
            </a:bodyPr>
            <a:lstStyle/>
            <a:p>
              <a:pPr>
                <a:defRPr/>
              </a:pPr>
              <a:endParaRPr lang="ja-JP" altLang="en-US"/>
            </a:p>
          </p:txBody>
        </p:sp>
        <p:sp>
          <p:nvSpPr>
            <p:cNvPr id="129066" name="AutoShape 42"/>
            <p:cNvSpPr>
              <a:spLocks noChangeArrowheads="1"/>
            </p:cNvSpPr>
            <p:nvPr/>
          </p:nvSpPr>
          <p:spPr bwMode="auto">
            <a:xfrm>
              <a:off x="567" y="3385"/>
              <a:ext cx="136" cy="182"/>
            </a:xfrm>
            <a:prstGeom prst="star5">
              <a:avLst/>
            </a:prstGeom>
            <a:solidFill>
              <a:srgbClr val="FFFF00"/>
            </a:solidFill>
            <a:ln w="9525" algn="ctr">
              <a:noFill/>
              <a:miter lim="800000"/>
              <a:headEnd/>
              <a:tailEnd/>
            </a:ln>
            <a:effectLst/>
          </p:spPr>
          <p:txBody>
            <a:bodyPr anchor="ctr">
              <a:spAutoFit/>
            </a:bodyPr>
            <a:lstStyle/>
            <a:p>
              <a:pPr>
                <a:defRPr/>
              </a:pPr>
              <a:endParaRPr lang="ja-JP" altLang="en-US"/>
            </a:p>
          </p:txBody>
        </p:sp>
        <p:sp>
          <p:nvSpPr>
            <p:cNvPr id="129067" name="AutoShape 43"/>
            <p:cNvSpPr>
              <a:spLocks noChangeArrowheads="1"/>
            </p:cNvSpPr>
            <p:nvPr/>
          </p:nvSpPr>
          <p:spPr bwMode="auto">
            <a:xfrm>
              <a:off x="748" y="3158"/>
              <a:ext cx="136" cy="182"/>
            </a:xfrm>
            <a:prstGeom prst="star5">
              <a:avLst/>
            </a:prstGeom>
            <a:solidFill>
              <a:srgbClr val="FFFF00"/>
            </a:solidFill>
            <a:ln w="9525" algn="ctr">
              <a:noFill/>
              <a:miter lim="800000"/>
              <a:headEnd/>
              <a:tailEnd/>
            </a:ln>
            <a:effectLst/>
          </p:spPr>
          <p:txBody>
            <a:bodyPr anchor="ctr">
              <a:spAutoFit/>
            </a:bodyPr>
            <a:lstStyle/>
            <a:p>
              <a:pPr>
                <a:defRPr/>
              </a:pPr>
              <a:endParaRPr lang="ja-JP" altLang="en-US"/>
            </a:p>
          </p:txBody>
        </p:sp>
      </p:grpSp>
      <p:pic>
        <p:nvPicPr>
          <p:cNvPr id="39957" name="Picture 44"/>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39958" name="AutoShape 45"/>
          <p:cNvSpPr>
            <a:spLocks noChangeArrowheads="1"/>
          </p:cNvSpPr>
          <p:nvPr/>
        </p:nvSpPr>
        <p:spPr bwMode="auto">
          <a:xfrm rot="2180847">
            <a:off x="7453313" y="3402222"/>
            <a:ext cx="431800" cy="414338"/>
          </a:xfrm>
          <a:prstGeom prst="rightArrow">
            <a:avLst>
              <a:gd name="adj1" fmla="val 39213"/>
              <a:gd name="adj2" fmla="val 60917"/>
            </a:avLst>
          </a:prstGeom>
          <a:gradFill rotWithShape="1">
            <a:gsLst>
              <a:gs pos="0">
                <a:schemeClr val="bg1"/>
              </a:gs>
              <a:gs pos="100000">
                <a:srgbClr val="FF9933"/>
              </a:gs>
            </a:gsLst>
            <a:lin ang="0" scaled="1"/>
          </a:gradFill>
          <a:ln w="9525" algn="ctr">
            <a:solidFill>
              <a:srgbClr val="FF0000"/>
            </a:solidFill>
            <a:miter lim="800000"/>
            <a:headEnd/>
            <a:tailEnd/>
          </a:ln>
        </p:spPr>
        <p:txBody>
          <a:bodyPr anchor="ctr">
            <a:spAutoFit/>
          </a:bodyPr>
          <a:lstStyle/>
          <a:p>
            <a:endParaRPr lang="ja-JP" altLang="en-US"/>
          </a:p>
        </p:txBody>
      </p:sp>
      <p:sp>
        <p:nvSpPr>
          <p:cNvPr id="2" name="テキスト ボックス 1"/>
          <p:cNvSpPr txBox="1"/>
          <p:nvPr/>
        </p:nvSpPr>
        <p:spPr>
          <a:xfrm>
            <a:off x="2204597" y="5874805"/>
            <a:ext cx="5656013" cy="646331"/>
          </a:xfrm>
          <a:prstGeom prst="rect">
            <a:avLst/>
          </a:prstGeom>
          <a:noFill/>
          <a:ln>
            <a:solidFill>
              <a:srgbClr val="FF0000"/>
            </a:solidFill>
          </a:ln>
        </p:spPr>
        <p:txBody>
          <a:bodyPr wrap="square" rtlCol="0">
            <a:spAutoFit/>
          </a:bodyPr>
          <a:lstStyle/>
          <a:p>
            <a:r>
              <a:rPr kumimoji="1" lang="ja-JP" altLang="en-US" dirty="0"/>
              <a:t>「前方不注意」が根本的な原因ではない。</a:t>
            </a:r>
            <a:endParaRPr kumimoji="1" lang="en-US" altLang="ja-JP" dirty="0"/>
          </a:p>
          <a:p>
            <a:r>
              <a:rPr lang="ja-JP" altLang="en-US" dirty="0"/>
              <a:t>それより前の様々な事象の連鎖の結果にすぎない。</a:t>
            </a:r>
            <a:endParaRPr kumimoji="1" lang="en-US" altLang="ja-JP" dirty="0"/>
          </a:p>
        </p:txBody>
      </p:sp>
      <p:cxnSp>
        <p:nvCxnSpPr>
          <p:cNvPr id="6" name="直線コネクタ 5"/>
          <p:cNvCxnSpPr/>
          <p:nvPr/>
        </p:nvCxnSpPr>
        <p:spPr bwMode="auto">
          <a:xfrm flipH="1">
            <a:off x="6208295" y="5354846"/>
            <a:ext cx="367131" cy="519959"/>
          </a:xfrm>
          <a:prstGeom prst="line">
            <a:avLst/>
          </a:prstGeom>
          <a:noFill/>
          <a:ln w="9525" cap="flat" cmpd="sng" algn="ctr">
            <a:solidFill>
              <a:srgbClr val="FF0000"/>
            </a:solidFill>
            <a:prstDash val="solid"/>
            <a:round/>
            <a:headEnd type="none" w="med" len="med"/>
            <a:tailEnd type="none" w="med" len="med"/>
          </a:ln>
          <a:effectLst/>
        </p:spPr>
      </p:cxnSp>
      <p:sp>
        <p:nvSpPr>
          <p:cNvPr id="7" name="テキスト ボックス 6"/>
          <p:cNvSpPr txBox="1"/>
          <p:nvPr/>
        </p:nvSpPr>
        <p:spPr>
          <a:xfrm>
            <a:off x="226993" y="2476605"/>
            <a:ext cx="3416320" cy="400110"/>
          </a:xfrm>
          <a:prstGeom prst="rect">
            <a:avLst/>
          </a:prstGeom>
          <a:noFill/>
        </p:spPr>
        <p:txBody>
          <a:bodyPr wrap="none" rtlCol="0">
            <a:spAutoFit/>
          </a:bodyPr>
          <a:lstStyle/>
          <a:p>
            <a:r>
              <a:rPr kumimoji="1" lang="ja-JP" altLang="en-US" sz="2000" u="sng" dirty="0"/>
              <a:t>事故に至るまでの事象の連鎖</a:t>
            </a:r>
          </a:p>
        </p:txBody>
      </p:sp>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50</a:t>
            </a:fld>
            <a:endParaRPr lang="en-US" altLang="ja-JP"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body" idx="1"/>
          </p:nvPr>
        </p:nvSpPr>
        <p:spPr>
          <a:xfrm>
            <a:off x="0" y="908050"/>
            <a:ext cx="9144000" cy="5545138"/>
          </a:xfrm>
        </p:spPr>
        <p:txBody>
          <a:bodyPr/>
          <a:lstStyle/>
          <a:p>
            <a:pPr algn="ctr" eaLnBrk="1" hangingPunct="1">
              <a:lnSpc>
                <a:spcPct val="90000"/>
              </a:lnSpc>
              <a:buFont typeface="Wingdings" pitchFamily="2" charset="2"/>
              <a:buNone/>
            </a:pPr>
            <a:r>
              <a:rPr lang="ja-JP" altLang="en-US" sz="2800" dirty="0"/>
              <a:t>全事例の分析は時間･マンパワーの点で困難なことがある　　　　　</a:t>
            </a:r>
            <a:endParaRPr lang="en-US" altLang="ja-JP" sz="2800" dirty="0"/>
          </a:p>
          <a:p>
            <a:pPr algn="ctr" eaLnBrk="1" hangingPunct="1">
              <a:lnSpc>
                <a:spcPct val="90000"/>
              </a:lnSpc>
              <a:buFont typeface="Wingdings" pitchFamily="2" charset="2"/>
              <a:buNone/>
            </a:pPr>
            <a:r>
              <a:rPr lang="ja-JP" altLang="en-US" sz="2800" u="sng" dirty="0"/>
              <a:t>分析する事例を選ぶ</a:t>
            </a:r>
          </a:p>
          <a:p>
            <a:pPr algn="ctr" eaLnBrk="1" hangingPunct="1">
              <a:lnSpc>
                <a:spcPct val="90000"/>
              </a:lnSpc>
              <a:buFont typeface="Wingdings" pitchFamily="2" charset="2"/>
              <a:buNone/>
            </a:pPr>
            <a:endParaRPr lang="ja-JP" altLang="en-US" sz="900" u="sng" dirty="0"/>
          </a:p>
          <a:p>
            <a:pPr eaLnBrk="1" hangingPunct="1">
              <a:lnSpc>
                <a:spcPct val="90000"/>
              </a:lnSpc>
              <a:buFont typeface="Wingdings" pitchFamily="2" charset="2"/>
              <a:buNone/>
            </a:pPr>
            <a:endParaRPr lang="en-US" altLang="ja-JP" sz="2000" dirty="0"/>
          </a:p>
          <a:p>
            <a:pPr eaLnBrk="1" hangingPunct="1">
              <a:lnSpc>
                <a:spcPct val="90000"/>
              </a:lnSpc>
              <a:buFont typeface="Wingdings" pitchFamily="2" charset="2"/>
              <a:buNone/>
            </a:pPr>
            <a:r>
              <a:rPr lang="ja-JP" altLang="en-US" sz="2800" dirty="0"/>
              <a:t>　　（基準）・発生件数</a:t>
            </a:r>
          </a:p>
          <a:p>
            <a:pPr eaLnBrk="1" hangingPunct="1">
              <a:lnSpc>
                <a:spcPct val="90000"/>
              </a:lnSpc>
              <a:buFont typeface="Wingdings" pitchFamily="2" charset="2"/>
              <a:buNone/>
            </a:pPr>
            <a:r>
              <a:rPr lang="ja-JP" altLang="en-US" sz="2800" dirty="0"/>
              <a:t>　　　　 　　・影響の大きさ（人身事故、損害額、社会的影響）</a:t>
            </a:r>
          </a:p>
          <a:p>
            <a:pPr eaLnBrk="1" hangingPunct="1">
              <a:lnSpc>
                <a:spcPct val="90000"/>
              </a:lnSpc>
              <a:buFont typeface="Wingdings" pitchFamily="2" charset="2"/>
              <a:buNone/>
            </a:pPr>
            <a:r>
              <a:rPr lang="ja-JP" altLang="en-US" sz="2800" dirty="0"/>
              <a:t>　　　　 　　・安全方針、安全重点施策との関係　</a:t>
            </a:r>
          </a:p>
          <a:p>
            <a:pPr eaLnBrk="1" hangingPunct="1">
              <a:lnSpc>
                <a:spcPct val="90000"/>
              </a:lnSpc>
              <a:buFont typeface="Wingdings" pitchFamily="2" charset="2"/>
              <a:buNone/>
            </a:pPr>
            <a:r>
              <a:rPr lang="ja-JP" altLang="en-US" sz="2800" dirty="0"/>
              <a:t>　　　　　　 ・ドライバーの共感が得られる</a:t>
            </a:r>
          </a:p>
          <a:p>
            <a:pPr eaLnBrk="1" hangingPunct="1">
              <a:lnSpc>
                <a:spcPct val="90000"/>
              </a:lnSpc>
              <a:buFont typeface="Wingdings" pitchFamily="2" charset="2"/>
              <a:buNone/>
            </a:pPr>
            <a:r>
              <a:rPr lang="ja-JP" altLang="en-US" sz="2800" dirty="0"/>
              <a:t>　　　　　　 ・関係する要素が多い　等</a:t>
            </a:r>
          </a:p>
          <a:p>
            <a:pPr eaLnBrk="1" hangingPunct="1">
              <a:lnSpc>
                <a:spcPct val="90000"/>
              </a:lnSpc>
              <a:buFont typeface="Wingdings" pitchFamily="2" charset="2"/>
              <a:buNone/>
            </a:pPr>
            <a:endParaRPr lang="en-US" altLang="ja-JP" sz="2800" dirty="0"/>
          </a:p>
        </p:txBody>
      </p:sp>
      <p:sp>
        <p:nvSpPr>
          <p:cNvPr id="40964" name="AutoShape 4"/>
          <p:cNvSpPr>
            <a:spLocks noChangeArrowheads="1"/>
          </p:cNvSpPr>
          <p:nvPr/>
        </p:nvSpPr>
        <p:spPr bwMode="auto">
          <a:xfrm>
            <a:off x="4067175" y="5229225"/>
            <a:ext cx="360363" cy="447675"/>
          </a:xfrm>
          <a:prstGeom prst="downArrow">
            <a:avLst>
              <a:gd name="adj1" fmla="val 49676"/>
              <a:gd name="adj2" fmla="val 45522"/>
            </a:avLst>
          </a:prstGeom>
          <a:solidFill>
            <a:srgbClr val="FFFF00"/>
          </a:solidFill>
          <a:ln w="9525" algn="ctr">
            <a:solidFill>
              <a:schemeClr val="tx1"/>
            </a:solidFill>
            <a:miter lim="800000"/>
            <a:headEnd/>
            <a:tailEnd/>
          </a:ln>
        </p:spPr>
        <p:txBody>
          <a:bodyPr anchor="ctr">
            <a:spAutoFit/>
          </a:bodyPr>
          <a:lstStyle/>
          <a:p>
            <a:endParaRPr lang="ja-JP" altLang="en-US"/>
          </a:p>
        </p:txBody>
      </p:sp>
      <p:sp>
        <p:nvSpPr>
          <p:cNvPr id="40965" name="AutoShape 5"/>
          <p:cNvSpPr>
            <a:spLocks noChangeArrowheads="1"/>
          </p:cNvSpPr>
          <p:nvPr/>
        </p:nvSpPr>
        <p:spPr bwMode="auto">
          <a:xfrm>
            <a:off x="1835149" y="5805488"/>
            <a:ext cx="5538107" cy="574675"/>
          </a:xfrm>
          <a:prstGeom prst="roundRect">
            <a:avLst>
              <a:gd name="adj" fmla="val 16667"/>
            </a:avLst>
          </a:prstGeom>
          <a:gradFill rotWithShape="1">
            <a:gsLst>
              <a:gs pos="0">
                <a:schemeClr val="accent1"/>
              </a:gs>
              <a:gs pos="100000">
                <a:schemeClr val="bg1"/>
              </a:gs>
            </a:gsLst>
            <a:lin ang="5400000" scaled="1"/>
          </a:gradFill>
          <a:ln w="9525" algn="ctr">
            <a:solidFill>
              <a:schemeClr val="tx1"/>
            </a:solidFill>
            <a:round/>
            <a:headEnd/>
            <a:tailEnd/>
          </a:ln>
        </p:spPr>
        <p:txBody>
          <a:bodyPr wrap="square" anchor="ctr">
            <a:spAutoFit/>
          </a:bodyPr>
          <a:lstStyle/>
          <a:p>
            <a:r>
              <a:rPr lang="ja-JP" altLang="en-US" sz="2800"/>
              <a:t>「左折時に自転車と衝突」を選出</a:t>
            </a:r>
          </a:p>
        </p:txBody>
      </p:sp>
      <p:sp>
        <p:nvSpPr>
          <p:cNvPr id="173062" name="Rectangle 6"/>
          <p:cNvSpPr>
            <a:spLocks noChangeArrowheads="1"/>
          </p:cNvSpPr>
          <p:nvPr/>
        </p:nvSpPr>
        <p:spPr bwMode="auto">
          <a:xfrm>
            <a:off x="0" y="-11113"/>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-2 </a:t>
            </a:r>
            <a:r>
              <a:rPr lang="ja-JP" altLang="en-US" sz="3200" dirty="0"/>
              <a:t>分析する事例の絞り込み</a:t>
            </a:r>
          </a:p>
        </p:txBody>
      </p:sp>
      <p:pic>
        <p:nvPicPr>
          <p:cNvPr id="40967" name="Picture 8"/>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40969" name="右矢印 9"/>
          <p:cNvSpPr>
            <a:spLocks noChangeArrowheads="1"/>
          </p:cNvSpPr>
          <p:nvPr/>
        </p:nvSpPr>
        <p:spPr bwMode="auto">
          <a:xfrm>
            <a:off x="1835150" y="765175"/>
            <a:ext cx="1584325" cy="733425"/>
          </a:xfrm>
          <a:prstGeom prst="rightArrow">
            <a:avLst>
              <a:gd name="adj1" fmla="val 50000"/>
              <a:gd name="adj2" fmla="val 50024"/>
            </a:avLst>
          </a:prstGeom>
          <a:noFill/>
          <a:ln w="9525" algn="ctr">
            <a:noFill/>
            <a:round/>
            <a:headEnd/>
            <a:tailEnd/>
          </a:ln>
        </p:spPr>
        <p:txBody>
          <a:bodyPr>
            <a:spAutoFit/>
          </a:bodyPr>
          <a:lstStyle/>
          <a:p>
            <a:endParaRPr lang="ja-JP" altLang="en-US"/>
          </a:p>
        </p:txBody>
      </p:sp>
      <p:sp>
        <p:nvSpPr>
          <p:cNvPr id="40970" name="右矢印 10"/>
          <p:cNvSpPr>
            <a:spLocks noChangeArrowheads="1"/>
          </p:cNvSpPr>
          <p:nvPr/>
        </p:nvSpPr>
        <p:spPr bwMode="auto">
          <a:xfrm>
            <a:off x="539750" y="765175"/>
            <a:ext cx="792163" cy="733425"/>
          </a:xfrm>
          <a:prstGeom prst="rightArrow">
            <a:avLst>
              <a:gd name="adj1" fmla="val 50000"/>
              <a:gd name="adj2" fmla="val 50019"/>
            </a:avLst>
          </a:prstGeom>
          <a:noFill/>
          <a:ln w="9525" algn="ctr">
            <a:noFill/>
            <a:round/>
            <a:headEnd/>
            <a:tailEnd/>
          </a:ln>
        </p:spPr>
        <p:txBody>
          <a:bodyPr>
            <a:spAutoFit/>
          </a:bodyPr>
          <a:lstStyle/>
          <a:p>
            <a:endParaRPr lang="ja-JP" altLang="en-US">
              <a:solidFill>
                <a:srgbClr val="FF0000"/>
              </a:solidFill>
            </a:endParaRPr>
          </a:p>
        </p:txBody>
      </p:sp>
      <p:sp>
        <p:nvSpPr>
          <p:cNvPr id="40972" name="AutoShape 4"/>
          <p:cNvSpPr>
            <a:spLocks noChangeArrowheads="1"/>
          </p:cNvSpPr>
          <p:nvPr/>
        </p:nvSpPr>
        <p:spPr bwMode="auto">
          <a:xfrm rot="-5400000">
            <a:off x="2229644" y="1307306"/>
            <a:ext cx="403225" cy="614363"/>
          </a:xfrm>
          <a:prstGeom prst="downArrow">
            <a:avLst>
              <a:gd name="adj1" fmla="val 49676"/>
              <a:gd name="adj2" fmla="val 45561"/>
            </a:avLst>
          </a:prstGeom>
          <a:solidFill>
            <a:srgbClr val="0000FF"/>
          </a:solidFill>
          <a:ln w="9525" algn="ctr">
            <a:solidFill>
              <a:schemeClr val="tx1"/>
            </a:solidFill>
            <a:miter lim="800000"/>
            <a:headEnd/>
            <a:tailEnd/>
          </a:ln>
        </p:spPr>
        <p:txBody>
          <a:bodyPr anchor="ctr">
            <a:spAutoFit/>
          </a:bodyPr>
          <a:lstStyle/>
          <a:p>
            <a:endParaRPr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51</a:t>
            </a:fld>
            <a:endParaRPr lang="en-US" altLang="ja-JP"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395536" y="1052736"/>
            <a:ext cx="8229600" cy="5472608"/>
          </a:xfrm>
        </p:spPr>
        <p:txBody>
          <a:bodyPr/>
          <a:lstStyle/>
          <a:p>
            <a:r>
              <a:rPr kumimoji="1" lang="ja-JP" altLang="en-US" dirty="0"/>
              <a:t>根本的な原因（ヒューマンファクター）</a:t>
            </a:r>
            <a:endParaRPr kumimoji="1" lang="en-US" altLang="ja-JP" dirty="0"/>
          </a:p>
          <a:p>
            <a:pPr lvl="1"/>
            <a:r>
              <a:rPr lang="ja-JP" altLang="en-US" dirty="0"/>
              <a:t>事象の連鎖</a:t>
            </a:r>
            <a:endParaRPr lang="en-US" altLang="ja-JP" dirty="0"/>
          </a:p>
          <a:p>
            <a:pPr lvl="2"/>
            <a:r>
              <a:rPr lang="ja-JP" altLang="en-US" dirty="0"/>
              <a:t>ＨＦＡＣＳ</a:t>
            </a:r>
            <a:endParaRPr lang="en-US" altLang="ja-JP" dirty="0"/>
          </a:p>
          <a:p>
            <a:pPr lvl="2">
              <a:buNone/>
            </a:pPr>
            <a:r>
              <a:rPr lang="ja-JP" altLang="en-US" dirty="0"/>
              <a:t>　（</a:t>
            </a:r>
            <a:r>
              <a:rPr lang="en-US" altLang="ja-JP" sz="2000" dirty="0"/>
              <a:t>The Human Factors Analysis and Classification System</a:t>
            </a:r>
            <a:r>
              <a:rPr lang="ja-JP" altLang="en-US" dirty="0"/>
              <a:t>）</a:t>
            </a:r>
            <a:endParaRPr lang="en-US" altLang="ja-JP" dirty="0"/>
          </a:p>
          <a:p>
            <a:pPr lvl="2">
              <a:buNone/>
            </a:pPr>
            <a:r>
              <a:rPr lang="ja-JP" altLang="en-US" dirty="0"/>
              <a:t>　等</a:t>
            </a:r>
            <a:endParaRPr lang="en-US" altLang="ja-JP" dirty="0"/>
          </a:p>
          <a:p>
            <a:pPr lvl="1"/>
            <a:r>
              <a:rPr kumimoji="1" lang="ja-JP" altLang="en-US" dirty="0"/>
              <a:t>背後要因分析</a:t>
            </a:r>
            <a:endParaRPr kumimoji="1" lang="en-US" altLang="ja-JP" dirty="0"/>
          </a:p>
          <a:p>
            <a:pPr lvl="2"/>
            <a:r>
              <a:rPr lang="ja-JP" altLang="en-US" dirty="0"/>
              <a:t>特性要因分析図</a:t>
            </a:r>
            <a:endParaRPr lang="en-US" altLang="ja-JP" dirty="0"/>
          </a:p>
          <a:p>
            <a:pPr lvl="2"/>
            <a:r>
              <a:rPr lang="ja-JP" altLang="en-US" dirty="0"/>
              <a:t>４Ｍ４Ｅ</a:t>
            </a:r>
            <a:endParaRPr lang="en-US" altLang="ja-JP" dirty="0"/>
          </a:p>
          <a:p>
            <a:pPr lvl="2"/>
            <a:r>
              <a:rPr lang="ja-JP" altLang="en-US" dirty="0"/>
              <a:t>なぜなぜ分析　</a:t>
            </a:r>
            <a:endParaRPr lang="en-US" altLang="ja-JP" dirty="0"/>
          </a:p>
          <a:p>
            <a:pPr lvl="2"/>
            <a:r>
              <a:rPr lang="ja-JP" altLang="en-US" dirty="0"/>
              <a:t>多面的分析手法、鉄道総研式</a:t>
            </a:r>
            <a:endParaRPr lang="en-US" altLang="ja-JP" dirty="0"/>
          </a:p>
          <a:p>
            <a:pPr lvl="2">
              <a:buNone/>
            </a:pPr>
            <a:r>
              <a:rPr lang="ja-JP" altLang="en-US" dirty="0"/>
              <a:t>　等</a:t>
            </a:r>
            <a:endParaRPr lang="en-US" altLang="ja-JP" dirty="0"/>
          </a:p>
          <a:p>
            <a:pPr lvl="1">
              <a:buNone/>
            </a:pPr>
            <a:endParaRPr lang="en-US" altLang="ja-JP" dirty="0"/>
          </a:p>
          <a:p>
            <a:pPr lvl="2">
              <a:buNone/>
            </a:pPr>
            <a:endParaRPr kumimoji="1" lang="ja-JP" altLang="en-US" dirty="0"/>
          </a:p>
        </p:txBody>
      </p:sp>
      <p:sp>
        <p:nvSpPr>
          <p:cNvPr id="5" name="Rectangle 6"/>
          <p:cNvSpPr>
            <a:spLocks noChangeArrowheads="1"/>
          </p:cNvSpPr>
          <p:nvPr/>
        </p:nvSpPr>
        <p:spPr bwMode="auto">
          <a:xfrm>
            <a:off x="0" y="-11113"/>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-3 </a:t>
            </a:r>
            <a:r>
              <a:rPr lang="ja-JP" altLang="en-US" sz="3200" dirty="0"/>
              <a:t>根本的な原因の分析</a:t>
            </a:r>
          </a:p>
        </p:txBody>
      </p:sp>
      <p:pic>
        <p:nvPicPr>
          <p:cNvPr id="6" name="Picture 44"/>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52</a:t>
            </a:fld>
            <a:endParaRPr lang="en-US" altLang="ja-JP"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Rectangle 6"/>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-4</a:t>
            </a:r>
            <a:r>
              <a:rPr lang="ja-JP" altLang="en-US" sz="3200" dirty="0"/>
              <a:t>　特性要因分析図</a:t>
            </a:r>
            <a:endParaRPr lang="ja-JP" altLang="en-US" sz="3200" dirty="0">
              <a:solidFill>
                <a:srgbClr val="FF0000"/>
              </a:solidFill>
            </a:endParaRPr>
          </a:p>
        </p:txBody>
      </p:sp>
      <p:pic>
        <p:nvPicPr>
          <p:cNvPr id="3" name="図 2"/>
          <p:cNvPicPr>
            <a:picLocks noChangeAspect="1"/>
          </p:cNvPicPr>
          <p:nvPr/>
        </p:nvPicPr>
        <p:blipFill>
          <a:blip r:embed="rId3"/>
          <a:stretch>
            <a:fillRect/>
          </a:stretch>
        </p:blipFill>
        <p:spPr>
          <a:xfrm>
            <a:off x="920191" y="829184"/>
            <a:ext cx="7303617" cy="5419216"/>
          </a:xfrm>
          <a:prstGeom prst="rect">
            <a:avLst/>
          </a:prstGeom>
        </p:spPr>
      </p:pic>
      <p:pic>
        <p:nvPicPr>
          <p:cNvPr id="984" name="Picture 44"/>
          <p:cNvPicPr>
            <a:picLocks noChangeAspect="1" noChangeArrowheads="1"/>
          </p:cNvPicPr>
          <p:nvPr/>
        </p:nvPicPr>
        <p:blipFill>
          <a:blip r:embed="rId4" cstate="print"/>
          <a:srcRect/>
          <a:stretch>
            <a:fillRect/>
          </a:stretch>
        </p:blipFill>
        <p:spPr bwMode="auto">
          <a:xfrm>
            <a:off x="153988" y="6516688"/>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CB437A40-9B03-4AC5-A981-4A10656EEB52}" type="slidenum">
              <a:rPr lang="en-US" altLang="ja-JP" smtClean="0"/>
              <a:pPr>
                <a:defRPr/>
              </a:pPr>
              <a:t>53</a:t>
            </a:fld>
            <a:endParaRPr lang="en-US" altLang="ja-JP"/>
          </a:p>
        </p:txBody>
      </p:sp>
    </p:spTree>
    <p:extLst>
      <p:ext uri="{BB962C8B-B14F-4D97-AF65-F5344CB8AC3E}">
        <p14:creationId xmlns:p14="http://schemas.microsoft.com/office/powerpoint/2010/main" val="32003375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bwMode="auto">
          <a:xfrm>
            <a:off x="2952750" y="1342340"/>
            <a:ext cx="5966669" cy="4109408"/>
          </a:xfrm>
          <a:prstGeom prst="rect">
            <a:avLst/>
          </a:prstGeom>
          <a:solidFill>
            <a:srgbClr val="CC00CC"/>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42" name="上矢印 41"/>
          <p:cNvSpPr/>
          <p:nvPr/>
        </p:nvSpPr>
        <p:spPr bwMode="auto">
          <a:xfrm rot="5400000">
            <a:off x="2015475" y="4442548"/>
            <a:ext cx="354552" cy="455057"/>
          </a:xfrm>
          <a:prstGeom prst="upArrow">
            <a:avLst/>
          </a:prstGeom>
          <a:solidFill>
            <a:srgbClr val="CC00CC"/>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 name="タイトル 1"/>
          <p:cNvSpPr>
            <a:spLocks noGrp="1"/>
          </p:cNvSpPr>
          <p:nvPr>
            <p:ph type="title"/>
          </p:nvPr>
        </p:nvSpPr>
        <p:spPr>
          <a:xfrm>
            <a:off x="-12599" y="0"/>
            <a:ext cx="8229600" cy="403412"/>
          </a:xfrm>
        </p:spPr>
        <p:txBody>
          <a:bodyPr/>
          <a:lstStyle/>
          <a:p>
            <a:r>
              <a:rPr lang="ja-JP" altLang="en-US" sz="2400" dirty="0"/>
              <a:t>事故分析手法（４Ｍ４Ｅ）</a:t>
            </a:r>
            <a:endParaRPr kumimoji="1" lang="ja-JP" altLang="en-US" sz="2400" dirty="0"/>
          </a:p>
        </p:txBody>
      </p:sp>
      <p:sp>
        <p:nvSpPr>
          <p:cNvPr id="5" name="正方形/長方形 4"/>
          <p:cNvSpPr/>
          <p:nvPr/>
        </p:nvSpPr>
        <p:spPr bwMode="auto">
          <a:xfrm>
            <a:off x="2530037" y="830007"/>
            <a:ext cx="6223437" cy="4239420"/>
          </a:xfrm>
          <a:prstGeom prst="rect">
            <a:avLst/>
          </a:prstGeom>
          <a:solidFill>
            <a:srgbClr val="FFCCFF"/>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6" name="正方形/長方形 5"/>
          <p:cNvSpPr/>
          <p:nvPr/>
        </p:nvSpPr>
        <p:spPr bwMode="auto">
          <a:xfrm>
            <a:off x="6172315" y="1759396"/>
            <a:ext cx="2459865" cy="3151057"/>
          </a:xfrm>
          <a:prstGeom prst="rect">
            <a:avLst/>
          </a:prstGeom>
          <a:solidFill>
            <a:srgbClr val="003399"/>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7" name="正方形/長方形 6"/>
          <p:cNvSpPr/>
          <p:nvPr/>
        </p:nvSpPr>
        <p:spPr bwMode="auto">
          <a:xfrm>
            <a:off x="6037285" y="1482051"/>
            <a:ext cx="2459865" cy="3151057"/>
          </a:xfrm>
          <a:prstGeom prst="rect">
            <a:avLst/>
          </a:prstGeom>
          <a:solidFill>
            <a:srgbClr val="0066CC"/>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8" name="AutoShape 10"/>
          <p:cNvSpPr>
            <a:spLocks noChangeArrowheads="1"/>
          </p:cNvSpPr>
          <p:nvPr/>
        </p:nvSpPr>
        <p:spPr bwMode="auto">
          <a:xfrm>
            <a:off x="-14207" y="625487"/>
            <a:ext cx="2544245" cy="1116235"/>
          </a:xfrm>
          <a:prstGeom prst="irregularSeal1">
            <a:avLst/>
          </a:prstGeom>
          <a:solidFill>
            <a:srgbClr val="FF0000"/>
          </a:solidFill>
          <a:ln w="9525">
            <a:solidFill>
              <a:schemeClr val="tx1"/>
            </a:solidFill>
            <a:miter lim="800000"/>
            <a:headEnd/>
            <a:tailEnd/>
          </a:ln>
          <a:effectLst/>
        </p:spPr>
        <p:txBody>
          <a:bodyPr wrap="none" anchor="ctr"/>
          <a:lstStyle/>
          <a:p>
            <a:pPr algn="ctr"/>
            <a:endParaRPr lang="ja-JP" altLang="ja-JP"/>
          </a:p>
        </p:txBody>
      </p:sp>
      <p:sp>
        <p:nvSpPr>
          <p:cNvPr id="9" name="Text Box 11"/>
          <p:cNvSpPr txBox="1">
            <a:spLocks noChangeArrowheads="1"/>
          </p:cNvSpPr>
          <p:nvPr/>
        </p:nvSpPr>
        <p:spPr bwMode="auto">
          <a:xfrm>
            <a:off x="458657" y="939769"/>
            <a:ext cx="1422184" cy="461665"/>
          </a:xfrm>
          <a:prstGeom prst="rect">
            <a:avLst/>
          </a:prstGeom>
          <a:noFill/>
          <a:ln w="9525">
            <a:noFill/>
            <a:miter lim="800000"/>
            <a:headEnd/>
            <a:tailEnd/>
          </a:ln>
          <a:effectLst/>
        </p:spPr>
        <p:txBody>
          <a:bodyPr vert="horz" wrap="none">
            <a:spAutoFit/>
          </a:bodyPr>
          <a:lstStyle/>
          <a:p>
            <a:r>
              <a:rPr lang="ja-JP" altLang="en-US" sz="2400" b="1" dirty="0">
                <a:ln>
                  <a:solidFill>
                    <a:schemeClr val="bg1"/>
                  </a:solidFill>
                </a:ln>
              </a:rPr>
              <a:t>事象発生</a:t>
            </a:r>
          </a:p>
        </p:txBody>
      </p:sp>
      <p:sp>
        <p:nvSpPr>
          <p:cNvPr id="11" name="上矢印 10"/>
          <p:cNvSpPr/>
          <p:nvPr/>
        </p:nvSpPr>
        <p:spPr bwMode="auto">
          <a:xfrm rot="5400000">
            <a:off x="1982896" y="2175373"/>
            <a:ext cx="354552" cy="455057"/>
          </a:xfrm>
          <a:prstGeom prst="upArrow">
            <a:avLst/>
          </a:prstGeom>
          <a:solidFill>
            <a:srgbClr val="FF99CC"/>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2" name="Text Box 22"/>
          <p:cNvSpPr txBox="1">
            <a:spLocks noChangeArrowheads="1"/>
          </p:cNvSpPr>
          <p:nvPr/>
        </p:nvSpPr>
        <p:spPr bwMode="auto">
          <a:xfrm>
            <a:off x="2870466" y="1701566"/>
            <a:ext cx="2295525" cy="379123"/>
          </a:xfrm>
          <a:prstGeom prst="rect">
            <a:avLst/>
          </a:prstGeom>
          <a:solidFill>
            <a:schemeClr val="bg1"/>
          </a:solidFill>
          <a:ln w="25400">
            <a:solidFill>
              <a:schemeClr val="tx1"/>
            </a:solidFill>
            <a:miter lim="800000"/>
            <a:headEnd/>
            <a:tailEnd/>
          </a:ln>
          <a:effectLst/>
        </p:spPr>
        <p:txBody>
          <a:bodyPr>
            <a:spAutoFit/>
          </a:bodyPr>
          <a:lstStyle/>
          <a:p>
            <a:r>
              <a:rPr lang="en-US" altLang="ja-JP" dirty="0"/>
              <a:t>Man</a:t>
            </a:r>
            <a:r>
              <a:rPr lang="ja-JP" altLang="en-US" dirty="0"/>
              <a:t>　　　　　　　 </a:t>
            </a:r>
            <a:r>
              <a:rPr lang="en-US" altLang="ja-JP" dirty="0"/>
              <a:t>(</a:t>
            </a:r>
            <a:r>
              <a:rPr lang="ja-JP" altLang="en-US" dirty="0"/>
              <a:t>人</a:t>
            </a:r>
            <a:r>
              <a:rPr lang="en-US" altLang="ja-JP" dirty="0"/>
              <a:t>)</a:t>
            </a:r>
          </a:p>
        </p:txBody>
      </p:sp>
      <p:sp>
        <p:nvSpPr>
          <p:cNvPr id="13" name="Text Box 23"/>
          <p:cNvSpPr txBox="1">
            <a:spLocks noChangeArrowheads="1"/>
          </p:cNvSpPr>
          <p:nvPr/>
        </p:nvSpPr>
        <p:spPr bwMode="auto">
          <a:xfrm>
            <a:off x="2865703" y="2355405"/>
            <a:ext cx="2305050" cy="379123"/>
          </a:xfrm>
          <a:prstGeom prst="rect">
            <a:avLst/>
          </a:prstGeom>
          <a:solidFill>
            <a:schemeClr val="bg1"/>
          </a:solidFill>
          <a:ln w="25400">
            <a:solidFill>
              <a:schemeClr val="tx1"/>
            </a:solidFill>
            <a:miter lim="800000"/>
            <a:headEnd/>
            <a:tailEnd/>
          </a:ln>
          <a:effectLst/>
        </p:spPr>
        <p:txBody>
          <a:bodyPr>
            <a:spAutoFit/>
          </a:bodyPr>
          <a:lstStyle/>
          <a:p>
            <a:r>
              <a:rPr lang="en-US" altLang="ja-JP" dirty="0"/>
              <a:t>Machine</a:t>
            </a:r>
            <a:r>
              <a:rPr lang="ja-JP" altLang="en-US" dirty="0"/>
              <a:t>　　　  </a:t>
            </a:r>
            <a:r>
              <a:rPr lang="en-US" altLang="ja-JP" dirty="0"/>
              <a:t>(</a:t>
            </a:r>
            <a:r>
              <a:rPr lang="ja-JP" altLang="en-US" dirty="0"/>
              <a:t>もの</a:t>
            </a:r>
            <a:r>
              <a:rPr lang="en-US" altLang="ja-JP" dirty="0"/>
              <a:t>)</a:t>
            </a:r>
          </a:p>
        </p:txBody>
      </p:sp>
      <p:sp>
        <p:nvSpPr>
          <p:cNvPr id="14" name="Text Box 24"/>
          <p:cNvSpPr txBox="1">
            <a:spLocks noChangeArrowheads="1"/>
          </p:cNvSpPr>
          <p:nvPr/>
        </p:nvSpPr>
        <p:spPr bwMode="auto">
          <a:xfrm>
            <a:off x="2865703" y="3009244"/>
            <a:ext cx="2305050" cy="379123"/>
          </a:xfrm>
          <a:prstGeom prst="rect">
            <a:avLst/>
          </a:prstGeom>
          <a:solidFill>
            <a:schemeClr val="bg1"/>
          </a:solidFill>
          <a:ln w="25400">
            <a:solidFill>
              <a:schemeClr val="tx1"/>
            </a:solidFill>
            <a:miter lim="800000"/>
            <a:headEnd/>
            <a:tailEnd/>
          </a:ln>
          <a:effectLst/>
        </p:spPr>
        <p:txBody>
          <a:bodyPr>
            <a:spAutoFit/>
          </a:bodyPr>
          <a:lstStyle/>
          <a:p>
            <a:r>
              <a:rPr lang="en-US" altLang="ja-JP" dirty="0"/>
              <a:t>Media</a:t>
            </a:r>
            <a:r>
              <a:rPr lang="ja-JP" altLang="en-US" dirty="0"/>
              <a:t>　　　　　 </a:t>
            </a:r>
            <a:r>
              <a:rPr lang="en-US" altLang="ja-JP" dirty="0"/>
              <a:t>(</a:t>
            </a:r>
            <a:r>
              <a:rPr lang="ja-JP" altLang="en-US" dirty="0"/>
              <a:t>環境</a:t>
            </a:r>
            <a:r>
              <a:rPr lang="en-US" altLang="ja-JP" dirty="0"/>
              <a:t>)</a:t>
            </a:r>
          </a:p>
        </p:txBody>
      </p:sp>
      <p:sp>
        <p:nvSpPr>
          <p:cNvPr id="15" name="Text Box 25"/>
          <p:cNvSpPr txBox="1">
            <a:spLocks noChangeArrowheads="1"/>
          </p:cNvSpPr>
          <p:nvPr/>
        </p:nvSpPr>
        <p:spPr bwMode="auto">
          <a:xfrm>
            <a:off x="2865703" y="3663083"/>
            <a:ext cx="2305050" cy="379123"/>
          </a:xfrm>
          <a:prstGeom prst="rect">
            <a:avLst/>
          </a:prstGeom>
          <a:solidFill>
            <a:schemeClr val="bg1"/>
          </a:solidFill>
          <a:ln w="25400">
            <a:solidFill>
              <a:schemeClr val="tx1"/>
            </a:solidFill>
            <a:miter lim="800000"/>
            <a:headEnd/>
            <a:tailEnd/>
          </a:ln>
          <a:effectLst/>
        </p:spPr>
        <p:txBody>
          <a:bodyPr>
            <a:spAutoFit/>
          </a:bodyPr>
          <a:lstStyle/>
          <a:p>
            <a:r>
              <a:rPr lang="en-US" altLang="ja-JP" dirty="0"/>
              <a:t>Management</a:t>
            </a:r>
            <a:r>
              <a:rPr lang="ja-JP" altLang="en-US" dirty="0"/>
              <a:t>　</a:t>
            </a:r>
            <a:r>
              <a:rPr lang="en-US" altLang="ja-JP" dirty="0"/>
              <a:t>(</a:t>
            </a:r>
            <a:r>
              <a:rPr lang="ja-JP" altLang="en-US" dirty="0"/>
              <a:t>管理</a:t>
            </a:r>
            <a:r>
              <a:rPr lang="en-US" altLang="ja-JP" dirty="0"/>
              <a:t>)</a:t>
            </a:r>
          </a:p>
        </p:txBody>
      </p:sp>
      <p:sp>
        <p:nvSpPr>
          <p:cNvPr id="16" name="Text Box 22"/>
          <p:cNvSpPr txBox="1">
            <a:spLocks noChangeArrowheads="1"/>
          </p:cNvSpPr>
          <p:nvPr/>
        </p:nvSpPr>
        <p:spPr bwMode="auto">
          <a:xfrm>
            <a:off x="2870466" y="1047727"/>
            <a:ext cx="2295525" cy="400110"/>
          </a:xfrm>
          <a:prstGeom prst="rect">
            <a:avLst/>
          </a:prstGeom>
          <a:solidFill>
            <a:srgbClr val="FF00FF"/>
          </a:solidFill>
          <a:ln w="25400">
            <a:solidFill>
              <a:schemeClr val="tx1"/>
            </a:solidFill>
            <a:miter lim="800000"/>
            <a:headEnd/>
            <a:tailEnd/>
          </a:ln>
          <a:effectLst/>
        </p:spPr>
        <p:txBody>
          <a:bodyPr>
            <a:spAutoFit/>
          </a:bodyPr>
          <a:lstStyle/>
          <a:p>
            <a:r>
              <a:rPr lang="ja-JP" altLang="en-US" sz="2000" b="1" dirty="0">
                <a:ln w="18000">
                  <a:solidFill>
                    <a:schemeClr val="accent2">
                      <a:satMod val="140000"/>
                    </a:schemeClr>
                  </a:solidFill>
                  <a:prstDash val="solid"/>
                  <a:miter lim="800000"/>
                </a:ln>
                <a:effectLst>
                  <a:outerShdw blurRad="25500" dist="23000" dir="7020000" algn="tl">
                    <a:srgbClr val="000000">
                      <a:alpha val="50000"/>
                    </a:srgbClr>
                  </a:outerShdw>
                </a:effectLst>
              </a:rPr>
              <a:t>４Ｍ</a:t>
            </a:r>
            <a:endParaRPr lang="en-US" altLang="ja-JP" sz="2000" b="1" dirty="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sp>
        <p:nvSpPr>
          <p:cNvPr id="17" name="上矢印 16"/>
          <p:cNvSpPr/>
          <p:nvPr/>
        </p:nvSpPr>
        <p:spPr bwMode="auto">
          <a:xfrm rot="5400000">
            <a:off x="5372803" y="1680619"/>
            <a:ext cx="231820" cy="426482"/>
          </a:xfrm>
          <a:prstGeom prst="upArrow">
            <a:avLst/>
          </a:prstGeom>
          <a:solidFill>
            <a:srgbClr val="66FFFF"/>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8" name="テキスト ボックス 17"/>
          <p:cNvSpPr txBox="1"/>
          <p:nvPr/>
        </p:nvSpPr>
        <p:spPr>
          <a:xfrm>
            <a:off x="6037817" y="5544509"/>
            <a:ext cx="2410467" cy="861774"/>
          </a:xfrm>
          <a:prstGeom prst="rect">
            <a:avLst/>
          </a:prstGeom>
          <a:noFill/>
        </p:spPr>
        <p:txBody>
          <a:bodyPr wrap="square" rtlCol="0">
            <a:spAutoFit/>
          </a:bodyPr>
          <a:lstStyle/>
          <a:p>
            <a:r>
              <a:rPr kumimoji="1" lang="ja-JP" altLang="en-US" b="1" dirty="0"/>
              <a:t>対策策定</a:t>
            </a:r>
            <a:endParaRPr kumimoji="1" lang="en-US" altLang="ja-JP" b="1" dirty="0"/>
          </a:p>
          <a:p>
            <a:r>
              <a:rPr kumimoji="1" lang="ja-JP" altLang="en-US" sz="1600" dirty="0"/>
              <a:t>誘発要因への対策を</a:t>
            </a:r>
            <a:endParaRPr kumimoji="1" lang="en-US" altLang="ja-JP" sz="1600" dirty="0"/>
          </a:p>
          <a:p>
            <a:r>
              <a:rPr kumimoji="1" lang="ja-JP" altLang="en-US" sz="1600" dirty="0"/>
              <a:t>４Ｅの視点から策定する</a:t>
            </a:r>
          </a:p>
        </p:txBody>
      </p:sp>
      <p:sp>
        <p:nvSpPr>
          <p:cNvPr id="19" name="上矢印 18"/>
          <p:cNvSpPr/>
          <p:nvPr/>
        </p:nvSpPr>
        <p:spPr bwMode="auto">
          <a:xfrm rot="5400000">
            <a:off x="5372803" y="2314970"/>
            <a:ext cx="231820" cy="426482"/>
          </a:xfrm>
          <a:prstGeom prst="upArrow">
            <a:avLst/>
          </a:prstGeom>
          <a:solidFill>
            <a:srgbClr val="00CCFF"/>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0" name="上矢印 19"/>
          <p:cNvSpPr/>
          <p:nvPr/>
        </p:nvSpPr>
        <p:spPr bwMode="auto">
          <a:xfrm rot="5400000">
            <a:off x="5374681" y="2996143"/>
            <a:ext cx="231820" cy="426482"/>
          </a:xfrm>
          <a:prstGeom prst="upArrow">
            <a:avLst/>
          </a:prstGeom>
          <a:solidFill>
            <a:srgbClr val="0066CC"/>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1" name="上矢印 20"/>
          <p:cNvSpPr/>
          <p:nvPr/>
        </p:nvSpPr>
        <p:spPr bwMode="auto">
          <a:xfrm rot="5400000">
            <a:off x="5351081" y="3621264"/>
            <a:ext cx="231820" cy="426482"/>
          </a:xfrm>
          <a:prstGeom prst="upArrow">
            <a:avLst/>
          </a:prstGeom>
          <a:solidFill>
            <a:srgbClr val="003399"/>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2" name="正方形/長方形 21"/>
          <p:cNvSpPr/>
          <p:nvPr/>
        </p:nvSpPr>
        <p:spPr bwMode="auto">
          <a:xfrm>
            <a:off x="5913495" y="1228762"/>
            <a:ext cx="2459865" cy="3151057"/>
          </a:xfrm>
          <a:prstGeom prst="rect">
            <a:avLst/>
          </a:prstGeom>
          <a:solidFill>
            <a:srgbClr val="00CCFF"/>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3" name="正方形/長方形 22"/>
          <p:cNvSpPr/>
          <p:nvPr/>
        </p:nvSpPr>
        <p:spPr bwMode="auto">
          <a:xfrm>
            <a:off x="5750428" y="1060486"/>
            <a:ext cx="2459865" cy="3064286"/>
          </a:xfrm>
          <a:prstGeom prst="rect">
            <a:avLst/>
          </a:prstGeom>
          <a:solidFill>
            <a:srgbClr val="CCFFFF"/>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5" name="Text Box 22"/>
          <p:cNvSpPr txBox="1">
            <a:spLocks noChangeArrowheads="1"/>
          </p:cNvSpPr>
          <p:nvPr/>
        </p:nvSpPr>
        <p:spPr bwMode="auto">
          <a:xfrm>
            <a:off x="5870631" y="1714077"/>
            <a:ext cx="2253803" cy="369332"/>
          </a:xfrm>
          <a:prstGeom prst="rect">
            <a:avLst/>
          </a:prstGeom>
          <a:solidFill>
            <a:schemeClr val="bg1"/>
          </a:solidFill>
          <a:ln w="25400">
            <a:solidFill>
              <a:schemeClr val="tx1"/>
            </a:solidFill>
            <a:miter lim="800000"/>
            <a:headEnd/>
            <a:tailEnd/>
          </a:ln>
          <a:effectLst/>
        </p:spPr>
        <p:txBody>
          <a:bodyPr wrap="square">
            <a:spAutoFit/>
          </a:bodyPr>
          <a:lstStyle/>
          <a:p>
            <a:r>
              <a:rPr lang="en-US" altLang="ja-JP" dirty="0"/>
              <a:t>Education</a:t>
            </a:r>
            <a:r>
              <a:rPr lang="ja-JP" altLang="en-US" dirty="0"/>
              <a:t>　　　 </a:t>
            </a:r>
            <a:r>
              <a:rPr lang="en-US" altLang="ja-JP" dirty="0"/>
              <a:t>(</a:t>
            </a:r>
            <a:r>
              <a:rPr lang="ja-JP" altLang="en-US" dirty="0"/>
              <a:t>人</a:t>
            </a:r>
            <a:r>
              <a:rPr lang="en-US" altLang="ja-JP" dirty="0"/>
              <a:t>)</a:t>
            </a:r>
            <a:endParaRPr lang="en-US" altLang="ja-JP" b="1" dirty="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sp>
        <p:nvSpPr>
          <p:cNvPr id="26" name="Text Box 22"/>
          <p:cNvSpPr txBox="1">
            <a:spLocks noChangeArrowheads="1"/>
          </p:cNvSpPr>
          <p:nvPr/>
        </p:nvSpPr>
        <p:spPr bwMode="auto">
          <a:xfrm>
            <a:off x="5864191" y="2201331"/>
            <a:ext cx="2266682" cy="369332"/>
          </a:xfrm>
          <a:prstGeom prst="rect">
            <a:avLst/>
          </a:prstGeom>
          <a:solidFill>
            <a:schemeClr val="bg1"/>
          </a:solidFill>
          <a:ln w="25400">
            <a:solidFill>
              <a:schemeClr val="tx1"/>
            </a:solidFill>
            <a:miter lim="800000"/>
            <a:headEnd/>
            <a:tailEnd/>
          </a:ln>
          <a:effectLst/>
        </p:spPr>
        <p:txBody>
          <a:bodyPr wrap="square">
            <a:spAutoFit/>
          </a:bodyPr>
          <a:lstStyle/>
          <a:p>
            <a:r>
              <a:rPr lang="en-US" altLang="ja-JP" dirty="0"/>
              <a:t>Engineering</a:t>
            </a:r>
            <a:r>
              <a:rPr lang="ja-JP" altLang="en-US" dirty="0"/>
              <a:t>　 </a:t>
            </a:r>
            <a:r>
              <a:rPr lang="en-US" altLang="ja-JP" dirty="0"/>
              <a:t>(</a:t>
            </a:r>
            <a:r>
              <a:rPr lang="ja-JP" altLang="en-US" dirty="0"/>
              <a:t>もの</a:t>
            </a:r>
            <a:r>
              <a:rPr lang="en-US" altLang="ja-JP" dirty="0"/>
              <a:t>)</a:t>
            </a:r>
            <a:endParaRPr lang="en-US" altLang="ja-JP" b="1" dirty="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sp>
        <p:nvSpPr>
          <p:cNvPr id="27" name="Text Box 22"/>
          <p:cNvSpPr txBox="1">
            <a:spLocks noChangeArrowheads="1"/>
          </p:cNvSpPr>
          <p:nvPr/>
        </p:nvSpPr>
        <p:spPr bwMode="auto">
          <a:xfrm>
            <a:off x="5865265" y="2701464"/>
            <a:ext cx="2264534" cy="369332"/>
          </a:xfrm>
          <a:prstGeom prst="rect">
            <a:avLst/>
          </a:prstGeom>
          <a:solidFill>
            <a:schemeClr val="bg1"/>
          </a:solidFill>
          <a:ln w="25400">
            <a:solidFill>
              <a:schemeClr val="tx1"/>
            </a:solidFill>
            <a:miter lim="800000"/>
            <a:headEnd/>
            <a:tailEnd/>
          </a:ln>
          <a:effectLst/>
        </p:spPr>
        <p:txBody>
          <a:bodyPr wrap="square">
            <a:spAutoFit/>
          </a:bodyPr>
          <a:lstStyle/>
          <a:p>
            <a:r>
              <a:rPr lang="en-US" altLang="ja-JP" dirty="0"/>
              <a:t>Enforcement</a:t>
            </a:r>
            <a:r>
              <a:rPr lang="ja-JP" altLang="en-US" dirty="0"/>
              <a:t>　</a:t>
            </a:r>
            <a:r>
              <a:rPr lang="en-US" altLang="ja-JP" dirty="0"/>
              <a:t>(</a:t>
            </a:r>
            <a:r>
              <a:rPr lang="ja-JP" altLang="en-US" dirty="0"/>
              <a:t>管理</a:t>
            </a:r>
            <a:r>
              <a:rPr lang="en-US" altLang="ja-JP" dirty="0"/>
              <a:t>)</a:t>
            </a:r>
            <a:endParaRPr lang="en-US" altLang="ja-JP" b="1" dirty="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sp>
        <p:nvSpPr>
          <p:cNvPr id="28" name="Text Box 22"/>
          <p:cNvSpPr txBox="1">
            <a:spLocks noChangeArrowheads="1"/>
          </p:cNvSpPr>
          <p:nvPr/>
        </p:nvSpPr>
        <p:spPr bwMode="auto">
          <a:xfrm>
            <a:off x="5865265" y="3201594"/>
            <a:ext cx="2264534" cy="369332"/>
          </a:xfrm>
          <a:prstGeom prst="rect">
            <a:avLst/>
          </a:prstGeom>
          <a:solidFill>
            <a:schemeClr val="bg1"/>
          </a:solidFill>
          <a:ln w="25400">
            <a:solidFill>
              <a:schemeClr val="tx1"/>
            </a:solidFill>
            <a:miter lim="800000"/>
            <a:headEnd/>
            <a:tailEnd/>
          </a:ln>
          <a:effectLst/>
        </p:spPr>
        <p:txBody>
          <a:bodyPr wrap="square">
            <a:spAutoFit/>
          </a:bodyPr>
          <a:lstStyle/>
          <a:p>
            <a:r>
              <a:rPr lang="en-US" altLang="ja-JP" dirty="0"/>
              <a:t>Example      </a:t>
            </a:r>
            <a:r>
              <a:rPr lang="ja-JP" altLang="en-US" dirty="0"/>
              <a:t>　</a:t>
            </a:r>
            <a:r>
              <a:rPr lang="en-US" altLang="ja-JP" dirty="0"/>
              <a:t>(</a:t>
            </a:r>
            <a:r>
              <a:rPr lang="ja-JP" altLang="en-US" dirty="0"/>
              <a:t>模範</a:t>
            </a:r>
            <a:r>
              <a:rPr lang="en-US" altLang="ja-JP" dirty="0"/>
              <a:t>)</a:t>
            </a:r>
            <a:endParaRPr lang="en-US" altLang="ja-JP" b="1" dirty="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sp>
        <p:nvSpPr>
          <p:cNvPr id="29" name="Text Box 22"/>
          <p:cNvSpPr txBox="1">
            <a:spLocks noChangeArrowheads="1"/>
          </p:cNvSpPr>
          <p:nvPr/>
        </p:nvSpPr>
        <p:spPr bwMode="auto">
          <a:xfrm>
            <a:off x="5865260" y="3649839"/>
            <a:ext cx="2264534" cy="369332"/>
          </a:xfrm>
          <a:prstGeom prst="rect">
            <a:avLst/>
          </a:prstGeom>
          <a:solidFill>
            <a:schemeClr val="bg1"/>
          </a:solidFill>
          <a:ln w="25400">
            <a:solidFill>
              <a:schemeClr val="tx1"/>
            </a:solidFill>
            <a:miter lim="800000"/>
            <a:headEnd/>
            <a:tailEnd/>
          </a:ln>
          <a:effectLst/>
        </p:spPr>
        <p:txBody>
          <a:bodyPr wrap="square">
            <a:spAutoFit/>
          </a:bodyPr>
          <a:lstStyle/>
          <a:p>
            <a:r>
              <a:rPr lang="en-US" altLang="ja-JP" dirty="0"/>
              <a:t>Environment</a:t>
            </a:r>
            <a:r>
              <a:rPr lang="ja-JP" altLang="en-US" dirty="0"/>
              <a:t>　</a:t>
            </a:r>
            <a:r>
              <a:rPr lang="en-US" altLang="ja-JP" dirty="0"/>
              <a:t>(</a:t>
            </a:r>
            <a:r>
              <a:rPr lang="ja-JP" altLang="en-US" dirty="0"/>
              <a:t>環境</a:t>
            </a:r>
            <a:r>
              <a:rPr lang="en-US" altLang="ja-JP" dirty="0"/>
              <a:t>)</a:t>
            </a:r>
            <a:endParaRPr lang="en-US" altLang="ja-JP" b="1" dirty="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sp>
        <p:nvSpPr>
          <p:cNvPr id="30" name="Text Box 22"/>
          <p:cNvSpPr txBox="1">
            <a:spLocks noChangeArrowheads="1"/>
          </p:cNvSpPr>
          <p:nvPr/>
        </p:nvSpPr>
        <p:spPr bwMode="auto">
          <a:xfrm>
            <a:off x="6067540" y="1172979"/>
            <a:ext cx="1891795" cy="400110"/>
          </a:xfrm>
          <a:prstGeom prst="rect">
            <a:avLst/>
          </a:prstGeom>
          <a:solidFill>
            <a:srgbClr val="00FFFF"/>
          </a:solidFill>
          <a:ln w="25400">
            <a:solidFill>
              <a:schemeClr val="tx1"/>
            </a:solidFill>
            <a:miter lim="800000"/>
            <a:headEnd/>
            <a:tailEnd/>
          </a:ln>
          <a:effectLst/>
        </p:spPr>
        <p:txBody>
          <a:bodyPr wrap="square">
            <a:spAutoFit/>
          </a:bodyPr>
          <a:lstStyle/>
          <a:p>
            <a:r>
              <a:rPr lang="ja-JP" altLang="en-US" sz="2000" b="1" dirty="0">
                <a:ln w="18000">
                  <a:solidFill>
                    <a:schemeClr val="accent2">
                      <a:satMod val="140000"/>
                    </a:schemeClr>
                  </a:solidFill>
                  <a:prstDash val="solid"/>
                  <a:miter lim="800000"/>
                </a:ln>
                <a:effectLst>
                  <a:outerShdw blurRad="25500" dist="23000" dir="7020000" algn="tl">
                    <a:srgbClr val="000000">
                      <a:alpha val="50000"/>
                    </a:srgbClr>
                  </a:outerShdw>
                </a:effectLst>
              </a:rPr>
              <a:t>４Ｅ</a:t>
            </a:r>
            <a:endParaRPr lang="en-US" altLang="ja-JP" sz="2000" b="1" dirty="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sp>
        <p:nvSpPr>
          <p:cNvPr id="31" name="円/楕円 30"/>
          <p:cNvSpPr/>
          <p:nvPr/>
        </p:nvSpPr>
        <p:spPr bwMode="auto">
          <a:xfrm>
            <a:off x="237589" y="2148284"/>
            <a:ext cx="1609859" cy="528034"/>
          </a:xfrm>
          <a:prstGeom prst="ellipse">
            <a:avLst/>
          </a:prstGeom>
          <a:solidFill>
            <a:srgbClr val="FF99FF"/>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ＭＳ Ｐゴシック" pitchFamily="50" charset="-128"/>
              </a:rPr>
              <a:t>エラー１</a:t>
            </a:r>
          </a:p>
        </p:txBody>
      </p:sp>
      <p:sp>
        <p:nvSpPr>
          <p:cNvPr id="32" name="円/楕円 31"/>
          <p:cNvSpPr/>
          <p:nvPr/>
        </p:nvSpPr>
        <p:spPr bwMode="auto">
          <a:xfrm>
            <a:off x="235443" y="3266599"/>
            <a:ext cx="1609859" cy="528034"/>
          </a:xfrm>
          <a:prstGeom prst="ellipse">
            <a:avLst/>
          </a:prstGeom>
          <a:solidFill>
            <a:srgbClr val="00FF99"/>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t>事象２</a:t>
            </a: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33" name="円/楕円 32"/>
          <p:cNvSpPr/>
          <p:nvPr/>
        </p:nvSpPr>
        <p:spPr bwMode="auto">
          <a:xfrm>
            <a:off x="235441" y="4387082"/>
            <a:ext cx="1609859" cy="528034"/>
          </a:xfrm>
          <a:prstGeom prst="ellipse">
            <a:avLst/>
          </a:prstGeom>
          <a:solidFill>
            <a:srgbClr val="CC00CC"/>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ＭＳ Ｐゴシック" pitchFamily="50" charset="-128"/>
              </a:rPr>
              <a:t>エラー２</a:t>
            </a:r>
          </a:p>
        </p:txBody>
      </p:sp>
      <p:sp>
        <p:nvSpPr>
          <p:cNvPr id="34" name="上矢印 33"/>
          <p:cNvSpPr/>
          <p:nvPr/>
        </p:nvSpPr>
        <p:spPr bwMode="auto">
          <a:xfrm>
            <a:off x="907290" y="1646009"/>
            <a:ext cx="270456" cy="463640"/>
          </a:xfrm>
          <a:prstGeom prst="up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5" name="上矢印 34"/>
          <p:cNvSpPr/>
          <p:nvPr/>
        </p:nvSpPr>
        <p:spPr bwMode="auto">
          <a:xfrm>
            <a:off x="918021" y="2751455"/>
            <a:ext cx="270456" cy="463640"/>
          </a:xfrm>
          <a:prstGeom prst="up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6" name="上矢印 35"/>
          <p:cNvSpPr/>
          <p:nvPr/>
        </p:nvSpPr>
        <p:spPr bwMode="auto">
          <a:xfrm>
            <a:off x="915873" y="3869780"/>
            <a:ext cx="270456" cy="463640"/>
          </a:xfrm>
          <a:prstGeom prst="up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7" name="上矢印 36"/>
          <p:cNvSpPr/>
          <p:nvPr/>
        </p:nvSpPr>
        <p:spPr bwMode="auto">
          <a:xfrm>
            <a:off x="926604" y="4988108"/>
            <a:ext cx="270456" cy="463640"/>
          </a:xfrm>
          <a:prstGeom prst="up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8" name="テキスト ボックス 37"/>
          <p:cNvSpPr txBox="1"/>
          <p:nvPr/>
        </p:nvSpPr>
        <p:spPr>
          <a:xfrm>
            <a:off x="-95537" y="5544509"/>
            <a:ext cx="2770873" cy="861774"/>
          </a:xfrm>
          <a:prstGeom prst="rect">
            <a:avLst/>
          </a:prstGeom>
          <a:noFill/>
        </p:spPr>
        <p:txBody>
          <a:bodyPr wrap="square" rtlCol="0">
            <a:spAutoFit/>
          </a:bodyPr>
          <a:lstStyle/>
          <a:p>
            <a:r>
              <a:rPr kumimoji="1" lang="ja-JP" altLang="en-US" b="1" dirty="0"/>
              <a:t>時系列分析</a:t>
            </a:r>
            <a:endParaRPr kumimoji="1" lang="en-US" altLang="ja-JP" b="1" dirty="0"/>
          </a:p>
          <a:p>
            <a:r>
              <a:rPr kumimoji="1" lang="ja-JP" altLang="en-US" sz="1600" dirty="0"/>
              <a:t>全体の事象の連鎖を把握し、</a:t>
            </a:r>
            <a:endParaRPr kumimoji="1" lang="en-US" altLang="ja-JP" sz="1600" dirty="0"/>
          </a:p>
          <a:p>
            <a:r>
              <a:rPr kumimoji="1" lang="ja-JP" altLang="en-US" sz="1600" dirty="0"/>
              <a:t>逸脱（エラー等）を捉える</a:t>
            </a:r>
          </a:p>
        </p:txBody>
      </p:sp>
      <p:sp>
        <p:nvSpPr>
          <p:cNvPr id="40" name="テキスト ボックス 39"/>
          <p:cNvSpPr txBox="1"/>
          <p:nvPr/>
        </p:nvSpPr>
        <p:spPr>
          <a:xfrm>
            <a:off x="2696505" y="5544509"/>
            <a:ext cx="2410467" cy="1107996"/>
          </a:xfrm>
          <a:prstGeom prst="rect">
            <a:avLst/>
          </a:prstGeom>
          <a:noFill/>
        </p:spPr>
        <p:txBody>
          <a:bodyPr wrap="square" rtlCol="0">
            <a:spAutoFit/>
          </a:bodyPr>
          <a:lstStyle/>
          <a:p>
            <a:r>
              <a:rPr kumimoji="1" lang="ja-JP" altLang="en-US" b="1" dirty="0"/>
              <a:t>要因分析</a:t>
            </a:r>
            <a:endParaRPr kumimoji="1" lang="en-US" altLang="ja-JP" b="1" dirty="0"/>
          </a:p>
          <a:p>
            <a:r>
              <a:rPr kumimoji="1" lang="ja-JP" altLang="en-US" sz="1600" dirty="0"/>
              <a:t>逸脱を誘発する要因４Ｍの視点で同定し、</a:t>
            </a:r>
            <a:r>
              <a:rPr lang="ja-JP" altLang="en-US" sz="1600" dirty="0"/>
              <a:t>なぜなぜの視点で掘り下げる</a:t>
            </a:r>
            <a:endParaRPr kumimoji="1" lang="ja-JP" altLang="en-US" sz="1600" dirty="0"/>
          </a:p>
        </p:txBody>
      </p:sp>
      <p:sp>
        <p:nvSpPr>
          <p:cNvPr id="43" name="Rectangle 6"/>
          <p:cNvSpPr>
            <a:spLocks noChangeArrowheads="1"/>
          </p:cNvSpPr>
          <p:nvPr/>
        </p:nvSpPr>
        <p:spPr bwMode="auto">
          <a:xfrm>
            <a:off x="0" y="-11114"/>
            <a:ext cx="9144000" cy="597967"/>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-5 </a:t>
            </a:r>
            <a:r>
              <a:rPr lang="ja-JP" altLang="en-US" sz="3200" dirty="0"/>
              <a:t>事故分析手法（４Ｍ４Ｅ）</a:t>
            </a:r>
          </a:p>
        </p:txBody>
      </p:sp>
      <p:grpSp>
        <p:nvGrpSpPr>
          <p:cNvPr id="24" name="グループ化 23"/>
          <p:cNvGrpSpPr/>
          <p:nvPr/>
        </p:nvGrpSpPr>
        <p:grpSpPr>
          <a:xfrm>
            <a:off x="2996022" y="3890656"/>
            <a:ext cx="2874610" cy="1115728"/>
            <a:chOff x="2996022" y="4099202"/>
            <a:chExt cx="2874610" cy="1115728"/>
          </a:xfrm>
        </p:grpSpPr>
        <p:sp>
          <p:nvSpPr>
            <p:cNvPr id="44" name="Text Box 22"/>
            <p:cNvSpPr txBox="1">
              <a:spLocks noChangeArrowheads="1"/>
            </p:cNvSpPr>
            <p:nvPr/>
          </p:nvSpPr>
          <p:spPr bwMode="auto">
            <a:xfrm>
              <a:off x="2996022" y="4476266"/>
              <a:ext cx="2661823" cy="738664"/>
            </a:xfrm>
            <a:prstGeom prst="rect">
              <a:avLst/>
            </a:prstGeom>
            <a:solidFill>
              <a:schemeClr val="bg1"/>
            </a:solidFill>
            <a:ln w="9525">
              <a:solidFill>
                <a:srgbClr val="FF0000"/>
              </a:solidFill>
              <a:prstDash val="dash"/>
              <a:miter lim="800000"/>
              <a:headEnd/>
              <a:tailEnd/>
            </a:ln>
            <a:effectLst/>
          </p:spPr>
          <p:txBody>
            <a:bodyPr wrap="square">
              <a:spAutoFit/>
            </a:bodyPr>
            <a:lstStyle/>
            <a:p>
              <a:r>
                <a:rPr lang="en-US" altLang="ja-JP" sz="1400" dirty="0">
                  <a:latin typeface="ＭＳ Ｐ明朝" panose="02020600040205080304" pitchFamily="18" charset="-128"/>
                  <a:ea typeface="ＭＳ Ｐ明朝" panose="02020600040205080304" pitchFamily="18" charset="-128"/>
                </a:rPr>
                <a:t>4E</a:t>
              </a:r>
              <a:r>
                <a:rPr lang="ja-JP" altLang="en-US" sz="1400" dirty="0">
                  <a:latin typeface="ＭＳ Ｐ明朝" panose="02020600040205080304" pitchFamily="18" charset="-128"/>
                  <a:ea typeface="ＭＳ Ｐ明朝" panose="02020600040205080304" pitchFamily="18" charset="-128"/>
                </a:rPr>
                <a:t>とは、もともと上の</a:t>
              </a:r>
              <a:r>
                <a:rPr lang="en-US" altLang="ja-JP" sz="1400" dirty="0">
                  <a:latin typeface="ＭＳ Ｐ明朝" panose="02020600040205080304" pitchFamily="18" charset="-128"/>
                  <a:ea typeface="ＭＳ Ｐ明朝" panose="02020600040205080304" pitchFamily="18" charset="-128"/>
                </a:rPr>
                <a:t>4</a:t>
              </a:r>
              <a:r>
                <a:rPr lang="ja-JP" altLang="en-US" sz="1400" dirty="0" err="1">
                  <a:latin typeface="ＭＳ Ｐ明朝" panose="02020600040205080304" pitchFamily="18" charset="-128"/>
                  <a:ea typeface="ＭＳ Ｐ明朝" panose="02020600040205080304" pitchFamily="18" charset="-128"/>
                </a:rPr>
                <a:t>つを</a:t>
              </a:r>
              <a:r>
                <a:rPr lang="ja-JP" altLang="en-US" sz="1400" dirty="0">
                  <a:latin typeface="ＭＳ Ｐ明朝" panose="02020600040205080304" pitchFamily="18" charset="-128"/>
                  <a:ea typeface="ＭＳ Ｐ明朝" panose="02020600040205080304" pitchFamily="18" charset="-128"/>
                </a:rPr>
                <a:t>指す。</a:t>
              </a:r>
              <a:r>
                <a:rPr lang="en-US" altLang="ja-JP" sz="1400" dirty="0">
                  <a:latin typeface="ＭＳ Ｐ明朝" panose="02020600040205080304" pitchFamily="18" charset="-128"/>
                  <a:ea typeface="ＭＳ Ｐ明朝" panose="02020600040205080304" pitchFamily="18" charset="-128"/>
                </a:rPr>
                <a:t/>
              </a:r>
              <a:br>
                <a:rPr lang="en-US" altLang="ja-JP" sz="1400" dirty="0">
                  <a:latin typeface="ＭＳ Ｐ明朝" panose="02020600040205080304" pitchFamily="18" charset="-128"/>
                  <a:ea typeface="ＭＳ Ｐ明朝" panose="02020600040205080304" pitchFamily="18" charset="-128"/>
                </a:rPr>
              </a:br>
              <a:r>
                <a:rPr lang="ja-JP" altLang="en-US" sz="1400" dirty="0">
                  <a:latin typeface="ＭＳ Ｐ明朝" panose="02020600040205080304" pitchFamily="18" charset="-128"/>
                  <a:ea typeface="ＭＳ Ｐ明朝" panose="02020600040205080304" pitchFamily="18" charset="-128"/>
                </a:rPr>
                <a:t>必要に応じて、</a:t>
              </a:r>
              <a:r>
                <a:rPr lang="en-US" altLang="ja-JP" sz="1400" dirty="0">
                  <a:latin typeface="ＭＳ Ｐ明朝" panose="02020600040205080304" pitchFamily="18" charset="-128"/>
                  <a:ea typeface="ＭＳ Ｐ明朝" panose="02020600040205080304" pitchFamily="18" charset="-128"/>
                </a:rPr>
                <a:t>Environment</a:t>
              </a:r>
              <a:r>
                <a:rPr lang="ja-JP" altLang="en-US" sz="1400" dirty="0">
                  <a:latin typeface="ＭＳ Ｐ明朝" panose="02020600040205080304" pitchFamily="18" charset="-128"/>
                  <a:ea typeface="ＭＳ Ｐ明朝" panose="02020600040205080304" pitchFamily="18" charset="-128"/>
                </a:rPr>
                <a:t>（環境）を追加。　　　　</a:t>
              </a:r>
              <a:endParaRPr lang="en-US" altLang="ja-JP" sz="1400" b="1" dirty="0">
                <a:ln w="18000">
                  <a:solidFill>
                    <a:schemeClr val="accent2">
                      <a:satMod val="140000"/>
                    </a:schemeClr>
                  </a:solidFill>
                  <a:prstDash val="solid"/>
                  <a:miter lim="800000"/>
                </a:ln>
                <a:effectLst>
                  <a:outerShdw blurRad="25500" dist="23000" dir="7020000" algn="tl">
                    <a:srgbClr val="000000">
                      <a:alpha val="50000"/>
                    </a:srgbClr>
                  </a:outerShdw>
                </a:effectLst>
                <a:latin typeface="ＭＳ Ｐ明朝" panose="02020600040205080304" pitchFamily="18" charset="-128"/>
                <a:ea typeface="ＭＳ Ｐ明朝" panose="02020600040205080304" pitchFamily="18" charset="-128"/>
              </a:endParaRPr>
            </a:p>
          </p:txBody>
        </p:sp>
        <p:cxnSp>
          <p:nvCxnSpPr>
            <p:cNvPr id="4" name="直線コネクタ 3"/>
            <p:cNvCxnSpPr/>
            <p:nvPr/>
          </p:nvCxnSpPr>
          <p:spPr bwMode="auto">
            <a:xfrm flipH="1">
              <a:off x="5252465" y="4099202"/>
              <a:ext cx="618167" cy="388832"/>
            </a:xfrm>
            <a:prstGeom prst="line">
              <a:avLst/>
            </a:prstGeom>
            <a:noFill/>
            <a:ln w="9525" cap="flat" cmpd="sng" algn="ctr">
              <a:solidFill>
                <a:srgbClr val="FF0000"/>
              </a:solidFill>
              <a:prstDash val="dash"/>
              <a:round/>
              <a:headEnd type="none" w="med" len="med"/>
              <a:tailEnd type="none" w="med" len="med"/>
            </a:ln>
            <a:effectLst/>
          </p:spPr>
        </p:cxnSp>
      </p:grpSp>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54</a:t>
            </a:fld>
            <a:endParaRPr lang="en-US" altLang="ja-JP" dirty="0"/>
          </a:p>
        </p:txBody>
      </p:sp>
      <p:pic>
        <p:nvPicPr>
          <p:cNvPr id="45" name="Picture 5"/>
          <p:cNvPicPr>
            <a:picLocks noChangeAspect="1" noChangeArrowheads="1"/>
          </p:cNvPicPr>
          <p:nvPr/>
        </p:nvPicPr>
        <p:blipFill>
          <a:blip r:embed="rId3" cstate="print"/>
          <a:srcRect/>
          <a:stretch>
            <a:fillRect/>
          </a:stretch>
        </p:blipFill>
        <p:spPr bwMode="auto">
          <a:xfrm>
            <a:off x="153988" y="6500646"/>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17221292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5"/>
          <p:cNvSpPr>
            <a:spLocks noGrp="1" noChangeArrowheads="1"/>
          </p:cNvSpPr>
          <p:nvPr>
            <p:ph type="body" idx="1"/>
          </p:nvPr>
        </p:nvSpPr>
        <p:spPr>
          <a:xfrm>
            <a:off x="395288" y="1412875"/>
            <a:ext cx="8229600" cy="1008063"/>
          </a:xfrm>
        </p:spPr>
        <p:txBody>
          <a:bodyPr/>
          <a:lstStyle/>
          <a:p>
            <a:pPr eaLnBrk="1" hangingPunct="1">
              <a:lnSpc>
                <a:spcPct val="90000"/>
              </a:lnSpc>
              <a:buFont typeface="Wingdings" pitchFamily="2" charset="2"/>
              <a:buNone/>
            </a:pPr>
            <a:r>
              <a:rPr lang="ja-JP" altLang="en-US"/>
              <a:t>　　</a:t>
            </a:r>
            <a:r>
              <a:rPr lang="ja-JP" altLang="en-US" sz="2800"/>
              <a:t>事故につながる要因を、順序を追って「なぜ」</a:t>
            </a:r>
          </a:p>
          <a:p>
            <a:pPr eaLnBrk="1" hangingPunct="1">
              <a:lnSpc>
                <a:spcPct val="90000"/>
              </a:lnSpc>
              <a:buFont typeface="Wingdings" pitchFamily="2" charset="2"/>
              <a:buNone/>
            </a:pPr>
            <a:r>
              <a:rPr lang="ja-JP" altLang="en-US" sz="2800"/>
              <a:t>「なぜ」と考えることにより、もれなくつかむ分析方法</a:t>
            </a:r>
          </a:p>
        </p:txBody>
      </p:sp>
      <p:sp>
        <p:nvSpPr>
          <p:cNvPr id="41988" name="AutoShape 7"/>
          <p:cNvSpPr>
            <a:spLocks noChangeAspect="1" noChangeArrowheads="1"/>
          </p:cNvSpPr>
          <p:nvPr/>
        </p:nvSpPr>
        <p:spPr bwMode="auto">
          <a:xfrm>
            <a:off x="787400" y="2576513"/>
            <a:ext cx="6913563" cy="3825875"/>
          </a:xfrm>
          <a:prstGeom prst="rect">
            <a:avLst/>
          </a:prstGeom>
          <a:noFill/>
          <a:ln w="9525">
            <a:noFill/>
            <a:miter lim="800000"/>
            <a:headEnd/>
            <a:tailEnd/>
          </a:ln>
        </p:spPr>
        <p:txBody>
          <a:bodyPr/>
          <a:lstStyle/>
          <a:p>
            <a:endParaRPr lang="ja-JP" altLang="en-US"/>
          </a:p>
        </p:txBody>
      </p:sp>
      <p:sp>
        <p:nvSpPr>
          <p:cNvPr id="41989" name="Text Box 8"/>
          <p:cNvSpPr txBox="1">
            <a:spLocks noChangeArrowheads="1"/>
          </p:cNvSpPr>
          <p:nvPr/>
        </p:nvSpPr>
        <p:spPr bwMode="auto">
          <a:xfrm>
            <a:off x="1476375" y="4652963"/>
            <a:ext cx="1054100" cy="601662"/>
          </a:xfrm>
          <a:prstGeom prst="rect">
            <a:avLst/>
          </a:prstGeom>
          <a:solidFill>
            <a:srgbClr val="FFFFFF"/>
          </a:solidFill>
          <a:ln w="9525" algn="ctr">
            <a:solidFill>
              <a:srgbClr val="000000"/>
            </a:solidFill>
            <a:miter lim="800000"/>
            <a:headEnd/>
            <a:tailEnd/>
          </a:ln>
        </p:spPr>
        <p:txBody>
          <a:bodyPr lIns="74295" tIns="8890" rIns="74295" bIns="8890" anchor="ctr"/>
          <a:lstStyle/>
          <a:p>
            <a:r>
              <a:rPr lang="ja-JP" altLang="en-US">
                <a:latin typeface="ＭＳ ゴシック" pitchFamily="49" charset="-128"/>
                <a:ea typeface="ＭＳ ゴシック" pitchFamily="49" charset="-128"/>
              </a:rPr>
              <a:t>事故</a:t>
            </a:r>
            <a:endParaRPr lang="ja-JP" altLang="en-US">
              <a:ea typeface="HG丸ｺﾞｼｯｸM-PRO" pitchFamily="50" charset="-128"/>
            </a:endParaRPr>
          </a:p>
        </p:txBody>
      </p:sp>
      <p:sp>
        <p:nvSpPr>
          <p:cNvPr id="41990" name="Text Box 9"/>
          <p:cNvSpPr txBox="1">
            <a:spLocks noChangeArrowheads="1"/>
          </p:cNvSpPr>
          <p:nvPr/>
        </p:nvSpPr>
        <p:spPr bwMode="auto">
          <a:xfrm>
            <a:off x="3059113" y="3763963"/>
            <a:ext cx="1055687" cy="792162"/>
          </a:xfrm>
          <a:prstGeom prst="rect">
            <a:avLst/>
          </a:prstGeom>
          <a:solidFill>
            <a:srgbClr val="FFFFFF"/>
          </a:solidFill>
          <a:ln w="9525" algn="ctr">
            <a:solidFill>
              <a:srgbClr val="000000"/>
            </a:solidFill>
            <a:miter lim="800000"/>
            <a:headEnd/>
            <a:tailEnd/>
          </a:ln>
        </p:spPr>
        <p:txBody>
          <a:bodyPr lIns="74295" tIns="8890" rIns="74295" bIns="8890"/>
          <a:lstStyle/>
          <a:p>
            <a:endParaRPr lang="en-US" altLang="ja-JP">
              <a:latin typeface="ＭＳ ゴシック" pitchFamily="49" charset="-128"/>
              <a:ea typeface="ＭＳ ゴシック" pitchFamily="49" charset="-128"/>
            </a:endParaRPr>
          </a:p>
          <a:p>
            <a:r>
              <a:rPr lang="ja-JP" altLang="en-US">
                <a:latin typeface="ＭＳ ゴシック" pitchFamily="49" charset="-128"/>
                <a:ea typeface="ＭＳ ゴシック" pitchFamily="49" charset="-128"/>
              </a:rPr>
              <a:t>１</a:t>
            </a:r>
            <a:endParaRPr lang="ja-JP" altLang="en-US">
              <a:ea typeface="HG丸ｺﾞｼｯｸM-PRO" pitchFamily="50" charset="-128"/>
            </a:endParaRPr>
          </a:p>
        </p:txBody>
      </p:sp>
      <p:sp>
        <p:nvSpPr>
          <p:cNvPr id="41991" name="Text Box 10"/>
          <p:cNvSpPr txBox="1">
            <a:spLocks noChangeArrowheads="1"/>
          </p:cNvSpPr>
          <p:nvPr/>
        </p:nvSpPr>
        <p:spPr bwMode="auto">
          <a:xfrm>
            <a:off x="3059113" y="5610225"/>
            <a:ext cx="1055687" cy="792163"/>
          </a:xfrm>
          <a:prstGeom prst="rect">
            <a:avLst/>
          </a:prstGeom>
          <a:solidFill>
            <a:srgbClr val="FFFFFF"/>
          </a:solidFill>
          <a:ln w="9525" algn="ctr">
            <a:solidFill>
              <a:srgbClr val="000000"/>
            </a:solidFill>
            <a:miter lim="800000"/>
            <a:headEnd/>
            <a:tailEnd/>
          </a:ln>
        </p:spPr>
        <p:txBody>
          <a:bodyPr lIns="74295" tIns="8890" rIns="74295" bIns="8890"/>
          <a:lstStyle/>
          <a:p>
            <a:pPr algn="just"/>
            <a:endParaRPr lang="en-US" altLang="ja-JP">
              <a:latin typeface="Times New Roman" pitchFamily="18" charset="0"/>
              <a:ea typeface="ＭＳ 明朝" pitchFamily="17" charset="-128"/>
            </a:endParaRPr>
          </a:p>
          <a:p>
            <a:r>
              <a:rPr lang="ja-JP" altLang="en-US">
                <a:latin typeface="ＭＳ ゴシック" pitchFamily="49" charset="-128"/>
                <a:ea typeface="ＭＳ ゴシック" pitchFamily="49" charset="-128"/>
              </a:rPr>
              <a:t>２</a:t>
            </a:r>
            <a:endParaRPr lang="ja-JP" altLang="en-US">
              <a:ea typeface="HG丸ｺﾞｼｯｸM-PRO" pitchFamily="50" charset="-128"/>
            </a:endParaRPr>
          </a:p>
        </p:txBody>
      </p:sp>
      <p:sp>
        <p:nvSpPr>
          <p:cNvPr id="41992" name="Text Box 11"/>
          <p:cNvSpPr txBox="1">
            <a:spLocks noChangeArrowheads="1"/>
          </p:cNvSpPr>
          <p:nvPr/>
        </p:nvSpPr>
        <p:spPr bwMode="auto">
          <a:xfrm>
            <a:off x="4641850" y="3236913"/>
            <a:ext cx="1055688" cy="790575"/>
          </a:xfrm>
          <a:prstGeom prst="rect">
            <a:avLst/>
          </a:prstGeom>
          <a:solidFill>
            <a:srgbClr val="FFFFFF"/>
          </a:solidFill>
          <a:ln w="9525" algn="ctr">
            <a:solidFill>
              <a:srgbClr val="000000"/>
            </a:solidFill>
            <a:miter lim="800000"/>
            <a:headEnd/>
            <a:tailEnd/>
          </a:ln>
        </p:spPr>
        <p:txBody>
          <a:bodyPr lIns="74295" tIns="8890" rIns="74295" bIns="8890"/>
          <a:lstStyle/>
          <a:p>
            <a:pPr algn="just"/>
            <a:endParaRPr lang="en-US" altLang="ja-JP">
              <a:latin typeface="ＭＳ ゴシック" pitchFamily="49" charset="-128"/>
              <a:ea typeface="ＭＳ ゴシック" pitchFamily="49" charset="-128"/>
            </a:endParaRPr>
          </a:p>
          <a:p>
            <a:r>
              <a:rPr lang="ja-JP" altLang="en-US">
                <a:latin typeface="ＭＳ ゴシック" pitchFamily="49" charset="-128"/>
                <a:ea typeface="ＭＳ ゴシック" pitchFamily="49" charset="-128"/>
              </a:rPr>
              <a:t>１－１</a:t>
            </a:r>
            <a:endParaRPr lang="ja-JP" altLang="en-US">
              <a:ea typeface="HG丸ｺﾞｼｯｸM-PRO" pitchFamily="50" charset="-128"/>
            </a:endParaRPr>
          </a:p>
        </p:txBody>
      </p:sp>
      <p:sp>
        <p:nvSpPr>
          <p:cNvPr id="41993" name="Text Box 12"/>
          <p:cNvSpPr txBox="1">
            <a:spLocks noChangeArrowheads="1"/>
          </p:cNvSpPr>
          <p:nvPr/>
        </p:nvSpPr>
        <p:spPr bwMode="auto">
          <a:xfrm>
            <a:off x="4641850" y="4422775"/>
            <a:ext cx="1055688" cy="792163"/>
          </a:xfrm>
          <a:prstGeom prst="rect">
            <a:avLst/>
          </a:prstGeom>
          <a:solidFill>
            <a:srgbClr val="FFFFFF"/>
          </a:solidFill>
          <a:ln w="9525" algn="ctr">
            <a:solidFill>
              <a:srgbClr val="000000"/>
            </a:solidFill>
            <a:miter lim="800000"/>
            <a:headEnd/>
            <a:tailEnd/>
          </a:ln>
        </p:spPr>
        <p:txBody>
          <a:bodyPr lIns="74295" tIns="8890" rIns="74295" bIns="8890"/>
          <a:lstStyle/>
          <a:p>
            <a:endParaRPr lang="en-US" altLang="ja-JP">
              <a:latin typeface="ＭＳ ゴシック" pitchFamily="49" charset="-128"/>
              <a:ea typeface="ＭＳ ゴシック" pitchFamily="49" charset="-128"/>
            </a:endParaRPr>
          </a:p>
          <a:p>
            <a:r>
              <a:rPr lang="ja-JP" altLang="en-US">
                <a:latin typeface="ＭＳ ゴシック" pitchFamily="49" charset="-128"/>
                <a:ea typeface="ＭＳ ゴシック" pitchFamily="49" charset="-128"/>
              </a:rPr>
              <a:t>１－２</a:t>
            </a:r>
            <a:endParaRPr lang="ja-JP" altLang="en-US">
              <a:ea typeface="HG丸ｺﾞｼｯｸM-PRO" pitchFamily="50" charset="-128"/>
            </a:endParaRPr>
          </a:p>
        </p:txBody>
      </p:sp>
      <p:sp>
        <p:nvSpPr>
          <p:cNvPr id="41994" name="AutoShape 13"/>
          <p:cNvSpPr>
            <a:spLocks noChangeArrowheads="1"/>
          </p:cNvSpPr>
          <p:nvPr/>
        </p:nvSpPr>
        <p:spPr bwMode="auto">
          <a:xfrm>
            <a:off x="827088" y="3213100"/>
            <a:ext cx="2057400" cy="841375"/>
          </a:xfrm>
          <a:prstGeom prst="wedgeRoundRectCallout">
            <a:avLst>
              <a:gd name="adj1" fmla="val 67514"/>
              <a:gd name="adj2" fmla="val 51509"/>
              <a:gd name="adj3" fmla="val 16667"/>
            </a:avLst>
          </a:prstGeom>
          <a:solidFill>
            <a:srgbClr val="CCFFCC"/>
          </a:solidFill>
          <a:ln w="9525" algn="ctr">
            <a:solidFill>
              <a:srgbClr val="000000"/>
            </a:solidFill>
            <a:miter lim="800000"/>
            <a:headEnd/>
            <a:tailEnd/>
          </a:ln>
        </p:spPr>
        <p:txBody>
          <a:bodyPr lIns="74295" tIns="8890" rIns="74295" bIns="8890"/>
          <a:lstStyle/>
          <a:p>
            <a:pPr algn="just"/>
            <a:r>
              <a:rPr lang="ja-JP" altLang="en-US" sz="2000">
                <a:latin typeface="ＭＳ ゴシック" pitchFamily="49" charset="-128"/>
              </a:rPr>
              <a:t>事故が起こったのはなぜ？</a:t>
            </a:r>
            <a:endParaRPr lang="ja-JP" altLang="en-US" sz="2000"/>
          </a:p>
        </p:txBody>
      </p:sp>
      <p:sp>
        <p:nvSpPr>
          <p:cNvPr id="41995" name="Text Box 14"/>
          <p:cNvSpPr txBox="1">
            <a:spLocks noChangeArrowheads="1"/>
          </p:cNvSpPr>
          <p:nvPr/>
        </p:nvSpPr>
        <p:spPr bwMode="auto">
          <a:xfrm>
            <a:off x="6357938" y="3236913"/>
            <a:ext cx="1054100" cy="790575"/>
          </a:xfrm>
          <a:prstGeom prst="rect">
            <a:avLst/>
          </a:prstGeom>
          <a:solidFill>
            <a:srgbClr val="FFFFFF"/>
          </a:solidFill>
          <a:ln w="9525" algn="ctr">
            <a:solidFill>
              <a:srgbClr val="000000"/>
            </a:solidFill>
            <a:prstDash val="dash"/>
            <a:miter lim="800000"/>
            <a:headEnd/>
            <a:tailEnd/>
          </a:ln>
        </p:spPr>
        <p:txBody>
          <a:bodyPr lIns="74295" tIns="8890" rIns="74295" bIns="8890"/>
          <a:lstStyle/>
          <a:p>
            <a:endParaRPr lang="ja-JP" altLang="ja-JP" sz="2000">
              <a:ea typeface="HG丸ｺﾞｼｯｸM-PRO" pitchFamily="50" charset="-128"/>
            </a:endParaRPr>
          </a:p>
        </p:txBody>
      </p:sp>
      <p:sp>
        <p:nvSpPr>
          <p:cNvPr id="41996" name="Text Box 15"/>
          <p:cNvSpPr txBox="1">
            <a:spLocks noChangeArrowheads="1"/>
          </p:cNvSpPr>
          <p:nvPr/>
        </p:nvSpPr>
        <p:spPr bwMode="auto">
          <a:xfrm>
            <a:off x="6357938" y="4422775"/>
            <a:ext cx="1054100" cy="792163"/>
          </a:xfrm>
          <a:prstGeom prst="rect">
            <a:avLst/>
          </a:prstGeom>
          <a:solidFill>
            <a:srgbClr val="FFFFFF"/>
          </a:solidFill>
          <a:ln w="9525" algn="ctr">
            <a:solidFill>
              <a:srgbClr val="000000"/>
            </a:solidFill>
            <a:prstDash val="dash"/>
            <a:miter lim="800000"/>
            <a:headEnd/>
            <a:tailEnd/>
          </a:ln>
        </p:spPr>
        <p:txBody>
          <a:bodyPr lIns="74295" tIns="8890" rIns="74295" bIns="8890"/>
          <a:lstStyle/>
          <a:p>
            <a:endParaRPr lang="ja-JP" altLang="ja-JP" sz="2000">
              <a:ea typeface="HG丸ｺﾞｼｯｸM-PRO" pitchFamily="50" charset="-128"/>
            </a:endParaRPr>
          </a:p>
        </p:txBody>
      </p:sp>
      <p:sp>
        <p:nvSpPr>
          <p:cNvPr id="41997" name="Text Box 16"/>
          <p:cNvSpPr txBox="1">
            <a:spLocks noChangeArrowheads="1"/>
          </p:cNvSpPr>
          <p:nvPr/>
        </p:nvSpPr>
        <p:spPr bwMode="auto">
          <a:xfrm>
            <a:off x="3059113" y="2708275"/>
            <a:ext cx="1055687" cy="263525"/>
          </a:xfrm>
          <a:prstGeom prst="rect">
            <a:avLst/>
          </a:prstGeom>
          <a:solidFill>
            <a:srgbClr val="FFFFFF"/>
          </a:solidFill>
          <a:ln w="9525" algn="ctr">
            <a:noFill/>
            <a:miter lim="800000"/>
            <a:headEnd/>
            <a:tailEnd/>
          </a:ln>
        </p:spPr>
        <p:txBody>
          <a:bodyPr lIns="74295" tIns="8890" rIns="74295" bIns="8890"/>
          <a:lstStyle/>
          <a:p>
            <a:r>
              <a:rPr lang="ja-JP" altLang="en-US" sz="2000">
                <a:latin typeface="ＭＳ ゴシック" pitchFamily="49" charset="-128"/>
                <a:ea typeface="ＭＳ ゴシック" pitchFamily="49" charset="-128"/>
              </a:rPr>
              <a:t>なぜ１</a:t>
            </a:r>
            <a:endParaRPr lang="ja-JP" altLang="en-US" sz="2000">
              <a:ea typeface="HG丸ｺﾞｼｯｸM-PRO" pitchFamily="50" charset="-128"/>
            </a:endParaRPr>
          </a:p>
        </p:txBody>
      </p:sp>
      <p:sp>
        <p:nvSpPr>
          <p:cNvPr id="41998" name="Text Box 17"/>
          <p:cNvSpPr txBox="1">
            <a:spLocks noChangeArrowheads="1"/>
          </p:cNvSpPr>
          <p:nvPr/>
        </p:nvSpPr>
        <p:spPr bwMode="auto">
          <a:xfrm>
            <a:off x="4641850" y="2708275"/>
            <a:ext cx="1055688" cy="263525"/>
          </a:xfrm>
          <a:prstGeom prst="rect">
            <a:avLst/>
          </a:prstGeom>
          <a:solidFill>
            <a:srgbClr val="FFFFFF"/>
          </a:solidFill>
          <a:ln w="9525" algn="ctr">
            <a:noFill/>
            <a:miter lim="800000"/>
            <a:headEnd/>
            <a:tailEnd/>
          </a:ln>
        </p:spPr>
        <p:txBody>
          <a:bodyPr lIns="74295" tIns="8890" rIns="74295" bIns="8890"/>
          <a:lstStyle/>
          <a:p>
            <a:r>
              <a:rPr lang="ja-JP" altLang="en-US" sz="2000">
                <a:latin typeface="ＭＳ ゴシック" pitchFamily="49" charset="-128"/>
                <a:ea typeface="ＭＳ ゴシック" pitchFamily="49" charset="-128"/>
              </a:rPr>
              <a:t>なぜ２</a:t>
            </a:r>
            <a:endParaRPr lang="ja-JP" altLang="en-US" sz="2000">
              <a:ea typeface="HG丸ｺﾞｼｯｸM-PRO" pitchFamily="50" charset="-128"/>
            </a:endParaRPr>
          </a:p>
        </p:txBody>
      </p:sp>
      <p:sp>
        <p:nvSpPr>
          <p:cNvPr id="41999" name="Text Box 18"/>
          <p:cNvSpPr txBox="1">
            <a:spLocks noChangeArrowheads="1"/>
          </p:cNvSpPr>
          <p:nvPr/>
        </p:nvSpPr>
        <p:spPr bwMode="auto">
          <a:xfrm>
            <a:off x="6357938" y="2708275"/>
            <a:ext cx="1054100" cy="263525"/>
          </a:xfrm>
          <a:prstGeom prst="rect">
            <a:avLst/>
          </a:prstGeom>
          <a:solidFill>
            <a:srgbClr val="FFFFFF"/>
          </a:solidFill>
          <a:ln w="9525" algn="ctr">
            <a:noFill/>
            <a:miter lim="800000"/>
            <a:headEnd/>
            <a:tailEnd/>
          </a:ln>
        </p:spPr>
        <p:txBody>
          <a:bodyPr lIns="74295" tIns="8890" rIns="74295" bIns="8890"/>
          <a:lstStyle/>
          <a:p>
            <a:r>
              <a:rPr lang="ja-JP" altLang="en-US" sz="2000">
                <a:latin typeface="ＭＳ ゴシック" pitchFamily="49" charset="-128"/>
                <a:ea typeface="ＭＳ ゴシック" pitchFamily="49" charset="-128"/>
              </a:rPr>
              <a:t>対策</a:t>
            </a:r>
            <a:endParaRPr lang="ja-JP" altLang="en-US" sz="2000">
              <a:ea typeface="HG丸ｺﾞｼｯｸM-PRO" pitchFamily="50" charset="-128"/>
            </a:endParaRPr>
          </a:p>
        </p:txBody>
      </p:sp>
      <p:sp>
        <p:nvSpPr>
          <p:cNvPr id="42000" name="AutoShape 19"/>
          <p:cNvSpPr>
            <a:spLocks noChangeArrowheads="1"/>
          </p:cNvSpPr>
          <p:nvPr/>
        </p:nvSpPr>
        <p:spPr bwMode="auto">
          <a:xfrm>
            <a:off x="5829300" y="3500438"/>
            <a:ext cx="395288" cy="3952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850 h 21600"/>
              <a:gd name="T14" fmla="*/ 16650 w 21600"/>
              <a:gd name="T15" fmla="*/ 15750 h 21600"/>
            </a:gdLst>
            <a:ahLst/>
            <a:cxnLst>
              <a:cxn ang="T8">
                <a:pos x="T0" y="T1"/>
              </a:cxn>
              <a:cxn ang="T9">
                <a:pos x="T2" y="T3"/>
              </a:cxn>
              <a:cxn ang="T10">
                <a:pos x="T4" y="T5"/>
              </a:cxn>
              <a:cxn ang="T11">
                <a:pos x="T6" y="T7"/>
              </a:cxn>
            </a:cxnLst>
            <a:rect l="T12" t="T13" r="T14" b="T15"/>
            <a:pathLst>
              <a:path w="21600" h="21600">
                <a:moveTo>
                  <a:pt x="10800" y="0"/>
                </a:moveTo>
                <a:lnTo>
                  <a:pt x="10800" y="5850"/>
                </a:lnTo>
                <a:lnTo>
                  <a:pt x="3375" y="5850"/>
                </a:lnTo>
                <a:lnTo>
                  <a:pt x="3375" y="15750"/>
                </a:lnTo>
                <a:lnTo>
                  <a:pt x="10800" y="15750"/>
                </a:lnTo>
                <a:lnTo>
                  <a:pt x="10800" y="21600"/>
                </a:lnTo>
                <a:lnTo>
                  <a:pt x="21600" y="10800"/>
                </a:lnTo>
                <a:close/>
              </a:path>
              <a:path w="21600" h="21600">
                <a:moveTo>
                  <a:pt x="1350" y="5850"/>
                </a:moveTo>
                <a:lnTo>
                  <a:pt x="1350" y="15750"/>
                </a:lnTo>
                <a:lnTo>
                  <a:pt x="2700" y="15750"/>
                </a:lnTo>
                <a:lnTo>
                  <a:pt x="2700" y="5850"/>
                </a:lnTo>
                <a:close/>
              </a:path>
              <a:path w="21600" h="21600">
                <a:moveTo>
                  <a:pt x="0" y="5850"/>
                </a:moveTo>
                <a:lnTo>
                  <a:pt x="0" y="15750"/>
                </a:lnTo>
                <a:lnTo>
                  <a:pt x="675" y="15750"/>
                </a:lnTo>
                <a:lnTo>
                  <a:pt x="675" y="5850"/>
                </a:lnTo>
                <a:close/>
              </a:path>
            </a:pathLst>
          </a:custGeom>
          <a:solidFill>
            <a:srgbClr val="FFFFFF"/>
          </a:solidFill>
          <a:ln w="9525" algn="ctr">
            <a:solidFill>
              <a:srgbClr val="000000"/>
            </a:solidFill>
            <a:miter lim="800000"/>
            <a:headEnd/>
            <a:tailEnd/>
          </a:ln>
        </p:spPr>
        <p:txBody>
          <a:bodyPr lIns="74295" tIns="8890" rIns="74295" bIns="8890"/>
          <a:lstStyle/>
          <a:p>
            <a:endParaRPr lang="ja-JP" altLang="en-US"/>
          </a:p>
        </p:txBody>
      </p:sp>
      <p:sp>
        <p:nvSpPr>
          <p:cNvPr id="42001" name="AutoShape 20"/>
          <p:cNvSpPr>
            <a:spLocks noChangeArrowheads="1"/>
          </p:cNvSpPr>
          <p:nvPr/>
        </p:nvSpPr>
        <p:spPr bwMode="auto">
          <a:xfrm>
            <a:off x="5829300" y="4556125"/>
            <a:ext cx="395288" cy="39528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850 h 21600"/>
              <a:gd name="T14" fmla="*/ 16650 w 21600"/>
              <a:gd name="T15" fmla="*/ 15750 h 21600"/>
            </a:gdLst>
            <a:ahLst/>
            <a:cxnLst>
              <a:cxn ang="T8">
                <a:pos x="T0" y="T1"/>
              </a:cxn>
              <a:cxn ang="T9">
                <a:pos x="T2" y="T3"/>
              </a:cxn>
              <a:cxn ang="T10">
                <a:pos x="T4" y="T5"/>
              </a:cxn>
              <a:cxn ang="T11">
                <a:pos x="T6" y="T7"/>
              </a:cxn>
            </a:cxnLst>
            <a:rect l="T12" t="T13" r="T14" b="T15"/>
            <a:pathLst>
              <a:path w="21600" h="21600">
                <a:moveTo>
                  <a:pt x="10800" y="0"/>
                </a:moveTo>
                <a:lnTo>
                  <a:pt x="10800" y="5850"/>
                </a:lnTo>
                <a:lnTo>
                  <a:pt x="3375" y="5850"/>
                </a:lnTo>
                <a:lnTo>
                  <a:pt x="3375" y="15750"/>
                </a:lnTo>
                <a:lnTo>
                  <a:pt x="10800" y="15750"/>
                </a:lnTo>
                <a:lnTo>
                  <a:pt x="10800" y="21600"/>
                </a:lnTo>
                <a:lnTo>
                  <a:pt x="21600" y="10800"/>
                </a:lnTo>
                <a:close/>
              </a:path>
              <a:path w="21600" h="21600">
                <a:moveTo>
                  <a:pt x="1350" y="5850"/>
                </a:moveTo>
                <a:lnTo>
                  <a:pt x="1350" y="15750"/>
                </a:lnTo>
                <a:lnTo>
                  <a:pt x="2700" y="15750"/>
                </a:lnTo>
                <a:lnTo>
                  <a:pt x="2700" y="5850"/>
                </a:lnTo>
                <a:close/>
              </a:path>
              <a:path w="21600" h="21600">
                <a:moveTo>
                  <a:pt x="0" y="5850"/>
                </a:moveTo>
                <a:lnTo>
                  <a:pt x="0" y="15750"/>
                </a:lnTo>
                <a:lnTo>
                  <a:pt x="675" y="15750"/>
                </a:lnTo>
                <a:lnTo>
                  <a:pt x="675" y="5850"/>
                </a:lnTo>
                <a:close/>
              </a:path>
            </a:pathLst>
          </a:custGeom>
          <a:solidFill>
            <a:srgbClr val="FFFFFF"/>
          </a:solidFill>
          <a:ln w="9525" algn="ctr">
            <a:solidFill>
              <a:srgbClr val="000000"/>
            </a:solidFill>
            <a:miter lim="800000"/>
            <a:headEnd/>
            <a:tailEnd/>
          </a:ln>
        </p:spPr>
        <p:txBody>
          <a:bodyPr lIns="74295" tIns="8890" rIns="74295" bIns="8890"/>
          <a:lstStyle/>
          <a:p>
            <a:endParaRPr lang="ja-JP" altLang="en-US"/>
          </a:p>
        </p:txBody>
      </p:sp>
      <p:sp>
        <p:nvSpPr>
          <p:cNvPr id="42002" name="AutoShape 21"/>
          <p:cNvSpPr>
            <a:spLocks noChangeArrowheads="1"/>
          </p:cNvSpPr>
          <p:nvPr/>
        </p:nvSpPr>
        <p:spPr bwMode="auto">
          <a:xfrm>
            <a:off x="4773613" y="5478463"/>
            <a:ext cx="2535237" cy="758825"/>
          </a:xfrm>
          <a:prstGeom prst="wedgeRoundRectCallout">
            <a:avLst>
              <a:gd name="adj1" fmla="val -32907"/>
              <a:gd name="adj2" fmla="val -95606"/>
              <a:gd name="adj3" fmla="val 16667"/>
            </a:avLst>
          </a:prstGeom>
          <a:solidFill>
            <a:srgbClr val="CCFFCC"/>
          </a:solidFill>
          <a:ln w="9525" algn="ctr">
            <a:solidFill>
              <a:srgbClr val="000000"/>
            </a:solidFill>
            <a:miter lim="800000"/>
            <a:headEnd/>
            <a:tailEnd/>
          </a:ln>
        </p:spPr>
        <p:txBody>
          <a:bodyPr lIns="74295" tIns="8890" rIns="74295" bIns="8890"/>
          <a:lstStyle/>
          <a:p>
            <a:pPr algn="just"/>
            <a:r>
              <a:rPr lang="ja-JP" altLang="en-US" sz="2000">
                <a:latin typeface="ＭＳ ゴシック" pitchFamily="49" charset="-128"/>
              </a:rPr>
              <a:t>「なぜ１」が</a:t>
            </a:r>
          </a:p>
          <a:p>
            <a:pPr algn="just"/>
            <a:r>
              <a:rPr lang="ja-JP" altLang="en-US" sz="2000">
                <a:latin typeface="ＭＳ ゴシック" pitchFamily="49" charset="-128"/>
              </a:rPr>
              <a:t>起こったのはなぜ？</a:t>
            </a:r>
            <a:endParaRPr lang="ja-JP" altLang="en-US" sz="2000"/>
          </a:p>
        </p:txBody>
      </p:sp>
      <p:sp>
        <p:nvSpPr>
          <p:cNvPr id="42003" name="Line 22"/>
          <p:cNvSpPr>
            <a:spLocks noChangeShapeType="1"/>
          </p:cNvSpPr>
          <p:nvPr/>
        </p:nvSpPr>
        <p:spPr bwMode="auto">
          <a:xfrm>
            <a:off x="2795588" y="4159250"/>
            <a:ext cx="0" cy="1847850"/>
          </a:xfrm>
          <a:prstGeom prst="line">
            <a:avLst/>
          </a:prstGeom>
          <a:noFill/>
          <a:ln w="12700">
            <a:solidFill>
              <a:srgbClr val="000000"/>
            </a:solidFill>
            <a:round/>
            <a:headEnd/>
            <a:tailEnd/>
          </a:ln>
        </p:spPr>
        <p:txBody>
          <a:bodyPr lIns="74295" tIns="8890" rIns="74295" bIns="8890"/>
          <a:lstStyle/>
          <a:p>
            <a:endParaRPr lang="ja-JP" altLang="en-US"/>
          </a:p>
        </p:txBody>
      </p:sp>
      <p:sp>
        <p:nvSpPr>
          <p:cNvPr id="42004" name="Line 23"/>
          <p:cNvSpPr>
            <a:spLocks noChangeShapeType="1"/>
          </p:cNvSpPr>
          <p:nvPr/>
        </p:nvSpPr>
        <p:spPr bwMode="auto">
          <a:xfrm>
            <a:off x="4378325" y="3632200"/>
            <a:ext cx="0" cy="1187450"/>
          </a:xfrm>
          <a:prstGeom prst="line">
            <a:avLst/>
          </a:prstGeom>
          <a:noFill/>
          <a:ln w="9525">
            <a:solidFill>
              <a:srgbClr val="000000"/>
            </a:solidFill>
            <a:round/>
            <a:headEnd/>
            <a:tailEnd/>
          </a:ln>
        </p:spPr>
        <p:txBody>
          <a:bodyPr lIns="74295" tIns="8890" rIns="74295" bIns="8890"/>
          <a:lstStyle/>
          <a:p>
            <a:endParaRPr lang="ja-JP" altLang="en-US"/>
          </a:p>
        </p:txBody>
      </p:sp>
      <p:sp>
        <p:nvSpPr>
          <p:cNvPr id="42005" name="Line 24"/>
          <p:cNvSpPr>
            <a:spLocks noChangeShapeType="1"/>
          </p:cNvSpPr>
          <p:nvPr/>
        </p:nvSpPr>
        <p:spPr bwMode="auto">
          <a:xfrm>
            <a:off x="2530475" y="4951413"/>
            <a:ext cx="265113" cy="0"/>
          </a:xfrm>
          <a:prstGeom prst="line">
            <a:avLst/>
          </a:prstGeom>
          <a:noFill/>
          <a:ln w="9525">
            <a:solidFill>
              <a:srgbClr val="000000"/>
            </a:solidFill>
            <a:round/>
            <a:headEnd/>
            <a:tailEnd/>
          </a:ln>
        </p:spPr>
        <p:txBody>
          <a:bodyPr lIns="74295" tIns="8890" rIns="74295" bIns="8890"/>
          <a:lstStyle/>
          <a:p>
            <a:endParaRPr lang="ja-JP" altLang="en-US"/>
          </a:p>
        </p:txBody>
      </p:sp>
      <p:sp>
        <p:nvSpPr>
          <p:cNvPr id="42006" name="Line 25"/>
          <p:cNvSpPr>
            <a:spLocks noChangeShapeType="1"/>
          </p:cNvSpPr>
          <p:nvPr/>
        </p:nvSpPr>
        <p:spPr bwMode="auto">
          <a:xfrm>
            <a:off x="2795588" y="4159250"/>
            <a:ext cx="263525" cy="0"/>
          </a:xfrm>
          <a:prstGeom prst="line">
            <a:avLst/>
          </a:prstGeom>
          <a:noFill/>
          <a:ln w="9525">
            <a:solidFill>
              <a:srgbClr val="000000"/>
            </a:solidFill>
            <a:round/>
            <a:headEnd/>
            <a:tailEnd/>
          </a:ln>
        </p:spPr>
        <p:txBody>
          <a:bodyPr lIns="74295" tIns="8890" rIns="74295" bIns="8890"/>
          <a:lstStyle/>
          <a:p>
            <a:endParaRPr lang="ja-JP" altLang="en-US"/>
          </a:p>
        </p:txBody>
      </p:sp>
      <p:sp>
        <p:nvSpPr>
          <p:cNvPr id="42007" name="Line 26"/>
          <p:cNvSpPr>
            <a:spLocks noChangeShapeType="1"/>
          </p:cNvSpPr>
          <p:nvPr/>
        </p:nvSpPr>
        <p:spPr bwMode="auto">
          <a:xfrm>
            <a:off x="2795588" y="6007100"/>
            <a:ext cx="263525" cy="0"/>
          </a:xfrm>
          <a:prstGeom prst="line">
            <a:avLst/>
          </a:prstGeom>
          <a:noFill/>
          <a:ln w="9525">
            <a:solidFill>
              <a:srgbClr val="000000"/>
            </a:solidFill>
            <a:round/>
            <a:headEnd/>
            <a:tailEnd/>
          </a:ln>
        </p:spPr>
        <p:txBody>
          <a:bodyPr lIns="74295" tIns="8890" rIns="74295" bIns="8890"/>
          <a:lstStyle/>
          <a:p>
            <a:endParaRPr lang="ja-JP" altLang="en-US"/>
          </a:p>
        </p:txBody>
      </p:sp>
      <p:sp>
        <p:nvSpPr>
          <p:cNvPr id="42008" name="Line 27"/>
          <p:cNvSpPr>
            <a:spLocks noChangeShapeType="1"/>
          </p:cNvSpPr>
          <p:nvPr/>
        </p:nvSpPr>
        <p:spPr bwMode="auto">
          <a:xfrm>
            <a:off x="4114800" y="4159250"/>
            <a:ext cx="263525" cy="0"/>
          </a:xfrm>
          <a:prstGeom prst="line">
            <a:avLst/>
          </a:prstGeom>
          <a:noFill/>
          <a:ln w="9525">
            <a:solidFill>
              <a:srgbClr val="000000"/>
            </a:solidFill>
            <a:round/>
            <a:headEnd/>
            <a:tailEnd/>
          </a:ln>
        </p:spPr>
        <p:txBody>
          <a:bodyPr lIns="74295" tIns="8890" rIns="74295" bIns="8890"/>
          <a:lstStyle/>
          <a:p>
            <a:endParaRPr lang="ja-JP" altLang="en-US"/>
          </a:p>
        </p:txBody>
      </p:sp>
      <p:sp>
        <p:nvSpPr>
          <p:cNvPr id="42009" name="Line 28"/>
          <p:cNvSpPr>
            <a:spLocks noChangeShapeType="1"/>
          </p:cNvSpPr>
          <p:nvPr/>
        </p:nvSpPr>
        <p:spPr bwMode="auto">
          <a:xfrm>
            <a:off x="4378325" y="3632200"/>
            <a:ext cx="263525" cy="0"/>
          </a:xfrm>
          <a:prstGeom prst="line">
            <a:avLst/>
          </a:prstGeom>
          <a:noFill/>
          <a:ln w="9525">
            <a:solidFill>
              <a:srgbClr val="000000"/>
            </a:solidFill>
            <a:round/>
            <a:headEnd/>
            <a:tailEnd/>
          </a:ln>
        </p:spPr>
        <p:txBody>
          <a:bodyPr lIns="74295" tIns="8890" rIns="74295" bIns="8890"/>
          <a:lstStyle/>
          <a:p>
            <a:endParaRPr lang="ja-JP" altLang="en-US"/>
          </a:p>
        </p:txBody>
      </p:sp>
      <p:sp>
        <p:nvSpPr>
          <p:cNvPr id="42010" name="Line 29"/>
          <p:cNvSpPr>
            <a:spLocks noChangeShapeType="1"/>
          </p:cNvSpPr>
          <p:nvPr/>
        </p:nvSpPr>
        <p:spPr bwMode="auto">
          <a:xfrm>
            <a:off x="4378325" y="4819650"/>
            <a:ext cx="263525" cy="0"/>
          </a:xfrm>
          <a:prstGeom prst="line">
            <a:avLst/>
          </a:prstGeom>
          <a:noFill/>
          <a:ln w="9525">
            <a:solidFill>
              <a:srgbClr val="000000"/>
            </a:solidFill>
            <a:round/>
            <a:headEnd/>
            <a:tailEnd/>
          </a:ln>
        </p:spPr>
        <p:txBody>
          <a:bodyPr lIns="74295" tIns="8890" rIns="74295" bIns="8890"/>
          <a:lstStyle/>
          <a:p>
            <a:endParaRPr lang="ja-JP" altLang="en-US"/>
          </a:p>
        </p:txBody>
      </p:sp>
      <p:pic>
        <p:nvPicPr>
          <p:cNvPr id="42011" name="Picture 30"/>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88095" name="Rectangle 31"/>
          <p:cNvSpPr>
            <a:spLocks noChangeArrowheads="1"/>
          </p:cNvSpPr>
          <p:nvPr/>
        </p:nvSpPr>
        <p:spPr bwMode="auto">
          <a:xfrm>
            <a:off x="0" y="-11113"/>
            <a:ext cx="9144000" cy="703263"/>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-6 </a:t>
            </a:r>
            <a:r>
              <a:rPr lang="ja-JP" altLang="en-US" sz="3200" dirty="0"/>
              <a:t>なぜなぜ分析</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55</a:t>
            </a:fld>
            <a:endParaRPr lang="en-US" altLang="ja-JP"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body" idx="1"/>
          </p:nvPr>
        </p:nvSpPr>
        <p:spPr>
          <a:xfrm>
            <a:off x="395288" y="908050"/>
            <a:ext cx="8229600" cy="5400675"/>
          </a:xfrm>
        </p:spPr>
        <p:txBody>
          <a:bodyPr/>
          <a:lstStyle/>
          <a:p>
            <a:pPr eaLnBrk="1" hangingPunct="1">
              <a:buFont typeface="Wingdings" pitchFamily="2" charset="2"/>
              <a:buNone/>
              <a:defRPr/>
            </a:pPr>
            <a:r>
              <a:rPr lang="ja-JP" altLang="en-US" sz="3600" dirty="0"/>
              <a:t>１．</a:t>
            </a:r>
            <a:r>
              <a:rPr lang="ja-JP" altLang="en-US" sz="3600" dirty="0">
                <a:solidFill>
                  <a:srgbClr val="0000FF"/>
                </a:solidFill>
                <a:effectLst>
                  <a:outerShdw blurRad="38100" dist="38100" dir="2700000" algn="tl">
                    <a:srgbClr val="C0C0C0"/>
                  </a:outerShdw>
                </a:effectLst>
              </a:rPr>
              <a:t>原因究明</a:t>
            </a:r>
          </a:p>
          <a:p>
            <a:pPr lvl="1" eaLnBrk="1" hangingPunct="1">
              <a:buFont typeface="Wingdings" pitchFamily="2" charset="2"/>
              <a:buNone/>
              <a:defRPr/>
            </a:pPr>
            <a:r>
              <a:rPr lang="ja-JP" altLang="en-US" sz="2400" dirty="0"/>
              <a:t>・正確な事実関係の把握</a:t>
            </a:r>
          </a:p>
          <a:p>
            <a:pPr lvl="1" eaLnBrk="1" hangingPunct="1">
              <a:buFont typeface="Wingdings" pitchFamily="2" charset="2"/>
              <a:buNone/>
              <a:defRPr/>
            </a:pPr>
            <a:r>
              <a:rPr lang="ja-JP" altLang="en-US" sz="2400" dirty="0"/>
              <a:t>・当事者から１対１で情報収集</a:t>
            </a:r>
            <a:endParaRPr lang="en-US" altLang="ja-JP" sz="2400" dirty="0"/>
          </a:p>
          <a:p>
            <a:pPr lvl="2" eaLnBrk="1" hangingPunct="1">
              <a:buFont typeface="Wingdings" pitchFamily="2" charset="2"/>
              <a:buNone/>
              <a:defRPr/>
            </a:pPr>
            <a:r>
              <a:rPr lang="ja-JP" altLang="en-US" sz="2000" dirty="0"/>
              <a:t>インタビュープログラム</a:t>
            </a:r>
          </a:p>
          <a:p>
            <a:pPr eaLnBrk="1" hangingPunct="1">
              <a:buFont typeface="Wingdings" pitchFamily="2" charset="2"/>
              <a:buNone/>
              <a:defRPr/>
            </a:pPr>
            <a:r>
              <a:rPr lang="ja-JP" altLang="en-US" sz="3600" dirty="0"/>
              <a:t>２．</a:t>
            </a:r>
            <a:r>
              <a:rPr lang="ja-JP" altLang="en-US" sz="3600" dirty="0">
                <a:solidFill>
                  <a:srgbClr val="0000FF"/>
                </a:solidFill>
                <a:effectLst>
                  <a:outerShdw blurRad="38100" dist="38100" dir="2700000" algn="tl">
                    <a:srgbClr val="C0C0C0"/>
                  </a:outerShdw>
                </a:effectLst>
              </a:rPr>
              <a:t>教育・情報共有</a:t>
            </a:r>
          </a:p>
          <a:p>
            <a:pPr lvl="1" eaLnBrk="1" hangingPunct="1">
              <a:buFont typeface="Wingdings" pitchFamily="2" charset="2"/>
              <a:buNone/>
              <a:defRPr/>
            </a:pPr>
            <a:r>
              <a:rPr lang="ja-JP" altLang="en-US" sz="2400" dirty="0"/>
              <a:t>・意識付け、情報共有</a:t>
            </a:r>
          </a:p>
          <a:p>
            <a:pPr lvl="1" eaLnBrk="1" hangingPunct="1">
              <a:buNone/>
              <a:defRPr/>
            </a:pPr>
            <a:r>
              <a:rPr lang="ja-JP" altLang="en-US" sz="2400" dirty="0"/>
              <a:t>・グループでの討論</a:t>
            </a:r>
            <a:endParaRPr lang="en-US" altLang="ja-JP" sz="2400" dirty="0"/>
          </a:p>
          <a:p>
            <a:pPr eaLnBrk="1" hangingPunct="1">
              <a:buNone/>
              <a:defRPr/>
            </a:pPr>
            <a:r>
              <a:rPr lang="ja-JP" altLang="en-US" sz="3600" dirty="0"/>
              <a:t>３．</a:t>
            </a:r>
            <a:r>
              <a:rPr lang="ja-JP" altLang="en-US" sz="3600" dirty="0">
                <a:solidFill>
                  <a:srgbClr val="0000FF"/>
                </a:solidFill>
                <a:effectLst>
                  <a:outerShdw blurRad="38100" dist="38100" dir="2700000" algn="tl">
                    <a:srgbClr val="C0C0C0"/>
                  </a:outerShdw>
                </a:effectLst>
              </a:rPr>
              <a:t>分析（過程）の記録</a:t>
            </a:r>
            <a:endParaRPr lang="en-US" altLang="ja-JP" sz="3600" dirty="0">
              <a:solidFill>
                <a:srgbClr val="0000FF"/>
              </a:solidFill>
              <a:effectLst>
                <a:outerShdw blurRad="38100" dist="38100" dir="2700000" algn="tl">
                  <a:srgbClr val="C0C0C0"/>
                </a:outerShdw>
              </a:effectLst>
            </a:endParaRPr>
          </a:p>
          <a:p>
            <a:pPr lvl="1" eaLnBrk="1" hangingPunct="1">
              <a:buNone/>
              <a:defRPr/>
            </a:pPr>
            <a:r>
              <a:rPr lang="ja-JP" altLang="en-US" sz="2400" dirty="0"/>
              <a:t>・見直しの容易化</a:t>
            </a:r>
            <a:endParaRPr lang="en-US" altLang="ja-JP" sz="2400" dirty="0"/>
          </a:p>
          <a:p>
            <a:pPr lvl="1" eaLnBrk="1" hangingPunct="1">
              <a:buNone/>
              <a:defRPr/>
            </a:pPr>
            <a:r>
              <a:rPr lang="ja-JP" altLang="en-US" sz="2400" dirty="0"/>
              <a:t>・技術継承</a:t>
            </a:r>
            <a:endParaRPr lang="en-US" altLang="ja-JP" sz="2400" dirty="0"/>
          </a:p>
          <a:p>
            <a:pPr lvl="1" eaLnBrk="1" hangingPunct="1">
              <a:buNone/>
              <a:defRPr/>
            </a:pPr>
            <a:endParaRPr lang="ja-JP" altLang="en-US" sz="2400" dirty="0"/>
          </a:p>
          <a:p>
            <a:pPr lvl="1" eaLnBrk="1" hangingPunct="1">
              <a:buNone/>
              <a:defRPr/>
            </a:pPr>
            <a:endParaRPr lang="ja-JP" altLang="en-US" i="1" dirty="0">
              <a:solidFill>
                <a:srgbClr val="0000FF"/>
              </a:solidFill>
              <a:effectLst>
                <a:outerShdw blurRad="38100" dist="38100" dir="2700000" algn="tl">
                  <a:srgbClr val="C0C0C0"/>
                </a:outerShdw>
              </a:effectLst>
            </a:endParaRPr>
          </a:p>
          <a:p>
            <a:pPr eaLnBrk="1" hangingPunct="1">
              <a:buFont typeface="Wingdings" pitchFamily="2" charset="2"/>
              <a:buNone/>
              <a:defRPr/>
            </a:pPr>
            <a:endParaRPr lang="ja-JP" altLang="en-US" sz="2800" dirty="0"/>
          </a:p>
        </p:txBody>
      </p:sp>
      <p:pic>
        <p:nvPicPr>
          <p:cNvPr id="43012" name="Picture 3"/>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339972" name="Rectangle 4"/>
          <p:cNvSpPr>
            <a:spLocks noChangeArrowheads="1"/>
          </p:cNvSpPr>
          <p:nvPr/>
        </p:nvSpPr>
        <p:spPr bwMode="auto">
          <a:xfrm>
            <a:off x="0" y="-11113"/>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-7 </a:t>
            </a:r>
            <a:r>
              <a:rPr lang="ja-JP" altLang="en-US" sz="3200" dirty="0"/>
              <a:t>事故（なぜなぜ）分析の目的</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56</a:t>
            </a:fld>
            <a:endParaRPr lang="en-US" altLang="ja-JP"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48"/>
          <p:cNvPicPr>
            <a:picLocks noChangeAspect="1" noChangeArrowheads="1"/>
          </p:cNvPicPr>
          <p:nvPr/>
        </p:nvPicPr>
        <p:blipFill>
          <a:blip r:embed="rId3" cstate="print"/>
          <a:srcRect/>
          <a:stretch>
            <a:fillRect/>
          </a:stretch>
        </p:blipFill>
        <p:spPr bwMode="auto">
          <a:xfrm>
            <a:off x="179388" y="1700213"/>
            <a:ext cx="4176712" cy="3132137"/>
          </a:xfrm>
          <a:prstGeom prst="rect">
            <a:avLst/>
          </a:prstGeom>
          <a:noFill/>
          <a:ln w="9525">
            <a:noFill/>
            <a:miter lim="800000"/>
            <a:headEnd/>
            <a:tailEnd/>
          </a:ln>
        </p:spPr>
      </p:pic>
      <p:sp>
        <p:nvSpPr>
          <p:cNvPr id="44036" name="Text Box 49"/>
          <p:cNvSpPr txBox="1">
            <a:spLocks noChangeArrowheads="1"/>
          </p:cNvSpPr>
          <p:nvPr/>
        </p:nvSpPr>
        <p:spPr bwMode="auto">
          <a:xfrm>
            <a:off x="4067175" y="1484313"/>
            <a:ext cx="4824413" cy="3698875"/>
          </a:xfrm>
          <a:prstGeom prst="rect">
            <a:avLst/>
          </a:prstGeom>
          <a:noFill/>
          <a:ln w="9525" algn="ctr">
            <a:noFill/>
            <a:miter lim="800000"/>
            <a:headEnd/>
            <a:tailEnd/>
          </a:ln>
        </p:spPr>
        <p:txBody>
          <a:bodyPr>
            <a:spAutoFit/>
          </a:bodyPr>
          <a:lstStyle/>
          <a:p>
            <a:pPr algn="l"/>
            <a:r>
              <a:rPr lang="ja-JP" altLang="en-US" sz="2800" dirty="0"/>
              <a:t>車が左折時に、自転車と衝突。</a:t>
            </a:r>
          </a:p>
          <a:p>
            <a:pPr algn="l"/>
            <a:endParaRPr lang="ja-JP" altLang="en-US" sz="900" dirty="0"/>
          </a:p>
          <a:p>
            <a:pPr algn="l"/>
            <a:r>
              <a:rPr lang="ja-JP" altLang="en-US" sz="2400" dirty="0"/>
              <a:t>（事故当時の状況）</a:t>
            </a:r>
          </a:p>
          <a:p>
            <a:pPr algn="l"/>
            <a:endParaRPr lang="ja-JP" altLang="en-US" sz="800" dirty="0"/>
          </a:p>
          <a:p>
            <a:pPr algn="l"/>
            <a:r>
              <a:rPr lang="ja-JP" altLang="en-US" sz="2400" dirty="0"/>
              <a:t>・午後９時に事故発生</a:t>
            </a:r>
          </a:p>
          <a:p>
            <a:pPr algn="l"/>
            <a:r>
              <a:rPr lang="ja-JP" altLang="en-US" sz="2400" dirty="0"/>
              <a:t>　天候は雨</a:t>
            </a:r>
          </a:p>
          <a:p>
            <a:pPr algn="l"/>
            <a:r>
              <a:rPr lang="ja-JP" altLang="en-US" sz="2400" dirty="0"/>
              <a:t>・ドライバーは、上司に早く</a:t>
            </a:r>
          </a:p>
          <a:p>
            <a:pPr algn="l"/>
            <a:r>
              <a:rPr lang="ja-JP" altLang="en-US" sz="2400" dirty="0"/>
              <a:t>　営業所に戻るよう言われた。</a:t>
            </a:r>
          </a:p>
          <a:p>
            <a:pPr algn="l"/>
            <a:r>
              <a:rPr lang="ja-JP" altLang="en-US" sz="2400" dirty="0"/>
              <a:t>・地図を見ながら運転していた。</a:t>
            </a:r>
          </a:p>
          <a:p>
            <a:pPr algn="l"/>
            <a:r>
              <a:rPr lang="ja-JP" altLang="en-US" sz="2400" dirty="0"/>
              <a:t>・自転車がミラーで見えなかった。</a:t>
            </a:r>
          </a:p>
          <a:p>
            <a:pPr algn="l"/>
            <a:r>
              <a:rPr lang="ja-JP" altLang="en-US" sz="2400" dirty="0"/>
              <a:t>・自転車乗りが傘をさしていた。</a:t>
            </a:r>
          </a:p>
        </p:txBody>
      </p:sp>
      <p:sp>
        <p:nvSpPr>
          <p:cNvPr id="133171" name="Rectangle 51"/>
          <p:cNvSpPr>
            <a:spLocks noChangeArrowheads="1"/>
          </p:cNvSpPr>
          <p:nvPr/>
        </p:nvSpPr>
        <p:spPr bwMode="auto">
          <a:xfrm>
            <a:off x="0" y="-11113"/>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-8 </a:t>
            </a:r>
            <a:r>
              <a:rPr lang="ja-JP" altLang="en-US" sz="3200" dirty="0"/>
              <a:t>なぜなぜ分析の例（１）：左折時衝突</a:t>
            </a:r>
          </a:p>
        </p:txBody>
      </p:sp>
      <p:pic>
        <p:nvPicPr>
          <p:cNvPr id="44038" name="Picture 53"/>
          <p:cNvPicPr>
            <a:picLocks noChangeAspect="1" noChangeArrowheads="1"/>
          </p:cNvPicPr>
          <p:nvPr/>
        </p:nvPicPr>
        <p:blipFill>
          <a:blip r:embed="rId4" cstate="print"/>
          <a:srcRect/>
          <a:stretch>
            <a:fillRect/>
          </a:stretch>
        </p:blipFill>
        <p:spPr bwMode="auto">
          <a:xfrm>
            <a:off x="153988" y="6516688"/>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57</a:t>
            </a:fld>
            <a:endParaRPr lang="en-US" altLang="ja-JP"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AutoShape 79"/>
          <p:cNvSpPr>
            <a:spLocks noChangeAspect="1" noChangeArrowheads="1"/>
          </p:cNvSpPr>
          <p:nvPr/>
        </p:nvSpPr>
        <p:spPr bwMode="auto">
          <a:xfrm>
            <a:off x="611188" y="1027113"/>
            <a:ext cx="6481762" cy="5216525"/>
          </a:xfrm>
          <a:prstGeom prst="rect">
            <a:avLst/>
          </a:prstGeom>
          <a:noFill/>
          <a:ln w="9525">
            <a:noFill/>
            <a:miter lim="800000"/>
            <a:headEnd/>
            <a:tailEnd/>
          </a:ln>
        </p:spPr>
        <p:txBody>
          <a:bodyPr/>
          <a:lstStyle/>
          <a:p>
            <a:endParaRPr lang="ja-JP" altLang="en-US"/>
          </a:p>
        </p:txBody>
      </p:sp>
      <p:sp>
        <p:nvSpPr>
          <p:cNvPr id="45060" name="Text Box 81"/>
          <p:cNvSpPr txBox="1">
            <a:spLocks noChangeArrowheads="1"/>
          </p:cNvSpPr>
          <p:nvPr/>
        </p:nvSpPr>
        <p:spPr bwMode="auto">
          <a:xfrm>
            <a:off x="1692275" y="2997200"/>
            <a:ext cx="1081088" cy="576263"/>
          </a:xfrm>
          <a:prstGeom prst="rect">
            <a:avLst/>
          </a:prstGeom>
          <a:solidFill>
            <a:srgbClr val="FFFFFF"/>
          </a:solidFill>
          <a:ln w="9525" algn="ctr">
            <a:solidFill>
              <a:srgbClr val="000000"/>
            </a:solidFill>
            <a:miter lim="800000"/>
            <a:headEnd/>
            <a:tailEnd/>
          </a:ln>
        </p:spPr>
        <p:txBody>
          <a:bodyPr lIns="74295" tIns="8890" rIns="74295" bIns="8890" anchor="ctr"/>
          <a:lstStyle/>
          <a:p>
            <a:r>
              <a:rPr lang="ja-JP" altLang="en-US" sz="1400">
                <a:latin typeface="ＭＳ Ｐゴシック" pitchFamily="50" charset="-128"/>
              </a:rPr>
              <a:t>自転車の発見が遅れた</a:t>
            </a:r>
            <a:endParaRPr lang="ja-JP" altLang="en-US" sz="1400">
              <a:ea typeface="HG丸ｺﾞｼｯｸM-PRO" pitchFamily="50" charset="-128"/>
            </a:endParaRPr>
          </a:p>
        </p:txBody>
      </p:sp>
      <p:sp>
        <p:nvSpPr>
          <p:cNvPr id="45061" name="Text Box 84"/>
          <p:cNvSpPr txBox="1">
            <a:spLocks noChangeArrowheads="1"/>
          </p:cNvSpPr>
          <p:nvPr/>
        </p:nvSpPr>
        <p:spPr bwMode="auto">
          <a:xfrm>
            <a:off x="4500563" y="4581525"/>
            <a:ext cx="1150937" cy="576263"/>
          </a:xfrm>
          <a:prstGeom prst="rect">
            <a:avLst/>
          </a:prstGeom>
          <a:solidFill>
            <a:srgbClr val="FFFFFF"/>
          </a:solidFill>
          <a:ln w="9525" algn="ctr">
            <a:solidFill>
              <a:srgbClr val="000000"/>
            </a:solidFill>
            <a:miter lim="800000"/>
            <a:headEnd/>
            <a:tailEnd/>
          </a:ln>
        </p:spPr>
        <p:txBody>
          <a:bodyPr lIns="74295" tIns="8890" rIns="74295" bIns="8890" anchor="ctr"/>
          <a:lstStyle/>
          <a:p>
            <a:r>
              <a:rPr lang="ja-JP" altLang="en-US" sz="1400">
                <a:latin typeface="ＭＳ Ｐゴシック" pitchFamily="50" charset="-128"/>
              </a:rPr>
              <a:t>ミラーの死角に入った</a:t>
            </a:r>
            <a:endParaRPr lang="ja-JP" altLang="en-US" sz="1400">
              <a:ea typeface="HG丸ｺﾞｼｯｸM-PRO" pitchFamily="50" charset="-128"/>
            </a:endParaRPr>
          </a:p>
        </p:txBody>
      </p:sp>
      <p:sp>
        <p:nvSpPr>
          <p:cNvPr id="45062" name="Text Box 85"/>
          <p:cNvSpPr txBox="1">
            <a:spLocks noChangeArrowheads="1"/>
          </p:cNvSpPr>
          <p:nvPr/>
        </p:nvSpPr>
        <p:spPr bwMode="auto">
          <a:xfrm>
            <a:off x="4500563" y="3644900"/>
            <a:ext cx="1152525" cy="576263"/>
          </a:xfrm>
          <a:prstGeom prst="rect">
            <a:avLst/>
          </a:prstGeom>
          <a:solidFill>
            <a:srgbClr val="FFFFFF"/>
          </a:solidFill>
          <a:ln w="9525" algn="ctr">
            <a:solidFill>
              <a:srgbClr val="000000"/>
            </a:solidFill>
            <a:miter lim="800000"/>
            <a:headEnd/>
            <a:tailEnd/>
          </a:ln>
        </p:spPr>
        <p:txBody>
          <a:bodyPr lIns="74295" tIns="8890" rIns="74295" bIns="8890" anchor="ctr"/>
          <a:lstStyle/>
          <a:p>
            <a:r>
              <a:rPr lang="ja-JP" altLang="en-US" sz="1600">
                <a:latin typeface="ＭＳ Ｐゴシック" pitchFamily="50" charset="-128"/>
              </a:rPr>
              <a:t>夜間</a:t>
            </a:r>
          </a:p>
          <a:p>
            <a:r>
              <a:rPr lang="ja-JP" altLang="en-US" sz="1600">
                <a:latin typeface="ＭＳ Ｐゴシック" pitchFamily="50" charset="-128"/>
              </a:rPr>
              <a:t>雨</a:t>
            </a:r>
            <a:endParaRPr lang="ja-JP" altLang="en-US" sz="1600">
              <a:ea typeface="HG丸ｺﾞｼｯｸM-PRO" pitchFamily="50" charset="-128"/>
            </a:endParaRPr>
          </a:p>
        </p:txBody>
      </p:sp>
      <p:sp>
        <p:nvSpPr>
          <p:cNvPr id="45063" name="Text Box 89"/>
          <p:cNvSpPr txBox="1">
            <a:spLocks noChangeArrowheads="1"/>
          </p:cNvSpPr>
          <p:nvPr/>
        </p:nvSpPr>
        <p:spPr bwMode="auto">
          <a:xfrm>
            <a:off x="3203575" y="1773238"/>
            <a:ext cx="1152525" cy="573087"/>
          </a:xfrm>
          <a:prstGeom prst="rect">
            <a:avLst/>
          </a:prstGeom>
          <a:solidFill>
            <a:srgbClr val="FFFFFF"/>
          </a:solidFill>
          <a:ln w="9525" algn="ctr">
            <a:solidFill>
              <a:srgbClr val="000000"/>
            </a:solidFill>
            <a:miter lim="800000"/>
            <a:headEnd/>
            <a:tailEnd/>
          </a:ln>
        </p:spPr>
        <p:txBody>
          <a:bodyPr lIns="74295" tIns="8890" rIns="74295" bIns="8890" anchor="ctr"/>
          <a:lstStyle/>
          <a:p>
            <a:r>
              <a:rPr lang="ja-JP" altLang="en-US" sz="1600">
                <a:latin typeface="ＭＳ Ｐゴシック" pitchFamily="50" charset="-128"/>
              </a:rPr>
              <a:t>地図を見た</a:t>
            </a:r>
            <a:endParaRPr lang="ja-JP" altLang="en-US" sz="1600">
              <a:ea typeface="HG丸ｺﾞｼｯｸM-PRO" pitchFamily="50" charset="-128"/>
            </a:endParaRPr>
          </a:p>
        </p:txBody>
      </p:sp>
      <p:sp>
        <p:nvSpPr>
          <p:cNvPr id="45064" name="Text Box 90"/>
          <p:cNvSpPr txBox="1">
            <a:spLocks noChangeArrowheads="1"/>
          </p:cNvSpPr>
          <p:nvPr/>
        </p:nvSpPr>
        <p:spPr bwMode="auto">
          <a:xfrm>
            <a:off x="4570413" y="1770063"/>
            <a:ext cx="1368425" cy="576262"/>
          </a:xfrm>
          <a:prstGeom prst="rect">
            <a:avLst/>
          </a:prstGeom>
          <a:noFill/>
          <a:ln w="9525" algn="ctr">
            <a:solidFill>
              <a:srgbClr val="000000"/>
            </a:solidFill>
            <a:miter lim="800000"/>
            <a:headEnd/>
            <a:tailEnd/>
          </a:ln>
        </p:spPr>
        <p:txBody>
          <a:bodyPr lIns="74295" tIns="8890" rIns="74295" bIns="8890" anchor="ctr"/>
          <a:lstStyle/>
          <a:p>
            <a:r>
              <a:rPr lang="ja-JP" altLang="en-US" sz="1600">
                <a:latin typeface="ＭＳ Ｐゴシック" pitchFamily="50" charset="-128"/>
              </a:rPr>
              <a:t>新人で道に</a:t>
            </a:r>
          </a:p>
          <a:p>
            <a:r>
              <a:rPr lang="ja-JP" altLang="en-US" sz="1600">
                <a:latin typeface="ＭＳ Ｐゴシック" pitchFamily="50" charset="-128"/>
              </a:rPr>
              <a:t>不慣れ</a:t>
            </a:r>
            <a:endParaRPr lang="ja-JP" altLang="en-US" sz="1600">
              <a:ea typeface="HG丸ｺﾞｼｯｸM-PRO" pitchFamily="50" charset="-128"/>
            </a:endParaRPr>
          </a:p>
        </p:txBody>
      </p:sp>
      <p:sp>
        <p:nvSpPr>
          <p:cNvPr id="45065" name="Text Box 92"/>
          <p:cNvSpPr txBox="1">
            <a:spLocks noChangeArrowheads="1"/>
          </p:cNvSpPr>
          <p:nvPr/>
        </p:nvSpPr>
        <p:spPr bwMode="auto">
          <a:xfrm>
            <a:off x="4570413" y="2709863"/>
            <a:ext cx="1368425" cy="574675"/>
          </a:xfrm>
          <a:prstGeom prst="rect">
            <a:avLst/>
          </a:prstGeom>
          <a:solidFill>
            <a:srgbClr val="FFFFFF"/>
          </a:solidFill>
          <a:ln w="9525" algn="ctr">
            <a:solidFill>
              <a:srgbClr val="000000"/>
            </a:solidFill>
            <a:miter lim="800000"/>
            <a:headEnd/>
            <a:tailEnd/>
          </a:ln>
        </p:spPr>
        <p:txBody>
          <a:bodyPr lIns="74295" tIns="8890" rIns="74295" bIns="8890" anchor="ctr"/>
          <a:lstStyle/>
          <a:p>
            <a:r>
              <a:rPr lang="ja-JP" altLang="en-US" sz="1400">
                <a:latin typeface="ＭＳ Ｐゴシック" pitchFamily="50" charset="-128"/>
              </a:rPr>
              <a:t>上司に早く帰るよう言われた</a:t>
            </a:r>
            <a:endParaRPr lang="ja-JP" altLang="en-US" sz="1400">
              <a:ea typeface="HG丸ｺﾞｼｯｸM-PRO" pitchFamily="50" charset="-128"/>
            </a:endParaRPr>
          </a:p>
        </p:txBody>
      </p:sp>
      <p:sp>
        <p:nvSpPr>
          <p:cNvPr id="45066" name="Text Box 93"/>
          <p:cNvSpPr txBox="1">
            <a:spLocks noChangeArrowheads="1"/>
          </p:cNvSpPr>
          <p:nvPr/>
        </p:nvSpPr>
        <p:spPr bwMode="auto">
          <a:xfrm>
            <a:off x="3203575" y="2709863"/>
            <a:ext cx="1152525" cy="574675"/>
          </a:xfrm>
          <a:prstGeom prst="rect">
            <a:avLst/>
          </a:prstGeom>
          <a:noFill/>
          <a:ln w="9525" algn="ctr">
            <a:solidFill>
              <a:srgbClr val="000000"/>
            </a:solidFill>
            <a:miter lim="800000"/>
            <a:headEnd/>
            <a:tailEnd/>
          </a:ln>
        </p:spPr>
        <p:txBody>
          <a:bodyPr lIns="74295" tIns="8890" rIns="74295" bIns="8890" anchor="ctr"/>
          <a:lstStyle/>
          <a:p>
            <a:r>
              <a:rPr lang="ja-JP" altLang="en-US" sz="1600">
                <a:latin typeface="ＭＳ Ｐゴシック" pitchFamily="50" charset="-128"/>
              </a:rPr>
              <a:t>あせって</a:t>
            </a:r>
          </a:p>
          <a:p>
            <a:r>
              <a:rPr lang="ja-JP" altLang="en-US" sz="1600">
                <a:latin typeface="ＭＳ Ｐゴシック" pitchFamily="50" charset="-128"/>
              </a:rPr>
              <a:t>いた</a:t>
            </a:r>
            <a:endParaRPr lang="ja-JP" altLang="en-US" sz="1600">
              <a:ea typeface="HG丸ｺﾞｼｯｸM-PRO" pitchFamily="50" charset="-128"/>
            </a:endParaRPr>
          </a:p>
        </p:txBody>
      </p:sp>
      <p:sp>
        <p:nvSpPr>
          <p:cNvPr id="45067" name="Text Box 94"/>
          <p:cNvSpPr txBox="1">
            <a:spLocks noChangeArrowheads="1"/>
          </p:cNvSpPr>
          <p:nvPr/>
        </p:nvSpPr>
        <p:spPr bwMode="auto">
          <a:xfrm>
            <a:off x="3132138" y="1268413"/>
            <a:ext cx="792162" cy="215900"/>
          </a:xfrm>
          <a:prstGeom prst="rect">
            <a:avLst/>
          </a:prstGeom>
          <a:solidFill>
            <a:srgbClr val="FFFFFF"/>
          </a:solidFill>
          <a:ln w="9525" algn="ctr">
            <a:noFill/>
            <a:miter lim="800000"/>
            <a:headEnd/>
            <a:tailEnd/>
          </a:ln>
        </p:spPr>
        <p:txBody>
          <a:bodyPr lIns="74295" tIns="8890" rIns="74295" bIns="8890"/>
          <a:lstStyle/>
          <a:p>
            <a:r>
              <a:rPr lang="ja-JP" altLang="en-US" sz="1600">
                <a:latin typeface="ＭＳ Ｐゴシック" pitchFamily="50" charset="-128"/>
              </a:rPr>
              <a:t>なぜ２</a:t>
            </a:r>
            <a:endParaRPr lang="ja-JP" altLang="en-US" sz="1600">
              <a:ea typeface="HG丸ｺﾞｼｯｸM-PRO" pitchFamily="50" charset="-128"/>
            </a:endParaRPr>
          </a:p>
        </p:txBody>
      </p:sp>
      <p:sp>
        <p:nvSpPr>
          <p:cNvPr id="45068" name="Text Box 95"/>
          <p:cNvSpPr txBox="1">
            <a:spLocks noChangeArrowheads="1"/>
          </p:cNvSpPr>
          <p:nvPr/>
        </p:nvSpPr>
        <p:spPr bwMode="auto">
          <a:xfrm>
            <a:off x="250825" y="1268413"/>
            <a:ext cx="1295400" cy="576262"/>
          </a:xfrm>
          <a:prstGeom prst="rect">
            <a:avLst/>
          </a:prstGeom>
          <a:solidFill>
            <a:srgbClr val="FFFFFF"/>
          </a:solidFill>
          <a:ln w="9525" algn="ctr">
            <a:noFill/>
            <a:miter lim="800000"/>
            <a:headEnd/>
            <a:tailEnd/>
          </a:ln>
        </p:spPr>
        <p:txBody>
          <a:bodyPr lIns="74295" tIns="8890" rIns="74295" bIns="8890"/>
          <a:lstStyle/>
          <a:p>
            <a:r>
              <a:rPr lang="ja-JP" altLang="en-US" sz="1600">
                <a:latin typeface="ＭＳ Ｐゴシック" pitchFamily="50" charset="-128"/>
              </a:rPr>
              <a:t>発生した</a:t>
            </a:r>
          </a:p>
          <a:p>
            <a:r>
              <a:rPr lang="ja-JP" altLang="en-US" sz="1600">
                <a:latin typeface="ＭＳ Ｐゴシック" pitchFamily="50" charset="-128"/>
              </a:rPr>
              <a:t>事故</a:t>
            </a:r>
            <a:endParaRPr lang="ja-JP" altLang="en-US" sz="1600">
              <a:ea typeface="HG丸ｺﾞｼｯｸM-PRO" pitchFamily="50" charset="-128"/>
            </a:endParaRPr>
          </a:p>
        </p:txBody>
      </p:sp>
      <p:sp>
        <p:nvSpPr>
          <p:cNvPr id="45069" name="AutoShape 97"/>
          <p:cNvSpPr>
            <a:spLocks noChangeArrowheads="1"/>
          </p:cNvSpPr>
          <p:nvPr/>
        </p:nvSpPr>
        <p:spPr bwMode="auto">
          <a:xfrm>
            <a:off x="5867400" y="4581525"/>
            <a:ext cx="1225550" cy="503238"/>
          </a:xfrm>
          <a:prstGeom prst="wedgeRoundRectCallout">
            <a:avLst>
              <a:gd name="adj1" fmla="val -76167"/>
              <a:gd name="adj2" fmla="val 4259"/>
              <a:gd name="adj3" fmla="val 16667"/>
            </a:avLst>
          </a:prstGeom>
          <a:solidFill>
            <a:srgbClr val="66FFFF"/>
          </a:solidFill>
          <a:ln w="9525" algn="ctr">
            <a:solidFill>
              <a:srgbClr val="66FFFF"/>
            </a:solidFill>
            <a:miter lim="800000"/>
            <a:headEnd/>
            <a:tailEnd/>
          </a:ln>
        </p:spPr>
        <p:txBody>
          <a:bodyPr lIns="74295" tIns="8890" rIns="74295" bIns="8890"/>
          <a:lstStyle/>
          <a:p>
            <a:r>
              <a:rPr lang="ja-JP" altLang="en-US" sz="1600" b="1">
                <a:latin typeface="ＭＳ Ｐゴシック" pitchFamily="50" charset="-128"/>
              </a:rPr>
              <a:t>ハード面</a:t>
            </a:r>
            <a:endParaRPr lang="ja-JP" altLang="en-US" sz="1600">
              <a:ea typeface="HG丸ｺﾞｼｯｸM-PRO" pitchFamily="50" charset="-128"/>
            </a:endParaRPr>
          </a:p>
        </p:txBody>
      </p:sp>
      <p:sp>
        <p:nvSpPr>
          <p:cNvPr id="45070" name="AutoShape 100"/>
          <p:cNvSpPr>
            <a:spLocks noChangeArrowheads="1"/>
          </p:cNvSpPr>
          <p:nvPr/>
        </p:nvSpPr>
        <p:spPr bwMode="auto">
          <a:xfrm>
            <a:off x="5867400" y="3644900"/>
            <a:ext cx="1225550" cy="431800"/>
          </a:xfrm>
          <a:prstGeom prst="wedgeRoundRectCallout">
            <a:avLst>
              <a:gd name="adj1" fmla="val -81736"/>
              <a:gd name="adj2" fmla="val 55148"/>
              <a:gd name="adj3" fmla="val 16667"/>
            </a:avLst>
          </a:prstGeom>
          <a:solidFill>
            <a:srgbClr val="CCFF99"/>
          </a:solidFill>
          <a:ln w="9525" algn="ctr">
            <a:solidFill>
              <a:srgbClr val="CCFF99"/>
            </a:solidFill>
            <a:miter lim="800000"/>
            <a:headEnd/>
            <a:tailEnd/>
          </a:ln>
        </p:spPr>
        <p:txBody>
          <a:bodyPr lIns="74295" tIns="8890" rIns="74295" bIns="8890"/>
          <a:lstStyle/>
          <a:p>
            <a:r>
              <a:rPr lang="ja-JP" altLang="en-US" sz="1600" b="1">
                <a:latin typeface="ＭＳ Ｐゴシック" pitchFamily="50" charset="-128"/>
              </a:rPr>
              <a:t>環境要因</a:t>
            </a:r>
            <a:endParaRPr lang="ja-JP" altLang="en-US" sz="1600">
              <a:solidFill>
                <a:schemeClr val="bg2"/>
              </a:solidFill>
              <a:ea typeface="HG丸ｺﾞｼｯｸM-PRO" pitchFamily="50" charset="-128"/>
            </a:endParaRPr>
          </a:p>
        </p:txBody>
      </p:sp>
      <p:sp>
        <p:nvSpPr>
          <p:cNvPr id="45071" name="AutoShape 102"/>
          <p:cNvSpPr>
            <a:spLocks noChangeArrowheads="1"/>
          </p:cNvSpPr>
          <p:nvPr/>
        </p:nvSpPr>
        <p:spPr bwMode="auto">
          <a:xfrm>
            <a:off x="6227763" y="1773238"/>
            <a:ext cx="1152525" cy="503237"/>
          </a:xfrm>
          <a:prstGeom prst="wedgeRoundRectCallout">
            <a:avLst>
              <a:gd name="adj1" fmla="val -86917"/>
              <a:gd name="adj2" fmla="val 29810"/>
              <a:gd name="adj3" fmla="val 16667"/>
            </a:avLst>
          </a:prstGeom>
          <a:solidFill>
            <a:srgbClr val="FFCCCC"/>
          </a:solidFill>
          <a:ln w="9525" algn="ctr">
            <a:solidFill>
              <a:srgbClr val="FFCCFF"/>
            </a:solidFill>
            <a:miter lim="800000"/>
            <a:headEnd/>
            <a:tailEnd/>
          </a:ln>
        </p:spPr>
        <p:txBody>
          <a:bodyPr lIns="74295" tIns="8890" rIns="74295" bIns="8890" anchor="ctr"/>
          <a:lstStyle/>
          <a:p>
            <a:r>
              <a:rPr lang="ja-JP" altLang="en-US" sz="1600" b="1">
                <a:latin typeface="ＭＳ Ｐゴシック" pitchFamily="50" charset="-128"/>
              </a:rPr>
              <a:t>ﾄﾞﾗｲﾊﾞｰの</a:t>
            </a:r>
          </a:p>
          <a:p>
            <a:r>
              <a:rPr lang="ja-JP" altLang="en-US" sz="1600" b="1">
                <a:latin typeface="ＭＳ Ｐゴシック" pitchFamily="50" charset="-128"/>
              </a:rPr>
              <a:t>要因</a:t>
            </a:r>
          </a:p>
        </p:txBody>
      </p:sp>
      <p:sp>
        <p:nvSpPr>
          <p:cNvPr id="45072" name="Text Box 135"/>
          <p:cNvSpPr txBox="1">
            <a:spLocks noChangeArrowheads="1"/>
          </p:cNvSpPr>
          <p:nvPr/>
        </p:nvSpPr>
        <p:spPr bwMode="auto">
          <a:xfrm>
            <a:off x="1692275" y="5445125"/>
            <a:ext cx="1079500" cy="647700"/>
          </a:xfrm>
          <a:prstGeom prst="rect">
            <a:avLst/>
          </a:prstGeom>
          <a:solidFill>
            <a:srgbClr val="FFFFFF"/>
          </a:solidFill>
          <a:ln w="9525" algn="ctr">
            <a:solidFill>
              <a:srgbClr val="000000"/>
            </a:solidFill>
            <a:miter lim="800000"/>
            <a:headEnd/>
            <a:tailEnd/>
          </a:ln>
        </p:spPr>
        <p:txBody>
          <a:bodyPr lIns="74295" tIns="8890" rIns="74295" bIns="8890" anchor="ctr"/>
          <a:lstStyle/>
          <a:p>
            <a:r>
              <a:rPr lang="ja-JP" altLang="en-US" sz="1400">
                <a:latin typeface="ＭＳ Ｐゴシック" pitchFamily="50" charset="-128"/>
              </a:rPr>
              <a:t>車に気づかなかった</a:t>
            </a:r>
            <a:endParaRPr lang="ja-JP" altLang="en-US" sz="1400">
              <a:ea typeface="HG丸ｺﾞｼｯｸM-PRO" pitchFamily="50" charset="-128"/>
            </a:endParaRPr>
          </a:p>
        </p:txBody>
      </p:sp>
      <p:sp>
        <p:nvSpPr>
          <p:cNvPr id="45073" name="Text Box 136"/>
          <p:cNvSpPr txBox="1">
            <a:spLocks noChangeArrowheads="1"/>
          </p:cNvSpPr>
          <p:nvPr/>
        </p:nvSpPr>
        <p:spPr bwMode="auto">
          <a:xfrm>
            <a:off x="3059113" y="5445125"/>
            <a:ext cx="1150937" cy="660400"/>
          </a:xfrm>
          <a:prstGeom prst="rect">
            <a:avLst/>
          </a:prstGeom>
          <a:solidFill>
            <a:srgbClr val="FFFFFF"/>
          </a:solidFill>
          <a:ln w="9525" algn="ctr">
            <a:solidFill>
              <a:srgbClr val="000000"/>
            </a:solidFill>
            <a:miter lim="800000"/>
            <a:headEnd/>
            <a:tailEnd/>
          </a:ln>
        </p:spPr>
        <p:txBody>
          <a:bodyPr lIns="74295" tIns="8890" rIns="74295" bIns="8890" anchor="ctr"/>
          <a:lstStyle/>
          <a:p>
            <a:r>
              <a:rPr lang="ja-JP" altLang="en-US" sz="1400">
                <a:latin typeface="ＭＳ Ｐゴシック" pitchFamily="50" charset="-128"/>
              </a:rPr>
              <a:t>傘を</a:t>
            </a:r>
          </a:p>
          <a:p>
            <a:r>
              <a:rPr lang="ja-JP" altLang="en-US" sz="1400">
                <a:latin typeface="ＭＳ Ｐゴシック" pitchFamily="50" charset="-128"/>
              </a:rPr>
              <a:t>さしていた</a:t>
            </a:r>
            <a:endParaRPr lang="ja-JP" altLang="en-US" sz="1400">
              <a:ea typeface="HG丸ｺﾞｼｯｸM-PRO" pitchFamily="50" charset="-128"/>
            </a:endParaRPr>
          </a:p>
        </p:txBody>
      </p:sp>
      <p:sp>
        <p:nvSpPr>
          <p:cNvPr id="45074" name="Text Box 137"/>
          <p:cNvSpPr txBox="1">
            <a:spLocks noChangeArrowheads="1"/>
          </p:cNvSpPr>
          <p:nvPr/>
        </p:nvSpPr>
        <p:spPr bwMode="auto">
          <a:xfrm>
            <a:off x="6154738" y="2709863"/>
            <a:ext cx="1081087" cy="574675"/>
          </a:xfrm>
          <a:prstGeom prst="rect">
            <a:avLst/>
          </a:prstGeom>
          <a:noFill/>
          <a:ln w="9525" algn="ctr">
            <a:solidFill>
              <a:srgbClr val="000000"/>
            </a:solidFill>
            <a:miter lim="800000"/>
            <a:headEnd/>
            <a:tailEnd/>
          </a:ln>
        </p:spPr>
        <p:txBody>
          <a:bodyPr lIns="74295" tIns="8890" rIns="74295" bIns="8890" anchor="ctr"/>
          <a:lstStyle/>
          <a:p>
            <a:r>
              <a:rPr lang="ja-JP" altLang="en-US" sz="1500">
                <a:latin typeface="ＭＳ Ｐゴシック" pitchFamily="50" charset="-128"/>
              </a:rPr>
              <a:t>車両繰りの</a:t>
            </a:r>
          </a:p>
          <a:p>
            <a:r>
              <a:rPr lang="ja-JP" altLang="en-US" sz="1500">
                <a:latin typeface="ＭＳ Ｐゴシック" pitchFamily="50" charset="-128"/>
              </a:rPr>
              <a:t>都合</a:t>
            </a:r>
            <a:endParaRPr lang="ja-JP" altLang="en-US" sz="1500">
              <a:ea typeface="HG丸ｺﾞｼｯｸM-PRO" pitchFamily="50" charset="-128"/>
            </a:endParaRPr>
          </a:p>
        </p:txBody>
      </p:sp>
      <p:sp>
        <p:nvSpPr>
          <p:cNvPr id="45075" name="AutoShape 96"/>
          <p:cNvSpPr>
            <a:spLocks noChangeArrowheads="1"/>
          </p:cNvSpPr>
          <p:nvPr/>
        </p:nvSpPr>
        <p:spPr bwMode="auto">
          <a:xfrm>
            <a:off x="7451725" y="2636838"/>
            <a:ext cx="1081088" cy="647700"/>
          </a:xfrm>
          <a:prstGeom prst="wedgeRoundRectCallout">
            <a:avLst>
              <a:gd name="adj1" fmla="val -81278"/>
              <a:gd name="adj2" fmla="val 22551"/>
              <a:gd name="adj3" fmla="val 16667"/>
            </a:avLst>
          </a:prstGeom>
          <a:solidFill>
            <a:srgbClr val="FFFF66"/>
          </a:solidFill>
          <a:ln w="9525" algn="ctr">
            <a:solidFill>
              <a:srgbClr val="FFFF00"/>
            </a:solidFill>
            <a:miter lim="800000"/>
            <a:headEnd/>
            <a:tailEnd/>
          </a:ln>
        </p:spPr>
        <p:txBody>
          <a:bodyPr lIns="74295" tIns="8890" rIns="74295" bIns="8890"/>
          <a:lstStyle/>
          <a:p>
            <a:r>
              <a:rPr lang="ja-JP" altLang="en-US" sz="1600" b="1">
                <a:latin typeface="ＭＳ Ｐゴシック" pitchFamily="50" charset="-128"/>
              </a:rPr>
              <a:t>管理上の</a:t>
            </a:r>
          </a:p>
          <a:p>
            <a:r>
              <a:rPr lang="ja-JP" altLang="en-US" sz="1600" b="1">
                <a:latin typeface="ＭＳ Ｐゴシック" pitchFamily="50" charset="-128"/>
              </a:rPr>
              <a:t>要因</a:t>
            </a:r>
          </a:p>
        </p:txBody>
      </p:sp>
      <p:sp>
        <p:nvSpPr>
          <p:cNvPr id="45076" name="AutoShape 99"/>
          <p:cNvSpPr>
            <a:spLocks noChangeArrowheads="1"/>
          </p:cNvSpPr>
          <p:nvPr/>
        </p:nvSpPr>
        <p:spPr bwMode="auto">
          <a:xfrm>
            <a:off x="4427538" y="5516563"/>
            <a:ext cx="1223962" cy="576262"/>
          </a:xfrm>
          <a:prstGeom prst="wedgeRoundRectCallout">
            <a:avLst>
              <a:gd name="adj1" fmla="val -79574"/>
              <a:gd name="adj2" fmla="val -32921"/>
              <a:gd name="adj3" fmla="val 16667"/>
            </a:avLst>
          </a:prstGeom>
          <a:solidFill>
            <a:srgbClr val="FFCC99"/>
          </a:solidFill>
          <a:ln w="9525" algn="ctr">
            <a:solidFill>
              <a:srgbClr val="FFCC99"/>
            </a:solidFill>
            <a:miter lim="800000"/>
            <a:headEnd/>
            <a:tailEnd/>
          </a:ln>
        </p:spPr>
        <p:txBody>
          <a:bodyPr lIns="74295" tIns="8890" rIns="74295" bIns="8890"/>
          <a:lstStyle/>
          <a:p>
            <a:r>
              <a:rPr lang="ja-JP" altLang="en-US" sz="1600" b="1">
                <a:latin typeface="ＭＳ Ｐゴシック" pitchFamily="50" charset="-128"/>
              </a:rPr>
              <a:t>相手側の</a:t>
            </a:r>
          </a:p>
          <a:p>
            <a:r>
              <a:rPr lang="ja-JP" altLang="en-US" sz="1600" b="1">
                <a:latin typeface="ＭＳ Ｐゴシック" pitchFamily="50" charset="-128"/>
              </a:rPr>
              <a:t>要因</a:t>
            </a:r>
          </a:p>
        </p:txBody>
      </p:sp>
      <p:sp>
        <p:nvSpPr>
          <p:cNvPr id="45077" name="Line 138"/>
          <p:cNvSpPr>
            <a:spLocks noChangeShapeType="1"/>
          </p:cNvSpPr>
          <p:nvPr/>
        </p:nvSpPr>
        <p:spPr bwMode="auto">
          <a:xfrm>
            <a:off x="4354513" y="1985963"/>
            <a:ext cx="215900" cy="0"/>
          </a:xfrm>
          <a:prstGeom prst="line">
            <a:avLst/>
          </a:prstGeom>
          <a:noFill/>
          <a:ln w="9525">
            <a:solidFill>
              <a:schemeClr val="tx1"/>
            </a:solidFill>
            <a:round/>
            <a:headEnd/>
            <a:tailEnd/>
          </a:ln>
        </p:spPr>
        <p:txBody>
          <a:bodyPr anchor="ctr">
            <a:spAutoFit/>
          </a:bodyPr>
          <a:lstStyle/>
          <a:p>
            <a:endParaRPr lang="ja-JP" altLang="en-US"/>
          </a:p>
        </p:txBody>
      </p:sp>
      <p:sp>
        <p:nvSpPr>
          <p:cNvPr id="45078" name="Line 139"/>
          <p:cNvSpPr>
            <a:spLocks noChangeShapeType="1"/>
          </p:cNvSpPr>
          <p:nvPr/>
        </p:nvSpPr>
        <p:spPr bwMode="auto">
          <a:xfrm>
            <a:off x="4354513" y="2921000"/>
            <a:ext cx="215900" cy="0"/>
          </a:xfrm>
          <a:prstGeom prst="line">
            <a:avLst/>
          </a:prstGeom>
          <a:noFill/>
          <a:ln w="9525">
            <a:solidFill>
              <a:schemeClr val="tx1"/>
            </a:solidFill>
            <a:round/>
            <a:headEnd/>
            <a:tailEnd/>
          </a:ln>
        </p:spPr>
        <p:txBody>
          <a:bodyPr anchor="ctr">
            <a:spAutoFit/>
          </a:bodyPr>
          <a:lstStyle/>
          <a:p>
            <a:endParaRPr lang="ja-JP" altLang="en-US"/>
          </a:p>
        </p:txBody>
      </p:sp>
      <p:sp>
        <p:nvSpPr>
          <p:cNvPr id="45079" name="Line 141"/>
          <p:cNvSpPr>
            <a:spLocks noChangeShapeType="1"/>
          </p:cNvSpPr>
          <p:nvPr/>
        </p:nvSpPr>
        <p:spPr bwMode="auto">
          <a:xfrm>
            <a:off x="4356100" y="3933825"/>
            <a:ext cx="0" cy="935038"/>
          </a:xfrm>
          <a:prstGeom prst="line">
            <a:avLst/>
          </a:prstGeom>
          <a:noFill/>
          <a:ln w="9525">
            <a:solidFill>
              <a:schemeClr val="tx1"/>
            </a:solidFill>
            <a:round/>
            <a:headEnd/>
            <a:tailEnd/>
          </a:ln>
        </p:spPr>
        <p:txBody>
          <a:bodyPr anchor="ctr">
            <a:spAutoFit/>
          </a:bodyPr>
          <a:lstStyle/>
          <a:p>
            <a:endParaRPr lang="ja-JP" altLang="en-US"/>
          </a:p>
        </p:txBody>
      </p:sp>
      <p:sp>
        <p:nvSpPr>
          <p:cNvPr id="45080" name="Line 142"/>
          <p:cNvSpPr>
            <a:spLocks noChangeShapeType="1"/>
          </p:cNvSpPr>
          <p:nvPr/>
        </p:nvSpPr>
        <p:spPr bwMode="auto">
          <a:xfrm>
            <a:off x="4356100" y="3933825"/>
            <a:ext cx="144463" cy="0"/>
          </a:xfrm>
          <a:prstGeom prst="line">
            <a:avLst/>
          </a:prstGeom>
          <a:noFill/>
          <a:ln w="9525">
            <a:solidFill>
              <a:schemeClr val="tx1"/>
            </a:solidFill>
            <a:round/>
            <a:headEnd/>
            <a:tailEnd/>
          </a:ln>
        </p:spPr>
        <p:txBody>
          <a:bodyPr anchor="ctr">
            <a:spAutoFit/>
          </a:bodyPr>
          <a:lstStyle/>
          <a:p>
            <a:endParaRPr lang="ja-JP" altLang="en-US"/>
          </a:p>
        </p:txBody>
      </p:sp>
      <p:sp>
        <p:nvSpPr>
          <p:cNvPr id="45081" name="Line 143"/>
          <p:cNvSpPr>
            <a:spLocks noChangeShapeType="1"/>
          </p:cNvSpPr>
          <p:nvPr/>
        </p:nvSpPr>
        <p:spPr bwMode="auto">
          <a:xfrm>
            <a:off x="4356100" y="4868863"/>
            <a:ext cx="144463" cy="0"/>
          </a:xfrm>
          <a:prstGeom prst="line">
            <a:avLst/>
          </a:prstGeom>
          <a:noFill/>
          <a:ln w="9525">
            <a:solidFill>
              <a:schemeClr val="tx1"/>
            </a:solidFill>
            <a:round/>
            <a:headEnd/>
            <a:tailEnd/>
          </a:ln>
        </p:spPr>
        <p:txBody>
          <a:bodyPr anchor="ctr">
            <a:spAutoFit/>
          </a:bodyPr>
          <a:lstStyle/>
          <a:p>
            <a:endParaRPr lang="ja-JP" altLang="en-US"/>
          </a:p>
        </p:txBody>
      </p:sp>
      <p:sp>
        <p:nvSpPr>
          <p:cNvPr id="45082" name="Line 144"/>
          <p:cNvSpPr>
            <a:spLocks noChangeShapeType="1"/>
          </p:cNvSpPr>
          <p:nvPr/>
        </p:nvSpPr>
        <p:spPr bwMode="auto">
          <a:xfrm>
            <a:off x="3059113" y="1985963"/>
            <a:ext cx="0" cy="1008062"/>
          </a:xfrm>
          <a:prstGeom prst="line">
            <a:avLst/>
          </a:prstGeom>
          <a:noFill/>
          <a:ln w="9525">
            <a:solidFill>
              <a:schemeClr val="tx1"/>
            </a:solidFill>
            <a:round/>
            <a:headEnd/>
            <a:tailEnd/>
          </a:ln>
        </p:spPr>
        <p:txBody>
          <a:bodyPr anchor="ctr">
            <a:spAutoFit/>
          </a:bodyPr>
          <a:lstStyle/>
          <a:p>
            <a:endParaRPr lang="ja-JP" altLang="en-US"/>
          </a:p>
        </p:txBody>
      </p:sp>
      <p:sp>
        <p:nvSpPr>
          <p:cNvPr id="45083" name="Line 145"/>
          <p:cNvSpPr>
            <a:spLocks noChangeShapeType="1"/>
          </p:cNvSpPr>
          <p:nvPr/>
        </p:nvSpPr>
        <p:spPr bwMode="auto">
          <a:xfrm>
            <a:off x="3059113" y="1985963"/>
            <a:ext cx="144462" cy="0"/>
          </a:xfrm>
          <a:prstGeom prst="line">
            <a:avLst/>
          </a:prstGeom>
          <a:noFill/>
          <a:ln w="9525">
            <a:solidFill>
              <a:schemeClr val="tx1"/>
            </a:solidFill>
            <a:round/>
            <a:headEnd/>
            <a:tailEnd/>
          </a:ln>
        </p:spPr>
        <p:txBody>
          <a:bodyPr anchor="ctr">
            <a:spAutoFit/>
          </a:bodyPr>
          <a:lstStyle/>
          <a:p>
            <a:endParaRPr lang="ja-JP" altLang="en-US"/>
          </a:p>
        </p:txBody>
      </p:sp>
      <p:sp>
        <p:nvSpPr>
          <p:cNvPr id="45084" name="Line 146"/>
          <p:cNvSpPr>
            <a:spLocks noChangeShapeType="1"/>
          </p:cNvSpPr>
          <p:nvPr/>
        </p:nvSpPr>
        <p:spPr bwMode="auto">
          <a:xfrm>
            <a:off x="3059113" y="2994025"/>
            <a:ext cx="144462" cy="0"/>
          </a:xfrm>
          <a:prstGeom prst="line">
            <a:avLst/>
          </a:prstGeom>
          <a:noFill/>
          <a:ln w="9525">
            <a:solidFill>
              <a:schemeClr val="tx1"/>
            </a:solidFill>
            <a:round/>
            <a:headEnd/>
            <a:tailEnd/>
          </a:ln>
        </p:spPr>
        <p:txBody>
          <a:bodyPr anchor="ctr">
            <a:spAutoFit/>
          </a:bodyPr>
          <a:lstStyle/>
          <a:p>
            <a:endParaRPr lang="ja-JP" altLang="en-US"/>
          </a:p>
        </p:txBody>
      </p:sp>
      <p:sp>
        <p:nvSpPr>
          <p:cNvPr id="45085" name="Line 149"/>
          <p:cNvSpPr>
            <a:spLocks noChangeShapeType="1"/>
          </p:cNvSpPr>
          <p:nvPr/>
        </p:nvSpPr>
        <p:spPr bwMode="auto">
          <a:xfrm>
            <a:off x="4211638" y="4365625"/>
            <a:ext cx="144462" cy="0"/>
          </a:xfrm>
          <a:prstGeom prst="line">
            <a:avLst/>
          </a:prstGeom>
          <a:noFill/>
          <a:ln w="9525">
            <a:solidFill>
              <a:schemeClr val="tx1"/>
            </a:solidFill>
            <a:round/>
            <a:headEnd/>
            <a:tailEnd/>
          </a:ln>
        </p:spPr>
        <p:txBody>
          <a:bodyPr anchor="ctr">
            <a:spAutoFit/>
          </a:bodyPr>
          <a:lstStyle/>
          <a:p>
            <a:endParaRPr lang="ja-JP" altLang="en-US"/>
          </a:p>
        </p:txBody>
      </p:sp>
      <p:sp>
        <p:nvSpPr>
          <p:cNvPr id="45086" name="Text Box 83"/>
          <p:cNvSpPr txBox="1">
            <a:spLocks noChangeArrowheads="1"/>
          </p:cNvSpPr>
          <p:nvPr/>
        </p:nvSpPr>
        <p:spPr bwMode="auto">
          <a:xfrm>
            <a:off x="3059113" y="4076700"/>
            <a:ext cx="1192212" cy="622300"/>
          </a:xfrm>
          <a:prstGeom prst="rect">
            <a:avLst/>
          </a:prstGeom>
          <a:solidFill>
            <a:srgbClr val="FFFFFF"/>
          </a:solidFill>
          <a:ln w="9525" algn="ctr">
            <a:solidFill>
              <a:srgbClr val="000000"/>
            </a:solidFill>
            <a:miter lim="800000"/>
            <a:headEnd/>
            <a:tailEnd/>
          </a:ln>
        </p:spPr>
        <p:txBody>
          <a:bodyPr lIns="74295" tIns="8890" rIns="74295" bIns="8890" anchor="ctr"/>
          <a:lstStyle/>
          <a:p>
            <a:r>
              <a:rPr lang="ja-JP" altLang="en-US" sz="1400">
                <a:latin typeface="ＭＳ Ｐゴシック" pitchFamily="50" charset="-128"/>
              </a:rPr>
              <a:t>自転車が見えにくかった</a:t>
            </a:r>
            <a:endParaRPr lang="ja-JP" altLang="en-US" sz="1400">
              <a:ea typeface="HG丸ｺﾞｼｯｸM-PRO" pitchFamily="50" charset="-128"/>
            </a:endParaRPr>
          </a:p>
        </p:txBody>
      </p:sp>
      <p:sp>
        <p:nvSpPr>
          <p:cNvPr id="45087" name="Line 150"/>
          <p:cNvSpPr>
            <a:spLocks noChangeShapeType="1"/>
          </p:cNvSpPr>
          <p:nvPr/>
        </p:nvSpPr>
        <p:spPr bwMode="auto">
          <a:xfrm>
            <a:off x="2771775" y="5805488"/>
            <a:ext cx="287338" cy="0"/>
          </a:xfrm>
          <a:prstGeom prst="line">
            <a:avLst/>
          </a:prstGeom>
          <a:noFill/>
          <a:ln w="9525">
            <a:solidFill>
              <a:schemeClr val="tx1"/>
            </a:solidFill>
            <a:round/>
            <a:headEnd/>
            <a:tailEnd/>
          </a:ln>
        </p:spPr>
        <p:txBody>
          <a:bodyPr anchor="ctr">
            <a:spAutoFit/>
          </a:bodyPr>
          <a:lstStyle/>
          <a:p>
            <a:endParaRPr lang="ja-JP" altLang="en-US"/>
          </a:p>
        </p:txBody>
      </p:sp>
      <p:sp>
        <p:nvSpPr>
          <p:cNvPr id="45088" name="Line 151"/>
          <p:cNvSpPr>
            <a:spLocks noChangeShapeType="1"/>
          </p:cNvSpPr>
          <p:nvPr/>
        </p:nvSpPr>
        <p:spPr bwMode="auto">
          <a:xfrm>
            <a:off x="2924175" y="2492375"/>
            <a:ext cx="0" cy="2016125"/>
          </a:xfrm>
          <a:prstGeom prst="line">
            <a:avLst/>
          </a:prstGeom>
          <a:noFill/>
          <a:ln w="9525">
            <a:solidFill>
              <a:schemeClr val="tx1"/>
            </a:solidFill>
            <a:round/>
            <a:headEnd/>
            <a:tailEnd/>
          </a:ln>
        </p:spPr>
        <p:txBody>
          <a:bodyPr anchor="ctr">
            <a:spAutoFit/>
          </a:bodyPr>
          <a:lstStyle/>
          <a:p>
            <a:endParaRPr lang="ja-JP" altLang="en-US"/>
          </a:p>
        </p:txBody>
      </p:sp>
      <p:sp>
        <p:nvSpPr>
          <p:cNvPr id="45089" name="Line 152"/>
          <p:cNvSpPr>
            <a:spLocks noChangeShapeType="1"/>
          </p:cNvSpPr>
          <p:nvPr/>
        </p:nvSpPr>
        <p:spPr bwMode="auto">
          <a:xfrm>
            <a:off x="2930525" y="2492375"/>
            <a:ext cx="142875" cy="0"/>
          </a:xfrm>
          <a:prstGeom prst="line">
            <a:avLst/>
          </a:prstGeom>
          <a:noFill/>
          <a:ln w="9525">
            <a:solidFill>
              <a:schemeClr val="tx1"/>
            </a:solidFill>
            <a:round/>
            <a:headEnd/>
            <a:tailEnd/>
          </a:ln>
        </p:spPr>
        <p:txBody>
          <a:bodyPr anchor="ctr">
            <a:spAutoFit/>
          </a:bodyPr>
          <a:lstStyle/>
          <a:p>
            <a:endParaRPr lang="ja-JP" altLang="en-US"/>
          </a:p>
        </p:txBody>
      </p:sp>
      <p:sp>
        <p:nvSpPr>
          <p:cNvPr id="45090" name="Line 153"/>
          <p:cNvSpPr>
            <a:spLocks noChangeShapeType="1"/>
          </p:cNvSpPr>
          <p:nvPr/>
        </p:nvSpPr>
        <p:spPr bwMode="auto">
          <a:xfrm>
            <a:off x="2916238" y="4508500"/>
            <a:ext cx="142875" cy="0"/>
          </a:xfrm>
          <a:prstGeom prst="line">
            <a:avLst/>
          </a:prstGeom>
          <a:noFill/>
          <a:ln w="9525">
            <a:solidFill>
              <a:schemeClr val="tx1"/>
            </a:solidFill>
            <a:round/>
            <a:headEnd/>
            <a:tailEnd/>
          </a:ln>
        </p:spPr>
        <p:txBody>
          <a:bodyPr anchor="ctr">
            <a:spAutoFit/>
          </a:bodyPr>
          <a:lstStyle/>
          <a:p>
            <a:endParaRPr lang="ja-JP" altLang="en-US"/>
          </a:p>
        </p:txBody>
      </p:sp>
      <p:sp>
        <p:nvSpPr>
          <p:cNvPr id="45091" name="Line 154"/>
          <p:cNvSpPr>
            <a:spLocks noChangeShapeType="1"/>
          </p:cNvSpPr>
          <p:nvPr/>
        </p:nvSpPr>
        <p:spPr bwMode="auto">
          <a:xfrm>
            <a:off x="2771775" y="3284538"/>
            <a:ext cx="144463" cy="0"/>
          </a:xfrm>
          <a:prstGeom prst="line">
            <a:avLst/>
          </a:prstGeom>
          <a:noFill/>
          <a:ln w="9525">
            <a:solidFill>
              <a:schemeClr val="tx1"/>
            </a:solidFill>
            <a:round/>
            <a:headEnd/>
            <a:tailEnd/>
          </a:ln>
        </p:spPr>
        <p:txBody>
          <a:bodyPr anchor="ctr">
            <a:spAutoFit/>
          </a:bodyPr>
          <a:lstStyle/>
          <a:p>
            <a:endParaRPr lang="ja-JP" altLang="en-US"/>
          </a:p>
        </p:txBody>
      </p:sp>
      <p:sp>
        <p:nvSpPr>
          <p:cNvPr id="45092" name="Line 155"/>
          <p:cNvSpPr>
            <a:spLocks noChangeShapeType="1"/>
          </p:cNvSpPr>
          <p:nvPr/>
        </p:nvSpPr>
        <p:spPr bwMode="auto">
          <a:xfrm>
            <a:off x="1547813" y="3284538"/>
            <a:ext cx="0" cy="2520950"/>
          </a:xfrm>
          <a:prstGeom prst="line">
            <a:avLst/>
          </a:prstGeom>
          <a:noFill/>
          <a:ln w="9525">
            <a:solidFill>
              <a:schemeClr val="tx1"/>
            </a:solidFill>
            <a:round/>
            <a:headEnd/>
            <a:tailEnd/>
          </a:ln>
        </p:spPr>
        <p:txBody>
          <a:bodyPr anchor="ctr">
            <a:spAutoFit/>
          </a:bodyPr>
          <a:lstStyle/>
          <a:p>
            <a:endParaRPr lang="ja-JP" altLang="en-US"/>
          </a:p>
        </p:txBody>
      </p:sp>
      <p:sp>
        <p:nvSpPr>
          <p:cNvPr id="45093" name="Line 156"/>
          <p:cNvSpPr>
            <a:spLocks noChangeShapeType="1"/>
          </p:cNvSpPr>
          <p:nvPr/>
        </p:nvSpPr>
        <p:spPr bwMode="auto">
          <a:xfrm>
            <a:off x="1547813" y="3284538"/>
            <a:ext cx="144462" cy="0"/>
          </a:xfrm>
          <a:prstGeom prst="line">
            <a:avLst/>
          </a:prstGeom>
          <a:noFill/>
          <a:ln w="9525">
            <a:solidFill>
              <a:schemeClr val="tx1"/>
            </a:solidFill>
            <a:round/>
            <a:headEnd/>
            <a:tailEnd/>
          </a:ln>
        </p:spPr>
        <p:txBody>
          <a:bodyPr anchor="ctr">
            <a:spAutoFit/>
          </a:bodyPr>
          <a:lstStyle/>
          <a:p>
            <a:endParaRPr lang="ja-JP" altLang="en-US"/>
          </a:p>
        </p:txBody>
      </p:sp>
      <p:sp>
        <p:nvSpPr>
          <p:cNvPr id="45094" name="Line 157"/>
          <p:cNvSpPr>
            <a:spLocks noChangeShapeType="1"/>
          </p:cNvSpPr>
          <p:nvPr/>
        </p:nvSpPr>
        <p:spPr bwMode="auto">
          <a:xfrm>
            <a:off x="1547813" y="5805488"/>
            <a:ext cx="144462" cy="0"/>
          </a:xfrm>
          <a:prstGeom prst="line">
            <a:avLst/>
          </a:prstGeom>
          <a:noFill/>
          <a:ln w="9525">
            <a:solidFill>
              <a:schemeClr val="tx1"/>
            </a:solidFill>
            <a:round/>
            <a:headEnd/>
            <a:tailEnd/>
          </a:ln>
        </p:spPr>
        <p:txBody>
          <a:bodyPr anchor="ctr">
            <a:spAutoFit/>
          </a:bodyPr>
          <a:lstStyle/>
          <a:p>
            <a:endParaRPr lang="ja-JP" altLang="en-US"/>
          </a:p>
        </p:txBody>
      </p:sp>
      <p:sp>
        <p:nvSpPr>
          <p:cNvPr id="45095" name="Line 158"/>
          <p:cNvSpPr>
            <a:spLocks noChangeShapeType="1"/>
          </p:cNvSpPr>
          <p:nvPr/>
        </p:nvSpPr>
        <p:spPr bwMode="auto">
          <a:xfrm>
            <a:off x="1258888" y="4508500"/>
            <a:ext cx="288925" cy="0"/>
          </a:xfrm>
          <a:prstGeom prst="line">
            <a:avLst/>
          </a:prstGeom>
          <a:noFill/>
          <a:ln w="9525">
            <a:solidFill>
              <a:schemeClr val="tx1"/>
            </a:solidFill>
            <a:round/>
            <a:headEnd/>
            <a:tailEnd/>
          </a:ln>
        </p:spPr>
        <p:txBody>
          <a:bodyPr anchor="ctr">
            <a:spAutoFit/>
          </a:bodyPr>
          <a:lstStyle/>
          <a:p>
            <a:endParaRPr lang="ja-JP" altLang="en-US"/>
          </a:p>
        </p:txBody>
      </p:sp>
      <p:sp>
        <p:nvSpPr>
          <p:cNvPr id="45096" name="Text Box 80"/>
          <p:cNvSpPr txBox="1">
            <a:spLocks noChangeArrowheads="1"/>
          </p:cNvSpPr>
          <p:nvPr/>
        </p:nvSpPr>
        <p:spPr bwMode="auto">
          <a:xfrm>
            <a:off x="250825" y="4221163"/>
            <a:ext cx="1117600" cy="504825"/>
          </a:xfrm>
          <a:prstGeom prst="rect">
            <a:avLst/>
          </a:prstGeom>
          <a:solidFill>
            <a:srgbClr val="FFFFFF"/>
          </a:solidFill>
          <a:ln w="9525" algn="ctr">
            <a:solidFill>
              <a:srgbClr val="000000"/>
            </a:solidFill>
            <a:miter lim="800000"/>
            <a:headEnd/>
            <a:tailEnd/>
          </a:ln>
        </p:spPr>
        <p:txBody>
          <a:bodyPr lIns="74295" tIns="8890" rIns="74295" bIns="8890"/>
          <a:lstStyle/>
          <a:p>
            <a:r>
              <a:rPr lang="ja-JP" altLang="en-US" sz="1400">
                <a:latin typeface="ＭＳ Ｐゴシック" pitchFamily="50" charset="-128"/>
              </a:rPr>
              <a:t>車が自転車に衝突</a:t>
            </a:r>
            <a:endParaRPr lang="ja-JP" altLang="en-US" sz="1400">
              <a:ea typeface="HG丸ｺﾞｼｯｸM-PRO" pitchFamily="50" charset="-128"/>
            </a:endParaRPr>
          </a:p>
        </p:txBody>
      </p:sp>
      <p:sp>
        <p:nvSpPr>
          <p:cNvPr id="45097" name="Text Box 159"/>
          <p:cNvSpPr txBox="1">
            <a:spLocks noChangeArrowheads="1"/>
          </p:cNvSpPr>
          <p:nvPr/>
        </p:nvSpPr>
        <p:spPr bwMode="auto">
          <a:xfrm>
            <a:off x="6084888" y="1268413"/>
            <a:ext cx="792162" cy="215900"/>
          </a:xfrm>
          <a:prstGeom prst="rect">
            <a:avLst/>
          </a:prstGeom>
          <a:solidFill>
            <a:srgbClr val="FFFFFF"/>
          </a:solidFill>
          <a:ln w="9525" algn="ctr">
            <a:noFill/>
            <a:miter lim="800000"/>
            <a:headEnd/>
            <a:tailEnd/>
          </a:ln>
        </p:spPr>
        <p:txBody>
          <a:bodyPr lIns="74295" tIns="8890" rIns="74295" bIns="8890"/>
          <a:lstStyle/>
          <a:p>
            <a:r>
              <a:rPr lang="ja-JP" altLang="en-US" sz="1600">
                <a:latin typeface="ＭＳ Ｐゴシック" pitchFamily="50" charset="-128"/>
              </a:rPr>
              <a:t>なぜ４</a:t>
            </a:r>
            <a:endParaRPr lang="ja-JP" altLang="en-US" sz="1600">
              <a:ea typeface="HG丸ｺﾞｼｯｸM-PRO" pitchFamily="50" charset="-128"/>
            </a:endParaRPr>
          </a:p>
        </p:txBody>
      </p:sp>
      <p:sp>
        <p:nvSpPr>
          <p:cNvPr id="45098" name="Text Box 160"/>
          <p:cNvSpPr txBox="1">
            <a:spLocks noChangeArrowheads="1"/>
          </p:cNvSpPr>
          <p:nvPr/>
        </p:nvSpPr>
        <p:spPr bwMode="auto">
          <a:xfrm>
            <a:off x="4643438" y="1268413"/>
            <a:ext cx="792162" cy="215900"/>
          </a:xfrm>
          <a:prstGeom prst="rect">
            <a:avLst/>
          </a:prstGeom>
          <a:solidFill>
            <a:srgbClr val="FFFFFF"/>
          </a:solidFill>
          <a:ln w="9525" algn="ctr">
            <a:noFill/>
            <a:miter lim="800000"/>
            <a:headEnd/>
            <a:tailEnd/>
          </a:ln>
        </p:spPr>
        <p:txBody>
          <a:bodyPr lIns="74295" tIns="8890" rIns="74295" bIns="8890"/>
          <a:lstStyle/>
          <a:p>
            <a:r>
              <a:rPr lang="ja-JP" altLang="en-US" sz="1600">
                <a:latin typeface="ＭＳ Ｐゴシック" pitchFamily="50" charset="-128"/>
              </a:rPr>
              <a:t>なぜ３</a:t>
            </a:r>
            <a:endParaRPr lang="ja-JP" altLang="en-US" sz="1600">
              <a:ea typeface="HG丸ｺﾞｼｯｸM-PRO" pitchFamily="50" charset="-128"/>
            </a:endParaRPr>
          </a:p>
        </p:txBody>
      </p:sp>
      <p:sp>
        <p:nvSpPr>
          <p:cNvPr id="45099" name="Text Box 161"/>
          <p:cNvSpPr txBox="1">
            <a:spLocks noChangeArrowheads="1"/>
          </p:cNvSpPr>
          <p:nvPr/>
        </p:nvSpPr>
        <p:spPr bwMode="auto">
          <a:xfrm>
            <a:off x="1835150" y="1268413"/>
            <a:ext cx="792163" cy="215900"/>
          </a:xfrm>
          <a:prstGeom prst="rect">
            <a:avLst/>
          </a:prstGeom>
          <a:solidFill>
            <a:srgbClr val="FFFFFF"/>
          </a:solidFill>
          <a:ln w="9525" algn="ctr">
            <a:noFill/>
            <a:miter lim="800000"/>
            <a:headEnd/>
            <a:tailEnd/>
          </a:ln>
        </p:spPr>
        <p:txBody>
          <a:bodyPr lIns="74295" tIns="8890" rIns="74295" bIns="8890"/>
          <a:lstStyle/>
          <a:p>
            <a:r>
              <a:rPr lang="ja-JP" altLang="en-US" sz="1600">
                <a:latin typeface="ＭＳ Ｐゴシック" pitchFamily="50" charset="-128"/>
              </a:rPr>
              <a:t>なぜ１</a:t>
            </a:r>
            <a:endParaRPr lang="ja-JP" altLang="en-US" sz="1600">
              <a:ea typeface="HG丸ｺﾞｼｯｸM-PRO" pitchFamily="50" charset="-128"/>
            </a:endParaRPr>
          </a:p>
        </p:txBody>
      </p:sp>
      <p:sp>
        <p:nvSpPr>
          <p:cNvPr id="45100" name="Line 163"/>
          <p:cNvSpPr>
            <a:spLocks noChangeShapeType="1"/>
          </p:cNvSpPr>
          <p:nvPr/>
        </p:nvSpPr>
        <p:spPr bwMode="auto">
          <a:xfrm>
            <a:off x="5940425" y="2924175"/>
            <a:ext cx="215900" cy="0"/>
          </a:xfrm>
          <a:prstGeom prst="line">
            <a:avLst/>
          </a:prstGeom>
          <a:noFill/>
          <a:ln w="9525">
            <a:solidFill>
              <a:schemeClr val="tx1"/>
            </a:solidFill>
            <a:round/>
            <a:headEnd/>
            <a:tailEnd/>
          </a:ln>
        </p:spPr>
        <p:txBody>
          <a:bodyPr anchor="ctr">
            <a:spAutoFit/>
          </a:bodyPr>
          <a:lstStyle/>
          <a:p>
            <a:endParaRPr lang="ja-JP" altLang="en-US"/>
          </a:p>
        </p:txBody>
      </p:sp>
      <p:pic>
        <p:nvPicPr>
          <p:cNvPr id="45101" name="Picture 164"/>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132261" name="Rectangle 165"/>
          <p:cNvSpPr>
            <a:spLocks noChangeArrowheads="1"/>
          </p:cNvSpPr>
          <p:nvPr/>
        </p:nvSpPr>
        <p:spPr bwMode="auto">
          <a:xfrm>
            <a:off x="0" y="-11113"/>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-9 </a:t>
            </a:r>
            <a:r>
              <a:rPr lang="ja-JP" altLang="en-US" sz="3200" dirty="0"/>
              <a:t>なぜなぜ分析の例（１）：左折時衝突</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58</a:t>
            </a:fld>
            <a:endParaRPr lang="en-US" altLang="ja-JP"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AutoShape 29"/>
          <p:cNvSpPr>
            <a:spLocks noChangeArrowheads="1"/>
          </p:cNvSpPr>
          <p:nvPr/>
        </p:nvSpPr>
        <p:spPr bwMode="auto">
          <a:xfrm>
            <a:off x="444500" y="863640"/>
            <a:ext cx="8112125" cy="2417683"/>
          </a:xfrm>
          <a:prstGeom prst="roundRect">
            <a:avLst>
              <a:gd name="adj" fmla="val 16667"/>
            </a:avLst>
          </a:prstGeom>
          <a:noFill/>
          <a:ln w="9525" algn="ctr">
            <a:solidFill>
              <a:schemeClr val="tx1"/>
            </a:solidFill>
            <a:round/>
            <a:headEnd/>
            <a:tailEnd/>
          </a:ln>
        </p:spPr>
        <p:txBody>
          <a:bodyPr anchor="ctr">
            <a:spAutoFit/>
          </a:bodyPr>
          <a:lstStyle/>
          <a:p>
            <a:pPr algn="l"/>
            <a:endParaRPr lang="en-US" altLang="ja-JP" sz="2000" dirty="0"/>
          </a:p>
          <a:p>
            <a:pPr algn="l"/>
            <a:r>
              <a:rPr lang="en-US" altLang="ja-JP" sz="2000" dirty="0"/>
              <a:t>※</a:t>
            </a:r>
            <a:r>
              <a:rPr lang="ja-JP" altLang="en-US" sz="2000" dirty="0"/>
              <a:t>分析の出発点だが、「なぜ１」を出すのに苦労することが多い。</a:t>
            </a:r>
          </a:p>
          <a:p>
            <a:pPr algn="l"/>
            <a:endParaRPr lang="ja-JP" altLang="en-US" sz="800" dirty="0"/>
          </a:p>
          <a:p>
            <a:pPr algn="l"/>
            <a:r>
              <a:rPr lang="en-US" altLang="ja-JP" sz="2000" dirty="0"/>
              <a:t>※</a:t>
            </a:r>
            <a:r>
              <a:rPr lang="ja-JP" altLang="en-US" sz="2000" dirty="0"/>
              <a:t>事故に直接つながる出来事</a:t>
            </a:r>
          </a:p>
          <a:p>
            <a:pPr algn="l"/>
            <a:endParaRPr lang="ja-JP" altLang="en-US" sz="800" dirty="0"/>
          </a:p>
          <a:p>
            <a:pPr algn="l"/>
            <a:r>
              <a:rPr lang="ja-JP" altLang="en-US" sz="2000" dirty="0"/>
              <a:t>・</a:t>
            </a:r>
            <a:r>
              <a:rPr lang="ja-JP" altLang="en-US" sz="2000" b="1" dirty="0"/>
              <a:t>操作の遅れ・間違い</a:t>
            </a:r>
            <a:r>
              <a:rPr lang="ja-JP" altLang="en-US" sz="2000" dirty="0"/>
              <a:t>→（ブレーキ、ハンドル）の問題</a:t>
            </a:r>
          </a:p>
          <a:p>
            <a:pPr algn="l"/>
            <a:r>
              <a:rPr lang="ja-JP" altLang="en-US" sz="2000" dirty="0"/>
              <a:t>・</a:t>
            </a:r>
            <a:r>
              <a:rPr lang="ja-JP" altLang="en-US" sz="2000" b="1" dirty="0"/>
              <a:t>気づきの問題　　　　</a:t>
            </a:r>
            <a:r>
              <a:rPr lang="ja-JP" altLang="en-US" sz="2000" dirty="0"/>
              <a:t>→「相手に気づかない」、「気づくのが遅れた」</a:t>
            </a:r>
          </a:p>
          <a:p>
            <a:pPr algn="l"/>
            <a:r>
              <a:rPr lang="ja-JP" altLang="en-US" sz="2000" dirty="0"/>
              <a:t>　　　　　　　　　　　　　　　であることが多い。</a:t>
            </a:r>
            <a:endParaRPr lang="ja-JP" altLang="en-US" sz="800" dirty="0"/>
          </a:p>
        </p:txBody>
      </p:sp>
      <p:sp>
        <p:nvSpPr>
          <p:cNvPr id="46084" name="AutoShape 30"/>
          <p:cNvSpPr>
            <a:spLocks noChangeArrowheads="1"/>
          </p:cNvSpPr>
          <p:nvPr/>
        </p:nvSpPr>
        <p:spPr bwMode="auto">
          <a:xfrm>
            <a:off x="468313" y="3500438"/>
            <a:ext cx="8077200" cy="1804987"/>
          </a:xfrm>
          <a:prstGeom prst="roundRect">
            <a:avLst>
              <a:gd name="adj" fmla="val 16667"/>
            </a:avLst>
          </a:prstGeom>
          <a:noFill/>
          <a:ln w="9525" algn="ctr">
            <a:solidFill>
              <a:schemeClr val="tx1"/>
            </a:solidFill>
            <a:round/>
            <a:headEnd/>
            <a:tailEnd/>
          </a:ln>
        </p:spPr>
        <p:txBody>
          <a:bodyPr anchor="ctr">
            <a:spAutoFit/>
          </a:bodyPr>
          <a:lstStyle/>
          <a:p>
            <a:pPr algn="l"/>
            <a:endParaRPr lang="en-US" altLang="ja-JP" sz="2000" dirty="0"/>
          </a:p>
          <a:p>
            <a:pPr algn="l"/>
            <a:endParaRPr lang="en-US" altLang="ja-JP" sz="2000" dirty="0"/>
          </a:p>
          <a:p>
            <a:pPr algn="l"/>
            <a:endParaRPr lang="en-US" altLang="ja-JP" sz="2000" dirty="0"/>
          </a:p>
          <a:p>
            <a:pPr algn="l"/>
            <a:r>
              <a:rPr lang="ja-JP" altLang="en-US" sz="2000" dirty="0"/>
              <a:t>・自社で対策をたてることが難しい事象</a:t>
            </a:r>
          </a:p>
          <a:p>
            <a:pPr algn="l"/>
            <a:r>
              <a:rPr lang="ja-JP" altLang="en-US" sz="2000" dirty="0"/>
              <a:t>　（相手の不注意、環境の問題等）</a:t>
            </a:r>
          </a:p>
        </p:txBody>
      </p:sp>
      <p:sp>
        <p:nvSpPr>
          <p:cNvPr id="215072" name="Rectangle 32"/>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-10 </a:t>
            </a:r>
            <a:r>
              <a:rPr lang="ja-JP" altLang="en-US" sz="3200" dirty="0"/>
              <a:t>なぜなぜ分析をするときの留意点</a:t>
            </a:r>
          </a:p>
        </p:txBody>
      </p:sp>
      <p:pic>
        <p:nvPicPr>
          <p:cNvPr id="46086" name="Picture 34"/>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46087" name="Text Box 13"/>
          <p:cNvSpPr txBox="1">
            <a:spLocks noChangeArrowheads="1"/>
          </p:cNvSpPr>
          <p:nvPr/>
        </p:nvSpPr>
        <p:spPr bwMode="auto">
          <a:xfrm>
            <a:off x="755650" y="679450"/>
            <a:ext cx="1368425" cy="431800"/>
          </a:xfrm>
          <a:prstGeom prst="rect">
            <a:avLst/>
          </a:prstGeom>
          <a:solidFill>
            <a:schemeClr val="bg1"/>
          </a:solidFill>
          <a:ln w="9525" algn="ctr">
            <a:noFill/>
            <a:miter lim="800000"/>
            <a:headEnd/>
            <a:tailEnd/>
          </a:ln>
        </p:spPr>
        <p:txBody>
          <a:bodyPr lIns="74295" tIns="8890" rIns="74295" bIns="8890"/>
          <a:lstStyle/>
          <a:p>
            <a:r>
              <a:rPr lang="ja-JP" altLang="en-US" sz="2400" b="1">
                <a:solidFill>
                  <a:srgbClr val="0000FF"/>
                </a:solidFill>
                <a:latin typeface="ＭＳ ゴシック" pitchFamily="49" charset="-128"/>
              </a:rPr>
              <a:t>なぜ１</a:t>
            </a:r>
            <a:endParaRPr lang="ja-JP" altLang="en-US" sz="2400" b="1">
              <a:solidFill>
                <a:srgbClr val="0000FF"/>
              </a:solidFill>
            </a:endParaRPr>
          </a:p>
        </p:txBody>
      </p:sp>
      <p:sp>
        <p:nvSpPr>
          <p:cNvPr id="46088" name="Text Box 14"/>
          <p:cNvSpPr txBox="1">
            <a:spLocks noChangeArrowheads="1"/>
          </p:cNvSpPr>
          <p:nvPr/>
        </p:nvSpPr>
        <p:spPr bwMode="auto">
          <a:xfrm>
            <a:off x="755650" y="3357563"/>
            <a:ext cx="1900238" cy="490537"/>
          </a:xfrm>
          <a:prstGeom prst="rect">
            <a:avLst/>
          </a:prstGeom>
          <a:solidFill>
            <a:srgbClr val="FFFFFF"/>
          </a:solidFill>
          <a:ln w="9525" algn="ctr">
            <a:noFill/>
            <a:miter lim="800000"/>
            <a:headEnd/>
            <a:tailEnd/>
          </a:ln>
        </p:spPr>
        <p:txBody>
          <a:bodyPr lIns="74295" tIns="8890" rIns="74295" bIns="8890"/>
          <a:lstStyle/>
          <a:p>
            <a:r>
              <a:rPr lang="ja-JP" altLang="en-US" sz="2400" b="1">
                <a:solidFill>
                  <a:srgbClr val="0000FF"/>
                </a:solidFill>
                <a:latin typeface="ＭＳ ゴシック" pitchFamily="49" charset="-128"/>
              </a:rPr>
              <a:t>なぜ２以降</a:t>
            </a:r>
            <a:endParaRPr lang="ja-JP" altLang="en-US" sz="2400" b="1">
              <a:solidFill>
                <a:srgbClr val="0000FF"/>
              </a:solidFill>
            </a:endParaRPr>
          </a:p>
        </p:txBody>
      </p:sp>
      <p:sp>
        <p:nvSpPr>
          <p:cNvPr id="46089" name="Text Box 37"/>
          <p:cNvSpPr txBox="1">
            <a:spLocks noChangeArrowheads="1"/>
          </p:cNvSpPr>
          <p:nvPr/>
        </p:nvSpPr>
        <p:spPr bwMode="auto">
          <a:xfrm>
            <a:off x="5922965" y="4652963"/>
            <a:ext cx="1454150" cy="366712"/>
          </a:xfrm>
          <a:prstGeom prst="rect">
            <a:avLst/>
          </a:prstGeom>
          <a:noFill/>
          <a:ln w="9525" algn="ctr">
            <a:noFill/>
            <a:miter lim="800000"/>
            <a:headEnd/>
            <a:tailEnd/>
          </a:ln>
        </p:spPr>
        <p:txBody>
          <a:bodyPr wrap="none">
            <a:spAutoFit/>
          </a:bodyPr>
          <a:lstStyle/>
          <a:p>
            <a:r>
              <a:rPr lang="ja-JP" altLang="en-US" dirty="0"/>
              <a:t>深追いしない</a:t>
            </a:r>
          </a:p>
        </p:txBody>
      </p:sp>
      <p:sp>
        <p:nvSpPr>
          <p:cNvPr id="46090" name="AutoShape 38"/>
          <p:cNvSpPr>
            <a:spLocks noChangeArrowheads="1"/>
          </p:cNvSpPr>
          <p:nvPr/>
        </p:nvSpPr>
        <p:spPr bwMode="auto">
          <a:xfrm>
            <a:off x="5146929" y="4581525"/>
            <a:ext cx="503237" cy="485775"/>
          </a:xfrm>
          <a:prstGeom prst="rightArrow">
            <a:avLst>
              <a:gd name="adj1" fmla="val 49676"/>
              <a:gd name="adj2" fmla="val 57649"/>
            </a:avLst>
          </a:prstGeom>
          <a:solidFill>
            <a:srgbClr val="FFFF00"/>
          </a:solidFill>
          <a:ln w="9525" algn="ctr">
            <a:solidFill>
              <a:srgbClr val="FF9933"/>
            </a:solidFill>
            <a:miter lim="800000"/>
            <a:headEnd/>
            <a:tailEnd/>
          </a:ln>
        </p:spPr>
        <p:txBody>
          <a:bodyPr anchor="ctr">
            <a:spAutoFit/>
          </a:bodyPr>
          <a:lstStyle/>
          <a:p>
            <a:endParaRPr lang="ja-JP" altLang="en-US"/>
          </a:p>
        </p:txBody>
      </p:sp>
      <p:sp>
        <p:nvSpPr>
          <p:cNvPr id="46091" name="AutoShape 39"/>
          <p:cNvSpPr>
            <a:spLocks noChangeArrowheads="1"/>
          </p:cNvSpPr>
          <p:nvPr/>
        </p:nvSpPr>
        <p:spPr bwMode="auto">
          <a:xfrm>
            <a:off x="539750" y="5734050"/>
            <a:ext cx="7742238" cy="749300"/>
          </a:xfrm>
          <a:prstGeom prst="roundRect">
            <a:avLst>
              <a:gd name="adj" fmla="val 16667"/>
            </a:avLst>
          </a:prstGeom>
          <a:noFill/>
          <a:ln w="9525" algn="ctr">
            <a:solidFill>
              <a:schemeClr val="tx1"/>
            </a:solidFill>
            <a:round/>
            <a:headEnd/>
            <a:tailEnd/>
          </a:ln>
        </p:spPr>
        <p:txBody>
          <a:bodyPr anchor="ctr">
            <a:spAutoFit/>
          </a:bodyPr>
          <a:lstStyle/>
          <a:p>
            <a:endParaRPr lang="ja-JP" altLang="en-US"/>
          </a:p>
        </p:txBody>
      </p:sp>
      <p:sp>
        <p:nvSpPr>
          <p:cNvPr id="46092" name="Text Box 40"/>
          <p:cNvSpPr txBox="1">
            <a:spLocks noChangeArrowheads="1"/>
          </p:cNvSpPr>
          <p:nvPr/>
        </p:nvSpPr>
        <p:spPr bwMode="auto">
          <a:xfrm>
            <a:off x="827088" y="5589588"/>
            <a:ext cx="2232025" cy="490537"/>
          </a:xfrm>
          <a:prstGeom prst="rect">
            <a:avLst/>
          </a:prstGeom>
          <a:solidFill>
            <a:srgbClr val="FFFFFF"/>
          </a:solidFill>
          <a:ln w="9525" algn="ctr">
            <a:noFill/>
            <a:miter lim="800000"/>
            <a:headEnd/>
            <a:tailEnd/>
          </a:ln>
        </p:spPr>
        <p:txBody>
          <a:bodyPr lIns="74295" tIns="8890" rIns="74295" bIns="8890"/>
          <a:lstStyle/>
          <a:p>
            <a:r>
              <a:rPr lang="ja-JP" altLang="en-US" sz="2400" b="1">
                <a:solidFill>
                  <a:srgbClr val="0000FF"/>
                </a:solidFill>
                <a:latin typeface="ＭＳ ゴシック" pitchFamily="49" charset="-128"/>
              </a:rPr>
              <a:t>最後にチェック</a:t>
            </a:r>
            <a:endParaRPr lang="ja-JP" altLang="en-US" sz="2400" b="1">
              <a:solidFill>
                <a:srgbClr val="0000FF"/>
              </a:solidFill>
            </a:endParaRPr>
          </a:p>
        </p:txBody>
      </p:sp>
      <p:sp>
        <p:nvSpPr>
          <p:cNvPr id="46093" name="Rectangle 41"/>
          <p:cNvSpPr>
            <a:spLocks noChangeArrowheads="1"/>
          </p:cNvSpPr>
          <p:nvPr/>
        </p:nvSpPr>
        <p:spPr bwMode="auto">
          <a:xfrm>
            <a:off x="1042988" y="6021388"/>
            <a:ext cx="7129462" cy="396875"/>
          </a:xfrm>
          <a:prstGeom prst="rect">
            <a:avLst/>
          </a:prstGeom>
          <a:noFill/>
          <a:ln w="9525" algn="ctr">
            <a:noFill/>
            <a:miter lim="800000"/>
            <a:headEnd/>
            <a:tailEnd/>
          </a:ln>
        </p:spPr>
        <p:txBody>
          <a:bodyPr>
            <a:spAutoFit/>
          </a:bodyPr>
          <a:lstStyle/>
          <a:p>
            <a:r>
              <a:rPr lang="ja-JP" altLang="en-US" sz="2000"/>
              <a:t>後ろの「なぜ」と前の「なぜ」が、「</a:t>
            </a:r>
            <a:r>
              <a:rPr lang="ja-JP" altLang="en-US" sz="2000" b="1">
                <a:solidFill>
                  <a:srgbClr val="FF3300"/>
                </a:solidFill>
              </a:rPr>
              <a:t>～だから</a:t>
            </a:r>
            <a:r>
              <a:rPr lang="ja-JP" altLang="en-US" sz="2000"/>
              <a:t>」でつながるか？</a:t>
            </a:r>
          </a:p>
        </p:txBody>
      </p:sp>
      <p:sp>
        <p:nvSpPr>
          <p:cNvPr id="46094" name="正方形/長方形 13"/>
          <p:cNvSpPr>
            <a:spLocks noChangeArrowheads="1"/>
          </p:cNvSpPr>
          <p:nvPr/>
        </p:nvSpPr>
        <p:spPr bwMode="auto">
          <a:xfrm>
            <a:off x="611188" y="3716338"/>
            <a:ext cx="7489825" cy="647700"/>
          </a:xfrm>
          <a:prstGeom prst="rect">
            <a:avLst/>
          </a:prstGeom>
          <a:noFill/>
          <a:ln w="9525">
            <a:noFill/>
            <a:miter lim="800000"/>
            <a:headEnd/>
            <a:tailEnd/>
          </a:ln>
        </p:spPr>
        <p:txBody>
          <a:bodyPr>
            <a:spAutoFit/>
          </a:bodyPr>
          <a:lstStyle/>
          <a:p>
            <a:pPr algn="l"/>
            <a:r>
              <a:rPr lang="ja-JP" altLang="en-US" dirty="0"/>
              <a:t>・分析の視点（５つの視点）</a:t>
            </a:r>
          </a:p>
          <a:p>
            <a:pPr algn="l"/>
            <a:r>
              <a:rPr lang="ja-JP" altLang="en-US" dirty="0"/>
              <a:t>　①ドライバー本人、②相手、③ハード、④周囲の環境、⑤安全管理</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59</a:t>
            </a:fld>
            <a:endParaRPr lang="en-US" altLang="ja-JP"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pPr eaLnBrk="1" hangingPunct="1">
              <a:buFont typeface="Wingdings" pitchFamily="2" charset="2"/>
              <a:buNone/>
            </a:pPr>
            <a:r>
              <a:rPr lang="ja-JP" altLang="en-US" dirty="0"/>
              <a:t>１．「リスク管理」とは何か</a:t>
            </a:r>
            <a:r>
              <a:rPr lang="en-US" altLang="ja-JP" dirty="0"/>
              <a:t/>
            </a:r>
            <a:br>
              <a:rPr lang="en-US" altLang="ja-JP" dirty="0"/>
            </a:br>
            <a:r>
              <a:rPr lang="ja-JP" altLang="en-US" dirty="0"/>
              <a:t>　　　　～その必要性～</a:t>
            </a:r>
            <a:endParaRPr kumimoji="1" lang="ja-JP" altLang="en-US" dirty="0"/>
          </a:p>
        </p:txBody>
      </p:sp>
      <p:pic>
        <p:nvPicPr>
          <p:cNvPr id="7" name="Picture 4"/>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F2DB792D-D871-4CCA-A78C-78C247134512}" type="slidenum">
              <a:rPr lang="en-US" altLang="ja-JP" smtClean="0"/>
              <a:pPr>
                <a:defRPr/>
              </a:pPr>
              <a:t>6</a:t>
            </a:fld>
            <a:endParaRPr lang="en-US" altLang="ja-JP"/>
          </a:p>
        </p:txBody>
      </p:sp>
    </p:spTree>
    <p:extLst>
      <p:ext uri="{BB962C8B-B14F-4D97-AF65-F5344CB8AC3E}">
        <p14:creationId xmlns:p14="http://schemas.microsoft.com/office/powerpoint/2010/main" val="7485268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0994" name="Rectangle 2"/>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-11 </a:t>
            </a:r>
            <a:r>
              <a:rPr lang="ja-JP" altLang="en-US" sz="3200" dirty="0"/>
              <a:t>なぜなぜ分析の例（２）：車内転倒</a:t>
            </a:r>
          </a:p>
        </p:txBody>
      </p:sp>
      <p:pic>
        <p:nvPicPr>
          <p:cNvPr id="47108" name="Picture 3"/>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pic>
        <p:nvPicPr>
          <p:cNvPr id="47109" name="Picture 4"/>
          <p:cNvPicPr>
            <a:picLocks noChangeAspect="1" noChangeArrowheads="1"/>
          </p:cNvPicPr>
          <p:nvPr/>
        </p:nvPicPr>
        <p:blipFill>
          <a:blip r:embed="rId4" cstate="print"/>
          <a:srcRect/>
          <a:stretch>
            <a:fillRect/>
          </a:stretch>
        </p:blipFill>
        <p:spPr bwMode="auto">
          <a:xfrm>
            <a:off x="1979613" y="1052513"/>
            <a:ext cx="6985000" cy="5226050"/>
          </a:xfrm>
          <a:prstGeom prst="rect">
            <a:avLst/>
          </a:prstGeom>
          <a:noFill/>
          <a:ln w="9525">
            <a:noFill/>
            <a:miter lim="800000"/>
            <a:headEnd/>
            <a:tailEnd/>
          </a:ln>
        </p:spPr>
      </p:pic>
      <p:sp>
        <p:nvSpPr>
          <p:cNvPr id="47110" name="Text Box 5"/>
          <p:cNvSpPr txBox="1">
            <a:spLocks noChangeArrowheads="1"/>
          </p:cNvSpPr>
          <p:nvPr/>
        </p:nvSpPr>
        <p:spPr bwMode="auto">
          <a:xfrm>
            <a:off x="179388" y="981075"/>
            <a:ext cx="5400675" cy="5324535"/>
          </a:xfrm>
          <a:prstGeom prst="rect">
            <a:avLst/>
          </a:prstGeom>
          <a:noFill/>
          <a:ln w="9525" algn="ctr">
            <a:noFill/>
            <a:miter lim="800000"/>
            <a:headEnd/>
            <a:tailEnd/>
          </a:ln>
        </p:spPr>
        <p:txBody>
          <a:bodyPr>
            <a:spAutoFit/>
          </a:bodyPr>
          <a:lstStyle/>
          <a:p>
            <a:pPr algn="l"/>
            <a:r>
              <a:rPr lang="ja-JP" altLang="en-US" sz="2000" dirty="0"/>
              <a:t>　Ａはバス停留所に停車し、乗客が乗車した。車内をミラーで見たところ、乗客が座席に座る動作をしたので発車した。</a:t>
            </a:r>
          </a:p>
          <a:p>
            <a:pPr algn="l"/>
            <a:r>
              <a:rPr lang="ja-JP" altLang="en-US" sz="2000" dirty="0"/>
              <a:t>　そのとき、後ろから来た車がバスの前に割り込んできたので、強めにブレーキをかけた。このため、座ろうとしていた乗客が転倒し負傷した。</a:t>
            </a:r>
          </a:p>
          <a:p>
            <a:pPr algn="l"/>
            <a:endParaRPr lang="en-US" altLang="ja-JP" sz="2000" dirty="0"/>
          </a:p>
          <a:p>
            <a:pPr algn="l"/>
            <a:r>
              <a:rPr lang="ja-JP" altLang="en-US" sz="2000" dirty="0"/>
              <a:t>（事故当時の状況）</a:t>
            </a:r>
          </a:p>
          <a:p>
            <a:pPr algn="l"/>
            <a:r>
              <a:rPr lang="ja-JP" altLang="en-US" sz="2000" dirty="0"/>
              <a:t>・転倒した乗客（</a:t>
            </a:r>
            <a:r>
              <a:rPr lang="en-US" altLang="ja-JP" sz="2000" dirty="0"/>
              <a:t>75</a:t>
            </a:r>
            <a:r>
              <a:rPr lang="ja-JP" altLang="en-US" sz="2000" dirty="0"/>
              <a:t>歳）は、発車時に着席して</a:t>
            </a:r>
          </a:p>
          <a:p>
            <a:pPr algn="l"/>
            <a:r>
              <a:rPr lang="ja-JP" altLang="en-US" sz="2000" dirty="0"/>
              <a:t>　いなかった。</a:t>
            </a:r>
          </a:p>
          <a:p>
            <a:pPr algn="l"/>
            <a:r>
              <a:rPr lang="ja-JP" altLang="en-US" sz="2000" dirty="0"/>
              <a:t>・乗客は小柄で、車内ミラーに全身が映ら</a:t>
            </a:r>
            <a:r>
              <a:rPr lang="ja-JP" altLang="en-US" sz="2000" dirty="0" err="1"/>
              <a:t>なかっ</a:t>
            </a:r>
            <a:endParaRPr lang="en-US" altLang="ja-JP" sz="2000" dirty="0"/>
          </a:p>
          <a:p>
            <a:pPr algn="l"/>
            <a:r>
              <a:rPr lang="ja-JP" altLang="en-US" sz="2000" dirty="0"/>
              <a:t>　た。</a:t>
            </a:r>
            <a:endParaRPr lang="en-US" altLang="ja-JP" sz="2000" dirty="0"/>
          </a:p>
          <a:p>
            <a:pPr algn="l"/>
            <a:r>
              <a:rPr lang="ja-JP" altLang="en-US" sz="2000" dirty="0"/>
              <a:t>・事故当時、道路が渋滞しており、ダイヤが</a:t>
            </a:r>
            <a:endParaRPr lang="en-US" altLang="ja-JP" sz="2000" dirty="0"/>
          </a:p>
          <a:p>
            <a:pPr algn="l"/>
            <a:r>
              <a:rPr lang="ja-JP" altLang="en-US" sz="2000" dirty="0"/>
              <a:t>　遅れていた。</a:t>
            </a:r>
            <a:endParaRPr lang="en-US" altLang="ja-JP" sz="2000" dirty="0"/>
          </a:p>
          <a:p>
            <a:pPr algn="l"/>
            <a:r>
              <a:rPr lang="ja-JP" altLang="en-US" sz="2000" dirty="0"/>
              <a:t>・Ａ社では、発進時に指差し呼称をするよう</a:t>
            </a:r>
            <a:endParaRPr lang="en-US" altLang="ja-JP" sz="2000" dirty="0"/>
          </a:p>
          <a:p>
            <a:pPr algn="l"/>
            <a:r>
              <a:rPr lang="ja-JP" altLang="en-US" sz="2000" dirty="0"/>
              <a:t>　決めていたが、Ａは実施していなかった。</a:t>
            </a:r>
            <a:endParaRPr lang="en-US" altLang="ja-JP" sz="2000" dirty="0"/>
          </a:p>
          <a:p>
            <a:pPr algn="l"/>
            <a:r>
              <a:rPr lang="ja-JP" altLang="en-US" sz="2000" dirty="0"/>
              <a:t>・発車直前、Ａは乗客に道を聞かれた。</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60</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31" name="Picture 2"/>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342019" name="Rectangle 3"/>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-12 </a:t>
            </a:r>
            <a:r>
              <a:rPr lang="ja-JP" altLang="en-US" sz="3200" dirty="0"/>
              <a:t>なぜなぜ分析の例（２）：車内転倒</a:t>
            </a:r>
          </a:p>
        </p:txBody>
      </p:sp>
      <p:sp>
        <p:nvSpPr>
          <p:cNvPr id="48133" name="AutoShape 4"/>
          <p:cNvSpPr>
            <a:spLocks noChangeAspect="1" noChangeArrowheads="1"/>
          </p:cNvSpPr>
          <p:nvPr/>
        </p:nvSpPr>
        <p:spPr bwMode="auto">
          <a:xfrm>
            <a:off x="539750" y="758242"/>
            <a:ext cx="8353425" cy="5383212"/>
          </a:xfrm>
          <a:prstGeom prst="rect">
            <a:avLst/>
          </a:prstGeom>
          <a:noFill/>
          <a:ln w="9525">
            <a:noFill/>
            <a:miter lim="800000"/>
            <a:headEnd/>
            <a:tailEnd/>
          </a:ln>
        </p:spPr>
        <p:txBody>
          <a:bodyPr/>
          <a:lstStyle/>
          <a:p>
            <a:endParaRPr lang="ja-JP" altLang="en-US"/>
          </a:p>
        </p:txBody>
      </p:sp>
      <p:sp>
        <p:nvSpPr>
          <p:cNvPr id="48134" name="Text Box 5"/>
          <p:cNvSpPr txBox="1">
            <a:spLocks noChangeArrowheads="1"/>
          </p:cNvSpPr>
          <p:nvPr/>
        </p:nvSpPr>
        <p:spPr bwMode="auto">
          <a:xfrm>
            <a:off x="539750" y="2106029"/>
            <a:ext cx="1325563" cy="819150"/>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バス内で</a:t>
            </a:r>
            <a:endParaRPr lang="ja-JP" altLang="en-US">
              <a:latin typeface="Times New Roman" pitchFamily="18" charset="0"/>
              <a:ea typeface="ＭＳ ゴシック" pitchFamily="49" charset="-128"/>
            </a:endParaRPr>
          </a:p>
          <a:p>
            <a:pPr algn="just">
              <a:lnSpc>
                <a:spcPct val="96000"/>
              </a:lnSpc>
            </a:pPr>
            <a:r>
              <a:rPr lang="ja-JP" altLang="en-US">
                <a:latin typeface="Century" pitchFamily="18" charset="0"/>
                <a:ea typeface="ＭＳ ゴシック" pitchFamily="49" charset="-128"/>
              </a:rPr>
              <a:t>乗客が転倒した</a:t>
            </a:r>
            <a:endParaRPr lang="ja-JP" altLang="en-US">
              <a:ea typeface="ＭＳ ゴシック" pitchFamily="49" charset="-128"/>
            </a:endParaRPr>
          </a:p>
        </p:txBody>
      </p:sp>
      <p:sp>
        <p:nvSpPr>
          <p:cNvPr id="48135" name="Text Box 6"/>
          <p:cNvSpPr txBox="1">
            <a:spLocks noChangeArrowheads="1"/>
          </p:cNvSpPr>
          <p:nvPr/>
        </p:nvSpPr>
        <p:spPr bwMode="auto">
          <a:xfrm>
            <a:off x="5730875" y="2615617"/>
            <a:ext cx="1325563" cy="819150"/>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車内ミラーの確認が</a:t>
            </a:r>
            <a:endParaRPr lang="ja-JP" altLang="en-US">
              <a:latin typeface="Times New Roman" pitchFamily="18" charset="0"/>
              <a:ea typeface="ＭＳ ゴシック" pitchFamily="49" charset="-128"/>
            </a:endParaRPr>
          </a:p>
          <a:p>
            <a:pPr algn="just">
              <a:lnSpc>
                <a:spcPct val="96000"/>
              </a:lnSpc>
            </a:pPr>
            <a:r>
              <a:rPr lang="ja-JP" altLang="en-US">
                <a:latin typeface="Century" pitchFamily="18" charset="0"/>
                <a:ea typeface="ＭＳ ゴシック" pitchFamily="49" charset="-128"/>
              </a:rPr>
              <a:t>不十分①</a:t>
            </a:r>
            <a:endParaRPr lang="ja-JP" altLang="en-US">
              <a:ea typeface="ＭＳ ゴシック" pitchFamily="49" charset="-128"/>
            </a:endParaRPr>
          </a:p>
        </p:txBody>
      </p:sp>
      <p:sp>
        <p:nvSpPr>
          <p:cNvPr id="48136" name="Text Box 7"/>
          <p:cNvSpPr txBox="1">
            <a:spLocks noChangeArrowheads="1"/>
          </p:cNvSpPr>
          <p:nvPr/>
        </p:nvSpPr>
        <p:spPr bwMode="auto">
          <a:xfrm>
            <a:off x="5727700" y="1294817"/>
            <a:ext cx="1508125" cy="1082675"/>
          </a:xfrm>
          <a:prstGeom prst="rect">
            <a:avLst/>
          </a:prstGeom>
          <a:no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車内ミラーで乗客が見えにくかった③</a:t>
            </a:r>
            <a:endParaRPr lang="ja-JP" altLang="en-US">
              <a:ea typeface="ＭＳ ゴシック" pitchFamily="49" charset="-128"/>
            </a:endParaRPr>
          </a:p>
        </p:txBody>
      </p:sp>
      <p:sp>
        <p:nvSpPr>
          <p:cNvPr id="48137" name="Text Box 8"/>
          <p:cNvSpPr txBox="1">
            <a:spLocks noChangeArrowheads="1"/>
          </p:cNvSpPr>
          <p:nvPr/>
        </p:nvSpPr>
        <p:spPr bwMode="auto">
          <a:xfrm>
            <a:off x="2339975" y="3914192"/>
            <a:ext cx="1330325" cy="819150"/>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Ａが強めにブレーキをかけた①</a:t>
            </a:r>
            <a:endParaRPr lang="ja-JP" altLang="en-US">
              <a:ea typeface="ＭＳ ゴシック" pitchFamily="49" charset="-128"/>
            </a:endParaRPr>
          </a:p>
        </p:txBody>
      </p:sp>
      <p:sp>
        <p:nvSpPr>
          <p:cNvPr id="48138" name="Text Box 9"/>
          <p:cNvSpPr txBox="1">
            <a:spLocks noChangeArrowheads="1"/>
          </p:cNvSpPr>
          <p:nvPr/>
        </p:nvSpPr>
        <p:spPr bwMode="auto">
          <a:xfrm>
            <a:off x="2339975" y="1963154"/>
            <a:ext cx="1327150" cy="1082675"/>
          </a:xfrm>
          <a:prstGeom prst="rect">
            <a:avLst/>
          </a:prstGeom>
          <a:solidFill>
            <a:srgbClr val="FFFFFF"/>
          </a:solidFill>
          <a:ln w="9525">
            <a:solidFill>
              <a:srgbClr val="000000"/>
            </a:solidFill>
            <a:miter lim="800000"/>
            <a:headEnd/>
            <a:tailEnd/>
          </a:ln>
        </p:spPr>
        <p:txBody>
          <a:bodyPr lIns="74295" tIns="8890" rIns="74295" bIns="8890">
            <a:spAutoFit/>
          </a:bodyPr>
          <a:lstStyle/>
          <a:p>
            <a:pPr>
              <a:lnSpc>
                <a:spcPct val="96000"/>
              </a:lnSpc>
            </a:pPr>
            <a:r>
              <a:rPr lang="ja-JP" altLang="en-US">
                <a:latin typeface="Century" pitchFamily="18" charset="0"/>
                <a:ea typeface="ＭＳ ゴシック" pitchFamily="49" charset="-128"/>
              </a:rPr>
              <a:t>Ａが、乗客が着席する前に発車した①</a:t>
            </a:r>
            <a:endParaRPr lang="ja-JP" altLang="en-US">
              <a:ea typeface="ＭＳ ゴシック" pitchFamily="49" charset="-128"/>
            </a:endParaRPr>
          </a:p>
        </p:txBody>
      </p:sp>
      <p:sp>
        <p:nvSpPr>
          <p:cNvPr id="48139" name="Text Box 10"/>
          <p:cNvSpPr txBox="1">
            <a:spLocks noChangeArrowheads="1"/>
          </p:cNvSpPr>
          <p:nvPr/>
        </p:nvSpPr>
        <p:spPr bwMode="auto">
          <a:xfrm>
            <a:off x="7459663" y="3234742"/>
            <a:ext cx="1433512" cy="847725"/>
          </a:xfrm>
          <a:prstGeom prst="rect">
            <a:avLst/>
          </a:prstGeom>
          <a:noFill/>
          <a:ln w="38100" cmpd="dbl">
            <a:solidFill>
              <a:srgbClr val="000000"/>
            </a:solidFill>
            <a:miter lim="800000"/>
            <a:headEnd/>
            <a:tailEnd/>
          </a:ln>
        </p:spPr>
        <p:txBody>
          <a:bodyPr lIns="74295" tIns="8890" rIns="74295" bIns="8890">
            <a:spAutoFit/>
          </a:bodyPr>
          <a:lstStyle/>
          <a:p>
            <a:pPr algn="l">
              <a:lnSpc>
                <a:spcPct val="96000"/>
              </a:lnSpc>
            </a:pPr>
            <a:r>
              <a:rPr lang="ja-JP" altLang="en-US">
                <a:latin typeface="Century" pitchFamily="18" charset="0"/>
                <a:ea typeface="ＭＳ ゴシック" pitchFamily="49" charset="-128"/>
              </a:rPr>
              <a:t>指差し呼称をしなかった①</a:t>
            </a:r>
            <a:endParaRPr lang="ja-JP" altLang="en-US">
              <a:ea typeface="ＭＳ ゴシック" pitchFamily="49" charset="-128"/>
            </a:endParaRPr>
          </a:p>
        </p:txBody>
      </p:sp>
      <p:sp>
        <p:nvSpPr>
          <p:cNvPr id="48140" name="Text Box 11"/>
          <p:cNvSpPr txBox="1">
            <a:spLocks noChangeArrowheads="1"/>
          </p:cNvSpPr>
          <p:nvPr/>
        </p:nvSpPr>
        <p:spPr bwMode="auto">
          <a:xfrm>
            <a:off x="5730875" y="3914192"/>
            <a:ext cx="1328738" cy="819150"/>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後方ミラーの確認が</a:t>
            </a:r>
            <a:endParaRPr lang="ja-JP" altLang="en-US">
              <a:latin typeface="Times New Roman" pitchFamily="18" charset="0"/>
              <a:ea typeface="ＭＳ ゴシック" pitchFamily="49" charset="-128"/>
            </a:endParaRPr>
          </a:p>
          <a:p>
            <a:pPr algn="just">
              <a:lnSpc>
                <a:spcPct val="96000"/>
              </a:lnSpc>
            </a:pPr>
            <a:r>
              <a:rPr lang="ja-JP" altLang="en-US">
                <a:latin typeface="Century" pitchFamily="18" charset="0"/>
                <a:ea typeface="ＭＳ ゴシック" pitchFamily="49" charset="-128"/>
              </a:rPr>
              <a:t>不十分①</a:t>
            </a:r>
            <a:endParaRPr lang="ja-JP" altLang="en-US">
              <a:ea typeface="ＭＳ ゴシック" pitchFamily="49" charset="-128"/>
            </a:endParaRPr>
          </a:p>
        </p:txBody>
      </p:sp>
      <p:sp>
        <p:nvSpPr>
          <p:cNvPr id="48141" name="Text Box 12"/>
          <p:cNvSpPr txBox="1">
            <a:spLocks noChangeArrowheads="1"/>
          </p:cNvSpPr>
          <p:nvPr/>
        </p:nvSpPr>
        <p:spPr bwMode="auto">
          <a:xfrm>
            <a:off x="4002088" y="3961817"/>
            <a:ext cx="1411287" cy="733425"/>
          </a:xfrm>
          <a:prstGeom prst="rect">
            <a:avLst/>
          </a:prstGeom>
          <a:solidFill>
            <a:srgbClr val="FFFFFF"/>
          </a:solidFill>
          <a:ln w="9525">
            <a:solidFill>
              <a:srgbClr val="000000"/>
            </a:solidFill>
            <a:miter lim="800000"/>
            <a:headEnd/>
            <a:tailEnd/>
          </a:ln>
        </p:spPr>
        <p:txBody>
          <a:bodyPr lIns="74295" tIns="8890" rIns="74295" bIns="8890">
            <a:spAutoFit/>
          </a:bodyPr>
          <a:lstStyle/>
          <a:p>
            <a:pPr>
              <a:lnSpc>
                <a:spcPct val="96000"/>
              </a:lnSpc>
            </a:pPr>
            <a:r>
              <a:rPr lang="ja-JP" altLang="en-US" sz="1600">
                <a:latin typeface="Century" pitchFamily="18" charset="0"/>
                <a:ea typeface="ＭＳ ゴシック" pitchFamily="49" charset="-128"/>
              </a:rPr>
              <a:t>後方から車が来るのに気づかなかった①</a:t>
            </a:r>
            <a:endParaRPr lang="ja-JP" altLang="en-US" sz="1600">
              <a:ea typeface="ＭＳ ゴシック" pitchFamily="49" charset="-128"/>
            </a:endParaRPr>
          </a:p>
        </p:txBody>
      </p:sp>
      <p:sp>
        <p:nvSpPr>
          <p:cNvPr id="48142" name="Text Box 13"/>
          <p:cNvSpPr txBox="1">
            <a:spLocks noChangeArrowheads="1"/>
          </p:cNvSpPr>
          <p:nvPr/>
        </p:nvSpPr>
        <p:spPr bwMode="auto">
          <a:xfrm>
            <a:off x="655638" y="840792"/>
            <a:ext cx="1168400" cy="498475"/>
          </a:xfrm>
          <a:prstGeom prst="rect">
            <a:avLst/>
          </a:prstGeom>
          <a:noFill/>
          <a:ln w="9525">
            <a:noFill/>
            <a:miter lim="800000"/>
            <a:headEnd/>
            <a:tailEnd/>
          </a:ln>
        </p:spPr>
        <p:txBody>
          <a:bodyPr lIns="74295" tIns="8890" rIns="74295" bIns="8890"/>
          <a:lstStyle/>
          <a:p>
            <a:pPr algn="just">
              <a:lnSpc>
                <a:spcPct val="96000"/>
              </a:lnSpc>
            </a:pPr>
            <a:r>
              <a:rPr lang="ja-JP" altLang="en-US">
                <a:latin typeface="Century" pitchFamily="18" charset="0"/>
                <a:ea typeface="ＭＳ ゴシック" pitchFamily="49" charset="-128"/>
              </a:rPr>
              <a:t>発生した</a:t>
            </a:r>
            <a:endParaRPr lang="ja-JP" altLang="en-US">
              <a:latin typeface="Times New Roman" pitchFamily="18" charset="0"/>
              <a:ea typeface="ＭＳ ゴシック" pitchFamily="49" charset="-128"/>
            </a:endParaRPr>
          </a:p>
          <a:p>
            <a:pPr algn="just">
              <a:lnSpc>
                <a:spcPct val="96000"/>
              </a:lnSpc>
            </a:pPr>
            <a:r>
              <a:rPr lang="ja-JP" altLang="en-US">
                <a:latin typeface="Century" pitchFamily="18" charset="0"/>
                <a:ea typeface="ＭＳ ゴシック" pitchFamily="49" charset="-128"/>
              </a:rPr>
              <a:t>結果</a:t>
            </a:r>
            <a:endParaRPr lang="ja-JP" altLang="en-US">
              <a:ea typeface="ＭＳ ゴシック" pitchFamily="49" charset="-128"/>
            </a:endParaRPr>
          </a:p>
        </p:txBody>
      </p:sp>
      <p:sp>
        <p:nvSpPr>
          <p:cNvPr id="48143" name="Text Box 14"/>
          <p:cNvSpPr txBox="1">
            <a:spLocks noChangeArrowheads="1"/>
          </p:cNvSpPr>
          <p:nvPr/>
        </p:nvSpPr>
        <p:spPr bwMode="auto">
          <a:xfrm>
            <a:off x="2387600" y="840792"/>
            <a:ext cx="1168400" cy="333375"/>
          </a:xfrm>
          <a:prstGeom prst="rect">
            <a:avLst/>
          </a:prstGeom>
          <a:noFill/>
          <a:ln w="9525">
            <a:noFill/>
            <a:miter lim="800000"/>
            <a:headEnd/>
            <a:tailEnd/>
          </a:ln>
        </p:spPr>
        <p:txBody>
          <a:bodyPr lIns="74295" tIns="8890" rIns="74295" bIns="8890"/>
          <a:lstStyle/>
          <a:p>
            <a:pPr>
              <a:lnSpc>
                <a:spcPct val="96000"/>
              </a:lnSpc>
            </a:pPr>
            <a:r>
              <a:rPr lang="ja-JP" altLang="en-US">
                <a:latin typeface="Century" pitchFamily="18" charset="0"/>
                <a:ea typeface="ＭＳ ゴシック" pitchFamily="49" charset="-128"/>
              </a:rPr>
              <a:t>なぜ１</a:t>
            </a:r>
            <a:endParaRPr lang="ja-JP" altLang="en-US">
              <a:ea typeface="ＭＳ ゴシック" pitchFamily="49" charset="-128"/>
            </a:endParaRPr>
          </a:p>
        </p:txBody>
      </p:sp>
      <p:sp>
        <p:nvSpPr>
          <p:cNvPr id="48144" name="Text Box 15"/>
          <p:cNvSpPr txBox="1">
            <a:spLocks noChangeArrowheads="1"/>
          </p:cNvSpPr>
          <p:nvPr/>
        </p:nvSpPr>
        <p:spPr bwMode="auto">
          <a:xfrm>
            <a:off x="4092575" y="856667"/>
            <a:ext cx="1166813" cy="331787"/>
          </a:xfrm>
          <a:prstGeom prst="rect">
            <a:avLst/>
          </a:prstGeom>
          <a:noFill/>
          <a:ln w="9525">
            <a:noFill/>
            <a:miter lim="800000"/>
            <a:headEnd/>
            <a:tailEnd/>
          </a:ln>
        </p:spPr>
        <p:txBody>
          <a:bodyPr lIns="74295" tIns="8890" rIns="74295" bIns="8890"/>
          <a:lstStyle/>
          <a:p>
            <a:pPr>
              <a:lnSpc>
                <a:spcPct val="96000"/>
              </a:lnSpc>
            </a:pPr>
            <a:r>
              <a:rPr lang="ja-JP" altLang="en-US">
                <a:latin typeface="Century" pitchFamily="18" charset="0"/>
                <a:ea typeface="ＭＳ ゴシック" pitchFamily="49" charset="-128"/>
              </a:rPr>
              <a:t>なぜ２</a:t>
            </a:r>
            <a:endParaRPr lang="ja-JP" altLang="en-US">
              <a:ea typeface="ＭＳ ゴシック" pitchFamily="49" charset="-128"/>
            </a:endParaRPr>
          </a:p>
        </p:txBody>
      </p:sp>
      <p:sp>
        <p:nvSpPr>
          <p:cNvPr id="48145" name="Text Box 16"/>
          <p:cNvSpPr txBox="1">
            <a:spLocks noChangeArrowheads="1"/>
          </p:cNvSpPr>
          <p:nvPr/>
        </p:nvSpPr>
        <p:spPr bwMode="auto">
          <a:xfrm>
            <a:off x="4003675" y="1437692"/>
            <a:ext cx="1409700" cy="819150"/>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すでに着席したと思った①</a:t>
            </a:r>
            <a:endParaRPr lang="ja-JP" altLang="en-US">
              <a:ea typeface="ＭＳ ゴシック" pitchFamily="49" charset="-128"/>
            </a:endParaRPr>
          </a:p>
        </p:txBody>
      </p:sp>
      <p:sp>
        <p:nvSpPr>
          <p:cNvPr id="48146" name="Text Box 17"/>
          <p:cNvSpPr txBox="1">
            <a:spLocks noChangeArrowheads="1"/>
          </p:cNvSpPr>
          <p:nvPr/>
        </p:nvSpPr>
        <p:spPr bwMode="auto">
          <a:xfrm>
            <a:off x="4003675" y="2531479"/>
            <a:ext cx="1409700" cy="993775"/>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88000"/>
              </a:lnSpc>
            </a:pPr>
            <a:r>
              <a:rPr lang="ja-JP" altLang="en-US">
                <a:latin typeface="Century" pitchFamily="18" charset="0"/>
                <a:ea typeface="ＭＳ ゴシック" pitchFamily="49" charset="-128"/>
              </a:rPr>
              <a:t>乗客が着席していないのに気づかなかった①</a:t>
            </a:r>
            <a:endParaRPr lang="ja-JP" altLang="en-US">
              <a:ea typeface="ＭＳ ゴシック" pitchFamily="49" charset="-128"/>
            </a:endParaRPr>
          </a:p>
        </p:txBody>
      </p:sp>
      <p:sp>
        <p:nvSpPr>
          <p:cNvPr id="48147" name="Text Box 18"/>
          <p:cNvSpPr txBox="1">
            <a:spLocks noChangeArrowheads="1"/>
          </p:cNvSpPr>
          <p:nvPr/>
        </p:nvSpPr>
        <p:spPr bwMode="auto">
          <a:xfrm>
            <a:off x="2339975" y="5231817"/>
            <a:ext cx="1330325" cy="1082675"/>
          </a:xfrm>
          <a:prstGeom prst="rect">
            <a:avLst/>
          </a:prstGeom>
          <a:solidFill>
            <a:srgbClr val="FFFFFF"/>
          </a:solidFill>
          <a:ln w="9525">
            <a:solidFill>
              <a:srgbClr val="000000"/>
            </a:solidFill>
            <a:miter lim="800000"/>
            <a:headEnd/>
            <a:tailEnd/>
          </a:ln>
        </p:spPr>
        <p:txBody>
          <a:bodyPr lIns="74295" tIns="8890" rIns="74295" bIns="8890">
            <a:spAutoFit/>
          </a:bodyPr>
          <a:lstStyle/>
          <a:p>
            <a:pPr>
              <a:lnSpc>
                <a:spcPct val="96000"/>
              </a:lnSpc>
            </a:pPr>
            <a:r>
              <a:rPr lang="ja-JP" altLang="en-US">
                <a:latin typeface="Century" pitchFamily="18" charset="0"/>
                <a:ea typeface="ＭＳ ゴシック" pitchFamily="49" charset="-128"/>
              </a:rPr>
              <a:t>乗客が発車までに着席しなかった②</a:t>
            </a:r>
            <a:endParaRPr lang="ja-JP" altLang="en-US">
              <a:ea typeface="ＭＳ ゴシック" pitchFamily="49" charset="-128"/>
            </a:endParaRPr>
          </a:p>
        </p:txBody>
      </p:sp>
      <p:sp>
        <p:nvSpPr>
          <p:cNvPr id="48148" name="Text Box 19"/>
          <p:cNvSpPr txBox="1">
            <a:spLocks noChangeArrowheads="1"/>
          </p:cNvSpPr>
          <p:nvPr/>
        </p:nvSpPr>
        <p:spPr bwMode="auto">
          <a:xfrm>
            <a:off x="4029075" y="5231817"/>
            <a:ext cx="1384300" cy="1082675"/>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高齢のため着席に時間がかかった</a:t>
            </a:r>
            <a:endParaRPr lang="ja-JP" altLang="en-US">
              <a:latin typeface="Times New Roman" pitchFamily="18" charset="0"/>
              <a:ea typeface="ＭＳ ゴシック" pitchFamily="49" charset="-128"/>
            </a:endParaRPr>
          </a:p>
          <a:p>
            <a:pPr>
              <a:lnSpc>
                <a:spcPct val="96000"/>
              </a:lnSpc>
            </a:pPr>
            <a:r>
              <a:rPr lang="ja-JP" altLang="en-US">
                <a:latin typeface="Century" pitchFamily="18" charset="0"/>
                <a:ea typeface="ＭＳ ゴシック" pitchFamily="49" charset="-128"/>
              </a:rPr>
              <a:t>②</a:t>
            </a:r>
            <a:endParaRPr lang="ja-JP" altLang="en-US">
              <a:ea typeface="ＭＳ ゴシック" pitchFamily="49" charset="-128"/>
            </a:endParaRPr>
          </a:p>
        </p:txBody>
      </p:sp>
      <p:cxnSp>
        <p:nvCxnSpPr>
          <p:cNvPr id="48149" name="AutoShape 20"/>
          <p:cNvCxnSpPr>
            <a:cxnSpLocks noChangeShapeType="1"/>
            <a:stCxn id="48138" idx="1"/>
            <a:endCxn id="48134" idx="3"/>
          </p:cNvCxnSpPr>
          <p:nvPr/>
        </p:nvCxnSpPr>
        <p:spPr bwMode="auto">
          <a:xfrm rot="10800000" flipV="1">
            <a:off x="1865313" y="2504492"/>
            <a:ext cx="474662" cy="11112"/>
          </a:xfrm>
          <a:prstGeom prst="bentConnector3">
            <a:avLst>
              <a:gd name="adj1" fmla="val 50167"/>
            </a:avLst>
          </a:prstGeom>
          <a:noFill/>
          <a:ln w="9525">
            <a:solidFill>
              <a:srgbClr val="000000"/>
            </a:solidFill>
            <a:miter lim="800000"/>
            <a:headEnd/>
            <a:tailEnd/>
          </a:ln>
        </p:spPr>
      </p:cxnSp>
      <p:cxnSp>
        <p:nvCxnSpPr>
          <p:cNvPr id="48150" name="AutoShape 21"/>
          <p:cNvCxnSpPr>
            <a:cxnSpLocks noChangeShapeType="1"/>
            <a:stCxn id="48134" idx="3"/>
            <a:endCxn id="48137" idx="1"/>
          </p:cNvCxnSpPr>
          <p:nvPr/>
        </p:nvCxnSpPr>
        <p:spPr bwMode="auto">
          <a:xfrm>
            <a:off x="1865313" y="2515604"/>
            <a:ext cx="474662" cy="1808163"/>
          </a:xfrm>
          <a:prstGeom prst="bentConnector3">
            <a:avLst>
              <a:gd name="adj1" fmla="val 49833"/>
            </a:avLst>
          </a:prstGeom>
          <a:noFill/>
          <a:ln w="9525">
            <a:solidFill>
              <a:srgbClr val="000000"/>
            </a:solidFill>
            <a:miter lim="800000"/>
            <a:headEnd/>
            <a:tailEnd/>
          </a:ln>
        </p:spPr>
      </p:cxnSp>
      <p:cxnSp>
        <p:nvCxnSpPr>
          <p:cNvPr id="48151" name="AutoShape 22"/>
          <p:cNvCxnSpPr>
            <a:cxnSpLocks noChangeShapeType="1"/>
            <a:stCxn id="48134" idx="3"/>
            <a:endCxn id="48147" idx="1"/>
          </p:cNvCxnSpPr>
          <p:nvPr/>
        </p:nvCxnSpPr>
        <p:spPr bwMode="auto">
          <a:xfrm>
            <a:off x="1865313" y="2515604"/>
            <a:ext cx="474662" cy="3257550"/>
          </a:xfrm>
          <a:prstGeom prst="bentConnector3">
            <a:avLst>
              <a:gd name="adj1" fmla="val 49833"/>
            </a:avLst>
          </a:prstGeom>
          <a:noFill/>
          <a:ln w="9525">
            <a:solidFill>
              <a:srgbClr val="000000"/>
            </a:solidFill>
            <a:miter lim="800000"/>
            <a:headEnd/>
            <a:tailEnd/>
          </a:ln>
        </p:spPr>
      </p:cxnSp>
      <p:cxnSp>
        <p:nvCxnSpPr>
          <p:cNvPr id="48152" name="AutoShape 23"/>
          <p:cNvCxnSpPr>
            <a:cxnSpLocks noChangeShapeType="1"/>
            <a:stCxn id="48138" idx="3"/>
            <a:endCxn id="48145" idx="1"/>
          </p:cNvCxnSpPr>
          <p:nvPr/>
        </p:nvCxnSpPr>
        <p:spPr bwMode="auto">
          <a:xfrm flipV="1">
            <a:off x="3667125" y="1847267"/>
            <a:ext cx="336550" cy="657225"/>
          </a:xfrm>
          <a:prstGeom prst="bentConnector3">
            <a:avLst>
              <a:gd name="adj1" fmla="val 50000"/>
            </a:avLst>
          </a:prstGeom>
          <a:noFill/>
          <a:ln w="9525">
            <a:solidFill>
              <a:srgbClr val="000000"/>
            </a:solidFill>
            <a:miter lim="800000"/>
            <a:headEnd/>
            <a:tailEnd/>
          </a:ln>
        </p:spPr>
      </p:cxnSp>
      <p:cxnSp>
        <p:nvCxnSpPr>
          <p:cNvPr id="48153" name="AutoShape 24"/>
          <p:cNvCxnSpPr>
            <a:cxnSpLocks noChangeShapeType="1"/>
            <a:stCxn id="48138" idx="3"/>
            <a:endCxn id="48146" idx="1"/>
          </p:cNvCxnSpPr>
          <p:nvPr/>
        </p:nvCxnSpPr>
        <p:spPr bwMode="auto">
          <a:xfrm>
            <a:off x="3667125" y="2504492"/>
            <a:ext cx="336550" cy="523875"/>
          </a:xfrm>
          <a:prstGeom prst="bentConnector3">
            <a:avLst>
              <a:gd name="adj1" fmla="val 50000"/>
            </a:avLst>
          </a:prstGeom>
          <a:noFill/>
          <a:ln w="9525">
            <a:solidFill>
              <a:srgbClr val="000000"/>
            </a:solidFill>
            <a:miter lim="800000"/>
            <a:headEnd/>
            <a:tailEnd/>
          </a:ln>
        </p:spPr>
      </p:cxnSp>
      <p:cxnSp>
        <p:nvCxnSpPr>
          <p:cNvPr id="48154" name="AutoShape 25"/>
          <p:cNvCxnSpPr>
            <a:cxnSpLocks noChangeShapeType="1"/>
            <a:stCxn id="48145" idx="3"/>
            <a:endCxn id="48136" idx="1"/>
          </p:cNvCxnSpPr>
          <p:nvPr/>
        </p:nvCxnSpPr>
        <p:spPr bwMode="auto">
          <a:xfrm flipV="1">
            <a:off x="5413375" y="1836154"/>
            <a:ext cx="314325" cy="11113"/>
          </a:xfrm>
          <a:prstGeom prst="bentConnector3">
            <a:avLst>
              <a:gd name="adj1" fmla="val 50000"/>
            </a:avLst>
          </a:prstGeom>
          <a:noFill/>
          <a:ln w="9525">
            <a:solidFill>
              <a:srgbClr val="000000"/>
            </a:solidFill>
            <a:miter lim="800000"/>
            <a:headEnd/>
            <a:tailEnd/>
          </a:ln>
        </p:spPr>
      </p:cxnSp>
      <p:cxnSp>
        <p:nvCxnSpPr>
          <p:cNvPr id="48155" name="AutoShape 26"/>
          <p:cNvCxnSpPr>
            <a:cxnSpLocks noChangeShapeType="1"/>
            <a:stCxn id="48146" idx="3"/>
            <a:endCxn id="48135" idx="1"/>
          </p:cNvCxnSpPr>
          <p:nvPr/>
        </p:nvCxnSpPr>
        <p:spPr bwMode="auto">
          <a:xfrm flipV="1">
            <a:off x="5413375" y="3025192"/>
            <a:ext cx="317500" cy="3175"/>
          </a:xfrm>
          <a:prstGeom prst="straightConnector1">
            <a:avLst/>
          </a:prstGeom>
          <a:noFill/>
          <a:ln w="9525">
            <a:solidFill>
              <a:srgbClr val="000000"/>
            </a:solidFill>
            <a:round/>
            <a:headEnd/>
            <a:tailEnd/>
          </a:ln>
        </p:spPr>
      </p:cxnSp>
      <p:cxnSp>
        <p:nvCxnSpPr>
          <p:cNvPr id="48156" name="AutoShape 27"/>
          <p:cNvCxnSpPr>
            <a:cxnSpLocks noChangeShapeType="1"/>
            <a:stCxn id="48137" idx="3"/>
            <a:endCxn id="48141" idx="1"/>
          </p:cNvCxnSpPr>
          <p:nvPr/>
        </p:nvCxnSpPr>
        <p:spPr bwMode="auto">
          <a:xfrm>
            <a:off x="3670300" y="4323767"/>
            <a:ext cx="331788" cy="4762"/>
          </a:xfrm>
          <a:prstGeom prst="bentConnector3">
            <a:avLst>
              <a:gd name="adj1" fmla="val 49759"/>
            </a:avLst>
          </a:prstGeom>
          <a:noFill/>
          <a:ln w="9525">
            <a:solidFill>
              <a:srgbClr val="000000"/>
            </a:solidFill>
            <a:miter lim="800000"/>
            <a:headEnd/>
            <a:tailEnd/>
          </a:ln>
        </p:spPr>
      </p:cxnSp>
      <p:cxnSp>
        <p:nvCxnSpPr>
          <p:cNvPr id="48157" name="AutoShape 28"/>
          <p:cNvCxnSpPr>
            <a:cxnSpLocks noChangeShapeType="1"/>
            <a:stCxn id="48141" idx="3"/>
            <a:endCxn id="48140" idx="1"/>
          </p:cNvCxnSpPr>
          <p:nvPr/>
        </p:nvCxnSpPr>
        <p:spPr bwMode="auto">
          <a:xfrm flipV="1">
            <a:off x="5413375" y="4323767"/>
            <a:ext cx="317500" cy="4762"/>
          </a:xfrm>
          <a:prstGeom prst="bentConnector3">
            <a:avLst>
              <a:gd name="adj1" fmla="val 49500"/>
            </a:avLst>
          </a:prstGeom>
          <a:noFill/>
          <a:ln w="9525">
            <a:solidFill>
              <a:srgbClr val="000000"/>
            </a:solidFill>
            <a:miter lim="800000"/>
            <a:headEnd/>
            <a:tailEnd/>
          </a:ln>
        </p:spPr>
      </p:cxnSp>
      <p:cxnSp>
        <p:nvCxnSpPr>
          <p:cNvPr id="48158" name="AutoShape 29"/>
          <p:cNvCxnSpPr>
            <a:cxnSpLocks noChangeShapeType="1"/>
            <a:stCxn id="48147" idx="3"/>
            <a:endCxn id="48148" idx="1"/>
          </p:cNvCxnSpPr>
          <p:nvPr/>
        </p:nvCxnSpPr>
        <p:spPr bwMode="auto">
          <a:xfrm>
            <a:off x="3670300" y="5773154"/>
            <a:ext cx="358775" cy="0"/>
          </a:xfrm>
          <a:prstGeom prst="straightConnector1">
            <a:avLst/>
          </a:prstGeom>
          <a:noFill/>
          <a:ln w="9525">
            <a:solidFill>
              <a:srgbClr val="000000"/>
            </a:solidFill>
            <a:round/>
            <a:headEnd/>
            <a:tailEnd/>
          </a:ln>
        </p:spPr>
      </p:cxnSp>
      <p:cxnSp>
        <p:nvCxnSpPr>
          <p:cNvPr id="48159" name="AutoShape 30"/>
          <p:cNvCxnSpPr>
            <a:cxnSpLocks noChangeShapeType="1"/>
            <a:stCxn id="48135" idx="3"/>
            <a:endCxn id="48139" idx="1"/>
          </p:cNvCxnSpPr>
          <p:nvPr/>
        </p:nvCxnSpPr>
        <p:spPr bwMode="auto">
          <a:xfrm>
            <a:off x="7056438" y="3025192"/>
            <a:ext cx="384175" cy="633412"/>
          </a:xfrm>
          <a:prstGeom prst="bentConnector3">
            <a:avLst>
              <a:gd name="adj1" fmla="val 52065"/>
            </a:avLst>
          </a:prstGeom>
          <a:noFill/>
          <a:ln w="9525">
            <a:solidFill>
              <a:srgbClr val="000000"/>
            </a:solidFill>
            <a:miter lim="800000"/>
            <a:headEnd/>
            <a:tailEnd/>
          </a:ln>
        </p:spPr>
      </p:cxnSp>
      <p:cxnSp>
        <p:nvCxnSpPr>
          <p:cNvPr id="48160" name="AutoShape 31"/>
          <p:cNvCxnSpPr>
            <a:cxnSpLocks noChangeShapeType="1"/>
            <a:stCxn id="48140" idx="3"/>
            <a:endCxn id="48139" idx="1"/>
          </p:cNvCxnSpPr>
          <p:nvPr/>
        </p:nvCxnSpPr>
        <p:spPr bwMode="auto">
          <a:xfrm flipV="1">
            <a:off x="7059613" y="3658604"/>
            <a:ext cx="381000" cy="665163"/>
          </a:xfrm>
          <a:prstGeom prst="bentConnector3">
            <a:avLst>
              <a:gd name="adj1" fmla="val 52083"/>
            </a:avLst>
          </a:prstGeom>
          <a:noFill/>
          <a:ln w="9525">
            <a:solidFill>
              <a:srgbClr val="000000"/>
            </a:solidFill>
            <a:miter lim="800000"/>
            <a:headEnd/>
            <a:tailEnd/>
          </a:ln>
        </p:spPr>
      </p:cxnSp>
      <p:sp>
        <p:nvSpPr>
          <p:cNvPr id="48161" name="Text Box 32"/>
          <p:cNvSpPr txBox="1">
            <a:spLocks noChangeArrowheads="1"/>
          </p:cNvSpPr>
          <p:nvPr/>
        </p:nvSpPr>
        <p:spPr bwMode="auto">
          <a:xfrm>
            <a:off x="5776913" y="840792"/>
            <a:ext cx="1166812" cy="331787"/>
          </a:xfrm>
          <a:prstGeom prst="rect">
            <a:avLst/>
          </a:prstGeom>
          <a:noFill/>
          <a:ln w="9525">
            <a:noFill/>
            <a:miter lim="800000"/>
            <a:headEnd/>
            <a:tailEnd/>
          </a:ln>
        </p:spPr>
        <p:txBody>
          <a:bodyPr lIns="74295" tIns="8890" rIns="74295" bIns="8890"/>
          <a:lstStyle/>
          <a:p>
            <a:pPr>
              <a:lnSpc>
                <a:spcPct val="96000"/>
              </a:lnSpc>
            </a:pPr>
            <a:r>
              <a:rPr lang="ja-JP" altLang="en-US">
                <a:latin typeface="Century" pitchFamily="18" charset="0"/>
                <a:ea typeface="ＭＳ ゴシック" pitchFamily="49" charset="-128"/>
              </a:rPr>
              <a:t>なぜ３</a:t>
            </a:r>
            <a:endParaRPr lang="ja-JP" altLang="en-US">
              <a:ea typeface="ＭＳ ゴシック" pitchFamily="49" charset="-128"/>
            </a:endParaRPr>
          </a:p>
        </p:txBody>
      </p:sp>
      <p:sp>
        <p:nvSpPr>
          <p:cNvPr id="48162" name="Text Box 33"/>
          <p:cNvSpPr txBox="1">
            <a:spLocks noChangeArrowheads="1"/>
          </p:cNvSpPr>
          <p:nvPr/>
        </p:nvSpPr>
        <p:spPr bwMode="auto">
          <a:xfrm>
            <a:off x="7472363" y="840792"/>
            <a:ext cx="1166812" cy="331787"/>
          </a:xfrm>
          <a:prstGeom prst="rect">
            <a:avLst/>
          </a:prstGeom>
          <a:noFill/>
          <a:ln w="9525">
            <a:noFill/>
            <a:miter lim="800000"/>
            <a:headEnd/>
            <a:tailEnd/>
          </a:ln>
        </p:spPr>
        <p:txBody>
          <a:bodyPr lIns="74295" tIns="8890" rIns="74295" bIns="8890"/>
          <a:lstStyle/>
          <a:p>
            <a:pPr>
              <a:lnSpc>
                <a:spcPct val="96000"/>
              </a:lnSpc>
            </a:pPr>
            <a:r>
              <a:rPr lang="ja-JP" altLang="en-US">
                <a:latin typeface="Century" pitchFamily="18" charset="0"/>
                <a:ea typeface="ＭＳ ゴシック" pitchFamily="49" charset="-128"/>
              </a:rPr>
              <a:t>なぜ４</a:t>
            </a:r>
            <a:endParaRPr lang="ja-JP" altLang="en-US">
              <a:ea typeface="ＭＳ ゴシック" pitchFamily="49" charset="-128"/>
            </a:endParaRPr>
          </a:p>
        </p:txBody>
      </p:sp>
      <p:sp>
        <p:nvSpPr>
          <p:cNvPr id="48163" name="Line 34"/>
          <p:cNvSpPr>
            <a:spLocks noChangeShapeType="1"/>
          </p:cNvSpPr>
          <p:nvPr/>
        </p:nvSpPr>
        <p:spPr bwMode="auto">
          <a:xfrm>
            <a:off x="606425" y="4982579"/>
            <a:ext cx="8220075" cy="0"/>
          </a:xfrm>
          <a:prstGeom prst="line">
            <a:avLst/>
          </a:prstGeom>
          <a:noFill/>
          <a:ln w="22225">
            <a:solidFill>
              <a:srgbClr val="FF6600"/>
            </a:solidFill>
            <a:prstDash val="dash"/>
            <a:round/>
            <a:headEnd/>
            <a:tailEnd/>
          </a:ln>
        </p:spPr>
        <p:txBody>
          <a:bodyPr lIns="74295" tIns="8890" rIns="74295" bIns="8890"/>
          <a:lstStyle/>
          <a:p>
            <a:endParaRPr lang="ja-JP" altLang="en-US"/>
          </a:p>
        </p:txBody>
      </p:sp>
      <p:sp>
        <p:nvSpPr>
          <p:cNvPr id="48164" name="Oval 35"/>
          <p:cNvSpPr>
            <a:spLocks noChangeArrowheads="1"/>
          </p:cNvSpPr>
          <p:nvPr/>
        </p:nvSpPr>
        <p:spPr bwMode="auto">
          <a:xfrm>
            <a:off x="5554663" y="1132892"/>
            <a:ext cx="1863725" cy="1366837"/>
          </a:xfrm>
          <a:prstGeom prst="ellipse">
            <a:avLst/>
          </a:prstGeom>
          <a:noFill/>
          <a:ln w="19050" algn="ctr">
            <a:solidFill>
              <a:srgbClr val="0000FF"/>
            </a:solidFill>
            <a:prstDash val="dash"/>
            <a:round/>
            <a:headEnd/>
            <a:tailEnd/>
          </a:ln>
        </p:spPr>
        <p:txBody>
          <a:bodyPr lIns="74295" tIns="8890" rIns="74295" bIns="8890"/>
          <a:lstStyle/>
          <a:p>
            <a:endParaRPr lang="ja-JP" altLang="en-US"/>
          </a:p>
        </p:txBody>
      </p:sp>
      <p:sp>
        <p:nvSpPr>
          <p:cNvPr id="48165" name="AutoShape 36"/>
          <p:cNvSpPr>
            <a:spLocks/>
          </p:cNvSpPr>
          <p:nvPr/>
        </p:nvSpPr>
        <p:spPr bwMode="auto">
          <a:xfrm>
            <a:off x="7596188" y="1275767"/>
            <a:ext cx="1276350" cy="892175"/>
          </a:xfrm>
          <a:prstGeom prst="borderCallout2">
            <a:avLst>
              <a:gd name="adj1" fmla="val 31412"/>
              <a:gd name="adj2" fmla="val -8657"/>
              <a:gd name="adj3" fmla="val 31412"/>
              <a:gd name="adj4" fmla="val -13708"/>
              <a:gd name="adj5" fmla="val 76440"/>
              <a:gd name="adj6" fmla="val -26190"/>
            </a:avLst>
          </a:prstGeom>
          <a:solidFill>
            <a:srgbClr val="CCFFFF"/>
          </a:solidFill>
          <a:ln w="15875" algn="ctr">
            <a:solidFill>
              <a:srgbClr val="0000FF"/>
            </a:solidFill>
            <a:miter lim="800000"/>
            <a:headEnd/>
            <a:tailEnd/>
          </a:ln>
        </p:spPr>
        <p:txBody>
          <a:bodyPr lIns="74295" tIns="8890" rIns="74295" bIns="8890">
            <a:spAutoFit/>
          </a:bodyPr>
          <a:lstStyle/>
          <a:p>
            <a:pPr>
              <a:lnSpc>
                <a:spcPct val="104000"/>
              </a:lnSpc>
            </a:pPr>
            <a:r>
              <a:rPr lang="ja-JP" altLang="en-US">
                <a:latin typeface="Century" pitchFamily="18" charset="0"/>
                <a:ea typeface="ＭＳ ゴシック" pitchFamily="49" charset="-128"/>
              </a:rPr>
              <a:t>ハード面の</a:t>
            </a:r>
            <a:endParaRPr lang="ja-JP" altLang="en-US">
              <a:latin typeface="Times New Roman" pitchFamily="18" charset="0"/>
              <a:ea typeface="ＭＳ ゴシック" pitchFamily="49" charset="-128"/>
            </a:endParaRPr>
          </a:p>
          <a:p>
            <a:pPr>
              <a:lnSpc>
                <a:spcPct val="104000"/>
              </a:lnSpc>
            </a:pPr>
            <a:r>
              <a:rPr lang="ja-JP" altLang="en-US">
                <a:latin typeface="Century" pitchFamily="18" charset="0"/>
                <a:ea typeface="ＭＳ ゴシック" pitchFamily="49" charset="-128"/>
              </a:rPr>
              <a:t>原因③</a:t>
            </a:r>
            <a:endParaRPr lang="ja-JP" altLang="en-US">
              <a:ea typeface="ＭＳ ゴシック" pitchFamily="49" charset="-128"/>
            </a:endParaRPr>
          </a:p>
        </p:txBody>
      </p:sp>
      <p:sp>
        <p:nvSpPr>
          <p:cNvPr id="48166" name="AutoShape 37"/>
          <p:cNvSpPr>
            <a:spLocks noChangeArrowheads="1"/>
          </p:cNvSpPr>
          <p:nvPr/>
        </p:nvSpPr>
        <p:spPr bwMode="auto">
          <a:xfrm flipV="1">
            <a:off x="1119188" y="5079417"/>
            <a:ext cx="377825" cy="265112"/>
          </a:xfrm>
          <a:prstGeom prst="upArrow">
            <a:avLst>
              <a:gd name="adj1" fmla="val 42296"/>
              <a:gd name="adj2" fmla="val 49861"/>
            </a:avLst>
          </a:prstGeom>
          <a:solidFill>
            <a:srgbClr val="FFFF99"/>
          </a:solidFill>
          <a:ln w="9525" algn="ctr">
            <a:solidFill>
              <a:srgbClr val="000000"/>
            </a:solidFill>
            <a:miter lim="800000"/>
            <a:headEnd/>
            <a:tailEnd/>
          </a:ln>
        </p:spPr>
        <p:txBody>
          <a:bodyPr lIns="74295" tIns="8890" rIns="74295" bIns="8890"/>
          <a:lstStyle/>
          <a:p>
            <a:endParaRPr lang="ja-JP" altLang="en-US"/>
          </a:p>
        </p:txBody>
      </p:sp>
      <p:sp>
        <p:nvSpPr>
          <p:cNvPr id="48167" name="AutoShape 38"/>
          <p:cNvSpPr>
            <a:spLocks noChangeArrowheads="1"/>
          </p:cNvSpPr>
          <p:nvPr/>
        </p:nvSpPr>
        <p:spPr bwMode="auto">
          <a:xfrm>
            <a:off x="1119188" y="4593642"/>
            <a:ext cx="377825" cy="265112"/>
          </a:xfrm>
          <a:prstGeom prst="upArrow">
            <a:avLst>
              <a:gd name="adj1" fmla="val 42296"/>
              <a:gd name="adj2" fmla="val 49861"/>
            </a:avLst>
          </a:prstGeom>
          <a:solidFill>
            <a:srgbClr val="FFCC99"/>
          </a:solidFill>
          <a:ln w="9525" algn="ctr">
            <a:solidFill>
              <a:srgbClr val="000000"/>
            </a:solidFill>
            <a:miter lim="800000"/>
            <a:headEnd/>
            <a:tailEnd/>
          </a:ln>
        </p:spPr>
        <p:txBody>
          <a:bodyPr lIns="74295" tIns="8890" rIns="74295" bIns="8890"/>
          <a:lstStyle/>
          <a:p>
            <a:endParaRPr lang="ja-JP" altLang="en-US"/>
          </a:p>
        </p:txBody>
      </p:sp>
      <p:sp>
        <p:nvSpPr>
          <p:cNvPr id="48168" name="Text Box 39"/>
          <p:cNvSpPr txBox="1">
            <a:spLocks noChangeArrowheads="1"/>
          </p:cNvSpPr>
          <p:nvPr/>
        </p:nvSpPr>
        <p:spPr bwMode="auto">
          <a:xfrm>
            <a:off x="661988" y="3623679"/>
            <a:ext cx="1274762" cy="892175"/>
          </a:xfrm>
          <a:prstGeom prst="rect">
            <a:avLst/>
          </a:prstGeom>
          <a:solidFill>
            <a:srgbClr val="FFCC99"/>
          </a:solidFill>
          <a:ln w="15875" algn="ctr">
            <a:solidFill>
              <a:srgbClr val="FF0000"/>
            </a:solidFill>
            <a:miter lim="800000"/>
            <a:headEnd/>
            <a:tailEnd/>
          </a:ln>
        </p:spPr>
        <p:txBody>
          <a:bodyPr lIns="74295" tIns="8890" rIns="74295" bIns="8890">
            <a:spAutoFit/>
          </a:bodyPr>
          <a:lstStyle/>
          <a:p>
            <a:pPr>
              <a:lnSpc>
                <a:spcPct val="104000"/>
              </a:lnSpc>
            </a:pPr>
            <a:r>
              <a:rPr lang="ja-JP" altLang="en-US">
                <a:latin typeface="Century" pitchFamily="18" charset="0"/>
                <a:ea typeface="ＭＳ ゴシック" pitchFamily="49" charset="-128"/>
              </a:rPr>
              <a:t>ドライバー本人の原因①</a:t>
            </a:r>
            <a:endParaRPr lang="ja-JP" altLang="en-US">
              <a:ea typeface="ＭＳ ゴシック" pitchFamily="49" charset="-128"/>
            </a:endParaRPr>
          </a:p>
        </p:txBody>
      </p:sp>
      <p:sp>
        <p:nvSpPr>
          <p:cNvPr id="48169" name="Text Box 40"/>
          <p:cNvSpPr txBox="1">
            <a:spLocks noChangeArrowheads="1"/>
          </p:cNvSpPr>
          <p:nvPr/>
        </p:nvSpPr>
        <p:spPr bwMode="auto">
          <a:xfrm>
            <a:off x="655638" y="5423904"/>
            <a:ext cx="1276350" cy="892175"/>
          </a:xfrm>
          <a:prstGeom prst="rect">
            <a:avLst/>
          </a:prstGeom>
          <a:solidFill>
            <a:srgbClr val="FFFF99"/>
          </a:solidFill>
          <a:ln w="15875" algn="ctr">
            <a:solidFill>
              <a:srgbClr val="FF9900"/>
            </a:solidFill>
            <a:miter lim="800000"/>
            <a:headEnd/>
            <a:tailEnd/>
          </a:ln>
        </p:spPr>
        <p:txBody>
          <a:bodyPr lIns="74295" tIns="8890" rIns="74295" bIns="8890">
            <a:spAutoFit/>
          </a:bodyPr>
          <a:lstStyle/>
          <a:p>
            <a:pPr>
              <a:lnSpc>
                <a:spcPct val="104000"/>
              </a:lnSpc>
            </a:pPr>
            <a:r>
              <a:rPr lang="ja-JP" altLang="en-US">
                <a:latin typeface="Century" pitchFamily="18" charset="0"/>
                <a:ea typeface="ＭＳ ゴシック" pitchFamily="49" charset="-128"/>
              </a:rPr>
              <a:t>相手の</a:t>
            </a:r>
          </a:p>
          <a:p>
            <a:pPr>
              <a:lnSpc>
                <a:spcPct val="104000"/>
              </a:lnSpc>
            </a:pPr>
            <a:r>
              <a:rPr lang="ja-JP" altLang="en-US">
                <a:latin typeface="Century" pitchFamily="18" charset="0"/>
                <a:ea typeface="ＭＳ ゴシック" pitchFamily="49" charset="-128"/>
              </a:rPr>
              <a:t>原因</a:t>
            </a:r>
            <a:endParaRPr lang="ja-JP" altLang="en-US">
              <a:latin typeface="Times New Roman" pitchFamily="18" charset="0"/>
              <a:ea typeface="ＭＳ ゴシック" pitchFamily="49" charset="-128"/>
            </a:endParaRPr>
          </a:p>
          <a:p>
            <a:pPr>
              <a:lnSpc>
                <a:spcPct val="104000"/>
              </a:lnSpc>
            </a:pPr>
            <a:r>
              <a:rPr lang="ja-JP" altLang="en-US">
                <a:latin typeface="Century" pitchFamily="18" charset="0"/>
                <a:ea typeface="ＭＳ ゴシック" pitchFamily="49" charset="-128"/>
              </a:rPr>
              <a:t>②</a:t>
            </a:r>
            <a:endParaRPr lang="ja-JP" altLang="en-US">
              <a:ea typeface="ＭＳ ゴシック" pitchFamily="49" charset="-128"/>
            </a:endParaRP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61</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5" name="Picture 2"/>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343043" name="Rectangle 3"/>
          <p:cNvSpPr>
            <a:spLocks noChangeArrowheads="1"/>
          </p:cNvSpPr>
          <p:nvPr/>
        </p:nvSpPr>
        <p:spPr bwMode="auto">
          <a:xfrm>
            <a:off x="0" y="-11113"/>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-13 </a:t>
            </a:r>
            <a:r>
              <a:rPr lang="ja-JP" altLang="en-US" sz="3200" dirty="0"/>
              <a:t>なぜなぜ分析の例（２）：車内転倒</a:t>
            </a:r>
          </a:p>
        </p:txBody>
      </p:sp>
      <p:sp>
        <p:nvSpPr>
          <p:cNvPr id="49157" name="AutoShape 4"/>
          <p:cNvSpPr>
            <a:spLocks noChangeAspect="1" noChangeArrowheads="1"/>
          </p:cNvSpPr>
          <p:nvPr/>
        </p:nvSpPr>
        <p:spPr bwMode="auto">
          <a:xfrm>
            <a:off x="395288" y="908050"/>
            <a:ext cx="8569325" cy="5394325"/>
          </a:xfrm>
          <a:prstGeom prst="rect">
            <a:avLst/>
          </a:prstGeom>
          <a:noFill/>
          <a:ln w="9525">
            <a:noFill/>
            <a:miter lim="800000"/>
            <a:headEnd/>
            <a:tailEnd/>
          </a:ln>
        </p:spPr>
        <p:txBody>
          <a:bodyPr/>
          <a:lstStyle/>
          <a:p>
            <a:endParaRPr lang="ja-JP" altLang="en-US"/>
          </a:p>
        </p:txBody>
      </p:sp>
      <p:sp>
        <p:nvSpPr>
          <p:cNvPr id="49158" name="Text Box 5"/>
          <p:cNvSpPr txBox="1">
            <a:spLocks noChangeArrowheads="1"/>
          </p:cNvSpPr>
          <p:nvPr/>
        </p:nvSpPr>
        <p:spPr bwMode="auto">
          <a:xfrm>
            <a:off x="446088" y="3924300"/>
            <a:ext cx="1325562" cy="847725"/>
          </a:xfrm>
          <a:prstGeom prst="rect">
            <a:avLst/>
          </a:prstGeom>
          <a:solidFill>
            <a:srgbClr val="FFFFFF"/>
          </a:solidFill>
          <a:ln w="38100" cmpd="dbl">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指差し呼称をしなかった①</a:t>
            </a:r>
            <a:endParaRPr lang="ja-JP" altLang="en-US">
              <a:ea typeface="ＭＳ ゴシック" pitchFamily="49" charset="-128"/>
            </a:endParaRPr>
          </a:p>
        </p:txBody>
      </p:sp>
      <p:sp>
        <p:nvSpPr>
          <p:cNvPr id="49159" name="Text Box 6"/>
          <p:cNvSpPr txBox="1">
            <a:spLocks noChangeArrowheads="1"/>
          </p:cNvSpPr>
          <p:nvPr/>
        </p:nvSpPr>
        <p:spPr bwMode="auto">
          <a:xfrm>
            <a:off x="2184400" y="2568575"/>
            <a:ext cx="1325563" cy="819150"/>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Ａが指差し呼称するのを忘れた①</a:t>
            </a:r>
            <a:endParaRPr lang="ja-JP" altLang="en-US">
              <a:ea typeface="ＭＳ ゴシック" pitchFamily="49" charset="-128"/>
            </a:endParaRPr>
          </a:p>
        </p:txBody>
      </p:sp>
      <p:sp>
        <p:nvSpPr>
          <p:cNvPr id="49160" name="Text Box 7"/>
          <p:cNvSpPr txBox="1">
            <a:spLocks noChangeArrowheads="1"/>
          </p:cNvSpPr>
          <p:nvPr/>
        </p:nvSpPr>
        <p:spPr bwMode="auto">
          <a:xfrm>
            <a:off x="3846513" y="1558925"/>
            <a:ext cx="1328737" cy="819150"/>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発車の時の手順が中断した①</a:t>
            </a:r>
            <a:endParaRPr lang="ja-JP" altLang="en-US">
              <a:ea typeface="ＭＳ ゴシック" pitchFamily="49" charset="-128"/>
            </a:endParaRPr>
          </a:p>
        </p:txBody>
      </p:sp>
      <p:sp>
        <p:nvSpPr>
          <p:cNvPr id="49161" name="Text Box 8"/>
          <p:cNvSpPr txBox="1">
            <a:spLocks noChangeArrowheads="1"/>
          </p:cNvSpPr>
          <p:nvPr/>
        </p:nvSpPr>
        <p:spPr bwMode="auto">
          <a:xfrm>
            <a:off x="5545138" y="2679700"/>
            <a:ext cx="1327150" cy="819150"/>
          </a:xfrm>
          <a:prstGeom prst="rect">
            <a:avLst/>
          </a:prstGeom>
          <a:no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乗客から</a:t>
            </a:r>
            <a:endParaRPr lang="ja-JP" altLang="en-US">
              <a:latin typeface="Times New Roman" pitchFamily="18" charset="0"/>
              <a:ea typeface="ＭＳ ゴシック" pitchFamily="49" charset="-128"/>
            </a:endParaRPr>
          </a:p>
          <a:p>
            <a:pPr algn="just">
              <a:lnSpc>
                <a:spcPct val="96000"/>
              </a:lnSpc>
            </a:pPr>
            <a:r>
              <a:rPr lang="ja-JP" altLang="en-US">
                <a:latin typeface="Century" pitchFamily="18" charset="0"/>
                <a:ea typeface="ＭＳ ゴシック" pitchFamily="49" charset="-128"/>
              </a:rPr>
              <a:t>クレームがでる④</a:t>
            </a:r>
            <a:endParaRPr lang="ja-JP" altLang="en-US">
              <a:ea typeface="ＭＳ ゴシック" pitchFamily="49" charset="-128"/>
            </a:endParaRPr>
          </a:p>
        </p:txBody>
      </p:sp>
      <p:sp>
        <p:nvSpPr>
          <p:cNvPr id="49162" name="Text Box 9"/>
          <p:cNvSpPr txBox="1">
            <a:spLocks noChangeArrowheads="1"/>
          </p:cNvSpPr>
          <p:nvPr/>
        </p:nvSpPr>
        <p:spPr bwMode="auto">
          <a:xfrm>
            <a:off x="2184400" y="5600700"/>
            <a:ext cx="1325563" cy="819150"/>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Ａが指差し呼称を省略した①</a:t>
            </a:r>
            <a:endParaRPr lang="ja-JP" altLang="en-US">
              <a:ea typeface="ＭＳ ゴシック" pitchFamily="49" charset="-128"/>
            </a:endParaRPr>
          </a:p>
        </p:txBody>
      </p:sp>
      <p:sp>
        <p:nvSpPr>
          <p:cNvPr id="49163" name="Text Box 10"/>
          <p:cNvSpPr txBox="1">
            <a:spLocks noChangeArrowheads="1"/>
          </p:cNvSpPr>
          <p:nvPr/>
        </p:nvSpPr>
        <p:spPr bwMode="auto">
          <a:xfrm>
            <a:off x="3846513" y="3675063"/>
            <a:ext cx="1328737" cy="819150"/>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ダイヤが遅れて焦っていた①</a:t>
            </a:r>
            <a:endParaRPr lang="ja-JP" altLang="en-US">
              <a:ea typeface="ＭＳ ゴシック" pitchFamily="49" charset="-128"/>
            </a:endParaRPr>
          </a:p>
        </p:txBody>
      </p:sp>
      <p:sp>
        <p:nvSpPr>
          <p:cNvPr id="49164" name="Text Box 11"/>
          <p:cNvSpPr txBox="1">
            <a:spLocks noChangeArrowheads="1"/>
          </p:cNvSpPr>
          <p:nvPr/>
        </p:nvSpPr>
        <p:spPr bwMode="auto">
          <a:xfrm>
            <a:off x="5545138" y="1449388"/>
            <a:ext cx="1327150" cy="1082675"/>
          </a:xfrm>
          <a:prstGeom prst="rect">
            <a:avLst/>
          </a:prstGeom>
          <a:no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発車する</a:t>
            </a:r>
            <a:endParaRPr lang="ja-JP" altLang="en-US">
              <a:latin typeface="Times New Roman" pitchFamily="18" charset="0"/>
              <a:ea typeface="ＭＳ ゴシック" pitchFamily="49" charset="-128"/>
            </a:endParaRPr>
          </a:p>
          <a:p>
            <a:pPr algn="just">
              <a:lnSpc>
                <a:spcPct val="96000"/>
              </a:lnSpc>
            </a:pPr>
            <a:r>
              <a:rPr lang="ja-JP" altLang="en-US">
                <a:latin typeface="Century" pitchFamily="18" charset="0"/>
                <a:ea typeface="ＭＳ ゴシック" pitchFamily="49" charset="-128"/>
              </a:rPr>
              <a:t>とき乗客に</a:t>
            </a:r>
            <a:endParaRPr lang="ja-JP" altLang="en-US">
              <a:latin typeface="Times New Roman" pitchFamily="18" charset="0"/>
              <a:ea typeface="ＭＳ ゴシック" pitchFamily="49" charset="-128"/>
            </a:endParaRPr>
          </a:p>
          <a:p>
            <a:pPr algn="just">
              <a:lnSpc>
                <a:spcPct val="96000"/>
              </a:lnSpc>
            </a:pPr>
            <a:r>
              <a:rPr lang="ja-JP" altLang="en-US">
                <a:latin typeface="Century" pitchFamily="18" charset="0"/>
                <a:ea typeface="ＭＳ ゴシック" pitchFamily="49" charset="-128"/>
              </a:rPr>
              <a:t>声をかけられた④</a:t>
            </a:r>
            <a:endParaRPr lang="ja-JP" altLang="en-US">
              <a:ea typeface="ＭＳ ゴシック" pitchFamily="49" charset="-128"/>
            </a:endParaRPr>
          </a:p>
        </p:txBody>
      </p:sp>
      <p:sp>
        <p:nvSpPr>
          <p:cNvPr id="49165" name="Text Box 12"/>
          <p:cNvSpPr txBox="1">
            <a:spLocks noChangeArrowheads="1"/>
          </p:cNvSpPr>
          <p:nvPr/>
        </p:nvSpPr>
        <p:spPr bwMode="auto">
          <a:xfrm>
            <a:off x="7170738" y="2679700"/>
            <a:ext cx="1323975" cy="819150"/>
          </a:xfrm>
          <a:prstGeom prst="rect">
            <a:avLst/>
          </a:prstGeom>
          <a:noFill/>
          <a:ln w="9525">
            <a:solidFill>
              <a:srgbClr val="000000"/>
            </a:solidFill>
            <a:miter lim="800000"/>
            <a:headEnd/>
            <a:tailEnd/>
          </a:ln>
        </p:spPr>
        <p:txBody>
          <a:bodyPr lIns="74295" tIns="8890" rIns="74295" bIns="8890">
            <a:spAutoFit/>
          </a:bodyPr>
          <a:lstStyle/>
          <a:p>
            <a:pPr>
              <a:lnSpc>
                <a:spcPct val="96000"/>
              </a:lnSpc>
            </a:pPr>
            <a:r>
              <a:rPr lang="ja-JP" altLang="en-US" dirty="0">
                <a:latin typeface="Century" pitchFamily="18" charset="0"/>
                <a:ea typeface="ＭＳ ゴシック" pitchFamily="49" charset="-128"/>
              </a:rPr>
              <a:t>接客マニュアルがない⑤</a:t>
            </a:r>
            <a:endParaRPr lang="ja-JP" altLang="en-US" dirty="0">
              <a:ea typeface="ＭＳ ゴシック" pitchFamily="49" charset="-128"/>
            </a:endParaRPr>
          </a:p>
        </p:txBody>
      </p:sp>
      <p:sp>
        <p:nvSpPr>
          <p:cNvPr id="49166" name="Text Box 13"/>
          <p:cNvSpPr txBox="1">
            <a:spLocks noChangeArrowheads="1"/>
          </p:cNvSpPr>
          <p:nvPr/>
        </p:nvSpPr>
        <p:spPr bwMode="auto">
          <a:xfrm>
            <a:off x="5545138" y="4838700"/>
            <a:ext cx="1327150" cy="819150"/>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定時運行へのこだわりがある①</a:t>
            </a:r>
            <a:endParaRPr lang="ja-JP" altLang="en-US">
              <a:ea typeface="ＭＳ ゴシック" pitchFamily="49" charset="-128"/>
            </a:endParaRPr>
          </a:p>
        </p:txBody>
      </p:sp>
      <p:sp>
        <p:nvSpPr>
          <p:cNvPr id="49167" name="Text Box 14"/>
          <p:cNvSpPr txBox="1">
            <a:spLocks noChangeArrowheads="1"/>
          </p:cNvSpPr>
          <p:nvPr/>
        </p:nvSpPr>
        <p:spPr bwMode="auto">
          <a:xfrm>
            <a:off x="5545138" y="3675063"/>
            <a:ext cx="1327150" cy="1082675"/>
          </a:xfrm>
          <a:prstGeom prst="rect">
            <a:avLst/>
          </a:prstGeom>
          <a:noFill/>
          <a:ln w="9525">
            <a:solidFill>
              <a:srgbClr val="000000"/>
            </a:solidFill>
            <a:miter lim="800000"/>
            <a:headEnd/>
            <a:tailEnd/>
          </a:ln>
        </p:spPr>
        <p:txBody>
          <a:bodyPr lIns="74295" tIns="8890" rIns="74295" bIns="8890">
            <a:spAutoFit/>
          </a:bodyPr>
          <a:lstStyle/>
          <a:p>
            <a:pPr>
              <a:lnSpc>
                <a:spcPct val="96000"/>
              </a:lnSpc>
            </a:pPr>
            <a:r>
              <a:rPr lang="ja-JP" altLang="en-US">
                <a:latin typeface="Century" pitchFamily="18" charset="0"/>
                <a:ea typeface="ＭＳ ゴシック" pitchFamily="49" charset="-128"/>
              </a:rPr>
              <a:t>後続車、交替相手に迷惑がかかる④</a:t>
            </a:r>
            <a:endParaRPr lang="ja-JP" altLang="en-US">
              <a:ea typeface="ＭＳ ゴシック" pitchFamily="49" charset="-128"/>
            </a:endParaRPr>
          </a:p>
        </p:txBody>
      </p:sp>
      <p:sp>
        <p:nvSpPr>
          <p:cNvPr id="49168" name="Text Box 15"/>
          <p:cNvSpPr txBox="1">
            <a:spLocks noChangeArrowheads="1"/>
          </p:cNvSpPr>
          <p:nvPr/>
        </p:nvSpPr>
        <p:spPr bwMode="auto">
          <a:xfrm>
            <a:off x="7170738" y="3675063"/>
            <a:ext cx="1323975" cy="923925"/>
          </a:xfrm>
          <a:prstGeom prst="rect">
            <a:avLst/>
          </a:prstGeom>
          <a:noFill/>
          <a:ln w="9525">
            <a:solidFill>
              <a:srgbClr val="000000"/>
            </a:solidFill>
            <a:miter lim="800000"/>
            <a:headEnd/>
            <a:tailEnd/>
          </a:ln>
        </p:spPr>
        <p:txBody>
          <a:bodyPr lIns="74295" tIns="8890" rIns="74295" bIns="8890"/>
          <a:lstStyle/>
          <a:p>
            <a:pPr algn="just">
              <a:lnSpc>
                <a:spcPct val="96000"/>
              </a:lnSpc>
            </a:pPr>
            <a:r>
              <a:rPr lang="ja-JP" altLang="en-US" dirty="0">
                <a:latin typeface="Century" pitchFamily="18" charset="0"/>
                <a:ea typeface="ＭＳ ゴシック" pitchFamily="49" charset="-128"/>
              </a:rPr>
              <a:t>運行調整の手順が明確でない</a:t>
            </a:r>
            <a:endParaRPr lang="ja-JP" altLang="en-US" dirty="0">
              <a:latin typeface="Times New Roman" pitchFamily="18" charset="0"/>
              <a:ea typeface="ＭＳ ゴシック" pitchFamily="49" charset="-128"/>
            </a:endParaRPr>
          </a:p>
          <a:p>
            <a:pPr>
              <a:lnSpc>
                <a:spcPct val="96000"/>
              </a:lnSpc>
            </a:pPr>
            <a:r>
              <a:rPr lang="ja-JP" altLang="en-US" dirty="0">
                <a:latin typeface="Century" pitchFamily="18" charset="0"/>
                <a:ea typeface="ＭＳ ゴシック" pitchFamily="49" charset="-128"/>
              </a:rPr>
              <a:t>⑤</a:t>
            </a:r>
            <a:endParaRPr lang="ja-JP" altLang="en-US" dirty="0">
              <a:ea typeface="ＭＳ ゴシック" pitchFamily="49" charset="-128"/>
            </a:endParaRPr>
          </a:p>
        </p:txBody>
      </p:sp>
      <p:sp>
        <p:nvSpPr>
          <p:cNvPr id="49169" name="Text Box 16"/>
          <p:cNvSpPr txBox="1">
            <a:spLocks noChangeArrowheads="1"/>
          </p:cNvSpPr>
          <p:nvPr/>
        </p:nvSpPr>
        <p:spPr bwMode="auto">
          <a:xfrm>
            <a:off x="473075" y="965200"/>
            <a:ext cx="1166813" cy="496888"/>
          </a:xfrm>
          <a:prstGeom prst="rect">
            <a:avLst/>
          </a:prstGeom>
          <a:noFill/>
          <a:ln w="9525">
            <a:noFill/>
            <a:miter lim="800000"/>
            <a:headEnd/>
            <a:tailEnd/>
          </a:ln>
        </p:spPr>
        <p:txBody>
          <a:bodyPr lIns="74295" tIns="8890" rIns="74295" bIns="8890"/>
          <a:lstStyle/>
          <a:p>
            <a:pPr algn="just">
              <a:lnSpc>
                <a:spcPct val="96000"/>
              </a:lnSpc>
            </a:pPr>
            <a:r>
              <a:rPr lang="ja-JP" altLang="en-US">
                <a:latin typeface="Century" pitchFamily="18" charset="0"/>
                <a:ea typeface="ＭＳ ゴシック" pitchFamily="49" charset="-128"/>
              </a:rPr>
              <a:t>発生した</a:t>
            </a:r>
            <a:endParaRPr lang="ja-JP" altLang="en-US">
              <a:latin typeface="Times New Roman" pitchFamily="18" charset="0"/>
              <a:ea typeface="ＭＳ ゴシック" pitchFamily="49" charset="-128"/>
            </a:endParaRPr>
          </a:p>
          <a:p>
            <a:pPr algn="just">
              <a:lnSpc>
                <a:spcPct val="96000"/>
              </a:lnSpc>
            </a:pPr>
            <a:r>
              <a:rPr lang="ja-JP" altLang="en-US">
                <a:latin typeface="Century" pitchFamily="18" charset="0"/>
                <a:ea typeface="ＭＳ ゴシック" pitchFamily="49" charset="-128"/>
              </a:rPr>
              <a:t>結果</a:t>
            </a:r>
            <a:endParaRPr lang="ja-JP" altLang="en-US">
              <a:ea typeface="ＭＳ ゴシック" pitchFamily="49" charset="-128"/>
            </a:endParaRPr>
          </a:p>
        </p:txBody>
      </p:sp>
      <p:sp>
        <p:nvSpPr>
          <p:cNvPr id="49170" name="Text Box 17"/>
          <p:cNvSpPr txBox="1">
            <a:spLocks noChangeArrowheads="1"/>
          </p:cNvSpPr>
          <p:nvPr/>
        </p:nvSpPr>
        <p:spPr bwMode="auto">
          <a:xfrm>
            <a:off x="2203450" y="1019175"/>
            <a:ext cx="1166813" cy="282575"/>
          </a:xfrm>
          <a:prstGeom prst="rect">
            <a:avLst/>
          </a:prstGeom>
          <a:noFill/>
          <a:ln w="9525">
            <a:noFill/>
            <a:miter lim="800000"/>
            <a:headEnd/>
            <a:tailEnd/>
          </a:ln>
        </p:spPr>
        <p:txBody>
          <a:bodyPr lIns="74295" tIns="8890" rIns="74295" bIns="8890">
            <a:spAutoFit/>
          </a:bodyPr>
          <a:lstStyle/>
          <a:p>
            <a:pPr>
              <a:lnSpc>
                <a:spcPct val="96000"/>
              </a:lnSpc>
            </a:pPr>
            <a:r>
              <a:rPr lang="ja-JP" altLang="en-US">
                <a:latin typeface="Century" pitchFamily="18" charset="0"/>
                <a:ea typeface="ＭＳ ゴシック" pitchFamily="49" charset="-128"/>
              </a:rPr>
              <a:t>なぜ１</a:t>
            </a:r>
            <a:endParaRPr lang="ja-JP" altLang="en-US">
              <a:ea typeface="ＭＳ ゴシック" pitchFamily="49" charset="-128"/>
            </a:endParaRPr>
          </a:p>
        </p:txBody>
      </p:sp>
      <p:sp>
        <p:nvSpPr>
          <p:cNvPr id="49171" name="Text Box 18"/>
          <p:cNvSpPr txBox="1">
            <a:spLocks noChangeArrowheads="1"/>
          </p:cNvSpPr>
          <p:nvPr/>
        </p:nvSpPr>
        <p:spPr bwMode="auto">
          <a:xfrm>
            <a:off x="3905250" y="1004888"/>
            <a:ext cx="1168400" cy="282575"/>
          </a:xfrm>
          <a:prstGeom prst="rect">
            <a:avLst/>
          </a:prstGeom>
          <a:noFill/>
          <a:ln w="9525">
            <a:noFill/>
            <a:miter lim="800000"/>
            <a:headEnd/>
            <a:tailEnd/>
          </a:ln>
        </p:spPr>
        <p:txBody>
          <a:bodyPr lIns="74295" tIns="8890" rIns="74295" bIns="8890">
            <a:spAutoFit/>
          </a:bodyPr>
          <a:lstStyle/>
          <a:p>
            <a:pPr>
              <a:lnSpc>
                <a:spcPct val="96000"/>
              </a:lnSpc>
            </a:pPr>
            <a:r>
              <a:rPr lang="ja-JP" altLang="en-US">
                <a:latin typeface="Century" pitchFamily="18" charset="0"/>
                <a:ea typeface="ＭＳ ゴシック" pitchFamily="49" charset="-128"/>
              </a:rPr>
              <a:t>なぜ２</a:t>
            </a:r>
            <a:endParaRPr lang="ja-JP" altLang="en-US">
              <a:ea typeface="ＭＳ ゴシック" pitchFamily="49" charset="-128"/>
            </a:endParaRPr>
          </a:p>
        </p:txBody>
      </p:sp>
      <p:sp>
        <p:nvSpPr>
          <p:cNvPr id="49172" name="Text Box 19"/>
          <p:cNvSpPr txBox="1">
            <a:spLocks noChangeArrowheads="1"/>
          </p:cNvSpPr>
          <p:nvPr/>
        </p:nvSpPr>
        <p:spPr bwMode="auto">
          <a:xfrm>
            <a:off x="5589588" y="990600"/>
            <a:ext cx="1166812" cy="282575"/>
          </a:xfrm>
          <a:prstGeom prst="rect">
            <a:avLst/>
          </a:prstGeom>
          <a:noFill/>
          <a:ln w="9525">
            <a:noFill/>
            <a:miter lim="800000"/>
            <a:headEnd/>
            <a:tailEnd/>
          </a:ln>
        </p:spPr>
        <p:txBody>
          <a:bodyPr lIns="74295" tIns="8890" rIns="74295" bIns="8890">
            <a:spAutoFit/>
          </a:bodyPr>
          <a:lstStyle/>
          <a:p>
            <a:pPr>
              <a:lnSpc>
                <a:spcPct val="96000"/>
              </a:lnSpc>
            </a:pPr>
            <a:r>
              <a:rPr lang="ja-JP" altLang="en-US">
                <a:latin typeface="Century" pitchFamily="18" charset="0"/>
                <a:ea typeface="ＭＳ ゴシック" pitchFamily="49" charset="-128"/>
              </a:rPr>
              <a:t>なぜ３</a:t>
            </a:r>
            <a:endParaRPr lang="ja-JP" altLang="en-US">
              <a:ea typeface="ＭＳ ゴシック" pitchFamily="49" charset="-128"/>
            </a:endParaRPr>
          </a:p>
        </p:txBody>
      </p:sp>
      <p:cxnSp>
        <p:nvCxnSpPr>
          <p:cNvPr id="49173" name="AutoShape 20"/>
          <p:cNvCxnSpPr>
            <a:cxnSpLocks noChangeShapeType="1"/>
            <a:stCxn id="49158" idx="3"/>
            <a:endCxn id="49159" idx="1"/>
          </p:cNvCxnSpPr>
          <p:nvPr/>
        </p:nvCxnSpPr>
        <p:spPr bwMode="auto">
          <a:xfrm flipV="1">
            <a:off x="1797050" y="2919413"/>
            <a:ext cx="387350" cy="1376362"/>
          </a:xfrm>
          <a:prstGeom prst="bentConnector3">
            <a:avLst>
              <a:gd name="adj1" fmla="val 46431"/>
            </a:avLst>
          </a:prstGeom>
          <a:noFill/>
          <a:ln w="9525">
            <a:solidFill>
              <a:srgbClr val="000000"/>
            </a:solidFill>
            <a:miter lim="800000"/>
            <a:headEnd/>
            <a:tailEnd/>
          </a:ln>
        </p:spPr>
      </p:cxnSp>
      <p:cxnSp>
        <p:nvCxnSpPr>
          <p:cNvPr id="49174" name="AutoShape 21"/>
          <p:cNvCxnSpPr>
            <a:cxnSpLocks noChangeShapeType="1"/>
            <a:stCxn id="49158" idx="3"/>
            <a:endCxn id="49162" idx="1"/>
          </p:cNvCxnSpPr>
          <p:nvPr/>
        </p:nvCxnSpPr>
        <p:spPr bwMode="auto">
          <a:xfrm>
            <a:off x="1797050" y="4295775"/>
            <a:ext cx="387350" cy="1655763"/>
          </a:xfrm>
          <a:prstGeom prst="bentConnector3">
            <a:avLst>
              <a:gd name="adj1" fmla="val 46431"/>
            </a:avLst>
          </a:prstGeom>
          <a:noFill/>
          <a:ln w="9525">
            <a:solidFill>
              <a:srgbClr val="000000"/>
            </a:solidFill>
            <a:miter lim="800000"/>
            <a:headEnd/>
            <a:tailEnd/>
          </a:ln>
        </p:spPr>
      </p:cxnSp>
      <p:cxnSp>
        <p:nvCxnSpPr>
          <p:cNvPr id="49175" name="AutoShape 22"/>
          <p:cNvCxnSpPr>
            <a:cxnSpLocks noChangeShapeType="1"/>
            <a:stCxn id="49159" idx="3"/>
            <a:endCxn id="49160" idx="1"/>
          </p:cNvCxnSpPr>
          <p:nvPr/>
        </p:nvCxnSpPr>
        <p:spPr bwMode="auto">
          <a:xfrm flipV="1">
            <a:off x="3509963" y="1909763"/>
            <a:ext cx="339725" cy="1009650"/>
          </a:xfrm>
          <a:prstGeom prst="bentConnector3">
            <a:avLst>
              <a:gd name="adj1" fmla="val 49866"/>
            </a:avLst>
          </a:prstGeom>
          <a:noFill/>
          <a:ln w="9525">
            <a:solidFill>
              <a:srgbClr val="000000"/>
            </a:solidFill>
            <a:miter lim="800000"/>
            <a:headEnd/>
            <a:tailEnd/>
          </a:ln>
        </p:spPr>
      </p:cxnSp>
      <p:cxnSp>
        <p:nvCxnSpPr>
          <p:cNvPr id="49176" name="AutoShape 23"/>
          <p:cNvCxnSpPr>
            <a:cxnSpLocks noChangeShapeType="1"/>
            <a:stCxn id="49159" idx="3"/>
            <a:endCxn id="49163" idx="1"/>
          </p:cNvCxnSpPr>
          <p:nvPr/>
        </p:nvCxnSpPr>
        <p:spPr bwMode="auto">
          <a:xfrm>
            <a:off x="3509963" y="2919413"/>
            <a:ext cx="339725" cy="1108075"/>
          </a:xfrm>
          <a:prstGeom prst="bentConnector3">
            <a:avLst>
              <a:gd name="adj1" fmla="val 49866"/>
            </a:avLst>
          </a:prstGeom>
          <a:noFill/>
          <a:ln w="9525">
            <a:solidFill>
              <a:srgbClr val="000000"/>
            </a:solidFill>
            <a:miter lim="800000"/>
            <a:headEnd/>
            <a:tailEnd/>
          </a:ln>
        </p:spPr>
      </p:cxnSp>
      <p:cxnSp>
        <p:nvCxnSpPr>
          <p:cNvPr id="49177" name="AutoShape 24"/>
          <p:cNvCxnSpPr>
            <a:cxnSpLocks noChangeShapeType="1"/>
            <a:stCxn id="49160" idx="3"/>
            <a:endCxn id="49164" idx="1"/>
          </p:cNvCxnSpPr>
          <p:nvPr/>
        </p:nvCxnSpPr>
        <p:spPr bwMode="auto">
          <a:xfrm>
            <a:off x="5175250" y="1909763"/>
            <a:ext cx="371475" cy="1587"/>
          </a:xfrm>
          <a:prstGeom prst="straightConnector1">
            <a:avLst/>
          </a:prstGeom>
          <a:noFill/>
          <a:ln w="9525">
            <a:solidFill>
              <a:srgbClr val="000000"/>
            </a:solidFill>
            <a:round/>
            <a:headEnd/>
            <a:tailEnd/>
          </a:ln>
        </p:spPr>
      </p:cxnSp>
      <p:cxnSp>
        <p:nvCxnSpPr>
          <p:cNvPr id="49178" name="AutoShape 25"/>
          <p:cNvCxnSpPr>
            <a:cxnSpLocks noChangeShapeType="1"/>
            <a:stCxn id="49163" idx="3"/>
            <a:endCxn id="49161" idx="1"/>
          </p:cNvCxnSpPr>
          <p:nvPr/>
        </p:nvCxnSpPr>
        <p:spPr bwMode="auto">
          <a:xfrm flipV="1">
            <a:off x="5175250" y="3032125"/>
            <a:ext cx="371475" cy="995363"/>
          </a:xfrm>
          <a:prstGeom prst="bentConnector3">
            <a:avLst>
              <a:gd name="adj1" fmla="val 49875"/>
            </a:avLst>
          </a:prstGeom>
          <a:noFill/>
          <a:ln w="9525">
            <a:solidFill>
              <a:srgbClr val="000000"/>
            </a:solidFill>
            <a:miter lim="800000"/>
            <a:headEnd/>
            <a:tailEnd/>
          </a:ln>
        </p:spPr>
      </p:cxnSp>
      <p:cxnSp>
        <p:nvCxnSpPr>
          <p:cNvPr id="49179" name="AutoShape 26"/>
          <p:cNvCxnSpPr>
            <a:cxnSpLocks noChangeShapeType="1"/>
            <a:stCxn id="49163" idx="3"/>
            <a:endCxn id="49167" idx="1"/>
          </p:cNvCxnSpPr>
          <p:nvPr/>
        </p:nvCxnSpPr>
        <p:spPr bwMode="auto">
          <a:xfrm>
            <a:off x="5175250" y="4027488"/>
            <a:ext cx="371475" cy="111125"/>
          </a:xfrm>
          <a:prstGeom prst="bentConnector3">
            <a:avLst>
              <a:gd name="adj1" fmla="val 49875"/>
            </a:avLst>
          </a:prstGeom>
          <a:noFill/>
          <a:ln w="9525">
            <a:solidFill>
              <a:srgbClr val="000000"/>
            </a:solidFill>
            <a:miter lim="800000"/>
            <a:headEnd/>
            <a:tailEnd/>
          </a:ln>
        </p:spPr>
      </p:cxnSp>
      <p:cxnSp>
        <p:nvCxnSpPr>
          <p:cNvPr id="49180" name="AutoShape 27"/>
          <p:cNvCxnSpPr>
            <a:cxnSpLocks noChangeShapeType="1"/>
            <a:stCxn id="49163" idx="3"/>
            <a:endCxn id="49166" idx="1"/>
          </p:cNvCxnSpPr>
          <p:nvPr/>
        </p:nvCxnSpPr>
        <p:spPr bwMode="auto">
          <a:xfrm>
            <a:off x="5175250" y="4027488"/>
            <a:ext cx="371475" cy="1162050"/>
          </a:xfrm>
          <a:prstGeom prst="bentConnector3">
            <a:avLst>
              <a:gd name="adj1" fmla="val 49875"/>
            </a:avLst>
          </a:prstGeom>
          <a:noFill/>
          <a:ln w="9525">
            <a:solidFill>
              <a:srgbClr val="000000"/>
            </a:solidFill>
            <a:miter lim="800000"/>
            <a:headEnd/>
            <a:tailEnd/>
          </a:ln>
        </p:spPr>
      </p:cxnSp>
      <p:cxnSp>
        <p:nvCxnSpPr>
          <p:cNvPr id="49181" name="AutoShape 28"/>
          <p:cNvCxnSpPr>
            <a:cxnSpLocks noChangeShapeType="1"/>
            <a:stCxn id="49161" idx="3"/>
            <a:endCxn id="49165" idx="1"/>
          </p:cNvCxnSpPr>
          <p:nvPr/>
        </p:nvCxnSpPr>
        <p:spPr bwMode="auto">
          <a:xfrm>
            <a:off x="6870700" y="3032125"/>
            <a:ext cx="300038" cy="0"/>
          </a:xfrm>
          <a:prstGeom prst="straightConnector1">
            <a:avLst/>
          </a:prstGeom>
          <a:noFill/>
          <a:ln w="9525">
            <a:solidFill>
              <a:srgbClr val="000000"/>
            </a:solidFill>
            <a:round/>
            <a:headEnd/>
            <a:tailEnd/>
          </a:ln>
        </p:spPr>
      </p:cxnSp>
      <p:cxnSp>
        <p:nvCxnSpPr>
          <p:cNvPr id="49182" name="AutoShape 29"/>
          <p:cNvCxnSpPr>
            <a:cxnSpLocks noChangeShapeType="1"/>
            <a:stCxn id="49167" idx="3"/>
            <a:endCxn id="49168" idx="1"/>
          </p:cNvCxnSpPr>
          <p:nvPr/>
        </p:nvCxnSpPr>
        <p:spPr bwMode="auto">
          <a:xfrm flipV="1">
            <a:off x="6870700" y="4137025"/>
            <a:ext cx="300038" cy="1588"/>
          </a:xfrm>
          <a:prstGeom prst="bentConnector3">
            <a:avLst>
              <a:gd name="adj1" fmla="val 49847"/>
            </a:avLst>
          </a:prstGeom>
          <a:noFill/>
          <a:ln w="9525">
            <a:solidFill>
              <a:srgbClr val="000000"/>
            </a:solidFill>
            <a:miter lim="800000"/>
            <a:headEnd/>
            <a:tailEnd/>
          </a:ln>
        </p:spPr>
      </p:cxnSp>
      <p:cxnSp>
        <p:nvCxnSpPr>
          <p:cNvPr id="49183" name="AutoShape 30"/>
          <p:cNvCxnSpPr>
            <a:cxnSpLocks noChangeShapeType="1"/>
            <a:stCxn id="49162" idx="3"/>
            <a:endCxn id="49163" idx="2"/>
          </p:cNvCxnSpPr>
          <p:nvPr/>
        </p:nvCxnSpPr>
        <p:spPr bwMode="auto">
          <a:xfrm flipV="1">
            <a:off x="3509963" y="4494213"/>
            <a:ext cx="1001712" cy="1516062"/>
          </a:xfrm>
          <a:prstGeom prst="bentConnector2">
            <a:avLst/>
          </a:prstGeom>
          <a:noFill/>
          <a:ln w="9525">
            <a:solidFill>
              <a:srgbClr val="000000"/>
            </a:solidFill>
            <a:miter lim="800000"/>
            <a:headEnd/>
            <a:tailEnd/>
          </a:ln>
        </p:spPr>
      </p:cxnSp>
      <p:sp>
        <p:nvSpPr>
          <p:cNvPr id="49184" name="Text Box 31"/>
          <p:cNvSpPr txBox="1">
            <a:spLocks noChangeArrowheads="1"/>
          </p:cNvSpPr>
          <p:nvPr/>
        </p:nvSpPr>
        <p:spPr bwMode="auto">
          <a:xfrm>
            <a:off x="7286625" y="935038"/>
            <a:ext cx="1166813" cy="330200"/>
          </a:xfrm>
          <a:prstGeom prst="rect">
            <a:avLst/>
          </a:prstGeom>
          <a:noFill/>
          <a:ln w="9525">
            <a:noFill/>
            <a:miter lim="800000"/>
            <a:headEnd/>
            <a:tailEnd/>
          </a:ln>
        </p:spPr>
        <p:txBody>
          <a:bodyPr lIns="74295" tIns="8890" rIns="74295" bIns="8890"/>
          <a:lstStyle/>
          <a:p>
            <a:pPr>
              <a:lnSpc>
                <a:spcPct val="96000"/>
              </a:lnSpc>
            </a:pPr>
            <a:r>
              <a:rPr lang="ja-JP" altLang="en-US">
                <a:latin typeface="Century" pitchFamily="18" charset="0"/>
                <a:ea typeface="ＭＳ ゴシック" pitchFamily="49" charset="-128"/>
              </a:rPr>
              <a:t>なぜ４</a:t>
            </a:r>
            <a:endParaRPr lang="ja-JP" altLang="en-US">
              <a:ea typeface="ＭＳ ゴシック" pitchFamily="49" charset="-128"/>
            </a:endParaRPr>
          </a:p>
        </p:txBody>
      </p:sp>
      <p:sp>
        <p:nvSpPr>
          <p:cNvPr id="49185" name="Oval 32"/>
          <p:cNvSpPr>
            <a:spLocks noChangeArrowheads="1"/>
          </p:cNvSpPr>
          <p:nvPr/>
        </p:nvSpPr>
        <p:spPr bwMode="auto">
          <a:xfrm>
            <a:off x="5203825" y="1341438"/>
            <a:ext cx="1855788" cy="3382962"/>
          </a:xfrm>
          <a:prstGeom prst="ellipse">
            <a:avLst/>
          </a:prstGeom>
          <a:noFill/>
          <a:ln w="15875" algn="ctr">
            <a:solidFill>
              <a:srgbClr val="00CC00"/>
            </a:solidFill>
            <a:prstDash val="dash"/>
            <a:round/>
            <a:headEnd/>
            <a:tailEnd/>
          </a:ln>
        </p:spPr>
        <p:txBody>
          <a:bodyPr lIns="74295" tIns="8890" rIns="74295" bIns="8890"/>
          <a:lstStyle/>
          <a:p>
            <a:endParaRPr lang="ja-JP" altLang="en-US"/>
          </a:p>
        </p:txBody>
      </p:sp>
      <p:sp>
        <p:nvSpPr>
          <p:cNvPr id="49186" name="AutoShape 33"/>
          <p:cNvSpPr>
            <a:spLocks/>
          </p:cNvSpPr>
          <p:nvPr/>
        </p:nvSpPr>
        <p:spPr bwMode="auto">
          <a:xfrm>
            <a:off x="7237413" y="1558925"/>
            <a:ext cx="1274762" cy="892175"/>
          </a:xfrm>
          <a:prstGeom prst="borderCallout2">
            <a:avLst>
              <a:gd name="adj1" fmla="val 31412"/>
              <a:gd name="adj2" fmla="val -8657"/>
              <a:gd name="adj3" fmla="val 31412"/>
              <a:gd name="adj4" fmla="val -20417"/>
              <a:gd name="adj5" fmla="val 80454"/>
              <a:gd name="adj6" fmla="val -34634"/>
            </a:avLst>
          </a:prstGeom>
          <a:solidFill>
            <a:srgbClr val="CCFFCC"/>
          </a:solidFill>
          <a:ln w="15875" algn="ctr">
            <a:solidFill>
              <a:srgbClr val="00CC00"/>
            </a:solidFill>
            <a:miter lim="800000"/>
            <a:headEnd/>
            <a:tailEnd/>
          </a:ln>
        </p:spPr>
        <p:txBody>
          <a:bodyPr lIns="74295" tIns="8890" rIns="74295" bIns="8890">
            <a:spAutoFit/>
          </a:bodyPr>
          <a:lstStyle/>
          <a:p>
            <a:pPr>
              <a:lnSpc>
                <a:spcPct val="104000"/>
              </a:lnSpc>
            </a:pPr>
            <a:r>
              <a:rPr lang="ja-JP" altLang="en-US">
                <a:latin typeface="Century" pitchFamily="18" charset="0"/>
                <a:ea typeface="ＭＳ ゴシック" pitchFamily="49" charset="-128"/>
              </a:rPr>
              <a:t>周囲の環境の原因④</a:t>
            </a:r>
            <a:endParaRPr lang="ja-JP" altLang="en-US">
              <a:ea typeface="ＭＳ ゴシック" pitchFamily="49" charset="-128"/>
            </a:endParaRPr>
          </a:p>
        </p:txBody>
      </p:sp>
      <p:sp>
        <p:nvSpPr>
          <p:cNvPr id="49187" name="Oval 34"/>
          <p:cNvSpPr>
            <a:spLocks noChangeArrowheads="1"/>
          </p:cNvSpPr>
          <p:nvPr/>
        </p:nvSpPr>
        <p:spPr bwMode="auto">
          <a:xfrm>
            <a:off x="7051675" y="2419350"/>
            <a:ext cx="1506538" cy="2324100"/>
          </a:xfrm>
          <a:prstGeom prst="ellipse">
            <a:avLst/>
          </a:prstGeom>
          <a:noFill/>
          <a:ln w="15875" algn="ctr">
            <a:solidFill>
              <a:srgbClr val="FF00FF"/>
            </a:solidFill>
            <a:prstDash val="dash"/>
            <a:round/>
            <a:headEnd/>
            <a:tailEnd/>
          </a:ln>
        </p:spPr>
        <p:txBody>
          <a:bodyPr lIns="74295" tIns="8890" rIns="74295" bIns="8890"/>
          <a:lstStyle/>
          <a:p>
            <a:endParaRPr lang="ja-JP" altLang="en-US"/>
          </a:p>
        </p:txBody>
      </p:sp>
      <p:sp>
        <p:nvSpPr>
          <p:cNvPr id="49188" name="AutoShape 35"/>
          <p:cNvSpPr>
            <a:spLocks/>
          </p:cNvSpPr>
          <p:nvPr/>
        </p:nvSpPr>
        <p:spPr bwMode="auto">
          <a:xfrm>
            <a:off x="7480300" y="5060950"/>
            <a:ext cx="1274763" cy="606425"/>
          </a:xfrm>
          <a:prstGeom prst="borderCallout2">
            <a:avLst>
              <a:gd name="adj1" fmla="val 12810"/>
              <a:gd name="adj2" fmla="val -5977"/>
              <a:gd name="adj3" fmla="val 12810"/>
              <a:gd name="adj4" fmla="val -12454"/>
              <a:gd name="adj5" fmla="val -92171"/>
              <a:gd name="adj6" fmla="val -20176"/>
            </a:avLst>
          </a:prstGeom>
          <a:solidFill>
            <a:srgbClr val="FF99CC"/>
          </a:solidFill>
          <a:ln w="15875" algn="ctr">
            <a:solidFill>
              <a:srgbClr val="FF3399"/>
            </a:solidFill>
            <a:miter lim="800000"/>
            <a:headEnd/>
            <a:tailEnd/>
          </a:ln>
        </p:spPr>
        <p:txBody>
          <a:bodyPr lIns="74295" tIns="8890" rIns="74295" bIns="8890">
            <a:spAutoFit/>
          </a:bodyPr>
          <a:lstStyle/>
          <a:p>
            <a:pPr>
              <a:lnSpc>
                <a:spcPct val="104000"/>
              </a:lnSpc>
            </a:pPr>
            <a:r>
              <a:rPr lang="ja-JP" altLang="en-US" dirty="0">
                <a:latin typeface="Century" pitchFamily="18" charset="0"/>
                <a:ea typeface="ＭＳ ゴシック" pitchFamily="49" charset="-128"/>
              </a:rPr>
              <a:t>管理上の</a:t>
            </a:r>
            <a:endParaRPr lang="ja-JP" altLang="en-US" dirty="0">
              <a:latin typeface="Times New Roman" pitchFamily="18" charset="0"/>
              <a:ea typeface="ＭＳ ゴシック" pitchFamily="49" charset="-128"/>
            </a:endParaRPr>
          </a:p>
          <a:p>
            <a:pPr>
              <a:lnSpc>
                <a:spcPct val="104000"/>
              </a:lnSpc>
            </a:pPr>
            <a:r>
              <a:rPr lang="ja-JP" altLang="en-US" dirty="0">
                <a:latin typeface="Century" pitchFamily="18" charset="0"/>
                <a:ea typeface="ＭＳ ゴシック" pitchFamily="49" charset="-128"/>
              </a:rPr>
              <a:t>原因⑤</a:t>
            </a:r>
            <a:endParaRPr lang="ja-JP" altLang="en-US" dirty="0">
              <a:ea typeface="ＭＳ ゴシック" pitchFamily="49" charset="-128"/>
            </a:endParaRP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62</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8"/>
          <p:cNvSpPr>
            <a:spLocks noGrp="1" noChangeArrowheads="1"/>
          </p:cNvSpPr>
          <p:nvPr>
            <p:ph type="body" idx="1"/>
          </p:nvPr>
        </p:nvSpPr>
        <p:spPr>
          <a:xfrm>
            <a:off x="971550" y="1196975"/>
            <a:ext cx="7561263" cy="4868863"/>
          </a:xfrm>
        </p:spPr>
        <p:txBody>
          <a:bodyPr/>
          <a:lstStyle/>
          <a:p>
            <a:pPr eaLnBrk="1" hangingPunct="1">
              <a:buFont typeface="Wingdings" pitchFamily="2" charset="2"/>
              <a:buNone/>
            </a:pPr>
            <a:endParaRPr lang="en-US" altLang="ja-JP" sz="1400" dirty="0"/>
          </a:p>
          <a:p>
            <a:pPr eaLnBrk="1" hangingPunct="1"/>
            <a:r>
              <a:rPr lang="ja-JP" altLang="en-US" dirty="0"/>
              <a:t>原因を考える視点（５つの視点）：</a:t>
            </a:r>
          </a:p>
          <a:p>
            <a:pPr eaLnBrk="1" hangingPunct="1">
              <a:buFont typeface="Wingdings" pitchFamily="2" charset="2"/>
              <a:buNone/>
            </a:pPr>
            <a:r>
              <a:rPr lang="ja-JP" altLang="en-US" sz="2800" dirty="0"/>
              <a:t>　</a:t>
            </a:r>
            <a:r>
              <a:rPr lang="en-US" altLang="ja-JP" sz="2800" dirty="0"/>
              <a:t>(1)</a:t>
            </a:r>
            <a:r>
              <a:rPr lang="ja-JP" altLang="en-US" sz="2800" dirty="0"/>
              <a:t> ドライバー本人　</a:t>
            </a:r>
            <a:endParaRPr lang="en-US" altLang="ja-JP" sz="2800" dirty="0"/>
          </a:p>
          <a:p>
            <a:pPr eaLnBrk="1" hangingPunct="1">
              <a:buFont typeface="Wingdings" pitchFamily="2" charset="2"/>
              <a:buNone/>
            </a:pPr>
            <a:r>
              <a:rPr lang="ja-JP" altLang="en-US" sz="2800" dirty="0"/>
              <a:t>　</a:t>
            </a:r>
            <a:r>
              <a:rPr lang="en-US" altLang="ja-JP" sz="2800" dirty="0"/>
              <a:t>(2)</a:t>
            </a:r>
            <a:r>
              <a:rPr lang="ja-JP" altLang="en-US" sz="2800" dirty="0"/>
              <a:t> 相手　</a:t>
            </a:r>
          </a:p>
          <a:p>
            <a:pPr eaLnBrk="1" hangingPunct="1">
              <a:buFont typeface="Wingdings" pitchFamily="2" charset="2"/>
              <a:buNone/>
            </a:pPr>
            <a:r>
              <a:rPr lang="ja-JP" altLang="en-US" sz="2800" dirty="0"/>
              <a:t>　</a:t>
            </a:r>
            <a:r>
              <a:rPr lang="en-US" altLang="ja-JP" sz="2800" dirty="0"/>
              <a:t>(3)</a:t>
            </a:r>
            <a:r>
              <a:rPr lang="ja-JP" altLang="en-US" sz="2800" dirty="0"/>
              <a:t> ハード面　</a:t>
            </a:r>
            <a:endParaRPr lang="en-US" altLang="ja-JP" sz="2800" dirty="0"/>
          </a:p>
          <a:p>
            <a:pPr eaLnBrk="1" hangingPunct="1">
              <a:buFont typeface="Wingdings" pitchFamily="2" charset="2"/>
              <a:buNone/>
            </a:pPr>
            <a:r>
              <a:rPr lang="ja-JP" altLang="en-US" sz="2800" dirty="0"/>
              <a:t>　</a:t>
            </a:r>
            <a:r>
              <a:rPr lang="en-US" altLang="ja-JP" sz="2800" dirty="0"/>
              <a:t>(4)</a:t>
            </a:r>
            <a:r>
              <a:rPr lang="ja-JP" altLang="en-US" sz="2800" dirty="0"/>
              <a:t> 周囲の環境　　  </a:t>
            </a:r>
          </a:p>
          <a:p>
            <a:pPr eaLnBrk="1" hangingPunct="1">
              <a:buFont typeface="Wingdings" pitchFamily="2" charset="2"/>
              <a:buNone/>
            </a:pPr>
            <a:r>
              <a:rPr lang="ja-JP" altLang="en-US" sz="2800" dirty="0"/>
              <a:t>　</a:t>
            </a:r>
            <a:r>
              <a:rPr lang="en-US" altLang="ja-JP" sz="2800" dirty="0"/>
              <a:t>(5)</a:t>
            </a:r>
            <a:r>
              <a:rPr lang="ja-JP" altLang="en-US" sz="2800" dirty="0"/>
              <a:t> 安全管理</a:t>
            </a:r>
          </a:p>
          <a:p>
            <a:pPr eaLnBrk="1" hangingPunct="1">
              <a:buFont typeface="Wingdings" pitchFamily="2" charset="2"/>
              <a:buNone/>
            </a:pPr>
            <a:endParaRPr lang="ja-JP" altLang="en-US" sz="1400" dirty="0"/>
          </a:p>
          <a:p>
            <a:pPr eaLnBrk="1" hangingPunct="1"/>
            <a:r>
              <a:rPr lang="ja-JP" altLang="en-US" dirty="0"/>
              <a:t>「本人の不注意」は、なぜ起こったのか？</a:t>
            </a:r>
          </a:p>
        </p:txBody>
      </p:sp>
      <p:pic>
        <p:nvPicPr>
          <p:cNvPr id="50180" name="Picture 9"/>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14026" name="Rectangle 10"/>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en-US" altLang="ja-JP" sz="3200" dirty="0"/>
              <a:t>③-14</a:t>
            </a:r>
            <a:r>
              <a:rPr lang="ja-JP" altLang="en-US" sz="3200" dirty="0"/>
              <a:t>　根本的な原因の分析：ポイント</a:t>
            </a:r>
          </a:p>
        </p:txBody>
      </p:sp>
      <p:sp>
        <p:nvSpPr>
          <p:cNvPr id="2" name="正方形/長方形 1"/>
          <p:cNvSpPr/>
          <p:nvPr/>
        </p:nvSpPr>
        <p:spPr>
          <a:xfrm>
            <a:off x="5403787" y="2721292"/>
            <a:ext cx="2864887" cy="1477328"/>
          </a:xfrm>
          <a:prstGeom prst="rect">
            <a:avLst/>
          </a:prstGeom>
          <a:solidFill>
            <a:srgbClr val="CCFFCC"/>
          </a:solidFill>
        </p:spPr>
        <p:txBody>
          <a:bodyPr wrap="none">
            <a:spAutoFit/>
          </a:bodyPr>
          <a:lstStyle/>
          <a:p>
            <a:pPr>
              <a:defRPr/>
            </a:pPr>
            <a:r>
              <a:rPr lang="ja-JP" altLang="en-US" dirty="0"/>
              <a:t>スライド③</a:t>
            </a:r>
            <a:r>
              <a:rPr lang="en-US" altLang="ja-JP" dirty="0"/>
              <a:t>-5</a:t>
            </a:r>
          </a:p>
          <a:p>
            <a:pPr>
              <a:defRPr/>
            </a:pPr>
            <a:r>
              <a:rPr lang="ja-JP" altLang="en-US" dirty="0"/>
              <a:t>「事故分析手法（</a:t>
            </a:r>
            <a:r>
              <a:rPr lang="en-US" altLang="ja-JP" dirty="0"/>
              <a:t>4M4E</a:t>
            </a:r>
            <a:r>
              <a:rPr lang="ja-JP" altLang="en-US" dirty="0"/>
              <a:t>）」の</a:t>
            </a:r>
            <a:endParaRPr lang="en-US" altLang="ja-JP" dirty="0"/>
          </a:p>
          <a:p>
            <a:pPr>
              <a:defRPr/>
            </a:pPr>
            <a:r>
              <a:rPr lang="en-US" altLang="ja-JP" dirty="0"/>
              <a:t>4M (Man, Machine, </a:t>
            </a:r>
          </a:p>
          <a:p>
            <a:pPr>
              <a:defRPr/>
            </a:pPr>
            <a:r>
              <a:rPr lang="en-US" altLang="ja-JP" dirty="0"/>
              <a:t>Media, Management)</a:t>
            </a:r>
          </a:p>
          <a:p>
            <a:pPr>
              <a:defRPr/>
            </a:pPr>
            <a:r>
              <a:rPr lang="ja-JP" altLang="en-US" dirty="0"/>
              <a:t>を参照</a:t>
            </a:r>
          </a:p>
        </p:txBody>
      </p:sp>
      <p:sp>
        <p:nvSpPr>
          <p:cNvPr id="3" name="右中かっこ 2"/>
          <p:cNvSpPr/>
          <p:nvPr/>
        </p:nvSpPr>
        <p:spPr bwMode="auto">
          <a:xfrm>
            <a:off x="4881273" y="2240756"/>
            <a:ext cx="522514" cy="2438400"/>
          </a:xfrm>
          <a:prstGeom prst="rightBrac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4" name="スライド番号プレースホルダー 3"/>
          <p:cNvSpPr>
            <a:spLocks noGrp="1"/>
          </p:cNvSpPr>
          <p:nvPr>
            <p:ph type="sldNum" sz="quarter" idx="11"/>
          </p:nvPr>
        </p:nvSpPr>
        <p:spPr/>
        <p:txBody>
          <a:bodyPr/>
          <a:lstStyle/>
          <a:p>
            <a:pPr>
              <a:defRPr/>
            </a:pPr>
            <a:fld id="{8DEB9206-6B62-49F8-BC94-D9E684E3D2D0}" type="slidenum">
              <a:rPr lang="en-US" altLang="ja-JP" smtClean="0"/>
              <a:pPr>
                <a:defRPr/>
              </a:pPr>
              <a:t>63</a:t>
            </a:fld>
            <a:endParaRPr lang="en-US" altLang="ja-JP"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3" name="グループ化 19"/>
          <p:cNvGrpSpPr>
            <a:grpSpLocks/>
          </p:cNvGrpSpPr>
          <p:nvPr/>
        </p:nvGrpSpPr>
        <p:grpSpPr bwMode="auto">
          <a:xfrm>
            <a:off x="468313" y="981075"/>
            <a:ext cx="8318500" cy="5392738"/>
            <a:chOff x="468313" y="1268413"/>
            <a:chExt cx="8318500" cy="5392737"/>
          </a:xfrm>
        </p:grpSpPr>
        <p:sp>
          <p:nvSpPr>
            <p:cNvPr id="51206" name="AutoShape 20"/>
            <p:cNvSpPr>
              <a:spLocks noChangeArrowheads="1"/>
            </p:cNvSpPr>
            <p:nvPr/>
          </p:nvSpPr>
          <p:spPr bwMode="auto">
            <a:xfrm>
              <a:off x="3059113" y="1476375"/>
              <a:ext cx="2449512" cy="485775"/>
            </a:xfrm>
            <a:prstGeom prst="rightArrow">
              <a:avLst>
                <a:gd name="adj1" fmla="val 44444"/>
                <a:gd name="adj2" fmla="val 83668"/>
              </a:avLst>
            </a:prstGeom>
            <a:solidFill>
              <a:schemeClr val="hlink"/>
            </a:solidFill>
            <a:ln w="9525" algn="ctr">
              <a:noFill/>
              <a:miter lim="800000"/>
              <a:headEnd/>
              <a:tailEnd/>
            </a:ln>
          </p:spPr>
          <p:txBody>
            <a:bodyPr anchor="ctr">
              <a:spAutoFit/>
            </a:bodyPr>
            <a:lstStyle/>
            <a:p>
              <a:endParaRPr lang="ja-JP" altLang="en-US"/>
            </a:p>
          </p:txBody>
        </p:sp>
        <p:sp>
          <p:nvSpPr>
            <p:cNvPr id="51207" name="AutoShape 21"/>
            <p:cNvSpPr>
              <a:spLocks noChangeArrowheads="1"/>
            </p:cNvSpPr>
            <p:nvPr/>
          </p:nvSpPr>
          <p:spPr bwMode="auto">
            <a:xfrm>
              <a:off x="3059113" y="3933825"/>
              <a:ext cx="2593975" cy="485775"/>
            </a:xfrm>
            <a:prstGeom prst="rightArrow">
              <a:avLst>
                <a:gd name="adj1" fmla="val 49676"/>
                <a:gd name="adj2" fmla="val 90259"/>
              </a:avLst>
            </a:prstGeom>
            <a:solidFill>
              <a:schemeClr val="hlink"/>
            </a:solidFill>
            <a:ln w="9525" algn="ctr">
              <a:noFill/>
              <a:miter lim="800000"/>
              <a:headEnd/>
              <a:tailEnd/>
            </a:ln>
          </p:spPr>
          <p:txBody>
            <a:bodyPr anchor="ctr">
              <a:spAutoFit/>
            </a:bodyPr>
            <a:lstStyle/>
            <a:p>
              <a:endParaRPr lang="ja-JP" altLang="en-US"/>
            </a:p>
          </p:txBody>
        </p:sp>
        <p:sp>
          <p:nvSpPr>
            <p:cNvPr id="51208" name="AutoShape 22"/>
            <p:cNvSpPr>
              <a:spLocks noChangeArrowheads="1"/>
            </p:cNvSpPr>
            <p:nvPr/>
          </p:nvSpPr>
          <p:spPr bwMode="auto">
            <a:xfrm>
              <a:off x="3059113" y="2565400"/>
              <a:ext cx="2522537" cy="485775"/>
            </a:xfrm>
            <a:prstGeom prst="rightArrow">
              <a:avLst>
                <a:gd name="adj1" fmla="val 49676"/>
                <a:gd name="adj2" fmla="val 71810"/>
              </a:avLst>
            </a:prstGeom>
            <a:solidFill>
              <a:schemeClr val="hlink"/>
            </a:solidFill>
            <a:ln w="9525" algn="ctr">
              <a:noFill/>
              <a:miter lim="800000"/>
              <a:headEnd/>
              <a:tailEnd/>
            </a:ln>
          </p:spPr>
          <p:txBody>
            <a:bodyPr anchor="ctr">
              <a:spAutoFit/>
            </a:bodyPr>
            <a:lstStyle/>
            <a:p>
              <a:endParaRPr lang="ja-JP" altLang="en-US"/>
            </a:p>
          </p:txBody>
        </p:sp>
        <p:sp>
          <p:nvSpPr>
            <p:cNvPr id="51209" name="AutoShape 23"/>
            <p:cNvSpPr>
              <a:spLocks noChangeArrowheads="1"/>
            </p:cNvSpPr>
            <p:nvPr/>
          </p:nvSpPr>
          <p:spPr bwMode="auto">
            <a:xfrm>
              <a:off x="3132138" y="6021388"/>
              <a:ext cx="2447925" cy="485775"/>
            </a:xfrm>
            <a:prstGeom prst="rightArrow">
              <a:avLst>
                <a:gd name="adj1" fmla="val 49676"/>
                <a:gd name="adj2" fmla="val 85177"/>
              </a:avLst>
            </a:prstGeom>
            <a:solidFill>
              <a:schemeClr val="hlink"/>
            </a:solidFill>
            <a:ln w="9525" algn="ctr">
              <a:noFill/>
              <a:miter lim="800000"/>
              <a:headEnd/>
              <a:tailEnd/>
            </a:ln>
          </p:spPr>
          <p:txBody>
            <a:bodyPr anchor="ctr">
              <a:spAutoFit/>
            </a:bodyPr>
            <a:lstStyle/>
            <a:p>
              <a:endParaRPr lang="ja-JP" altLang="en-US"/>
            </a:p>
          </p:txBody>
        </p:sp>
        <p:sp>
          <p:nvSpPr>
            <p:cNvPr id="51210" name="AutoShape 24"/>
            <p:cNvSpPr>
              <a:spLocks noChangeArrowheads="1"/>
            </p:cNvSpPr>
            <p:nvPr/>
          </p:nvSpPr>
          <p:spPr bwMode="auto">
            <a:xfrm>
              <a:off x="3132138" y="5084763"/>
              <a:ext cx="2447925" cy="485775"/>
            </a:xfrm>
            <a:prstGeom prst="rightArrow">
              <a:avLst>
                <a:gd name="adj1" fmla="val 49676"/>
                <a:gd name="adj2" fmla="val 85177"/>
              </a:avLst>
            </a:prstGeom>
            <a:solidFill>
              <a:schemeClr val="hlink"/>
            </a:solidFill>
            <a:ln w="9525" algn="ctr">
              <a:noFill/>
              <a:miter lim="800000"/>
              <a:headEnd/>
              <a:tailEnd/>
            </a:ln>
          </p:spPr>
          <p:txBody>
            <a:bodyPr anchor="ctr">
              <a:spAutoFit/>
            </a:bodyPr>
            <a:lstStyle/>
            <a:p>
              <a:endParaRPr lang="ja-JP" altLang="en-US"/>
            </a:p>
          </p:txBody>
        </p:sp>
        <p:sp>
          <p:nvSpPr>
            <p:cNvPr id="51211" name="AutoShape 9"/>
            <p:cNvSpPr>
              <a:spLocks noChangeArrowheads="1"/>
            </p:cNvSpPr>
            <p:nvPr/>
          </p:nvSpPr>
          <p:spPr bwMode="auto">
            <a:xfrm>
              <a:off x="469900" y="1335524"/>
              <a:ext cx="2514600" cy="715089"/>
            </a:xfrm>
            <a:prstGeom prst="roundRect">
              <a:avLst>
                <a:gd name="adj" fmla="val 16667"/>
              </a:avLst>
            </a:prstGeom>
            <a:solidFill>
              <a:schemeClr val="bg1"/>
            </a:solidFill>
            <a:ln w="31750" algn="ctr">
              <a:solidFill>
                <a:srgbClr val="FF6699"/>
              </a:solidFill>
              <a:round/>
              <a:headEnd/>
              <a:tailEnd/>
            </a:ln>
          </p:spPr>
          <p:txBody>
            <a:bodyPr anchor="ctr">
              <a:spAutoFit/>
            </a:bodyPr>
            <a:lstStyle/>
            <a:p>
              <a:r>
                <a:rPr lang="ja-JP" altLang="en-US" sz="2000" b="1"/>
                <a:t>ﾄﾞﾗｲﾊﾞｰ本人の原因</a:t>
              </a:r>
            </a:p>
            <a:p>
              <a:r>
                <a:rPr lang="ja-JP" altLang="en-US" sz="1600">
                  <a:solidFill>
                    <a:schemeClr val="bg2"/>
                  </a:solidFill>
                </a:rPr>
                <a:t>・知識不足</a:t>
              </a:r>
              <a:endParaRPr lang="ja-JP" altLang="en-US" sz="1600"/>
            </a:p>
          </p:txBody>
        </p:sp>
        <p:sp>
          <p:nvSpPr>
            <p:cNvPr id="51212" name="AutoShape 10"/>
            <p:cNvSpPr>
              <a:spLocks noChangeArrowheads="1"/>
            </p:cNvSpPr>
            <p:nvPr/>
          </p:nvSpPr>
          <p:spPr bwMode="auto">
            <a:xfrm>
              <a:off x="468313" y="5724525"/>
              <a:ext cx="2522537" cy="936625"/>
            </a:xfrm>
            <a:prstGeom prst="roundRect">
              <a:avLst>
                <a:gd name="adj" fmla="val 16667"/>
              </a:avLst>
            </a:prstGeom>
            <a:solidFill>
              <a:schemeClr val="bg1"/>
            </a:solidFill>
            <a:ln w="31750" algn="ctr">
              <a:solidFill>
                <a:srgbClr val="FF9900"/>
              </a:solidFill>
              <a:round/>
              <a:headEnd/>
              <a:tailEnd/>
            </a:ln>
          </p:spPr>
          <p:txBody>
            <a:bodyPr anchor="ctr">
              <a:spAutoFit/>
            </a:bodyPr>
            <a:lstStyle/>
            <a:p>
              <a:r>
                <a:rPr lang="ja-JP" altLang="en-US" sz="1600" b="1"/>
                <a:t>相手の原因</a:t>
              </a:r>
            </a:p>
            <a:p>
              <a:r>
                <a:rPr lang="ja-JP" altLang="en-US" sz="1600">
                  <a:solidFill>
                    <a:schemeClr val="bg2"/>
                  </a:solidFill>
                </a:rPr>
                <a:t>傘をさしていたので、</a:t>
              </a:r>
            </a:p>
            <a:p>
              <a:r>
                <a:rPr lang="ja-JP" altLang="en-US" sz="1600">
                  <a:solidFill>
                    <a:schemeClr val="bg2"/>
                  </a:solidFill>
                </a:rPr>
                <a:t>自動車が見えなかった</a:t>
              </a:r>
            </a:p>
          </p:txBody>
        </p:sp>
        <p:sp>
          <p:nvSpPr>
            <p:cNvPr id="51213" name="AutoShape 11"/>
            <p:cNvSpPr>
              <a:spLocks noChangeArrowheads="1"/>
            </p:cNvSpPr>
            <p:nvPr/>
          </p:nvSpPr>
          <p:spPr bwMode="auto">
            <a:xfrm>
              <a:off x="474663" y="3592513"/>
              <a:ext cx="2508250" cy="1003300"/>
            </a:xfrm>
            <a:prstGeom prst="roundRect">
              <a:avLst>
                <a:gd name="adj" fmla="val 16667"/>
              </a:avLst>
            </a:prstGeom>
            <a:solidFill>
              <a:schemeClr val="bg1"/>
            </a:solidFill>
            <a:ln w="31750" algn="ctr">
              <a:solidFill>
                <a:srgbClr val="0066FF"/>
              </a:solidFill>
              <a:round/>
              <a:headEnd/>
              <a:tailEnd/>
            </a:ln>
          </p:spPr>
          <p:txBody>
            <a:bodyPr anchor="ctr">
              <a:spAutoFit/>
            </a:bodyPr>
            <a:lstStyle/>
            <a:p>
              <a:r>
                <a:rPr lang="ja-JP" altLang="en-US" sz="2000" b="1"/>
                <a:t>ハード面の原因</a:t>
              </a:r>
            </a:p>
            <a:p>
              <a:r>
                <a:rPr lang="ja-JP" altLang="en-US" sz="1600">
                  <a:solidFill>
                    <a:schemeClr val="bg2"/>
                  </a:solidFill>
                </a:rPr>
                <a:t>・ミラーで確認できる範囲が限定的</a:t>
              </a:r>
              <a:endParaRPr lang="ja-JP" altLang="en-US" sz="1600"/>
            </a:p>
          </p:txBody>
        </p:sp>
        <p:sp>
          <p:nvSpPr>
            <p:cNvPr id="51214" name="AutoShape 12"/>
            <p:cNvSpPr>
              <a:spLocks noChangeArrowheads="1"/>
            </p:cNvSpPr>
            <p:nvPr/>
          </p:nvSpPr>
          <p:spPr bwMode="auto">
            <a:xfrm>
              <a:off x="468313" y="4714875"/>
              <a:ext cx="2547937" cy="936625"/>
            </a:xfrm>
            <a:prstGeom prst="roundRect">
              <a:avLst>
                <a:gd name="adj" fmla="val 16667"/>
              </a:avLst>
            </a:prstGeom>
            <a:solidFill>
              <a:schemeClr val="bg1"/>
            </a:solidFill>
            <a:ln w="31750" algn="ctr">
              <a:solidFill>
                <a:srgbClr val="66FF33"/>
              </a:solidFill>
              <a:round/>
              <a:headEnd/>
              <a:tailEnd/>
            </a:ln>
          </p:spPr>
          <p:txBody>
            <a:bodyPr anchor="ctr">
              <a:spAutoFit/>
            </a:bodyPr>
            <a:lstStyle/>
            <a:p>
              <a:r>
                <a:rPr lang="ja-JP" altLang="en-US" sz="1600" b="1"/>
                <a:t>環境面の原因</a:t>
              </a:r>
            </a:p>
            <a:p>
              <a:r>
                <a:rPr lang="ja-JP" altLang="en-US" sz="1600">
                  <a:solidFill>
                    <a:schemeClr val="bg2"/>
                  </a:solidFill>
                </a:rPr>
                <a:t>・雨・夜で周囲が見えにくい</a:t>
              </a:r>
              <a:endParaRPr lang="ja-JP" altLang="en-US" sz="1600"/>
            </a:p>
          </p:txBody>
        </p:sp>
        <p:sp>
          <p:nvSpPr>
            <p:cNvPr id="51215" name="AutoShape 13"/>
            <p:cNvSpPr>
              <a:spLocks noChangeArrowheads="1"/>
            </p:cNvSpPr>
            <p:nvPr/>
          </p:nvSpPr>
          <p:spPr bwMode="auto">
            <a:xfrm>
              <a:off x="474663" y="2270086"/>
              <a:ext cx="2474912" cy="987504"/>
            </a:xfrm>
            <a:prstGeom prst="roundRect">
              <a:avLst>
                <a:gd name="adj" fmla="val 16667"/>
              </a:avLst>
            </a:prstGeom>
            <a:solidFill>
              <a:schemeClr val="bg1"/>
            </a:solidFill>
            <a:ln w="31750" algn="ctr">
              <a:solidFill>
                <a:srgbClr val="FFFF00"/>
              </a:solidFill>
              <a:round/>
              <a:headEnd/>
              <a:tailEnd/>
            </a:ln>
          </p:spPr>
          <p:txBody>
            <a:bodyPr anchor="ctr">
              <a:spAutoFit/>
            </a:bodyPr>
            <a:lstStyle/>
            <a:p>
              <a:r>
                <a:rPr lang="ja-JP" altLang="en-US" sz="2000" b="1"/>
                <a:t>安全管理上の原因</a:t>
              </a:r>
            </a:p>
            <a:p>
              <a:r>
                <a:rPr lang="ja-JP" altLang="en-US" sz="1600">
                  <a:solidFill>
                    <a:schemeClr val="bg2"/>
                  </a:solidFill>
                </a:rPr>
                <a:t>・配車の方法</a:t>
              </a:r>
            </a:p>
            <a:p>
              <a:r>
                <a:rPr lang="ja-JP" altLang="en-US" sz="1600">
                  <a:solidFill>
                    <a:schemeClr val="bg2"/>
                  </a:solidFill>
                </a:rPr>
                <a:t>の問題</a:t>
              </a:r>
              <a:endParaRPr lang="ja-JP" altLang="en-US" sz="1600"/>
            </a:p>
          </p:txBody>
        </p:sp>
        <p:sp>
          <p:nvSpPr>
            <p:cNvPr id="174096" name="AutoShape 16"/>
            <p:cNvSpPr>
              <a:spLocks noChangeArrowheads="1"/>
            </p:cNvSpPr>
            <p:nvPr/>
          </p:nvSpPr>
          <p:spPr bwMode="auto">
            <a:xfrm>
              <a:off x="5580063" y="1268413"/>
              <a:ext cx="3201987" cy="2128838"/>
            </a:xfrm>
            <a:prstGeom prst="roundRect">
              <a:avLst>
                <a:gd name="adj" fmla="val 16667"/>
              </a:avLst>
            </a:prstGeom>
            <a:gradFill rotWithShape="1">
              <a:gsLst>
                <a:gs pos="0">
                  <a:srgbClr val="FFCCCC"/>
                </a:gs>
                <a:gs pos="50000">
                  <a:schemeClr val="bg1"/>
                </a:gs>
                <a:gs pos="100000">
                  <a:srgbClr val="FFCCCC"/>
                </a:gs>
              </a:gsLst>
              <a:lin ang="5400000" scaled="1"/>
            </a:gradFill>
            <a:ln w="9525" algn="ctr">
              <a:solidFill>
                <a:schemeClr val="tx1"/>
              </a:solidFill>
              <a:round/>
              <a:headEnd/>
              <a:tailEnd/>
            </a:ln>
            <a:effectLst/>
          </p:spPr>
          <p:txBody>
            <a:bodyPr anchor="ctr">
              <a:spAutoFit/>
            </a:bodyPr>
            <a:lstStyle/>
            <a:p>
              <a:pPr algn="l">
                <a:defRPr/>
              </a:pPr>
              <a:endParaRPr lang="en-US" altLang="ja-JP" sz="2000"/>
            </a:p>
            <a:p>
              <a:pPr algn="l">
                <a:defRPr/>
              </a:pPr>
              <a:r>
                <a:rPr lang="ja-JP" altLang="en-US" sz="2000"/>
                <a:t>・事故につながる可能性が高い</a:t>
              </a:r>
            </a:p>
            <a:p>
              <a:pPr algn="l">
                <a:defRPr/>
              </a:pPr>
              <a:r>
                <a:rPr lang="ja-JP" altLang="en-US" sz="2000"/>
                <a:t>・自社で有効な対策がたてられる</a:t>
              </a:r>
            </a:p>
            <a:p>
              <a:pPr algn="l">
                <a:defRPr/>
              </a:pPr>
              <a:endParaRPr lang="en-US" altLang="ja-JP" sz="2000"/>
            </a:p>
          </p:txBody>
        </p:sp>
        <p:sp>
          <p:nvSpPr>
            <p:cNvPr id="51217" name="AutoShape 17"/>
            <p:cNvSpPr>
              <a:spLocks noChangeArrowheads="1"/>
            </p:cNvSpPr>
            <p:nvPr/>
          </p:nvSpPr>
          <p:spPr bwMode="auto">
            <a:xfrm>
              <a:off x="3407014" y="1401763"/>
              <a:ext cx="1566386" cy="5097462"/>
            </a:xfrm>
            <a:prstGeom prst="roundRect">
              <a:avLst>
                <a:gd name="adj" fmla="val 16667"/>
              </a:avLst>
            </a:prstGeom>
            <a:solidFill>
              <a:schemeClr val="bg1"/>
            </a:solidFill>
            <a:ln w="25400" algn="ctr">
              <a:solidFill>
                <a:schemeClr val="hlink"/>
              </a:solidFill>
              <a:round/>
              <a:headEnd/>
              <a:tailEnd/>
            </a:ln>
          </p:spPr>
          <p:txBody>
            <a:bodyPr vert="eaVert" anchor="ctr">
              <a:spAutoFit/>
            </a:bodyPr>
            <a:lstStyle/>
            <a:p>
              <a:pPr algn="l"/>
              <a:r>
                <a:rPr lang="en-US" altLang="ja-JP" sz="2000"/>
                <a:t>          </a:t>
              </a:r>
              <a:r>
                <a:rPr lang="en-US" altLang="ja-JP" sz="2000">
                  <a:latin typeface="ＭＳ Ｐゴシック" pitchFamily="50" charset="-128"/>
                </a:rPr>
                <a:t> </a:t>
              </a:r>
              <a:r>
                <a:rPr lang="ja-JP" altLang="en-US" sz="2000"/>
                <a:t>・事故につながる可能性</a:t>
              </a:r>
            </a:p>
            <a:p>
              <a:pPr algn="l"/>
              <a:r>
                <a:rPr lang="ja-JP" altLang="en-US" sz="2000"/>
                <a:t>　　　　 ・結果の重大性　　</a:t>
              </a:r>
            </a:p>
            <a:p>
              <a:pPr algn="l"/>
              <a:r>
                <a:rPr lang="ja-JP" altLang="en-US" sz="2000"/>
                <a:t>　　　　 ・対策を取る容易性（費用、人員）</a:t>
              </a:r>
            </a:p>
            <a:p>
              <a:pPr algn="l"/>
              <a:r>
                <a:rPr lang="ja-JP" altLang="en-US" sz="2000"/>
                <a:t>　　　　 ・対策の有効性　等</a:t>
              </a:r>
            </a:p>
          </p:txBody>
        </p:sp>
        <p:sp>
          <p:nvSpPr>
            <p:cNvPr id="174098" name="AutoShape 18"/>
            <p:cNvSpPr>
              <a:spLocks noChangeArrowheads="1"/>
            </p:cNvSpPr>
            <p:nvPr/>
          </p:nvSpPr>
          <p:spPr bwMode="auto">
            <a:xfrm>
              <a:off x="5651500" y="3716338"/>
              <a:ext cx="3070225" cy="777875"/>
            </a:xfrm>
            <a:prstGeom prst="roundRect">
              <a:avLst>
                <a:gd name="adj" fmla="val 16667"/>
              </a:avLst>
            </a:prstGeom>
            <a:gradFill rotWithShape="1">
              <a:gsLst>
                <a:gs pos="0">
                  <a:srgbClr val="CCFFFF"/>
                </a:gs>
                <a:gs pos="50000">
                  <a:schemeClr val="bg1"/>
                </a:gs>
                <a:gs pos="100000">
                  <a:srgbClr val="CCFFFF"/>
                </a:gs>
              </a:gsLst>
              <a:lin ang="5400000" scaled="1"/>
            </a:gradFill>
            <a:ln w="9525" algn="ctr">
              <a:solidFill>
                <a:schemeClr val="tx1"/>
              </a:solidFill>
              <a:round/>
              <a:headEnd/>
              <a:tailEnd/>
            </a:ln>
            <a:effectLst/>
          </p:spPr>
          <p:txBody>
            <a:bodyPr anchor="ctr">
              <a:spAutoFit/>
            </a:bodyPr>
            <a:lstStyle/>
            <a:p>
              <a:pPr algn="l">
                <a:defRPr/>
              </a:pPr>
              <a:r>
                <a:rPr lang="ja-JP" altLang="en-US" sz="2000"/>
                <a:t>補助ミラーの設置に関し</a:t>
              </a:r>
            </a:p>
            <a:p>
              <a:pPr algn="l">
                <a:defRPr/>
              </a:pPr>
              <a:r>
                <a:rPr lang="ja-JP" altLang="en-US" sz="2000"/>
                <a:t>予算措置が可能？</a:t>
              </a:r>
            </a:p>
          </p:txBody>
        </p:sp>
        <p:sp>
          <p:nvSpPr>
            <p:cNvPr id="174099" name="AutoShape 19"/>
            <p:cNvSpPr>
              <a:spLocks noChangeArrowheads="1"/>
            </p:cNvSpPr>
            <p:nvPr/>
          </p:nvSpPr>
          <p:spPr bwMode="auto">
            <a:xfrm>
              <a:off x="5651500" y="4935537"/>
              <a:ext cx="3135313" cy="1465263"/>
            </a:xfrm>
            <a:prstGeom prst="roundRect">
              <a:avLst>
                <a:gd name="adj" fmla="val 16667"/>
              </a:avLst>
            </a:prstGeom>
            <a:gradFill rotWithShape="1">
              <a:gsLst>
                <a:gs pos="0">
                  <a:srgbClr val="CCFF99"/>
                </a:gs>
                <a:gs pos="50000">
                  <a:schemeClr val="bg1"/>
                </a:gs>
                <a:gs pos="100000">
                  <a:srgbClr val="CCFF99"/>
                </a:gs>
              </a:gsLst>
              <a:lin ang="5400000" scaled="1"/>
            </a:gradFill>
            <a:ln w="9525" algn="ctr">
              <a:solidFill>
                <a:schemeClr val="tx1"/>
              </a:solidFill>
              <a:round/>
              <a:headEnd/>
              <a:tailEnd/>
            </a:ln>
            <a:effectLst/>
          </p:spPr>
          <p:txBody>
            <a:bodyPr anchor="ctr">
              <a:spAutoFit/>
            </a:bodyPr>
            <a:lstStyle/>
            <a:p>
              <a:pPr>
                <a:defRPr/>
              </a:pPr>
              <a:r>
                <a:rPr lang="ja-JP" altLang="en-US" sz="2000" dirty="0"/>
                <a:t>　</a:t>
              </a:r>
              <a:endParaRPr lang="en-US" altLang="ja-JP" sz="2000" dirty="0"/>
            </a:p>
            <a:p>
              <a:pPr>
                <a:defRPr/>
              </a:pPr>
              <a:r>
                <a:rPr lang="ja-JP" altLang="en-US" sz="2000" dirty="0"/>
                <a:t>自社での有効な対策が</a:t>
              </a:r>
            </a:p>
            <a:p>
              <a:pPr>
                <a:defRPr/>
              </a:pPr>
              <a:r>
                <a:rPr lang="ja-JP" altLang="en-US" sz="2000" dirty="0"/>
                <a:t>難しい</a:t>
              </a:r>
            </a:p>
            <a:p>
              <a:pPr>
                <a:defRPr/>
              </a:pPr>
              <a:endParaRPr lang="en-US" altLang="ja-JP" sz="2000" dirty="0"/>
            </a:p>
          </p:txBody>
        </p:sp>
        <p:sp>
          <p:nvSpPr>
            <p:cNvPr id="51220" name="Text Box 25"/>
            <p:cNvSpPr txBox="1">
              <a:spLocks noChangeArrowheads="1"/>
            </p:cNvSpPr>
            <p:nvPr/>
          </p:nvSpPr>
          <p:spPr bwMode="auto">
            <a:xfrm>
              <a:off x="3851275" y="1700213"/>
              <a:ext cx="692150" cy="396875"/>
            </a:xfrm>
            <a:prstGeom prst="rect">
              <a:avLst/>
            </a:prstGeom>
            <a:solidFill>
              <a:schemeClr val="bg1"/>
            </a:solidFill>
            <a:ln w="9525" algn="ctr">
              <a:noFill/>
              <a:miter lim="800000"/>
              <a:headEnd/>
              <a:tailEnd/>
            </a:ln>
          </p:spPr>
          <p:txBody>
            <a:bodyPr wrap="none">
              <a:spAutoFit/>
            </a:bodyPr>
            <a:lstStyle/>
            <a:p>
              <a:r>
                <a:rPr lang="ja-JP" altLang="en-US" sz="2000">
                  <a:ea typeface="HG丸ｺﾞｼｯｸM-PRO" pitchFamily="50" charset="-128"/>
                </a:rPr>
                <a:t>基準</a:t>
              </a:r>
            </a:p>
          </p:txBody>
        </p:sp>
      </p:grpSp>
      <p:sp>
        <p:nvSpPr>
          <p:cNvPr id="174106" name="Rectangle 26"/>
          <p:cNvSpPr>
            <a:spLocks noChangeArrowheads="1"/>
          </p:cNvSpPr>
          <p:nvPr/>
        </p:nvSpPr>
        <p:spPr bwMode="auto">
          <a:xfrm>
            <a:off x="0" y="-11113"/>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-15 </a:t>
            </a:r>
            <a:r>
              <a:rPr lang="ja-JP" altLang="en-US" sz="3200" dirty="0"/>
              <a:t>対策を取る原因の絞り込み（１）：左折時衝突</a:t>
            </a:r>
          </a:p>
        </p:txBody>
      </p:sp>
      <p:pic>
        <p:nvPicPr>
          <p:cNvPr id="51205" name="Picture 28"/>
          <p:cNvPicPr>
            <a:picLocks noChangeAspect="1" noChangeArrowheads="1"/>
          </p:cNvPicPr>
          <p:nvPr/>
        </p:nvPicPr>
        <p:blipFill>
          <a:blip r:embed="rId3" cstate="print"/>
          <a:srcRect/>
          <a:stretch>
            <a:fillRect/>
          </a:stretch>
        </p:blipFill>
        <p:spPr bwMode="auto">
          <a:xfrm>
            <a:off x="179388" y="6517356"/>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64</a:t>
            </a:fld>
            <a:endParaRPr lang="en-US" altLang="ja-JP"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2227" name="グループ化 19"/>
          <p:cNvGrpSpPr>
            <a:grpSpLocks/>
          </p:cNvGrpSpPr>
          <p:nvPr/>
        </p:nvGrpSpPr>
        <p:grpSpPr bwMode="auto">
          <a:xfrm>
            <a:off x="468313" y="981075"/>
            <a:ext cx="8316912" cy="5256213"/>
            <a:chOff x="469900" y="1268413"/>
            <a:chExt cx="8316913" cy="5256212"/>
          </a:xfrm>
        </p:grpSpPr>
        <p:sp>
          <p:nvSpPr>
            <p:cNvPr id="52230" name="AutoShape 2"/>
            <p:cNvSpPr>
              <a:spLocks noChangeArrowheads="1"/>
            </p:cNvSpPr>
            <p:nvPr/>
          </p:nvSpPr>
          <p:spPr bwMode="auto">
            <a:xfrm>
              <a:off x="3059113" y="1476375"/>
              <a:ext cx="2449512" cy="485775"/>
            </a:xfrm>
            <a:prstGeom prst="rightArrow">
              <a:avLst>
                <a:gd name="adj1" fmla="val 44444"/>
                <a:gd name="adj2" fmla="val 83668"/>
              </a:avLst>
            </a:prstGeom>
            <a:solidFill>
              <a:schemeClr val="hlink"/>
            </a:solidFill>
            <a:ln w="9525" algn="ctr">
              <a:noFill/>
              <a:miter lim="800000"/>
              <a:headEnd/>
              <a:tailEnd/>
            </a:ln>
          </p:spPr>
          <p:txBody>
            <a:bodyPr anchor="ctr">
              <a:spAutoFit/>
            </a:bodyPr>
            <a:lstStyle/>
            <a:p>
              <a:endParaRPr lang="ja-JP" altLang="en-US"/>
            </a:p>
          </p:txBody>
        </p:sp>
        <p:sp>
          <p:nvSpPr>
            <p:cNvPr id="52231" name="AutoShape 3"/>
            <p:cNvSpPr>
              <a:spLocks noChangeArrowheads="1"/>
            </p:cNvSpPr>
            <p:nvPr/>
          </p:nvSpPr>
          <p:spPr bwMode="auto">
            <a:xfrm>
              <a:off x="3059113" y="3933825"/>
              <a:ext cx="2593975" cy="485775"/>
            </a:xfrm>
            <a:prstGeom prst="rightArrow">
              <a:avLst>
                <a:gd name="adj1" fmla="val 49676"/>
                <a:gd name="adj2" fmla="val 90259"/>
              </a:avLst>
            </a:prstGeom>
            <a:solidFill>
              <a:schemeClr val="hlink"/>
            </a:solidFill>
            <a:ln w="9525" algn="ctr">
              <a:noFill/>
              <a:miter lim="800000"/>
              <a:headEnd/>
              <a:tailEnd/>
            </a:ln>
          </p:spPr>
          <p:txBody>
            <a:bodyPr anchor="ctr">
              <a:spAutoFit/>
            </a:bodyPr>
            <a:lstStyle/>
            <a:p>
              <a:endParaRPr lang="ja-JP" altLang="en-US"/>
            </a:p>
          </p:txBody>
        </p:sp>
        <p:sp>
          <p:nvSpPr>
            <p:cNvPr id="52232" name="AutoShape 4"/>
            <p:cNvSpPr>
              <a:spLocks noChangeArrowheads="1"/>
            </p:cNvSpPr>
            <p:nvPr/>
          </p:nvSpPr>
          <p:spPr bwMode="auto">
            <a:xfrm>
              <a:off x="3059113" y="2565400"/>
              <a:ext cx="2522537" cy="485775"/>
            </a:xfrm>
            <a:prstGeom prst="rightArrow">
              <a:avLst>
                <a:gd name="adj1" fmla="val 49676"/>
                <a:gd name="adj2" fmla="val 71810"/>
              </a:avLst>
            </a:prstGeom>
            <a:solidFill>
              <a:schemeClr val="hlink"/>
            </a:solidFill>
            <a:ln w="9525" algn="ctr">
              <a:noFill/>
              <a:miter lim="800000"/>
              <a:headEnd/>
              <a:tailEnd/>
            </a:ln>
          </p:spPr>
          <p:txBody>
            <a:bodyPr anchor="ctr">
              <a:spAutoFit/>
            </a:bodyPr>
            <a:lstStyle/>
            <a:p>
              <a:endParaRPr lang="ja-JP" altLang="en-US"/>
            </a:p>
          </p:txBody>
        </p:sp>
        <p:sp>
          <p:nvSpPr>
            <p:cNvPr id="52233" name="AutoShape 5"/>
            <p:cNvSpPr>
              <a:spLocks noChangeArrowheads="1"/>
            </p:cNvSpPr>
            <p:nvPr/>
          </p:nvSpPr>
          <p:spPr bwMode="auto">
            <a:xfrm>
              <a:off x="3132138" y="6021388"/>
              <a:ext cx="2447925" cy="485775"/>
            </a:xfrm>
            <a:prstGeom prst="rightArrow">
              <a:avLst>
                <a:gd name="adj1" fmla="val 49676"/>
                <a:gd name="adj2" fmla="val 85177"/>
              </a:avLst>
            </a:prstGeom>
            <a:solidFill>
              <a:schemeClr val="hlink"/>
            </a:solidFill>
            <a:ln w="9525" algn="ctr">
              <a:noFill/>
              <a:miter lim="800000"/>
              <a:headEnd/>
              <a:tailEnd/>
            </a:ln>
          </p:spPr>
          <p:txBody>
            <a:bodyPr anchor="ctr">
              <a:spAutoFit/>
            </a:bodyPr>
            <a:lstStyle/>
            <a:p>
              <a:endParaRPr lang="ja-JP" altLang="en-US"/>
            </a:p>
          </p:txBody>
        </p:sp>
        <p:sp>
          <p:nvSpPr>
            <p:cNvPr id="52234" name="AutoShape 6"/>
            <p:cNvSpPr>
              <a:spLocks noChangeArrowheads="1"/>
            </p:cNvSpPr>
            <p:nvPr/>
          </p:nvSpPr>
          <p:spPr bwMode="auto">
            <a:xfrm>
              <a:off x="3132138" y="5084763"/>
              <a:ext cx="2447925" cy="485775"/>
            </a:xfrm>
            <a:prstGeom prst="rightArrow">
              <a:avLst>
                <a:gd name="adj1" fmla="val 49676"/>
                <a:gd name="adj2" fmla="val 85177"/>
              </a:avLst>
            </a:prstGeom>
            <a:solidFill>
              <a:schemeClr val="hlink"/>
            </a:solidFill>
            <a:ln w="9525" algn="ctr">
              <a:noFill/>
              <a:miter lim="800000"/>
              <a:headEnd/>
              <a:tailEnd/>
            </a:ln>
          </p:spPr>
          <p:txBody>
            <a:bodyPr anchor="ctr">
              <a:spAutoFit/>
            </a:bodyPr>
            <a:lstStyle/>
            <a:p>
              <a:endParaRPr lang="ja-JP" altLang="en-US"/>
            </a:p>
          </p:txBody>
        </p:sp>
        <p:sp>
          <p:nvSpPr>
            <p:cNvPr id="52235" name="AutoShape 7"/>
            <p:cNvSpPr>
              <a:spLocks noChangeArrowheads="1"/>
            </p:cNvSpPr>
            <p:nvPr/>
          </p:nvSpPr>
          <p:spPr bwMode="auto">
            <a:xfrm>
              <a:off x="469900" y="1335524"/>
              <a:ext cx="2514600" cy="715089"/>
            </a:xfrm>
            <a:prstGeom prst="roundRect">
              <a:avLst>
                <a:gd name="adj" fmla="val 16667"/>
              </a:avLst>
            </a:prstGeom>
            <a:solidFill>
              <a:schemeClr val="bg1"/>
            </a:solidFill>
            <a:ln w="31750" algn="ctr">
              <a:solidFill>
                <a:srgbClr val="FF6699"/>
              </a:solidFill>
              <a:round/>
              <a:headEnd/>
              <a:tailEnd/>
            </a:ln>
          </p:spPr>
          <p:txBody>
            <a:bodyPr anchor="ctr">
              <a:spAutoFit/>
            </a:bodyPr>
            <a:lstStyle/>
            <a:p>
              <a:r>
                <a:rPr lang="ja-JP" altLang="en-US" sz="2000" b="1"/>
                <a:t>ﾄﾞﾗｲﾊﾞｰ本人の原因</a:t>
              </a:r>
            </a:p>
            <a:p>
              <a:r>
                <a:rPr lang="ja-JP" altLang="en-US" sz="1600">
                  <a:solidFill>
                    <a:schemeClr val="bg2"/>
                  </a:solidFill>
                </a:rPr>
                <a:t>・指差し呼称なし</a:t>
              </a:r>
              <a:endParaRPr lang="ja-JP" altLang="en-US" sz="1600"/>
            </a:p>
          </p:txBody>
        </p:sp>
        <p:sp>
          <p:nvSpPr>
            <p:cNvPr id="52236" name="AutoShape 8"/>
            <p:cNvSpPr>
              <a:spLocks noChangeArrowheads="1"/>
            </p:cNvSpPr>
            <p:nvPr/>
          </p:nvSpPr>
          <p:spPr bwMode="auto">
            <a:xfrm>
              <a:off x="481013" y="5859463"/>
              <a:ext cx="2495550" cy="665162"/>
            </a:xfrm>
            <a:prstGeom prst="roundRect">
              <a:avLst>
                <a:gd name="adj" fmla="val 16667"/>
              </a:avLst>
            </a:prstGeom>
            <a:solidFill>
              <a:schemeClr val="bg1"/>
            </a:solidFill>
            <a:ln w="31750" algn="ctr">
              <a:solidFill>
                <a:srgbClr val="FF9900"/>
              </a:solidFill>
              <a:round/>
              <a:headEnd/>
              <a:tailEnd/>
            </a:ln>
          </p:spPr>
          <p:txBody>
            <a:bodyPr anchor="ctr">
              <a:spAutoFit/>
            </a:bodyPr>
            <a:lstStyle/>
            <a:p>
              <a:r>
                <a:rPr lang="ja-JP" altLang="en-US" sz="1600" b="1"/>
                <a:t>相手の原因</a:t>
              </a:r>
            </a:p>
            <a:p>
              <a:r>
                <a:rPr lang="ja-JP" altLang="en-US" sz="1600">
                  <a:solidFill>
                    <a:schemeClr val="bg2"/>
                  </a:solidFill>
                </a:rPr>
                <a:t>・高齢</a:t>
              </a:r>
            </a:p>
          </p:txBody>
        </p:sp>
        <p:sp>
          <p:nvSpPr>
            <p:cNvPr id="52237" name="AutoShape 9"/>
            <p:cNvSpPr>
              <a:spLocks noChangeArrowheads="1"/>
            </p:cNvSpPr>
            <p:nvPr/>
          </p:nvSpPr>
          <p:spPr bwMode="auto">
            <a:xfrm>
              <a:off x="487363" y="3727450"/>
              <a:ext cx="2481262" cy="731838"/>
            </a:xfrm>
            <a:prstGeom prst="roundRect">
              <a:avLst>
                <a:gd name="adj" fmla="val 16667"/>
              </a:avLst>
            </a:prstGeom>
            <a:solidFill>
              <a:schemeClr val="bg1"/>
            </a:solidFill>
            <a:ln w="31750" algn="ctr">
              <a:solidFill>
                <a:srgbClr val="0066FF"/>
              </a:solidFill>
              <a:round/>
              <a:headEnd/>
              <a:tailEnd/>
            </a:ln>
          </p:spPr>
          <p:txBody>
            <a:bodyPr anchor="ctr">
              <a:spAutoFit/>
            </a:bodyPr>
            <a:lstStyle/>
            <a:p>
              <a:r>
                <a:rPr lang="ja-JP" altLang="en-US" sz="2000" b="1"/>
                <a:t>ハード面の原因</a:t>
              </a:r>
            </a:p>
            <a:p>
              <a:r>
                <a:rPr lang="ja-JP" altLang="en-US" sz="1600">
                  <a:solidFill>
                    <a:schemeClr val="bg2"/>
                  </a:solidFill>
                </a:rPr>
                <a:t>・車内ミラーの死角</a:t>
              </a:r>
              <a:endParaRPr lang="ja-JP" altLang="en-US" sz="1600"/>
            </a:p>
          </p:txBody>
        </p:sp>
        <p:sp>
          <p:nvSpPr>
            <p:cNvPr id="52238" name="AutoShape 10"/>
            <p:cNvSpPr>
              <a:spLocks noChangeArrowheads="1"/>
            </p:cNvSpPr>
            <p:nvPr/>
          </p:nvSpPr>
          <p:spPr bwMode="auto">
            <a:xfrm>
              <a:off x="481013" y="4849813"/>
              <a:ext cx="2520950" cy="665162"/>
            </a:xfrm>
            <a:prstGeom prst="roundRect">
              <a:avLst>
                <a:gd name="adj" fmla="val 16667"/>
              </a:avLst>
            </a:prstGeom>
            <a:solidFill>
              <a:schemeClr val="bg1"/>
            </a:solidFill>
            <a:ln w="31750" algn="ctr">
              <a:solidFill>
                <a:srgbClr val="66FF33"/>
              </a:solidFill>
              <a:round/>
              <a:headEnd/>
              <a:tailEnd/>
            </a:ln>
          </p:spPr>
          <p:txBody>
            <a:bodyPr anchor="ctr">
              <a:spAutoFit/>
            </a:bodyPr>
            <a:lstStyle/>
            <a:p>
              <a:r>
                <a:rPr lang="ja-JP" altLang="en-US" sz="1600" b="1"/>
                <a:t>環境面の原因</a:t>
              </a:r>
            </a:p>
            <a:p>
              <a:r>
                <a:rPr lang="ja-JP" altLang="en-US" sz="1600">
                  <a:solidFill>
                    <a:schemeClr val="bg2"/>
                  </a:solidFill>
                </a:rPr>
                <a:t>・乗客に関する環境</a:t>
              </a:r>
              <a:endParaRPr lang="ja-JP" altLang="en-US" sz="1600"/>
            </a:p>
          </p:txBody>
        </p:sp>
        <p:sp>
          <p:nvSpPr>
            <p:cNvPr id="52239" name="AutoShape 11"/>
            <p:cNvSpPr>
              <a:spLocks noChangeArrowheads="1"/>
            </p:cNvSpPr>
            <p:nvPr/>
          </p:nvSpPr>
          <p:spPr bwMode="auto">
            <a:xfrm>
              <a:off x="474663" y="2270086"/>
              <a:ext cx="2474912" cy="987504"/>
            </a:xfrm>
            <a:prstGeom prst="roundRect">
              <a:avLst>
                <a:gd name="adj" fmla="val 16667"/>
              </a:avLst>
            </a:prstGeom>
            <a:solidFill>
              <a:schemeClr val="bg1"/>
            </a:solidFill>
            <a:ln w="31750" algn="ctr">
              <a:solidFill>
                <a:srgbClr val="FFFF00"/>
              </a:solidFill>
              <a:round/>
              <a:headEnd/>
              <a:tailEnd/>
            </a:ln>
          </p:spPr>
          <p:txBody>
            <a:bodyPr anchor="ctr">
              <a:spAutoFit/>
            </a:bodyPr>
            <a:lstStyle/>
            <a:p>
              <a:r>
                <a:rPr lang="ja-JP" altLang="en-US" sz="2000" b="1"/>
                <a:t>安全管理上の原因</a:t>
              </a:r>
            </a:p>
            <a:p>
              <a:r>
                <a:rPr lang="ja-JP" altLang="en-US" sz="1600">
                  <a:solidFill>
                    <a:schemeClr val="bg2"/>
                  </a:solidFill>
                </a:rPr>
                <a:t>・接客マニュアル、運行調整手順の整備</a:t>
              </a:r>
              <a:endParaRPr lang="ja-JP" altLang="en-US" sz="1600"/>
            </a:p>
          </p:txBody>
        </p:sp>
        <p:sp>
          <p:nvSpPr>
            <p:cNvPr id="394252" name="AutoShape 12"/>
            <p:cNvSpPr>
              <a:spLocks noChangeArrowheads="1"/>
            </p:cNvSpPr>
            <p:nvPr/>
          </p:nvSpPr>
          <p:spPr bwMode="auto">
            <a:xfrm>
              <a:off x="5580063" y="1268413"/>
              <a:ext cx="3201988" cy="2128838"/>
            </a:xfrm>
            <a:prstGeom prst="roundRect">
              <a:avLst>
                <a:gd name="adj" fmla="val 16667"/>
              </a:avLst>
            </a:prstGeom>
            <a:gradFill rotWithShape="1">
              <a:gsLst>
                <a:gs pos="0">
                  <a:srgbClr val="FFCCCC"/>
                </a:gs>
                <a:gs pos="50000">
                  <a:schemeClr val="bg1"/>
                </a:gs>
                <a:gs pos="100000">
                  <a:srgbClr val="FFCCCC"/>
                </a:gs>
              </a:gsLst>
              <a:lin ang="5400000" scaled="1"/>
            </a:gradFill>
            <a:ln w="9525" algn="ctr">
              <a:solidFill>
                <a:schemeClr val="tx1"/>
              </a:solidFill>
              <a:round/>
              <a:headEnd/>
              <a:tailEnd/>
            </a:ln>
            <a:effectLst/>
          </p:spPr>
          <p:txBody>
            <a:bodyPr anchor="ctr">
              <a:spAutoFit/>
            </a:bodyPr>
            <a:lstStyle/>
            <a:p>
              <a:pPr algn="l">
                <a:defRPr/>
              </a:pPr>
              <a:endParaRPr lang="en-US" altLang="ja-JP" sz="2000"/>
            </a:p>
            <a:p>
              <a:pPr algn="l">
                <a:defRPr/>
              </a:pPr>
              <a:r>
                <a:rPr lang="ja-JP" altLang="en-US" sz="2000"/>
                <a:t>・事故につながる可能性が高い</a:t>
              </a:r>
            </a:p>
            <a:p>
              <a:pPr algn="l">
                <a:defRPr/>
              </a:pPr>
              <a:r>
                <a:rPr lang="ja-JP" altLang="en-US" sz="2000"/>
                <a:t>・自社で有効な対策がたてられる</a:t>
              </a:r>
            </a:p>
            <a:p>
              <a:pPr algn="l">
                <a:defRPr/>
              </a:pPr>
              <a:endParaRPr lang="en-US" altLang="ja-JP" sz="2000"/>
            </a:p>
          </p:txBody>
        </p:sp>
        <p:sp>
          <p:nvSpPr>
            <p:cNvPr id="52241" name="AutoShape 13"/>
            <p:cNvSpPr>
              <a:spLocks noChangeArrowheads="1"/>
            </p:cNvSpPr>
            <p:nvPr/>
          </p:nvSpPr>
          <p:spPr bwMode="auto">
            <a:xfrm>
              <a:off x="3409950" y="1401763"/>
              <a:ext cx="1560513" cy="5097462"/>
            </a:xfrm>
            <a:prstGeom prst="roundRect">
              <a:avLst>
                <a:gd name="adj" fmla="val 16667"/>
              </a:avLst>
            </a:prstGeom>
            <a:solidFill>
              <a:schemeClr val="bg1"/>
            </a:solidFill>
            <a:ln w="25400" algn="ctr">
              <a:solidFill>
                <a:schemeClr val="hlink"/>
              </a:solidFill>
              <a:round/>
              <a:headEnd/>
              <a:tailEnd/>
            </a:ln>
          </p:spPr>
          <p:txBody>
            <a:bodyPr vert="eaVert" anchor="ctr">
              <a:spAutoFit/>
            </a:bodyPr>
            <a:lstStyle/>
            <a:p>
              <a:pPr algn="l"/>
              <a:r>
                <a:rPr lang="ja-JP" altLang="en-US" sz="2000"/>
                <a:t>　　　　　・事故につながる可能性</a:t>
              </a:r>
            </a:p>
            <a:p>
              <a:pPr algn="l"/>
              <a:r>
                <a:rPr lang="ja-JP" altLang="en-US" sz="2000"/>
                <a:t>　　　　　・結果の重大性</a:t>
              </a:r>
            </a:p>
            <a:p>
              <a:pPr algn="l"/>
              <a:r>
                <a:rPr lang="ja-JP" altLang="en-US" sz="2000"/>
                <a:t>　　　　　・対策を取る容易性（費用、人員）</a:t>
              </a:r>
            </a:p>
            <a:p>
              <a:pPr algn="l"/>
              <a:r>
                <a:rPr lang="ja-JP" altLang="en-US" sz="2000"/>
                <a:t>　　　　　・対策の有効性　等</a:t>
              </a:r>
            </a:p>
          </p:txBody>
        </p:sp>
        <p:sp>
          <p:nvSpPr>
            <p:cNvPr id="394254" name="AutoShape 14"/>
            <p:cNvSpPr>
              <a:spLocks noChangeArrowheads="1"/>
            </p:cNvSpPr>
            <p:nvPr/>
          </p:nvSpPr>
          <p:spPr bwMode="auto">
            <a:xfrm>
              <a:off x="5651501" y="3716338"/>
              <a:ext cx="3070225" cy="777875"/>
            </a:xfrm>
            <a:prstGeom prst="roundRect">
              <a:avLst>
                <a:gd name="adj" fmla="val 16667"/>
              </a:avLst>
            </a:prstGeom>
            <a:gradFill rotWithShape="1">
              <a:gsLst>
                <a:gs pos="0">
                  <a:srgbClr val="CCFFFF"/>
                </a:gs>
                <a:gs pos="50000">
                  <a:schemeClr val="bg1"/>
                </a:gs>
                <a:gs pos="100000">
                  <a:srgbClr val="CCFFFF"/>
                </a:gs>
              </a:gsLst>
              <a:lin ang="5400000" scaled="1"/>
            </a:gradFill>
            <a:ln w="9525" algn="ctr">
              <a:solidFill>
                <a:schemeClr val="tx1"/>
              </a:solidFill>
              <a:round/>
              <a:headEnd/>
              <a:tailEnd/>
            </a:ln>
            <a:effectLst/>
          </p:spPr>
          <p:txBody>
            <a:bodyPr anchor="ctr">
              <a:spAutoFit/>
            </a:bodyPr>
            <a:lstStyle/>
            <a:p>
              <a:pPr>
                <a:defRPr/>
              </a:pPr>
              <a:r>
                <a:rPr lang="ja-JP" altLang="en-US" sz="2000"/>
                <a:t>ミラーの改良に関し</a:t>
              </a:r>
            </a:p>
            <a:p>
              <a:pPr>
                <a:defRPr/>
              </a:pPr>
              <a:r>
                <a:rPr lang="ja-JP" altLang="en-US" sz="2000"/>
                <a:t>予算措置が可能？</a:t>
              </a:r>
            </a:p>
          </p:txBody>
        </p:sp>
        <p:sp>
          <p:nvSpPr>
            <p:cNvPr id="394255" name="AutoShape 15"/>
            <p:cNvSpPr>
              <a:spLocks noChangeArrowheads="1"/>
            </p:cNvSpPr>
            <p:nvPr/>
          </p:nvSpPr>
          <p:spPr bwMode="auto">
            <a:xfrm>
              <a:off x="5651501" y="4941887"/>
              <a:ext cx="3135312" cy="1452563"/>
            </a:xfrm>
            <a:prstGeom prst="roundRect">
              <a:avLst>
                <a:gd name="adj" fmla="val 16667"/>
              </a:avLst>
            </a:prstGeom>
            <a:gradFill rotWithShape="1">
              <a:gsLst>
                <a:gs pos="0">
                  <a:srgbClr val="CCFF99"/>
                </a:gs>
                <a:gs pos="50000">
                  <a:schemeClr val="bg1"/>
                </a:gs>
                <a:gs pos="100000">
                  <a:srgbClr val="CCFF99"/>
                </a:gs>
              </a:gsLst>
              <a:lin ang="5400000" scaled="1"/>
            </a:gradFill>
            <a:ln w="9525" algn="ctr">
              <a:solidFill>
                <a:schemeClr val="tx1"/>
              </a:solidFill>
              <a:round/>
              <a:headEnd/>
              <a:tailEnd/>
            </a:ln>
            <a:effectLst/>
          </p:spPr>
          <p:txBody>
            <a:bodyPr anchor="ctr">
              <a:spAutoFit/>
            </a:bodyPr>
            <a:lstStyle/>
            <a:p>
              <a:pPr>
                <a:defRPr/>
              </a:pPr>
              <a:r>
                <a:rPr lang="ja-JP" altLang="en-US" sz="2000" dirty="0"/>
                <a:t>　</a:t>
              </a:r>
            </a:p>
            <a:p>
              <a:pPr>
                <a:defRPr/>
              </a:pPr>
              <a:r>
                <a:rPr lang="ja-JP" altLang="en-US" sz="2000" dirty="0"/>
                <a:t>　自社での有効な対策が</a:t>
              </a:r>
            </a:p>
            <a:p>
              <a:pPr>
                <a:defRPr/>
              </a:pPr>
              <a:r>
                <a:rPr lang="ja-JP" altLang="en-US" sz="2000" dirty="0"/>
                <a:t>難しい</a:t>
              </a:r>
            </a:p>
            <a:p>
              <a:pPr>
                <a:defRPr/>
              </a:pPr>
              <a:endParaRPr lang="en-US" altLang="ja-JP" sz="2000" dirty="0"/>
            </a:p>
          </p:txBody>
        </p:sp>
        <p:sp>
          <p:nvSpPr>
            <p:cNvPr id="52244" name="Text Box 16"/>
            <p:cNvSpPr txBox="1">
              <a:spLocks noChangeArrowheads="1"/>
            </p:cNvSpPr>
            <p:nvPr/>
          </p:nvSpPr>
          <p:spPr bwMode="auto">
            <a:xfrm>
              <a:off x="3851275" y="1700213"/>
              <a:ext cx="692150" cy="396875"/>
            </a:xfrm>
            <a:prstGeom prst="rect">
              <a:avLst/>
            </a:prstGeom>
            <a:solidFill>
              <a:schemeClr val="bg1"/>
            </a:solidFill>
            <a:ln w="9525" algn="ctr">
              <a:noFill/>
              <a:miter lim="800000"/>
              <a:headEnd/>
              <a:tailEnd/>
            </a:ln>
          </p:spPr>
          <p:txBody>
            <a:bodyPr wrap="none">
              <a:spAutoFit/>
            </a:bodyPr>
            <a:lstStyle/>
            <a:p>
              <a:r>
                <a:rPr lang="ja-JP" altLang="en-US" sz="2000">
                  <a:ea typeface="HG丸ｺﾞｼｯｸM-PRO" pitchFamily="50" charset="-128"/>
                </a:rPr>
                <a:t>基準</a:t>
              </a:r>
            </a:p>
          </p:txBody>
        </p:sp>
      </p:grpSp>
      <p:sp>
        <p:nvSpPr>
          <p:cNvPr id="394257" name="Rectangle 17"/>
          <p:cNvSpPr>
            <a:spLocks noChangeArrowheads="1"/>
          </p:cNvSpPr>
          <p:nvPr/>
        </p:nvSpPr>
        <p:spPr bwMode="auto">
          <a:xfrm>
            <a:off x="0" y="-11113"/>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-16 </a:t>
            </a:r>
            <a:r>
              <a:rPr lang="ja-JP" altLang="en-US" sz="3200" dirty="0"/>
              <a:t>対策を取る原因の絞り込み（２）：車内転倒</a:t>
            </a:r>
          </a:p>
        </p:txBody>
      </p:sp>
      <p:pic>
        <p:nvPicPr>
          <p:cNvPr id="52229" name="Picture 18"/>
          <p:cNvPicPr>
            <a:picLocks noChangeAspect="1" noChangeArrowheads="1"/>
          </p:cNvPicPr>
          <p:nvPr/>
        </p:nvPicPr>
        <p:blipFill>
          <a:blip r:embed="rId3" cstate="print"/>
          <a:srcRect/>
          <a:stretch>
            <a:fillRect/>
          </a:stretch>
        </p:blipFill>
        <p:spPr bwMode="auto">
          <a:xfrm>
            <a:off x="179388" y="6485272"/>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65</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p:cNvSpPr>
            <a:spLocks noChangeArrowheads="1"/>
          </p:cNvSpPr>
          <p:nvPr/>
        </p:nvSpPr>
        <p:spPr bwMode="auto">
          <a:xfrm>
            <a:off x="180304" y="1107583"/>
            <a:ext cx="8770513" cy="5306096"/>
          </a:xfrm>
          <a:prstGeom prst="roundRect">
            <a:avLst>
              <a:gd name="adj" fmla="val 16667"/>
            </a:avLst>
          </a:prstGeom>
          <a:solidFill>
            <a:srgbClr val="CCFFFF">
              <a:alpha val="43137"/>
            </a:srgbClr>
          </a:solidFill>
          <a:ln w="9525" algn="ctr">
            <a:solidFill>
              <a:schemeClr val="tx1"/>
            </a:solidFill>
            <a:round/>
            <a:headEnd/>
            <a:tailEnd/>
          </a:ln>
        </p:spPr>
        <p:txBody>
          <a:bodyPr wrap="square" anchor="ctr">
            <a:noAutofit/>
          </a:bodyPr>
          <a:lstStyle/>
          <a:p>
            <a:endParaRPr lang="ja-JP" altLang="en-US"/>
          </a:p>
        </p:txBody>
      </p:sp>
      <p:sp>
        <p:nvSpPr>
          <p:cNvPr id="23556" name="AutoShape 3"/>
          <p:cNvSpPr>
            <a:spLocks noChangeArrowheads="1"/>
          </p:cNvSpPr>
          <p:nvPr/>
        </p:nvSpPr>
        <p:spPr bwMode="auto">
          <a:xfrm>
            <a:off x="1908161" y="1344613"/>
            <a:ext cx="3749675"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①</a:t>
            </a:r>
            <a:r>
              <a:rPr lang="ja-JP" altLang="en-US" sz="2400" dirty="0">
                <a:latin typeface="ＭＳ Ｐゴシック" pitchFamily="50" charset="-128"/>
              </a:rPr>
              <a:t>情報収集</a:t>
            </a:r>
          </a:p>
        </p:txBody>
      </p:sp>
      <p:sp>
        <p:nvSpPr>
          <p:cNvPr id="23557" name="AutoShape 4"/>
          <p:cNvSpPr>
            <a:spLocks noChangeArrowheads="1"/>
          </p:cNvSpPr>
          <p:nvPr/>
        </p:nvSpPr>
        <p:spPr bwMode="auto">
          <a:xfrm>
            <a:off x="1924036" y="2237780"/>
            <a:ext cx="4447482" cy="510778"/>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en-US" altLang="ja-JP" sz="2400" dirty="0">
                <a:latin typeface="ＭＳ Ｐゴシック" pitchFamily="50" charset="-128"/>
              </a:rPr>
              <a:t>②</a:t>
            </a:r>
            <a:r>
              <a:rPr lang="ja-JP" altLang="en-US" sz="2400" dirty="0">
                <a:latin typeface="ＭＳ Ｐゴシック" pitchFamily="50" charset="-128"/>
              </a:rPr>
              <a:t>　情報の分類・整理・傾向把握</a:t>
            </a:r>
            <a:endParaRPr lang="en-US" altLang="ja-JP" sz="2400" dirty="0">
              <a:latin typeface="ＭＳ Ｐゴシック" pitchFamily="50" charset="-128"/>
            </a:endParaRPr>
          </a:p>
        </p:txBody>
      </p:sp>
      <p:sp>
        <p:nvSpPr>
          <p:cNvPr id="23558" name="AutoShape 5"/>
          <p:cNvSpPr>
            <a:spLocks noChangeArrowheads="1"/>
          </p:cNvSpPr>
          <p:nvPr/>
        </p:nvSpPr>
        <p:spPr bwMode="auto">
          <a:xfrm>
            <a:off x="1908161" y="3706813"/>
            <a:ext cx="2598737" cy="927100"/>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a:latin typeface="ＭＳ Ｐゴシック" pitchFamily="50" charset="-128"/>
              </a:rPr>
              <a:t>③</a:t>
            </a:r>
            <a:r>
              <a:rPr lang="ja-JP" altLang="en-US" sz="2400">
                <a:latin typeface="ＭＳ Ｐゴシック" pitchFamily="50" charset="-128"/>
              </a:rPr>
              <a:t>　根本原因の</a:t>
            </a:r>
          </a:p>
          <a:p>
            <a:r>
              <a:rPr lang="ja-JP" altLang="en-US" sz="2400">
                <a:latin typeface="ＭＳ Ｐゴシック" pitchFamily="50" charset="-128"/>
              </a:rPr>
              <a:t>分析</a:t>
            </a:r>
          </a:p>
        </p:txBody>
      </p:sp>
      <p:sp>
        <p:nvSpPr>
          <p:cNvPr id="23559" name="AutoShape 6"/>
          <p:cNvSpPr>
            <a:spLocks noChangeArrowheads="1"/>
          </p:cNvSpPr>
          <p:nvPr/>
        </p:nvSpPr>
        <p:spPr bwMode="auto">
          <a:xfrm>
            <a:off x="1908161" y="5160963"/>
            <a:ext cx="6846887" cy="522287"/>
          </a:xfrm>
          <a:prstGeom prst="roundRect">
            <a:avLst>
              <a:gd name="adj" fmla="val 16667"/>
            </a:avLst>
          </a:prstGeom>
          <a:solidFill>
            <a:srgbClr val="00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④</a:t>
            </a:r>
            <a:r>
              <a:rPr lang="ja-JP" altLang="en-US" sz="2400" dirty="0">
                <a:latin typeface="ＭＳ Ｐゴシック" pitchFamily="50" charset="-128"/>
              </a:rPr>
              <a:t>傾向対策・重点対策の検討と実施</a:t>
            </a:r>
          </a:p>
        </p:txBody>
      </p:sp>
      <p:sp>
        <p:nvSpPr>
          <p:cNvPr id="23560" name="AutoShape 7"/>
          <p:cNvSpPr>
            <a:spLocks noChangeArrowheads="1"/>
          </p:cNvSpPr>
          <p:nvPr/>
        </p:nvSpPr>
        <p:spPr bwMode="auto">
          <a:xfrm>
            <a:off x="2165505" y="5841405"/>
            <a:ext cx="5120312" cy="510778"/>
          </a:xfrm>
          <a:prstGeom prst="roundRect">
            <a:avLst>
              <a:gd name="adj" fmla="val 16667"/>
            </a:avLst>
          </a:prstGeom>
          <a:noFill/>
          <a:ln w="9525" algn="ctr">
            <a:noFill/>
            <a:round/>
            <a:headEnd/>
            <a:tailEnd/>
          </a:ln>
        </p:spPr>
        <p:txBody>
          <a:bodyPr wrap="none" anchor="ctr">
            <a:spAutoFit/>
          </a:bodyPr>
          <a:lstStyle/>
          <a:p>
            <a:r>
              <a:rPr lang="ja-JP" altLang="en-US" sz="2400" dirty="0">
                <a:latin typeface="ＭＳ Ｐゴシック" pitchFamily="50" charset="-128"/>
              </a:rPr>
              <a:t>⑥リスク管理をするための環境の整備</a:t>
            </a:r>
          </a:p>
        </p:txBody>
      </p:sp>
      <p:sp>
        <p:nvSpPr>
          <p:cNvPr id="23561" name="AutoShape 8"/>
          <p:cNvSpPr>
            <a:spLocks noChangeArrowheads="1"/>
          </p:cNvSpPr>
          <p:nvPr/>
        </p:nvSpPr>
        <p:spPr bwMode="auto">
          <a:xfrm>
            <a:off x="2990836" y="4652963"/>
            <a:ext cx="485775" cy="504825"/>
          </a:xfrm>
          <a:prstGeom prst="downArrow">
            <a:avLst>
              <a:gd name="adj1" fmla="val 49676"/>
              <a:gd name="adj2" fmla="val 50157"/>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2" name="AutoShape 9"/>
          <p:cNvSpPr>
            <a:spLocks noChangeArrowheads="1"/>
          </p:cNvSpPr>
          <p:nvPr/>
        </p:nvSpPr>
        <p:spPr bwMode="auto">
          <a:xfrm>
            <a:off x="4835511" y="2781300"/>
            <a:ext cx="485775" cy="2374900"/>
          </a:xfrm>
          <a:prstGeom prst="downArrow">
            <a:avLst>
              <a:gd name="adj1" fmla="val 49676"/>
              <a:gd name="adj2" fmla="val 126183"/>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3" name="AutoShape 10"/>
          <p:cNvSpPr>
            <a:spLocks noChangeArrowheads="1"/>
          </p:cNvSpPr>
          <p:nvPr/>
        </p:nvSpPr>
        <p:spPr bwMode="auto">
          <a:xfrm>
            <a:off x="2212961" y="2813050"/>
            <a:ext cx="2014537" cy="839788"/>
          </a:xfrm>
          <a:prstGeom prst="downArrow">
            <a:avLst>
              <a:gd name="adj1" fmla="val 49676"/>
              <a:gd name="adj2" fmla="val 48264"/>
            </a:avLst>
          </a:prstGeom>
          <a:gradFill rotWithShape="1">
            <a:gsLst>
              <a:gs pos="0">
                <a:schemeClr val="bg1"/>
              </a:gs>
              <a:gs pos="100000">
                <a:srgbClr val="FFCC66"/>
              </a:gs>
            </a:gsLst>
            <a:lin ang="5400000" scaled="1"/>
          </a:gradFill>
          <a:ln w="25400" algn="ctr">
            <a:solidFill>
              <a:srgbClr val="FF9933"/>
            </a:solidFill>
            <a:miter lim="800000"/>
            <a:headEnd/>
            <a:tailEnd/>
          </a:ln>
        </p:spPr>
        <p:txBody>
          <a:bodyPr anchor="ctr">
            <a:spAutoFit/>
          </a:bodyPr>
          <a:lstStyle/>
          <a:p>
            <a:r>
              <a:rPr lang="ja-JP" altLang="en-US"/>
              <a:t>事例の抽出</a:t>
            </a:r>
          </a:p>
        </p:txBody>
      </p:sp>
      <p:sp>
        <p:nvSpPr>
          <p:cNvPr id="23564" name="AutoShape 11"/>
          <p:cNvSpPr>
            <a:spLocks noChangeArrowheads="1"/>
          </p:cNvSpPr>
          <p:nvPr/>
        </p:nvSpPr>
        <p:spPr bwMode="auto">
          <a:xfrm>
            <a:off x="3209911" y="1874838"/>
            <a:ext cx="485775" cy="360362"/>
          </a:xfrm>
          <a:prstGeom prst="downArrow">
            <a:avLst>
              <a:gd name="adj1" fmla="val 49676"/>
              <a:gd name="adj2" fmla="val 48264"/>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pic>
        <p:nvPicPr>
          <p:cNvPr id="23565" name="Picture 17"/>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76850" name="Rectangle 18"/>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リスク管理の流れ</a:t>
            </a:r>
          </a:p>
        </p:txBody>
      </p:sp>
      <p:sp>
        <p:nvSpPr>
          <p:cNvPr id="16" name="AutoShape 5"/>
          <p:cNvSpPr>
            <a:spLocks noChangeArrowheads="1"/>
          </p:cNvSpPr>
          <p:nvPr/>
        </p:nvSpPr>
        <p:spPr bwMode="auto">
          <a:xfrm>
            <a:off x="244638" y="3154724"/>
            <a:ext cx="1571283" cy="919401"/>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ja-JP" altLang="en-US" sz="2400" dirty="0">
                <a:latin typeface="ＭＳ Ｐゴシック" pitchFamily="50" charset="-128"/>
              </a:rPr>
              <a:t>⑤　効果の把握</a:t>
            </a:r>
          </a:p>
        </p:txBody>
      </p:sp>
      <p:sp>
        <p:nvSpPr>
          <p:cNvPr id="18" name="曲折矢印 17"/>
          <p:cNvSpPr/>
          <p:nvPr/>
        </p:nvSpPr>
        <p:spPr bwMode="auto">
          <a:xfrm rot="16200000">
            <a:off x="540914" y="4314420"/>
            <a:ext cx="1481069" cy="991674"/>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0" name="曲折矢印 19"/>
          <p:cNvSpPr/>
          <p:nvPr/>
        </p:nvSpPr>
        <p:spPr bwMode="auto">
          <a:xfrm>
            <a:off x="888643" y="1390918"/>
            <a:ext cx="940158" cy="1712889"/>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66</a:t>
            </a:fld>
            <a:endParaRPr lang="en-US" altLang="ja-JP" dirty="0"/>
          </a:p>
        </p:txBody>
      </p:sp>
      <p:sp>
        <p:nvSpPr>
          <p:cNvPr id="21" name="AutoShape 12"/>
          <p:cNvSpPr>
            <a:spLocks noChangeArrowheads="1"/>
          </p:cNvSpPr>
          <p:nvPr/>
        </p:nvSpPr>
        <p:spPr bwMode="auto">
          <a:xfrm>
            <a:off x="6373106" y="3279775"/>
            <a:ext cx="234791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latin typeface="ＭＳ Ｐゴシック" pitchFamily="50" charset="-128"/>
              </a:rPr>
              <a:t>⑧</a:t>
            </a:r>
            <a:r>
              <a:rPr lang="en-US" altLang="ja-JP" dirty="0">
                <a:latin typeface="ＭＳ Ｐゴシック" pitchFamily="50" charset="-128"/>
              </a:rPr>
              <a:t> </a:t>
            </a:r>
            <a:r>
              <a:rPr lang="ja-JP" altLang="en-US" dirty="0">
                <a:latin typeface="ＭＳ Ｐゴシック" pitchFamily="50" charset="-128"/>
              </a:rPr>
              <a:t>対策を取る危険の</a:t>
            </a:r>
          </a:p>
          <a:p>
            <a:r>
              <a:rPr lang="ja-JP" altLang="en-US" dirty="0">
                <a:latin typeface="ＭＳ Ｐゴシック" pitchFamily="50" charset="-128"/>
              </a:rPr>
              <a:t>絞り込み</a:t>
            </a:r>
          </a:p>
          <a:p>
            <a:r>
              <a:rPr lang="ja-JP" altLang="en-US" dirty="0">
                <a:latin typeface="ＭＳ Ｐゴシック" pitchFamily="50" charset="-128"/>
              </a:rPr>
              <a:t>（リスクの評価）</a:t>
            </a:r>
          </a:p>
        </p:txBody>
      </p:sp>
      <p:sp>
        <p:nvSpPr>
          <p:cNvPr id="22" name="AutoShape 13"/>
          <p:cNvSpPr>
            <a:spLocks noChangeArrowheads="1"/>
          </p:cNvSpPr>
          <p:nvPr/>
        </p:nvSpPr>
        <p:spPr bwMode="auto">
          <a:xfrm>
            <a:off x="7379581" y="2420938"/>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3" name="AutoShape 16"/>
          <p:cNvSpPr>
            <a:spLocks noChangeArrowheads="1"/>
          </p:cNvSpPr>
          <p:nvPr/>
        </p:nvSpPr>
        <p:spPr bwMode="auto">
          <a:xfrm>
            <a:off x="6373106" y="1336675"/>
            <a:ext cx="230346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t>⑦</a:t>
            </a:r>
            <a:r>
              <a:rPr lang="en-US" altLang="ja-JP" dirty="0"/>
              <a:t> </a:t>
            </a:r>
            <a:r>
              <a:rPr lang="ja-JP" altLang="en-US" dirty="0"/>
              <a:t>輸送現場に</a:t>
            </a:r>
          </a:p>
          <a:p>
            <a:r>
              <a:rPr lang="ja-JP" altLang="en-US" dirty="0"/>
              <a:t>潜在する</a:t>
            </a:r>
          </a:p>
          <a:p>
            <a:r>
              <a:rPr lang="ja-JP" altLang="en-US" dirty="0"/>
              <a:t>危険の掘り起こし</a:t>
            </a:r>
          </a:p>
        </p:txBody>
      </p:sp>
      <p:sp>
        <p:nvSpPr>
          <p:cNvPr id="24" name="AutoShape 18"/>
          <p:cNvSpPr>
            <a:spLocks noChangeArrowheads="1"/>
          </p:cNvSpPr>
          <p:nvPr/>
        </p:nvSpPr>
        <p:spPr bwMode="auto">
          <a:xfrm>
            <a:off x="5795256" y="1384300"/>
            <a:ext cx="576262" cy="485775"/>
          </a:xfrm>
          <a:prstGeom prst="rightArrow">
            <a:avLst>
              <a:gd name="adj1" fmla="val 49676"/>
              <a:gd name="adj2" fmla="val 49598"/>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5" name="AutoShape 13"/>
          <p:cNvSpPr>
            <a:spLocks noChangeArrowheads="1"/>
          </p:cNvSpPr>
          <p:nvPr/>
        </p:nvSpPr>
        <p:spPr bwMode="auto">
          <a:xfrm>
            <a:off x="7404100" y="4349996"/>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6" name="曲折矢印 25"/>
          <p:cNvSpPr/>
          <p:nvPr/>
        </p:nvSpPr>
        <p:spPr bwMode="auto">
          <a:xfrm>
            <a:off x="1337012" y="2404366"/>
            <a:ext cx="474952" cy="699441"/>
          </a:xfrm>
          <a:prstGeom prst="bentArrow">
            <a:avLst>
              <a:gd name="adj1" fmla="val 32139"/>
              <a:gd name="adj2" fmla="val 33199"/>
              <a:gd name="adj3" fmla="val 35148"/>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7" name="曲折矢印 26"/>
          <p:cNvSpPr/>
          <p:nvPr/>
        </p:nvSpPr>
        <p:spPr bwMode="auto">
          <a:xfrm rot="10800000" flipH="1">
            <a:off x="1349721" y="4098429"/>
            <a:ext cx="519805" cy="418116"/>
          </a:xfrm>
          <a:prstGeom prst="bentArrow">
            <a:avLst>
              <a:gd name="adj1" fmla="val 28364"/>
              <a:gd name="adj2" fmla="val 25649"/>
              <a:gd name="adj3" fmla="val 23823"/>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8" name="曲折矢印 27"/>
          <p:cNvSpPr/>
          <p:nvPr/>
        </p:nvSpPr>
        <p:spPr bwMode="auto">
          <a:xfrm rot="10800000" flipH="1">
            <a:off x="487938" y="4106738"/>
            <a:ext cx="1289347" cy="1886473"/>
          </a:xfrm>
          <a:prstGeom prst="bentArrow">
            <a:avLst>
              <a:gd name="adj1" fmla="val 11239"/>
              <a:gd name="adj2" fmla="val 13487"/>
              <a:gd name="adj3" fmla="val 18261"/>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4354446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body" idx="1"/>
          </p:nvPr>
        </p:nvSpPr>
        <p:spPr>
          <a:xfrm>
            <a:off x="1258888" y="908050"/>
            <a:ext cx="6985000" cy="5256213"/>
          </a:xfrm>
        </p:spPr>
        <p:txBody>
          <a:bodyPr/>
          <a:lstStyle/>
          <a:p>
            <a:pPr eaLnBrk="1" hangingPunct="1">
              <a:lnSpc>
                <a:spcPct val="90000"/>
              </a:lnSpc>
              <a:buFont typeface="Wingdings" pitchFamily="2" charset="2"/>
              <a:buNone/>
              <a:defRPr/>
            </a:pPr>
            <a:r>
              <a:rPr lang="ja-JP" altLang="en-US" b="1" dirty="0">
                <a:solidFill>
                  <a:srgbClr val="0000FF"/>
                </a:solidFill>
                <a:effectLst>
                  <a:outerShdw blurRad="38100" dist="38100" dir="2700000" algn="tl">
                    <a:srgbClr val="C0C0C0"/>
                  </a:outerShdw>
                </a:effectLst>
              </a:rPr>
              <a:t>ドライバー本人の原因</a:t>
            </a:r>
            <a:endParaRPr lang="ja-JP" altLang="en-US" sz="1600" dirty="0"/>
          </a:p>
          <a:p>
            <a:pPr algn="ctr" eaLnBrk="1" hangingPunct="1">
              <a:lnSpc>
                <a:spcPct val="90000"/>
              </a:lnSpc>
              <a:buFont typeface="Wingdings" pitchFamily="2" charset="2"/>
              <a:buNone/>
              <a:defRPr/>
            </a:pPr>
            <a:endParaRPr lang="ja-JP" altLang="en-US" sz="1600" dirty="0"/>
          </a:p>
          <a:p>
            <a:pPr algn="ctr" eaLnBrk="1" hangingPunct="1">
              <a:lnSpc>
                <a:spcPct val="90000"/>
              </a:lnSpc>
              <a:buFont typeface="Wingdings" pitchFamily="2" charset="2"/>
              <a:buNone/>
              <a:defRPr/>
            </a:pPr>
            <a:r>
              <a:rPr lang="en-US" altLang="ja-JP" dirty="0"/>
              <a:t>※</a:t>
            </a:r>
            <a:r>
              <a:rPr lang="ja-JP" altLang="en-US" dirty="0"/>
              <a:t>「エラー」の内容に応じた対策</a:t>
            </a:r>
          </a:p>
          <a:p>
            <a:pPr eaLnBrk="1" hangingPunct="1">
              <a:lnSpc>
                <a:spcPct val="90000"/>
              </a:lnSpc>
              <a:buFont typeface="Wingdings" pitchFamily="2" charset="2"/>
              <a:buNone/>
              <a:defRPr/>
            </a:pPr>
            <a:endParaRPr lang="ja-JP" altLang="en-US" sz="1800" dirty="0"/>
          </a:p>
          <a:p>
            <a:pPr eaLnBrk="1" hangingPunct="1">
              <a:lnSpc>
                <a:spcPct val="90000"/>
              </a:lnSpc>
              <a:buFont typeface="Wingdings" pitchFamily="2" charset="2"/>
              <a:buNone/>
              <a:defRPr/>
            </a:pPr>
            <a:r>
              <a:rPr lang="ja-JP" altLang="en-US" b="1" dirty="0">
                <a:solidFill>
                  <a:srgbClr val="990099"/>
                </a:solidFill>
              </a:rPr>
              <a:t>うっかりミス</a:t>
            </a:r>
          </a:p>
          <a:p>
            <a:pPr eaLnBrk="1" hangingPunct="1">
              <a:lnSpc>
                <a:spcPct val="90000"/>
              </a:lnSpc>
              <a:buFont typeface="Wingdings" pitchFamily="2" charset="2"/>
              <a:buNone/>
              <a:defRPr/>
            </a:pPr>
            <a:r>
              <a:rPr lang="ja-JP" altLang="en-US" dirty="0"/>
              <a:t>　・「注意喚起」だけでは防げない</a:t>
            </a:r>
          </a:p>
          <a:p>
            <a:pPr eaLnBrk="1" hangingPunct="1">
              <a:lnSpc>
                <a:spcPct val="90000"/>
              </a:lnSpc>
              <a:buFont typeface="Wingdings" pitchFamily="2" charset="2"/>
              <a:buNone/>
              <a:defRPr/>
            </a:pPr>
            <a:r>
              <a:rPr lang="ja-JP" altLang="en-US" dirty="0"/>
              <a:t>　　→ミスが起きる根本原因への対策</a:t>
            </a:r>
          </a:p>
          <a:p>
            <a:pPr eaLnBrk="1" hangingPunct="1">
              <a:lnSpc>
                <a:spcPct val="90000"/>
              </a:lnSpc>
              <a:defRPr/>
            </a:pPr>
            <a:endParaRPr lang="ja-JP" altLang="en-US" sz="2000" dirty="0"/>
          </a:p>
          <a:p>
            <a:pPr eaLnBrk="1" hangingPunct="1">
              <a:lnSpc>
                <a:spcPct val="90000"/>
              </a:lnSpc>
              <a:buFont typeface="Wingdings" pitchFamily="2" charset="2"/>
              <a:buNone/>
              <a:defRPr/>
            </a:pPr>
            <a:r>
              <a:rPr lang="ja-JP" altLang="en-US" dirty="0"/>
              <a:t>　・何に「注意」するのかを具体的に</a:t>
            </a:r>
          </a:p>
          <a:p>
            <a:pPr eaLnBrk="1" hangingPunct="1">
              <a:lnSpc>
                <a:spcPct val="90000"/>
              </a:lnSpc>
              <a:buFont typeface="Wingdings" pitchFamily="2" charset="2"/>
              <a:buNone/>
              <a:defRPr/>
            </a:pPr>
            <a:endParaRPr lang="ja-JP" altLang="en-US" sz="2000" dirty="0"/>
          </a:p>
          <a:p>
            <a:pPr eaLnBrk="1" hangingPunct="1">
              <a:lnSpc>
                <a:spcPct val="90000"/>
              </a:lnSpc>
              <a:buFont typeface="Wingdings" pitchFamily="2" charset="2"/>
              <a:buNone/>
              <a:defRPr/>
            </a:pPr>
            <a:r>
              <a:rPr lang="ja-JP" altLang="en-US" b="1" dirty="0">
                <a:solidFill>
                  <a:srgbClr val="990099"/>
                </a:solidFill>
              </a:rPr>
              <a:t>ルール違反</a:t>
            </a:r>
            <a:r>
              <a:rPr lang="ja-JP" altLang="en-US" sz="2000" dirty="0"/>
              <a:t>　　</a:t>
            </a:r>
          </a:p>
        </p:txBody>
      </p:sp>
      <p:pic>
        <p:nvPicPr>
          <p:cNvPr id="53252"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44068" name="Rectangle 4"/>
          <p:cNvSpPr>
            <a:spLocks noChangeArrowheads="1"/>
          </p:cNvSpPr>
          <p:nvPr/>
        </p:nvSpPr>
        <p:spPr bwMode="auto">
          <a:xfrm>
            <a:off x="0" y="-11113"/>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④</a:t>
            </a:r>
            <a:r>
              <a:rPr lang="en-US" altLang="ja-JP" sz="3200" dirty="0"/>
              <a:t>-1-1 </a:t>
            </a:r>
            <a:r>
              <a:rPr lang="ja-JP" altLang="en-US" sz="3200" dirty="0"/>
              <a:t>対策の立て方、留意点　</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67</a:t>
            </a:fld>
            <a:endParaRPr lang="en-US" altLang="ja-JP"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 Box 2"/>
          <p:cNvSpPr txBox="1">
            <a:spLocks noChangeArrowheads="1"/>
          </p:cNvSpPr>
          <p:nvPr/>
        </p:nvSpPr>
        <p:spPr bwMode="auto">
          <a:xfrm>
            <a:off x="971550" y="1052513"/>
            <a:ext cx="6838950" cy="5478423"/>
          </a:xfrm>
          <a:prstGeom prst="rect">
            <a:avLst/>
          </a:prstGeom>
          <a:noFill/>
          <a:ln w="9525" algn="ctr">
            <a:noFill/>
            <a:miter lim="800000"/>
            <a:headEnd/>
            <a:tailEnd/>
          </a:ln>
        </p:spPr>
        <p:txBody>
          <a:bodyPr>
            <a:spAutoFit/>
          </a:bodyPr>
          <a:lstStyle/>
          <a:p>
            <a:pPr algn="l"/>
            <a:r>
              <a:rPr lang="ja-JP" altLang="en-US" sz="3200" dirty="0"/>
              <a:t>１．「不注意」の背後には・・・</a:t>
            </a:r>
          </a:p>
          <a:p>
            <a:pPr algn="l"/>
            <a:endParaRPr lang="ja-JP" altLang="en-US" dirty="0"/>
          </a:p>
          <a:p>
            <a:pPr algn="l"/>
            <a:r>
              <a:rPr lang="ja-JP" altLang="en-US" sz="3200" dirty="0"/>
              <a:t>　</a:t>
            </a:r>
          </a:p>
          <a:p>
            <a:pPr algn="l"/>
            <a:endParaRPr lang="ja-JP" altLang="en-US" sz="3200" dirty="0"/>
          </a:p>
          <a:p>
            <a:pPr algn="l"/>
            <a:endParaRPr lang="ja-JP" altLang="en-US" sz="3200" dirty="0"/>
          </a:p>
          <a:p>
            <a:pPr algn="l"/>
            <a:endParaRPr lang="ja-JP" altLang="en-US" sz="3200" dirty="0"/>
          </a:p>
          <a:p>
            <a:pPr algn="l"/>
            <a:r>
              <a:rPr lang="ja-JP" altLang="en-US" sz="3200" dirty="0"/>
              <a:t>２．人の能力の限界</a:t>
            </a:r>
          </a:p>
          <a:p>
            <a:pPr algn="l"/>
            <a:r>
              <a:rPr lang="ja-JP" altLang="en-US" sz="2800" dirty="0"/>
              <a:t>　　　</a:t>
            </a:r>
            <a:r>
              <a:rPr lang="ja-JP" altLang="en-US" sz="2800" dirty="0">
                <a:solidFill>
                  <a:srgbClr val="0000FF"/>
                </a:solidFill>
              </a:rPr>
              <a:t>記憶力の限界</a:t>
            </a:r>
            <a:endParaRPr lang="en-US" altLang="ja-JP" sz="3200" dirty="0"/>
          </a:p>
          <a:p>
            <a:pPr algn="l"/>
            <a:r>
              <a:rPr lang="ja-JP" altLang="en-US" sz="2800" dirty="0">
                <a:solidFill>
                  <a:srgbClr val="0000FF"/>
                </a:solidFill>
              </a:rPr>
              <a:t>　　　視力、聴力の限界</a:t>
            </a:r>
            <a:endParaRPr lang="en-US" altLang="ja-JP" sz="2800" dirty="0">
              <a:solidFill>
                <a:srgbClr val="0000FF"/>
              </a:solidFill>
            </a:endParaRPr>
          </a:p>
          <a:p>
            <a:pPr algn="l"/>
            <a:r>
              <a:rPr lang="ja-JP" altLang="en-US" sz="2800" dirty="0">
                <a:solidFill>
                  <a:srgbClr val="0000FF"/>
                </a:solidFill>
              </a:rPr>
              <a:t>　　　判断力の限界</a:t>
            </a:r>
            <a:endParaRPr lang="en-US" altLang="ja-JP" sz="2800" dirty="0">
              <a:solidFill>
                <a:srgbClr val="0000FF"/>
              </a:solidFill>
            </a:endParaRPr>
          </a:p>
          <a:p>
            <a:pPr algn="l"/>
            <a:r>
              <a:rPr lang="ja-JP" altLang="en-US" sz="2800" dirty="0">
                <a:solidFill>
                  <a:srgbClr val="0000FF"/>
                </a:solidFill>
              </a:rPr>
              <a:t>　　　運動能力の限界</a:t>
            </a:r>
            <a:endParaRPr lang="en-US" altLang="ja-JP" sz="2800" dirty="0">
              <a:solidFill>
                <a:srgbClr val="0000FF"/>
              </a:solidFill>
            </a:endParaRPr>
          </a:p>
          <a:p>
            <a:pPr algn="l"/>
            <a:r>
              <a:rPr lang="ja-JP" altLang="en-US" sz="2800" dirty="0">
                <a:solidFill>
                  <a:srgbClr val="0000FF"/>
                </a:solidFill>
              </a:rPr>
              <a:t>　　　巧緻動作能力（器用さ）の限界　等</a:t>
            </a:r>
            <a:endParaRPr lang="en-US" altLang="ja-JP" sz="2800" dirty="0"/>
          </a:p>
        </p:txBody>
      </p:sp>
      <p:sp>
        <p:nvSpPr>
          <p:cNvPr id="349187" name="Rectangle 3"/>
          <p:cNvSpPr>
            <a:spLocks noChangeArrowheads="1"/>
          </p:cNvSpPr>
          <p:nvPr/>
        </p:nvSpPr>
        <p:spPr bwMode="auto">
          <a:xfrm>
            <a:off x="0" y="-11113"/>
            <a:ext cx="9144000" cy="703263"/>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600" dirty="0"/>
              <a:t>④</a:t>
            </a:r>
            <a:r>
              <a:rPr lang="en-US" altLang="ja-JP" sz="3600" dirty="0"/>
              <a:t>-1-2</a:t>
            </a:r>
            <a:r>
              <a:rPr lang="ja-JP" altLang="en-US" sz="3600" dirty="0"/>
              <a:t> 「注意喚起」だけでは防げない</a:t>
            </a:r>
            <a:r>
              <a:rPr lang="ja-JP" altLang="en-US" sz="3200" dirty="0"/>
              <a:t>　</a:t>
            </a:r>
          </a:p>
        </p:txBody>
      </p:sp>
      <p:sp>
        <p:nvSpPr>
          <p:cNvPr id="56325" name="AutoShape 6"/>
          <p:cNvSpPr>
            <a:spLocks noChangeArrowheads="1"/>
          </p:cNvSpPr>
          <p:nvPr/>
        </p:nvSpPr>
        <p:spPr bwMode="auto">
          <a:xfrm>
            <a:off x="755650" y="2060575"/>
            <a:ext cx="8208963" cy="1597025"/>
          </a:xfrm>
          <a:prstGeom prst="cloudCallout">
            <a:avLst>
              <a:gd name="adj1" fmla="val -32361"/>
              <a:gd name="adj2" fmla="val -71694"/>
            </a:avLst>
          </a:prstGeom>
          <a:solidFill>
            <a:srgbClr val="FFFF99"/>
          </a:solidFill>
          <a:ln w="9525">
            <a:solidFill>
              <a:schemeClr val="tx1"/>
            </a:solidFill>
            <a:round/>
            <a:headEnd/>
            <a:tailEnd/>
          </a:ln>
        </p:spPr>
        <p:txBody>
          <a:bodyPr/>
          <a:lstStyle/>
          <a:p>
            <a:r>
              <a:rPr lang="en-US" altLang="ja-JP" sz="2800" dirty="0">
                <a:solidFill>
                  <a:srgbClr val="0000FF"/>
                </a:solidFill>
              </a:rPr>
              <a:t>①</a:t>
            </a:r>
            <a:r>
              <a:rPr lang="ja-JP" altLang="en-US" sz="2800" dirty="0">
                <a:solidFill>
                  <a:srgbClr val="0000FF"/>
                </a:solidFill>
              </a:rPr>
              <a:t>疲労　　②慣れ　　③気のゆるみ</a:t>
            </a:r>
          </a:p>
          <a:p>
            <a:endParaRPr lang="ja-JP" altLang="en-US" sz="800" dirty="0">
              <a:solidFill>
                <a:srgbClr val="0000FF"/>
              </a:solidFill>
            </a:endParaRPr>
          </a:p>
          <a:p>
            <a:r>
              <a:rPr lang="ja-JP" altLang="en-US" sz="2800" dirty="0">
                <a:solidFill>
                  <a:srgbClr val="0000FF"/>
                </a:solidFill>
              </a:rPr>
              <a:t>　　④あせり　　⑤注意の１点集中</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68</a:t>
            </a:fld>
            <a:endParaRPr lang="en-US" altLang="ja-JP" dirty="0"/>
          </a:p>
        </p:txBody>
      </p:sp>
      <p:pic>
        <p:nvPicPr>
          <p:cNvPr id="7"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AutoShape 2"/>
          <p:cNvSpPr>
            <a:spLocks noChangeArrowheads="1"/>
          </p:cNvSpPr>
          <p:nvPr/>
        </p:nvSpPr>
        <p:spPr bwMode="auto">
          <a:xfrm>
            <a:off x="468313" y="1196975"/>
            <a:ext cx="4679950" cy="5111750"/>
          </a:xfrm>
          <a:prstGeom prst="roundRect">
            <a:avLst>
              <a:gd name="adj" fmla="val 16667"/>
            </a:avLst>
          </a:prstGeom>
          <a:noFill/>
          <a:ln w="9525" algn="ctr">
            <a:solidFill>
              <a:schemeClr val="tx1"/>
            </a:solidFill>
            <a:round/>
            <a:headEnd/>
            <a:tailEnd/>
          </a:ln>
        </p:spPr>
        <p:txBody>
          <a:bodyPr anchor="ctr">
            <a:spAutoFit/>
          </a:bodyPr>
          <a:lstStyle/>
          <a:p>
            <a:endParaRPr lang="ja-JP" altLang="en-US"/>
          </a:p>
        </p:txBody>
      </p:sp>
      <p:sp>
        <p:nvSpPr>
          <p:cNvPr id="63492" name="Text Box 3"/>
          <p:cNvSpPr txBox="1">
            <a:spLocks noChangeArrowheads="1"/>
          </p:cNvSpPr>
          <p:nvPr/>
        </p:nvSpPr>
        <p:spPr bwMode="auto">
          <a:xfrm>
            <a:off x="4284663" y="1628775"/>
            <a:ext cx="184150" cy="396875"/>
          </a:xfrm>
          <a:prstGeom prst="rect">
            <a:avLst/>
          </a:prstGeom>
          <a:noFill/>
          <a:ln w="9525" algn="ctr">
            <a:noFill/>
            <a:miter lim="800000"/>
            <a:headEnd/>
            <a:tailEnd/>
          </a:ln>
        </p:spPr>
        <p:txBody>
          <a:bodyPr wrap="none">
            <a:spAutoFit/>
          </a:bodyPr>
          <a:lstStyle/>
          <a:p>
            <a:endParaRPr lang="ja-JP" altLang="ja-JP" sz="2000">
              <a:ea typeface="HG丸ｺﾞｼｯｸM-PRO" pitchFamily="50" charset="-128"/>
            </a:endParaRPr>
          </a:p>
        </p:txBody>
      </p:sp>
      <p:sp>
        <p:nvSpPr>
          <p:cNvPr id="63493" name="AutoShape 4"/>
          <p:cNvSpPr>
            <a:spLocks noChangeArrowheads="1"/>
          </p:cNvSpPr>
          <p:nvPr/>
        </p:nvSpPr>
        <p:spPr bwMode="auto">
          <a:xfrm>
            <a:off x="1181100" y="1428750"/>
            <a:ext cx="3403600" cy="1181100"/>
          </a:xfrm>
          <a:prstGeom prst="roundRect">
            <a:avLst>
              <a:gd name="adj" fmla="val 16667"/>
            </a:avLst>
          </a:prstGeom>
          <a:gradFill rotWithShape="1">
            <a:gsLst>
              <a:gs pos="0">
                <a:srgbClr val="99FF99"/>
              </a:gs>
              <a:gs pos="100000">
                <a:schemeClr val="bg1"/>
              </a:gs>
            </a:gsLst>
            <a:lin ang="5400000" scaled="1"/>
          </a:gradFill>
          <a:ln w="9525" algn="ctr">
            <a:solidFill>
              <a:schemeClr val="tx1"/>
            </a:solidFill>
            <a:round/>
            <a:headEnd/>
            <a:tailEnd/>
          </a:ln>
        </p:spPr>
        <p:txBody>
          <a:bodyPr wrap="none" anchor="ctr">
            <a:spAutoFit/>
          </a:bodyPr>
          <a:lstStyle/>
          <a:p>
            <a:r>
              <a:rPr lang="ja-JP" altLang="en-US" sz="3200">
                <a:latin typeface="ＭＳ Ｐゴシック" pitchFamily="50" charset="-128"/>
              </a:rPr>
              <a:t>ルール違反をする</a:t>
            </a:r>
          </a:p>
          <a:p>
            <a:r>
              <a:rPr lang="ja-JP" altLang="en-US" sz="3200">
                <a:latin typeface="ＭＳ Ｐゴシック" pitchFamily="50" charset="-128"/>
              </a:rPr>
              <a:t>理由</a:t>
            </a:r>
          </a:p>
        </p:txBody>
      </p:sp>
      <p:sp>
        <p:nvSpPr>
          <p:cNvPr id="63494" name="Text Box 5"/>
          <p:cNvSpPr txBox="1">
            <a:spLocks noChangeArrowheads="1"/>
          </p:cNvSpPr>
          <p:nvPr/>
        </p:nvSpPr>
        <p:spPr bwMode="auto">
          <a:xfrm>
            <a:off x="836613" y="2979738"/>
            <a:ext cx="4032250" cy="2738437"/>
          </a:xfrm>
          <a:prstGeom prst="rect">
            <a:avLst/>
          </a:prstGeom>
          <a:noFill/>
          <a:ln w="9525" algn="ctr">
            <a:noFill/>
            <a:miter lim="800000"/>
            <a:headEnd/>
            <a:tailEnd/>
          </a:ln>
        </p:spPr>
        <p:txBody>
          <a:bodyPr>
            <a:spAutoFit/>
          </a:bodyPr>
          <a:lstStyle/>
          <a:p>
            <a:pPr algn="l"/>
            <a:r>
              <a:rPr lang="en-US" altLang="ja-JP" sz="2400">
                <a:latin typeface="ＭＳ Ｐゴシック" pitchFamily="50" charset="-128"/>
              </a:rPr>
              <a:t>① </a:t>
            </a:r>
            <a:r>
              <a:rPr lang="ja-JP" altLang="en-US" sz="2400">
                <a:latin typeface="ＭＳ Ｐゴシック" pitchFamily="50" charset="-128"/>
              </a:rPr>
              <a:t>ルールを知らない／</a:t>
            </a:r>
          </a:p>
          <a:p>
            <a:pPr algn="l"/>
            <a:r>
              <a:rPr lang="ja-JP" altLang="en-US" sz="2400">
                <a:latin typeface="ＭＳ Ｐゴシック" pitchFamily="50" charset="-128"/>
              </a:rPr>
              <a:t>　 理解していない</a:t>
            </a:r>
          </a:p>
          <a:p>
            <a:pPr algn="l"/>
            <a:endParaRPr lang="ja-JP" altLang="en-US" sz="1600">
              <a:latin typeface="ＭＳ Ｐゴシック" pitchFamily="50" charset="-128"/>
            </a:endParaRPr>
          </a:p>
          <a:p>
            <a:pPr algn="l"/>
            <a:r>
              <a:rPr lang="ja-JP" altLang="en-US" sz="2400">
                <a:latin typeface="ＭＳ Ｐゴシック" pitchFamily="50" charset="-128"/>
              </a:rPr>
              <a:t>② ルールに納得してない</a:t>
            </a:r>
          </a:p>
          <a:p>
            <a:pPr algn="l"/>
            <a:r>
              <a:rPr lang="ja-JP" altLang="en-US" sz="2000">
                <a:latin typeface="ＭＳ Ｐゴシック" pitchFamily="50" charset="-128"/>
              </a:rPr>
              <a:t>   ・守らなくても危険・不利益はない</a:t>
            </a:r>
          </a:p>
          <a:p>
            <a:pPr algn="l"/>
            <a:r>
              <a:rPr lang="ja-JP" altLang="en-US" sz="2000">
                <a:latin typeface="ＭＳ Ｐゴシック" pitchFamily="50" charset="-128"/>
              </a:rPr>
              <a:t>   ・守ったらデメリットが大きい</a:t>
            </a:r>
          </a:p>
          <a:p>
            <a:pPr algn="l"/>
            <a:endParaRPr lang="ja-JP" altLang="en-US" sz="2000">
              <a:latin typeface="ＭＳ Ｐゴシック" pitchFamily="50" charset="-128"/>
            </a:endParaRPr>
          </a:p>
          <a:p>
            <a:pPr algn="l"/>
            <a:r>
              <a:rPr lang="ja-JP" altLang="en-US" sz="2400">
                <a:latin typeface="ＭＳ Ｐゴシック" pitchFamily="50" charset="-128"/>
              </a:rPr>
              <a:t>③ みんなも守ってない</a:t>
            </a:r>
          </a:p>
        </p:txBody>
      </p:sp>
      <p:sp>
        <p:nvSpPr>
          <p:cNvPr id="63495" name="AutoShape 6"/>
          <p:cNvSpPr>
            <a:spLocks noChangeArrowheads="1"/>
          </p:cNvSpPr>
          <p:nvPr/>
        </p:nvSpPr>
        <p:spPr bwMode="auto">
          <a:xfrm>
            <a:off x="5292725" y="1404938"/>
            <a:ext cx="3576638" cy="4575175"/>
          </a:xfrm>
          <a:prstGeom prst="roundRect">
            <a:avLst>
              <a:gd name="adj" fmla="val 16667"/>
            </a:avLst>
          </a:prstGeom>
          <a:gradFill rotWithShape="1">
            <a:gsLst>
              <a:gs pos="0">
                <a:srgbClr val="99FF99"/>
              </a:gs>
              <a:gs pos="100000">
                <a:schemeClr val="bg1"/>
              </a:gs>
            </a:gsLst>
            <a:lin ang="5400000" scaled="1"/>
          </a:gradFill>
          <a:ln w="9525" algn="ctr">
            <a:solidFill>
              <a:schemeClr val="tx1"/>
            </a:solidFill>
            <a:round/>
            <a:headEnd/>
            <a:tailEnd/>
          </a:ln>
        </p:spPr>
        <p:txBody>
          <a:bodyPr anchor="ctr">
            <a:spAutoFit/>
          </a:bodyPr>
          <a:lstStyle/>
          <a:p>
            <a:r>
              <a:rPr lang="ja-JP" altLang="en-US" sz="2800" dirty="0">
                <a:latin typeface="ＭＳ Ｐゴシック" pitchFamily="50" charset="-128"/>
              </a:rPr>
              <a:t>対策</a:t>
            </a:r>
          </a:p>
          <a:p>
            <a:endParaRPr lang="ja-JP" altLang="en-US" sz="1000" dirty="0">
              <a:latin typeface="ＭＳ Ｐゴシック" pitchFamily="50" charset="-128"/>
            </a:endParaRPr>
          </a:p>
          <a:p>
            <a:pPr algn="l"/>
            <a:r>
              <a:rPr lang="ja-JP" altLang="en-US" sz="2400" dirty="0">
                <a:latin typeface="ＭＳ Ｐゴシック" pitchFamily="50" charset="-128"/>
              </a:rPr>
              <a:t>・ルールの周知</a:t>
            </a:r>
          </a:p>
          <a:p>
            <a:pPr algn="l"/>
            <a:endParaRPr lang="ja-JP" altLang="en-US" sz="800" dirty="0">
              <a:latin typeface="ＭＳ Ｐゴシック" pitchFamily="50" charset="-128"/>
            </a:endParaRPr>
          </a:p>
          <a:p>
            <a:pPr algn="l"/>
            <a:r>
              <a:rPr lang="ja-JP" altLang="en-US" sz="2400" dirty="0">
                <a:latin typeface="ＭＳ Ｐゴシック" pitchFamily="50" charset="-128"/>
              </a:rPr>
              <a:t>・ルールの教育</a:t>
            </a:r>
          </a:p>
          <a:p>
            <a:pPr algn="l"/>
            <a:r>
              <a:rPr lang="en-US" altLang="ja-JP" sz="2400" dirty="0">
                <a:latin typeface="ＭＳ Ｐゴシック" pitchFamily="50" charset="-128"/>
              </a:rPr>
              <a:t>(</a:t>
            </a:r>
            <a:r>
              <a:rPr lang="ja-JP" altLang="en-US" sz="2400" dirty="0">
                <a:latin typeface="ＭＳ Ｐゴシック" pitchFamily="50" charset="-128"/>
              </a:rPr>
              <a:t>内容、理由の理解</a:t>
            </a:r>
            <a:r>
              <a:rPr lang="en-US" altLang="ja-JP" sz="2400" dirty="0">
                <a:latin typeface="ＭＳ Ｐゴシック" pitchFamily="50" charset="-128"/>
              </a:rPr>
              <a:t>)</a:t>
            </a:r>
          </a:p>
          <a:p>
            <a:pPr algn="l"/>
            <a:endParaRPr lang="en-US" altLang="ja-JP" sz="800" dirty="0">
              <a:latin typeface="ＭＳ Ｐゴシック" pitchFamily="50" charset="-128"/>
            </a:endParaRPr>
          </a:p>
          <a:p>
            <a:pPr algn="l"/>
            <a:r>
              <a:rPr lang="ja-JP" altLang="en-US" sz="2400" dirty="0">
                <a:latin typeface="ＭＳ Ｐゴシック" pitchFamily="50" charset="-128"/>
              </a:rPr>
              <a:t>・物理的に違反を</a:t>
            </a:r>
          </a:p>
          <a:p>
            <a:pPr algn="l"/>
            <a:r>
              <a:rPr lang="ja-JP" altLang="en-US" sz="2400" dirty="0">
                <a:latin typeface="ＭＳ Ｐゴシック" pitchFamily="50" charset="-128"/>
              </a:rPr>
              <a:t>できなくする</a:t>
            </a:r>
          </a:p>
          <a:p>
            <a:pPr algn="l"/>
            <a:endParaRPr lang="ja-JP" altLang="en-US" sz="800" dirty="0">
              <a:latin typeface="ＭＳ Ｐゴシック" pitchFamily="50" charset="-128"/>
            </a:endParaRPr>
          </a:p>
          <a:p>
            <a:pPr algn="l"/>
            <a:r>
              <a:rPr lang="ja-JP" altLang="en-US" sz="2400" dirty="0">
                <a:latin typeface="ＭＳ Ｐゴシック" pitchFamily="50" charset="-128"/>
              </a:rPr>
              <a:t>・ルール違反をしないようにする動機付け</a:t>
            </a:r>
          </a:p>
          <a:p>
            <a:pPr algn="l"/>
            <a:r>
              <a:rPr lang="ja-JP" altLang="en-US" sz="2000" dirty="0">
                <a:latin typeface="ＭＳ Ｐゴシック" pitchFamily="50" charset="-128"/>
              </a:rPr>
              <a:t>（ルール遵守のメリット、違反 </a:t>
            </a:r>
            <a:endParaRPr lang="en-US" altLang="ja-JP" sz="2000" dirty="0">
              <a:latin typeface="ＭＳ Ｐゴシック" pitchFamily="50" charset="-128"/>
            </a:endParaRPr>
          </a:p>
          <a:p>
            <a:pPr algn="l"/>
            <a:r>
              <a:rPr lang="en-US" altLang="ja-JP" sz="2000" dirty="0">
                <a:latin typeface="ＭＳ Ｐゴシック" pitchFamily="50" charset="-128"/>
              </a:rPr>
              <a:t>  </a:t>
            </a:r>
            <a:r>
              <a:rPr lang="ja-JP" altLang="en-US" sz="2000" dirty="0">
                <a:latin typeface="ＭＳ Ｐゴシック" pitchFamily="50" charset="-128"/>
              </a:rPr>
              <a:t>のデメリットを明確にする）</a:t>
            </a:r>
            <a:endParaRPr lang="ja-JP" altLang="en-US" sz="2400" dirty="0">
              <a:latin typeface="ＭＳ Ｐゴシック" pitchFamily="50" charset="-128"/>
            </a:endParaRPr>
          </a:p>
        </p:txBody>
      </p:sp>
      <p:pic>
        <p:nvPicPr>
          <p:cNvPr id="63496" name="Picture 7"/>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53288" name="Rectangle 8"/>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④</a:t>
            </a:r>
            <a:r>
              <a:rPr lang="en-US" altLang="ja-JP" sz="3200" dirty="0"/>
              <a:t>-1-3</a:t>
            </a:r>
            <a:r>
              <a:rPr lang="ja-JP" altLang="en-US" sz="3200" dirty="0"/>
              <a:t> 「ルール違反」への対策　</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69</a:t>
            </a:fld>
            <a:endParaRPr lang="en-US" altLang="ja-JP"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0" y="0"/>
            <a:ext cx="9144000" cy="71913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en-US" altLang="ja-JP" sz="4000" dirty="0"/>
              <a:t>1-1 </a:t>
            </a:r>
            <a:r>
              <a:rPr lang="ja-JP" altLang="en-US" sz="4000" dirty="0"/>
              <a:t>リスク管理とは？</a:t>
            </a:r>
          </a:p>
        </p:txBody>
      </p:sp>
      <p:sp>
        <p:nvSpPr>
          <p:cNvPr id="10244" name="Rectangle 3"/>
          <p:cNvSpPr>
            <a:spLocks noGrp="1" noChangeArrowheads="1"/>
          </p:cNvSpPr>
          <p:nvPr>
            <p:ph type="body" idx="1"/>
          </p:nvPr>
        </p:nvSpPr>
        <p:spPr>
          <a:xfrm>
            <a:off x="755650" y="1106905"/>
            <a:ext cx="7559675" cy="3834983"/>
          </a:xfrm>
        </p:spPr>
        <p:txBody>
          <a:bodyPr/>
          <a:lstStyle/>
          <a:p>
            <a:pPr eaLnBrk="1" hangingPunct="1">
              <a:buFont typeface="Wingdings" pitchFamily="2" charset="2"/>
              <a:buNone/>
            </a:pPr>
            <a:r>
              <a:rPr lang="ja-JP" altLang="en-US" sz="3600" dirty="0"/>
              <a:t>・</a:t>
            </a:r>
            <a:r>
              <a:rPr lang="ja-JP" altLang="en-US" sz="3600" u="sng" dirty="0"/>
              <a:t>リスク</a:t>
            </a:r>
            <a:r>
              <a:rPr lang="ja-JP" altLang="en-US" sz="3600" dirty="0"/>
              <a:t>を</a:t>
            </a:r>
            <a:r>
              <a:rPr lang="ja-JP" altLang="en-US" sz="3600" u="sng" dirty="0"/>
              <a:t>管理</a:t>
            </a:r>
            <a:r>
              <a:rPr lang="ja-JP" altLang="en-US" sz="3600" dirty="0"/>
              <a:t>する</a:t>
            </a:r>
            <a:endParaRPr lang="en-US" altLang="ja-JP" sz="3600" dirty="0"/>
          </a:p>
          <a:p>
            <a:pPr eaLnBrk="1" hangingPunct="1">
              <a:buFont typeface="Wingdings" pitchFamily="2" charset="2"/>
              <a:buNone/>
            </a:pPr>
            <a:endParaRPr lang="en-US" altLang="ja-JP" sz="3600" dirty="0"/>
          </a:p>
          <a:p>
            <a:pPr eaLnBrk="1" hangingPunct="1">
              <a:buFont typeface="Wingdings" pitchFamily="2" charset="2"/>
              <a:buNone/>
            </a:pPr>
            <a:r>
              <a:rPr lang="ja-JP" altLang="en-US" sz="3600" dirty="0"/>
              <a:t>（具体的には）</a:t>
            </a:r>
          </a:p>
          <a:p>
            <a:pPr eaLnBrk="1" hangingPunct="1">
              <a:buFont typeface="Wingdings" pitchFamily="2" charset="2"/>
              <a:buNone/>
            </a:pPr>
            <a:r>
              <a:rPr lang="ja-JP" altLang="en-US" sz="3600" dirty="0"/>
              <a:t>　事故、ヒヤリ・ハットなどの情報を集め、事故防止のための対策に</a:t>
            </a:r>
            <a:r>
              <a:rPr lang="ja-JP" altLang="en-US" sz="3600" dirty="0" err="1"/>
              <a:t>つな</a:t>
            </a:r>
            <a:r>
              <a:rPr lang="en-US" altLang="ja-JP" sz="3600" dirty="0"/>
              <a:t/>
            </a:r>
            <a:br>
              <a:rPr lang="en-US" altLang="ja-JP" sz="3600" dirty="0"/>
            </a:br>
            <a:r>
              <a:rPr lang="ja-JP" altLang="en-US" sz="3600" dirty="0" err="1"/>
              <a:t>げるよう</a:t>
            </a:r>
            <a:r>
              <a:rPr lang="ja-JP" altLang="en-US" sz="3600" dirty="0"/>
              <a:t>活用する取組み</a:t>
            </a:r>
            <a:endParaRPr lang="ja-JP" altLang="en-US" sz="3600" b="1" u="sng" dirty="0"/>
          </a:p>
        </p:txBody>
      </p:sp>
      <p:pic>
        <p:nvPicPr>
          <p:cNvPr id="10245" name="Picture 4"/>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 name="テキスト ボックス 1"/>
          <p:cNvSpPr txBox="1"/>
          <p:nvPr/>
        </p:nvSpPr>
        <p:spPr>
          <a:xfrm>
            <a:off x="1251284" y="5104263"/>
            <a:ext cx="7064041" cy="366095"/>
          </a:xfrm>
          <a:prstGeom prst="rect">
            <a:avLst/>
          </a:prstGeom>
          <a:noFill/>
        </p:spPr>
        <p:txBody>
          <a:bodyPr wrap="square" rtlCol="0">
            <a:spAutoFit/>
          </a:bodyPr>
          <a:lstStyle/>
          <a:p>
            <a:pPr algn="r"/>
            <a:r>
              <a:rPr lang="ja-JP" altLang="en-US" dirty="0"/>
              <a:t>「運輸事業者における安全管理の進め方に関するガイドライン」より</a:t>
            </a:r>
            <a:endParaRPr kumimoji="1" lang="ja-JP" altLang="en-US" dirty="0"/>
          </a:p>
        </p:txBody>
      </p:sp>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7</a:t>
            </a:fld>
            <a:endParaRPr lang="en-US" altLang="ja-JP"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body" idx="1"/>
          </p:nvPr>
        </p:nvSpPr>
        <p:spPr>
          <a:xfrm>
            <a:off x="1042988" y="1196975"/>
            <a:ext cx="7272337" cy="4248150"/>
          </a:xfrm>
        </p:spPr>
        <p:txBody>
          <a:bodyPr/>
          <a:lstStyle/>
          <a:p>
            <a:pPr eaLnBrk="1" hangingPunct="1">
              <a:buFont typeface="Wingdings" pitchFamily="2" charset="2"/>
              <a:buNone/>
            </a:pPr>
            <a:r>
              <a:rPr lang="ja-JP" altLang="en-US" dirty="0"/>
              <a:t>相手がルール違反しても、</a:t>
            </a:r>
          </a:p>
          <a:p>
            <a:pPr eaLnBrk="1" hangingPunct="1">
              <a:buFont typeface="Wingdings" pitchFamily="2" charset="2"/>
              <a:buNone/>
            </a:pPr>
            <a:r>
              <a:rPr lang="ja-JP" altLang="en-US" dirty="0"/>
              <a:t>自分にできることは何か？</a:t>
            </a:r>
          </a:p>
          <a:p>
            <a:pPr eaLnBrk="1" hangingPunct="1">
              <a:buFont typeface="Wingdings" pitchFamily="2" charset="2"/>
              <a:buNone/>
            </a:pPr>
            <a:r>
              <a:rPr lang="ja-JP" altLang="en-US" dirty="0"/>
              <a:t>　　　</a:t>
            </a:r>
            <a:endParaRPr lang="ja-JP" altLang="en-US" sz="1800" dirty="0">
              <a:solidFill>
                <a:srgbClr val="0000FF"/>
              </a:solidFill>
            </a:endParaRPr>
          </a:p>
          <a:p>
            <a:pPr eaLnBrk="1" hangingPunct="1">
              <a:buFont typeface="Wingdings" pitchFamily="2" charset="2"/>
              <a:buNone/>
            </a:pPr>
            <a:r>
              <a:rPr lang="ja-JP" altLang="en-US" dirty="0"/>
              <a:t>相手への働きかけ</a:t>
            </a:r>
            <a:endParaRPr lang="en-US" altLang="ja-JP" dirty="0"/>
          </a:p>
          <a:p>
            <a:pPr eaLnBrk="1" hangingPunct="1">
              <a:buFont typeface="Wingdings" pitchFamily="2" charset="2"/>
              <a:buNone/>
            </a:pPr>
            <a:r>
              <a:rPr lang="ja-JP" altLang="en-US" sz="2000" dirty="0"/>
              <a:t>　　　　　</a:t>
            </a:r>
            <a:r>
              <a:rPr lang="ja-JP" altLang="en-US" sz="2400" b="1" dirty="0">
                <a:solidFill>
                  <a:srgbClr val="0000FF"/>
                </a:solidFill>
                <a:latin typeface="ＭＳ ゴシック" pitchFamily="49" charset="-128"/>
                <a:ea typeface="ＭＳ ゴシック" pitchFamily="49" charset="-128"/>
              </a:rPr>
              <a:t>例）相手となる周辺住民への働きかけ</a:t>
            </a:r>
            <a:endParaRPr lang="en-US" altLang="ja-JP" sz="2400" b="1" dirty="0">
              <a:solidFill>
                <a:srgbClr val="0000FF"/>
              </a:solidFill>
              <a:latin typeface="ＭＳ ゴシック" pitchFamily="49" charset="-128"/>
              <a:ea typeface="ＭＳ ゴシック" pitchFamily="49" charset="-128"/>
            </a:endParaRPr>
          </a:p>
          <a:p>
            <a:pPr eaLnBrk="1" hangingPunct="1">
              <a:buFont typeface="Wingdings" pitchFamily="2" charset="2"/>
              <a:buNone/>
            </a:pPr>
            <a:r>
              <a:rPr lang="ja-JP" altLang="en-US" sz="2400" b="1" dirty="0">
                <a:solidFill>
                  <a:srgbClr val="0000FF"/>
                </a:solidFill>
                <a:latin typeface="ＭＳ ゴシック" pitchFamily="49" charset="-128"/>
                <a:ea typeface="ＭＳ ゴシック" pitchFamily="49" charset="-128"/>
              </a:rPr>
              <a:t>　　　　（講習会の実施等）</a:t>
            </a:r>
            <a:endParaRPr lang="en-US" altLang="ja-JP" sz="2400" b="1" dirty="0">
              <a:solidFill>
                <a:srgbClr val="0000FF"/>
              </a:solidFill>
              <a:latin typeface="ＭＳ ゴシック" pitchFamily="49" charset="-128"/>
              <a:ea typeface="ＭＳ ゴシック" pitchFamily="49" charset="-128"/>
            </a:endParaRPr>
          </a:p>
          <a:p>
            <a:pPr eaLnBrk="1" hangingPunct="1">
              <a:buFont typeface="Wingdings" pitchFamily="2" charset="2"/>
              <a:buNone/>
            </a:pPr>
            <a:r>
              <a:rPr lang="ja-JP" altLang="en-US" sz="2000" dirty="0"/>
              <a:t>　　</a:t>
            </a:r>
          </a:p>
        </p:txBody>
      </p:sp>
      <p:pic>
        <p:nvPicPr>
          <p:cNvPr id="64516"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54308" name="Rectangle 4"/>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lvl="0">
              <a:defRPr/>
            </a:pPr>
            <a:r>
              <a:rPr lang="ja-JP" altLang="en-US" sz="3200" dirty="0">
                <a:solidFill>
                  <a:srgbClr val="000000"/>
                </a:solidFill>
              </a:rPr>
              <a:t>④</a:t>
            </a:r>
            <a:r>
              <a:rPr lang="en-US" altLang="ja-JP" sz="3200" dirty="0">
                <a:solidFill>
                  <a:srgbClr val="000000"/>
                </a:solidFill>
              </a:rPr>
              <a:t>-2</a:t>
            </a:r>
            <a:r>
              <a:rPr lang="ja-JP" altLang="en-US" sz="3200" dirty="0">
                <a:solidFill>
                  <a:srgbClr val="000000"/>
                </a:solidFill>
              </a:rPr>
              <a:t> 相手の原因への対策</a:t>
            </a:r>
          </a:p>
        </p:txBody>
      </p:sp>
      <p:pic>
        <p:nvPicPr>
          <p:cNvPr id="64518" name="Picture 6"/>
          <p:cNvPicPr>
            <a:picLocks noChangeAspect="1" noChangeArrowheads="1"/>
          </p:cNvPicPr>
          <p:nvPr/>
        </p:nvPicPr>
        <p:blipFill>
          <a:blip r:embed="rId4" cstate="print"/>
          <a:srcRect/>
          <a:stretch>
            <a:fillRect/>
          </a:stretch>
        </p:blipFill>
        <p:spPr bwMode="auto">
          <a:xfrm>
            <a:off x="6227763" y="4429125"/>
            <a:ext cx="2520950" cy="1763713"/>
          </a:xfrm>
          <a:prstGeom prst="rect">
            <a:avLst/>
          </a:prstGeom>
          <a:noFill/>
          <a:ln w="9525" algn="ctr">
            <a:noFill/>
            <a:miter lim="800000"/>
            <a:headEnd/>
            <a:tailEnd/>
          </a:ln>
        </p:spPr>
      </p:pic>
      <p:pic>
        <p:nvPicPr>
          <p:cNvPr id="64519" name="Picture 8"/>
          <p:cNvPicPr>
            <a:picLocks noChangeAspect="1" noChangeArrowheads="1"/>
          </p:cNvPicPr>
          <p:nvPr/>
        </p:nvPicPr>
        <p:blipFill>
          <a:blip r:embed="rId5" cstate="print"/>
          <a:srcRect/>
          <a:stretch>
            <a:fillRect/>
          </a:stretch>
        </p:blipFill>
        <p:spPr bwMode="auto">
          <a:xfrm>
            <a:off x="5435600" y="5734050"/>
            <a:ext cx="769938" cy="941388"/>
          </a:xfrm>
          <a:prstGeom prst="rect">
            <a:avLst/>
          </a:prstGeom>
          <a:noFill/>
          <a:ln w="9525" algn="ctr">
            <a:noFill/>
            <a:miter lim="800000"/>
            <a:headEnd/>
            <a:tailEnd/>
          </a:ln>
        </p:spPr>
      </p:pic>
      <p:pic>
        <p:nvPicPr>
          <p:cNvPr id="64520" name="Picture 10"/>
          <p:cNvPicPr>
            <a:picLocks noChangeAspect="1" noChangeArrowheads="1"/>
          </p:cNvPicPr>
          <p:nvPr/>
        </p:nvPicPr>
        <p:blipFill>
          <a:blip r:embed="rId6" cstate="print"/>
          <a:srcRect/>
          <a:stretch>
            <a:fillRect/>
          </a:stretch>
        </p:blipFill>
        <p:spPr bwMode="auto">
          <a:xfrm>
            <a:off x="4908550" y="5734050"/>
            <a:ext cx="620713" cy="935038"/>
          </a:xfrm>
          <a:prstGeom prst="rect">
            <a:avLst/>
          </a:prstGeom>
          <a:noFill/>
          <a:ln w="9525" algn="ctr">
            <a:noFill/>
            <a:miter lim="800000"/>
            <a:headEnd/>
            <a:tailEnd/>
          </a:ln>
        </p:spPr>
      </p:pic>
      <p:sp>
        <p:nvSpPr>
          <p:cNvPr id="64521" name="AutoShape 11"/>
          <p:cNvSpPr>
            <a:spLocks noChangeArrowheads="1"/>
          </p:cNvSpPr>
          <p:nvPr/>
        </p:nvSpPr>
        <p:spPr bwMode="auto">
          <a:xfrm>
            <a:off x="4427538" y="4724400"/>
            <a:ext cx="1633537" cy="863600"/>
          </a:xfrm>
          <a:prstGeom prst="wedgeRoundRectCallout">
            <a:avLst>
              <a:gd name="adj1" fmla="val 56023"/>
              <a:gd name="adj2" fmla="val 64338"/>
              <a:gd name="adj3" fmla="val 16667"/>
            </a:avLst>
          </a:prstGeom>
          <a:noFill/>
          <a:ln w="9525" algn="ctr">
            <a:solidFill>
              <a:schemeClr val="tx1"/>
            </a:solidFill>
            <a:miter lim="800000"/>
            <a:headEnd/>
            <a:tailEnd/>
          </a:ln>
        </p:spPr>
        <p:txBody>
          <a:bodyPr/>
          <a:lstStyle/>
          <a:p>
            <a:r>
              <a:rPr lang="ja-JP" altLang="en-US" sz="2000">
                <a:ea typeface="HG丸ｺﾞｼｯｸM-PRO" pitchFamily="50" charset="-128"/>
              </a:rPr>
              <a:t>バスの死角はどこ？</a:t>
            </a:r>
          </a:p>
        </p:txBody>
      </p:sp>
      <p:sp>
        <p:nvSpPr>
          <p:cNvPr id="2" name="下矢印 1"/>
          <p:cNvSpPr/>
          <p:nvPr/>
        </p:nvSpPr>
        <p:spPr bwMode="auto">
          <a:xfrm>
            <a:off x="2630905" y="2342147"/>
            <a:ext cx="497306" cy="673769"/>
          </a:xfrm>
          <a:prstGeom prst="downArrow">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70</a:t>
            </a:fld>
            <a:endParaRPr lang="en-US" altLang="ja-JP"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AutoShape 8"/>
          <p:cNvSpPr>
            <a:spLocks noChangeArrowheads="1"/>
          </p:cNvSpPr>
          <p:nvPr/>
        </p:nvSpPr>
        <p:spPr bwMode="auto">
          <a:xfrm>
            <a:off x="1000125" y="4286250"/>
            <a:ext cx="6049963" cy="1655763"/>
          </a:xfrm>
          <a:prstGeom prst="roundRect">
            <a:avLst>
              <a:gd name="adj" fmla="val 16667"/>
            </a:avLst>
          </a:prstGeom>
          <a:noFill/>
          <a:ln w="9525" algn="ctr">
            <a:solidFill>
              <a:schemeClr val="tx1"/>
            </a:solidFill>
            <a:round/>
            <a:headEnd/>
            <a:tailEnd/>
          </a:ln>
        </p:spPr>
        <p:txBody>
          <a:bodyPr anchor="ctr">
            <a:spAutoFit/>
          </a:bodyPr>
          <a:lstStyle/>
          <a:p>
            <a:endParaRPr lang="ja-JP" altLang="en-US"/>
          </a:p>
        </p:txBody>
      </p:sp>
      <p:sp>
        <p:nvSpPr>
          <p:cNvPr id="355330" name="Rectangle 2"/>
          <p:cNvSpPr>
            <a:spLocks noGrp="1" noChangeArrowheads="1"/>
          </p:cNvSpPr>
          <p:nvPr>
            <p:ph type="body" idx="1"/>
          </p:nvPr>
        </p:nvSpPr>
        <p:spPr>
          <a:xfrm>
            <a:off x="1071563" y="3857625"/>
            <a:ext cx="7200900" cy="2166938"/>
          </a:xfrm>
        </p:spPr>
        <p:txBody>
          <a:bodyPr/>
          <a:lstStyle/>
          <a:p>
            <a:pPr algn="ctr" eaLnBrk="1" hangingPunct="1">
              <a:buFont typeface="Wingdings" pitchFamily="2" charset="2"/>
              <a:buNone/>
              <a:defRPr/>
            </a:pPr>
            <a:endParaRPr lang="en-US" altLang="ja-JP" sz="1600" dirty="0">
              <a:solidFill>
                <a:srgbClr val="0000FF"/>
              </a:solidFill>
            </a:endParaRPr>
          </a:p>
          <a:p>
            <a:pPr eaLnBrk="1" hangingPunct="1">
              <a:buFont typeface="Wingdings" pitchFamily="2" charset="2"/>
              <a:buNone/>
              <a:defRPr/>
            </a:pPr>
            <a:endParaRPr lang="en-US" altLang="ja-JP" sz="1000" dirty="0"/>
          </a:p>
          <a:p>
            <a:pPr eaLnBrk="1" hangingPunct="1">
              <a:buFont typeface="Wingdings" pitchFamily="2" charset="2"/>
              <a:buNone/>
              <a:defRPr/>
            </a:pPr>
            <a:r>
              <a:rPr lang="ja-JP" altLang="en-US" dirty="0"/>
              <a:t>・設備導入の目的を明確に</a:t>
            </a:r>
          </a:p>
          <a:p>
            <a:pPr algn="ctr" eaLnBrk="1" hangingPunct="1">
              <a:buFont typeface="Wingdings" pitchFamily="2" charset="2"/>
              <a:buNone/>
              <a:defRPr/>
            </a:pPr>
            <a:endParaRPr lang="ja-JP" altLang="en-US" sz="800" dirty="0"/>
          </a:p>
          <a:p>
            <a:pPr eaLnBrk="1" hangingPunct="1">
              <a:buFont typeface="Wingdings" pitchFamily="2" charset="2"/>
              <a:buNone/>
              <a:defRPr/>
            </a:pPr>
            <a:r>
              <a:rPr lang="ja-JP" altLang="en-US" dirty="0"/>
              <a:t>・現場の理解</a:t>
            </a:r>
          </a:p>
          <a:p>
            <a:pPr algn="ctr" eaLnBrk="1" hangingPunct="1">
              <a:buFont typeface="Wingdings" pitchFamily="2" charset="2"/>
              <a:buNone/>
              <a:defRPr/>
            </a:pPr>
            <a:endParaRPr lang="ja-JP" altLang="en-US" dirty="0">
              <a:solidFill>
                <a:srgbClr val="0000FF"/>
              </a:solidFill>
            </a:endParaRPr>
          </a:p>
          <a:p>
            <a:pPr algn="ctr" eaLnBrk="1" hangingPunct="1">
              <a:buFont typeface="Wingdings" pitchFamily="2" charset="2"/>
              <a:buNone/>
              <a:defRPr/>
            </a:pPr>
            <a:endParaRPr lang="ja-JP" altLang="en-US" i="1" dirty="0">
              <a:solidFill>
                <a:srgbClr val="0000FF"/>
              </a:solidFill>
              <a:effectLst>
                <a:outerShdw blurRad="38100" dist="38100" dir="2700000" algn="tl">
                  <a:srgbClr val="C0C0C0"/>
                </a:outerShdw>
              </a:effectLst>
            </a:endParaRPr>
          </a:p>
          <a:p>
            <a:pPr algn="ctr" eaLnBrk="1" hangingPunct="1">
              <a:buFont typeface="Wingdings" pitchFamily="2" charset="2"/>
              <a:buNone/>
              <a:defRPr/>
            </a:pPr>
            <a:r>
              <a:rPr lang="ja-JP" altLang="en-US" dirty="0"/>
              <a:t>　　　　　　</a:t>
            </a:r>
          </a:p>
        </p:txBody>
      </p:sp>
      <p:pic>
        <p:nvPicPr>
          <p:cNvPr id="65541"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55332" name="Rectangle 4"/>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solidFill>
                  <a:srgbClr val="0000FF"/>
                </a:solidFill>
                <a:effectLst>
                  <a:outerShdw blurRad="38100" dist="38100" dir="2700000" algn="tl">
                    <a:srgbClr val="000000"/>
                  </a:outerShdw>
                </a:effectLst>
              </a:rPr>
              <a:t> </a:t>
            </a:r>
            <a:r>
              <a:rPr lang="ja-JP" altLang="en-US" sz="3200" dirty="0">
                <a:solidFill>
                  <a:srgbClr val="000000"/>
                </a:solidFill>
              </a:rPr>
              <a:t>④</a:t>
            </a:r>
            <a:r>
              <a:rPr lang="en-US" altLang="ja-JP" sz="3200" dirty="0">
                <a:solidFill>
                  <a:srgbClr val="000000"/>
                </a:solidFill>
              </a:rPr>
              <a:t>-3</a:t>
            </a:r>
            <a:r>
              <a:rPr lang="ja-JP" altLang="en-US" sz="3200" dirty="0">
                <a:solidFill>
                  <a:srgbClr val="000000"/>
                </a:solidFill>
              </a:rPr>
              <a:t> ハード面の原因への対策</a:t>
            </a:r>
            <a:endParaRPr lang="ja-JP" altLang="en-US" i="1" dirty="0"/>
          </a:p>
        </p:txBody>
      </p:sp>
      <p:sp>
        <p:nvSpPr>
          <p:cNvPr id="65543" name="テキスト ボックス 11"/>
          <p:cNvSpPr txBox="1">
            <a:spLocks noChangeArrowheads="1"/>
          </p:cNvSpPr>
          <p:nvPr/>
        </p:nvSpPr>
        <p:spPr bwMode="auto">
          <a:xfrm>
            <a:off x="214313" y="1125538"/>
            <a:ext cx="8501062" cy="2000548"/>
          </a:xfrm>
          <a:prstGeom prst="rect">
            <a:avLst/>
          </a:prstGeom>
          <a:noFill/>
          <a:ln w="9525">
            <a:noFill/>
            <a:miter lim="800000"/>
            <a:headEnd/>
            <a:tailEnd/>
          </a:ln>
        </p:spPr>
        <p:txBody>
          <a:bodyPr>
            <a:spAutoFit/>
          </a:bodyPr>
          <a:lstStyle/>
          <a:p>
            <a:pPr algn="l"/>
            <a:r>
              <a:rPr lang="ja-JP" altLang="en-US" sz="2800" dirty="0"/>
              <a:t>○車両の構造や機能（故障含む）などのハード面に、</a:t>
            </a:r>
            <a:endParaRPr lang="en-US" altLang="ja-JP" sz="2800" dirty="0"/>
          </a:p>
          <a:p>
            <a:pPr algn="l"/>
            <a:r>
              <a:rPr lang="en-US" altLang="ja-JP" sz="2800" dirty="0"/>
              <a:t>   </a:t>
            </a:r>
            <a:r>
              <a:rPr lang="ja-JP" altLang="en-US" sz="2800" dirty="0"/>
              <a:t>事故の原因</a:t>
            </a:r>
            <a:endParaRPr lang="en-US" altLang="ja-JP" sz="2800" dirty="0"/>
          </a:p>
          <a:p>
            <a:pPr algn="l"/>
            <a:endParaRPr lang="en-US" altLang="ja-JP" sz="1200" dirty="0"/>
          </a:p>
          <a:p>
            <a:pPr algn="l"/>
            <a:r>
              <a:rPr lang="ja-JP" altLang="en-US" sz="2800" dirty="0"/>
              <a:t>○ドラレコ、バックモニターのようにドライバーの運転を</a:t>
            </a:r>
            <a:r>
              <a:rPr lang="en-US" altLang="ja-JP" sz="2800" dirty="0"/>
              <a:t/>
            </a:r>
            <a:br>
              <a:rPr lang="en-US" altLang="ja-JP" sz="2800" dirty="0"/>
            </a:br>
            <a:r>
              <a:rPr lang="ja-JP" altLang="en-US" sz="2800" dirty="0"/>
              <a:t>　 助ける装置があれば防げた事故もある。</a:t>
            </a:r>
            <a:endParaRPr lang="en-US" altLang="ja-JP" sz="2800" dirty="0"/>
          </a:p>
        </p:txBody>
      </p:sp>
      <p:sp>
        <p:nvSpPr>
          <p:cNvPr id="65544" name="下矢印 12"/>
          <p:cNvSpPr>
            <a:spLocks noChangeArrowheads="1"/>
          </p:cNvSpPr>
          <p:nvPr/>
        </p:nvSpPr>
        <p:spPr bwMode="auto">
          <a:xfrm>
            <a:off x="3786188" y="2214563"/>
            <a:ext cx="428625" cy="928687"/>
          </a:xfrm>
          <a:prstGeom prst="downArrow">
            <a:avLst>
              <a:gd name="adj1" fmla="val 50000"/>
              <a:gd name="adj2" fmla="val 50004"/>
            </a:avLst>
          </a:prstGeom>
          <a:noFill/>
          <a:ln w="9525" algn="ctr">
            <a:noFill/>
            <a:round/>
            <a:headEnd/>
            <a:tailEnd/>
          </a:ln>
        </p:spPr>
        <p:txBody>
          <a:bodyPr wrap="none">
            <a:spAutoFit/>
          </a:bodyPr>
          <a:lstStyle/>
          <a:p>
            <a:endParaRPr lang="ja-JP" altLang="en-US"/>
          </a:p>
        </p:txBody>
      </p:sp>
      <p:sp>
        <p:nvSpPr>
          <p:cNvPr id="65545" name="下矢印 13"/>
          <p:cNvSpPr>
            <a:spLocks noChangeArrowheads="1"/>
          </p:cNvSpPr>
          <p:nvPr/>
        </p:nvSpPr>
        <p:spPr bwMode="auto">
          <a:xfrm>
            <a:off x="3571875" y="2214563"/>
            <a:ext cx="571500" cy="714375"/>
          </a:xfrm>
          <a:prstGeom prst="downArrow">
            <a:avLst>
              <a:gd name="adj1" fmla="val 50000"/>
              <a:gd name="adj2" fmla="val 50000"/>
            </a:avLst>
          </a:prstGeom>
          <a:noFill/>
          <a:ln w="9525" algn="ctr">
            <a:noFill/>
            <a:round/>
            <a:headEnd/>
            <a:tailEnd/>
          </a:ln>
        </p:spPr>
        <p:txBody>
          <a:bodyPr wrap="none">
            <a:spAutoFit/>
          </a:bodyPr>
          <a:lstStyle/>
          <a:p>
            <a:endParaRPr lang="ja-JP" altLang="en-US"/>
          </a:p>
        </p:txBody>
      </p:sp>
      <p:sp>
        <p:nvSpPr>
          <p:cNvPr id="65546" name="下矢印 14"/>
          <p:cNvSpPr>
            <a:spLocks noChangeArrowheads="1"/>
          </p:cNvSpPr>
          <p:nvPr/>
        </p:nvSpPr>
        <p:spPr bwMode="auto">
          <a:xfrm>
            <a:off x="3857625" y="2214563"/>
            <a:ext cx="428625" cy="785812"/>
          </a:xfrm>
          <a:prstGeom prst="downArrow">
            <a:avLst>
              <a:gd name="adj1" fmla="val 50000"/>
              <a:gd name="adj2" fmla="val 50001"/>
            </a:avLst>
          </a:prstGeom>
          <a:noFill/>
          <a:ln w="9525" algn="ctr">
            <a:noFill/>
            <a:round/>
            <a:headEnd/>
            <a:tailEnd/>
          </a:ln>
        </p:spPr>
        <p:txBody>
          <a:bodyPr wrap="none">
            <a:spAutoFit/>
          </a:bodyPr>
          <a:lstStyle/>
          <a:p>
            <a:endParaRPr lang="ja-JP" altLang="en-US"/>
          </a:p>
        </p:txBody>
      </p:sp>
      <p:sp>
        <p:nvSpPr>
          <p:cNvPr id="65547" name="下矢印 15"/>
          <p:cNvSpPr>
            <a:spLocks noChangeArrowheads="1"/>
          </p:cNvSpPr>
          <p:nvPr/>
        </p:nvSpPr>
        <p:spPr bwMode="auto">
          <a:xfrm>
            <a:off x="3929063" y="2357438"/>
            <a:ext cx="285750" cy="428625"/>
          </a:xfrm>
          <a:prstGeom prst="downArrow">
            <a:avLst>
              <a:gd name="adj1" fmla="val 50000"/>
              <a:gd name="adj2" fmla="val 50000"/>
            </a:avLst>
          </a:prstGeom>
          <a:noFill/>
          <a:ln w="9525" algn="ctr">
            <a:noFill/>
            <a:round/>
            <a:headEnd/>
            <a:tailEnd/>
          </a:ln>
        </p:spPr>
        <p:txBody>
          <a:bodyPr wrap="none">
            <a:spAutoFit/>
          </a:bodyPr>
          <a:lstStyle/>
          <a:p>
            <a:endParaRPr lang="ja-JP" altLang="en-US"/>
          </a:p>
        </p:txBody>
      </p:sp>
      <p:sp>
        <p:nvSpPr>
          <p:cNvPr id="65548" name="AutoShape 7"/>
          <p:cNvSpPr>
            <a:spLocks noChangeAspect="1" noChangeArrowheads="1"/>
          </p:cNvSpPr>
          <p:nvPr/>
        </p:nvSpPr>
        <p:spPr bwMode="auto">
          <a:xfrm>
            <a:off x="3708400" y="3284538"/>
            <a:ext cx="742950" cy="623887"/>
          </a:xfrm>
          <a:prstGeom prst="downArrow">
            <a:avLst>
              <a:gd name="adj1" fmla="val 43787"/>
              <a:gd name="adj2" fmla="val 53593"/>
            </a:avLst>
          </a:prstGeom>
          <a:solidFill>
            <a:srgbClr val="FFFF00"/>
          </a:solidFill>
          <a:ln w="9525" algn="ctr">
            <a:solidFill>
              <a:schemeClr val="tx1"/>
            </a:solidFill>
            <a:miter lim="800000"/>
            <a:headEnd/>
            <a:tailEnd/>
          </a:ln>
        </p:spPr>
        <p:txBody>
          <a:bodyPr anchor="ctr">
            <a:spAutoFit/>
          </a:bodyPr>
          <a:lstStyle/>
          <a:p>
            <a:endParaRPr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71</a:t>
            </a:fld>
            <a:endParaRPr lang="en-US" altLang="ja-JP"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lvl="0">
              <a:defRPr/>
            </a:pPr>
            <a:r>
              <a:rPr lang="ja-JP" altLang="en-US" sz="3200" dirty="0">
                <a:solidFill>
                  <a:srgbClr val="000000"/>
                </a:solidFill>
              </a:rPr>
              <a:t>④</a:t>
            </a:r>
            <a:r>
              <a:rPr lang="en-US" altLang="ja-JP" sz="3200" dirty="0">
                <a:solidFill>
                  <a:srgbClr val="000000"/>
                </a:solidFill>
              </a:rPr>
              <a:t>-4</a:t>
            </a:r>
            <a:r>
              <a:rPr lang="ja-JP" altLang="en-US" sz="3200" dirty="0">
                <a:solidFill>
                  <a:srgbClr val="000000"/>
                </a:solidFill>
              </a:rPr>
              <a:t> 環境面の原因への対策</a:t>
            </a:r>
            <a:r>
              <a:rPr lang="ja-JP" altLang="en-US" sz="3200" i="1" dirty="0">
                <a:solidFill>
                  <a:srgbClr val="0000FF"/>
                </a:solidFill>
                <a:effectLst>
                  <a:outerShdw blurRad="38100" dist="38100" dir="2700000" algn="tl">
                    <a:srgbClr val="000000"/>
                  </a:outerShdw>
                </a:effectLst>
              </a:rPr>
              <a:t>　</a:t>
            </a:r>
            <a:r>
              <a:rPr lang="ja-JP" altLang="en-US" i="1" dirty="0">
                <a:solidFill>
                  <a:srgbClr val="000000"/>
                </a:solidFill>
              </a:rPr>
              <a:t>　</a:t>
            </a:r>
          </a:p>
        </p:txBody>
      </p:sp>
      <p:sp>
        <p:nvSpPr>
          <p:cNvPr id="58372" name="AutoShape 11"/>
          <p:cNvSpPr>
            <a:spLocks noChangeArrowheads="1"/>
          </p:cNvSpPr>
          <p:nvPr/>
        </p:nvSpPr>
        <p:spPr bwMode="auto">
          <a:xfrm>
            <a:off x="642938" y="3643313"/>
            <a:ext cx="7961312" cy="2009775"/>
          </a:xfrm>
          <a:prstGeom prst="roundRect">
            <a:avLst>
              <a:gd name="adj" fmla="val 16667"/>
            </a:avLst>
          </a:prstGeom>
          <a:noFill/>
          <a:ln w="9525" algn="ctr">
            <a:solidFill>
              <a:schemeClr val="tx1"/>
            </a:solidFill>
            <a:round/>
            <a:headEnd/>
            <a:tailEnd/>
          </a:ln>
        </p:spPr>
        <p:txBody>
          <a:bodyPr anchor="ctr">
            <a:spAutoFit/>
          </a:bodyPr>
          <a:lstStyle/>
          <a:p>
            <a:pPr algn="l">
              <a:defRPr/>
            </a:pPr>
            <a:r>
              <a:rPr lang="ja-JP" altLang="en-US" sz="2800" dirty="0">
                <a:latin typeface="+mn-ea"/>
                <a:ea typeface="+mn-ea"/>
              </a:rPr>
              <a:t>○危険箇所の周知</a:t>
            </a:r>
            <a:endParaRPr lang="en-US" altLang="ja-JP" sz="2800" dirty="0">
              <a:latin typeface="+mn-ea"/>
              <a:ea typeface="+mn-ea"/>
            </a:endParaRPr>
          </a:p>
          <a:p>
            <a:pPr algn="l">
              <a:defRPr/>
            </a:pPr>
            <a:r>
              <a:rPr lang="ja-JP" altLang="en-US" sz="2800" dirty="0">
                <a:latin typeface="+mn-ea"/>
                <a:ea typeface="+mn-ea"/>
              </a:rPr>
              <a:t>　　例：</a:t>
            </a:r>
            <a:r>
              <a:rPr lang="ja-JP" altLang="en-US" sz="2800" dirty="0">
                <a:solidFill>
                  <a:srgbClr val="FF0000"/>
                </a:solidFill>
                <a:latin typeface="+mn-ea"/>
                <a:ea typeface="+mn-ea"/>
              </a:rPr>
              <a:t>ハザードマップ</a:t>
            </a:r>
            <a:endParaRPr lang="en-US" altLang="ja-JP" sz="2800" dirty="0">
              <a:solidFill>
                <a:srgbClr val="FF0000"/>
              </a:solidFill>
              <a:latin typeface="+mn-ea"/>
              <a:ea typeface="+mn-ea"/>
            </a:endParaRPr>
          </a:p>
          <a:p>
            <a:pPr algn="l">
              <a:defRPr/>
            </a:pPr>
            <a:r>
              <a:rPr lang="ja-JP" altLang="en-US" sz="2800" dirty="0">
                <a:latin typeface="+mn-ea"/>
                <a:ea typeface="+mn-ea"/>
              </a:rPr>
              <a:t>○環境改善への働きかけ</a:t>
            </a:r>
            <a:endParaRPr lang="en-US" altLang="ja-JP" sz="2800" dirty="0">
              <a:latin typeface="+mn-ea"/>
              <a:ea typeface="+mn-ea"/>
            </a:endParaRPr>
          </a:p>
          <a:p>
            <a:pPr algn="l">
              <a:defRPr/>
            </a:pPr>
            <a:r>
              <a:rPr lang="ja-JP" altLang="en-US" sz="2800" dirty="0">
                <a:latin typeface="+mn-ea"/>
                <a:ea typeface="+mn-ea"/>
              </a:rPr>
              <a:t>　　例：</a:t>
            </a:r>
            <a:r>
              <a:rPr lang="ja-JP" altLang="en-US" sz="2800" dirty="0">
                <a:solidFill>
                  <a:srgbClr val="FF0000"/>
                </a:solidFill>
                <a:latin typeface="+mn-ea"/>
                <a:ea typeface="+mn-ea"/>
              </a:rPr>
              <a:t>道路の管理者に改善を求め協議する</a:t>
            </a:r>
          </a:p>
        </p:txBody>
      </p:sp>
      <p:sp>
        <p:nvSpPr>
          <p:cNvPr id="66565" name="テキスト ボックス 8"/>
          <p:cNvSpPr txBox="1">
            <a:spLocks noChangeArrowheads="1"/>
          </p:cNvSpPr>
          <p:nvPr/>
        </p:nvSpPr>
        <p:spPr bwMode="auto">
          <a:xfrm>
            <a:off x="539750" y="1428750"/>
            <a:ext cx="8604250" cy="954088"/>
          </a:xfrm>
          <a:prstGeom prst="rect">
            <a:avLst/>
          </a:prstGeom>
          <a:noFill/>
          <a:ln w="9525">
            <a:noFill/>
            <a:miter lim="800000"/>
            <a:headEnd/>
            <a:tailEnd/>
          </a:ln>
        </p:spPr>
        <p:txBody>
          <a:bodyPr>
            <a:spAutoFit/>
          </a:bodyPr>
          <a:lstStyle/>
          <a:p>
            <a:pPr algn="l"/>
            <a:r>
              <a:rPr lang="ja-JP" altLang="en-US" sz="2800"/>
              <a:t>○周囲の環境が、事故等の原因</a:t>
            </a:r>
            <a:endParaRPr lang="en-US" altLang="ja-JP" sz="2800"/>
          </a:p>
          <a:p>
            <a:pPr algn="l"/>
            <a:r>
              <a:rPr lang="ja-JP" altLang="en-US" sz="2800"/>
              <a:t>　例）柱、看板などの構造物があり歩行者が見えにくい。</a:t>
            </a:r>
            <a:endParaRPr lang="en-US" altLang="ja-JP" sz="2800"/>
          </a:p>
        </p:txBody>
      </p:sp>
      <p:sp>
        <p:nvSpPr>
          <p:cNvPr id="66566" name="AutoShape 7"/>
          <p:cNvSpPr>
            <a:spLocks noChangeArrowheads="1"/>
          </p:cNvSpPr>
          <p:nvPr/>
        </p:nvSpPr>
        <p:spPr bwMode="auto">
          <a:xfrm>
            <a:off x="3995738" y="2636838"/>
            <a:ext cx="714375" cy="671512"/>
          </a:xfrm>
          <a:prstGeom prst="downArrow">
            <a:avLst>
              <a:gd name="adj1" fmla="val 43787"/>
              <a:gd name="adj2" fmla="val 53593"/>
            </a:avLst>
          </a:prstGeom>
          <a:solidFill>
            <a:srgbClr val="FFFF00"/>
          </a:solidFill>
          <a:ln w="9525" algn="ctr">
            <a:solidFill>
              <a:schemeClr val="tx1"/>
            </a:solidFill>
            <a:miter lim="800000"/>
            <a:headEnd/>
            <a:tailEnd/>
          </a:ln>
        </p:spPr>
        <p:txBody>
          <a:bodyPr anchor="ctr">
            <a:spAutoFit/>
          </a:bodyPr>
          <a:lstStyle/>
          <a:p>
            <a:endParaRPr lang="ja-JP" altLang="en-US"/>
          </a:p>
        </p:txBody>
      </p:sp>
      <p:pic>
        <p:nvPicPr>
          <p:cNvPr id="66567" name="Picture 2"/>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72</a:t>
            </a:fld>
            <a:endParaRPr lang="en-US" altLang="ja-JP"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body" idx="1"/>
          </p:nvPr>
        </p:nvSpPr>
        <p:spPr>
          <a:xfrm>
            <a:off x="827088" y="1268413"/>
            <a:ext cx="4103687" cy="3455987"/>
          </a:xfrm>
        </p:spPr>
        <p:txBody>
          <a:bodyPr/>
          <a:lstStyle/>
          <a:p>
            <a:pPr eaLnBrk="1" hangingPunct="1">
              <a:buFont typeface="Wingdings" pitchFamily="2" charset="2"/>
              <a:buNone/>
            </a:pPr>
            <a:r>
              <a:rPr lang="en-US" altLang="ja-JP" sz="2800"/>
              <a:t>①</a:t>
            </a:r>
            <a:r>
              <a:rPr lang="ja-JP" altLang="en-US" sz="2800"/>
              <a:t>本人　　②相手</a:t>
            </a:r>
          </a:p>
          <a:p>
            <a:pPr eaLnBrk="1" hangingPunct="1">
              <a:buFont typeface="Wingdings" pitchFamily="2" charset="2"/>
              <a:buNone/>
            </a:pPr>
            <a:r>
              <a:rPr lang="ja-JP" altLang="en-US" sz="2800"/>
              <a:t>③ハード　④環境</a:t>
            </a:r>
          </a:p>
          <a:p>
            <a:pPr eaLnBrk="1" hangingPunct="1">
              <a:buFont typeface="Wingdings" pitchFamily="2" charset="2"/>
              <a:buNone/>
            </a:pPr>
            <a:r>
              <a:rPr lang="ja-JP" altLang="en-US" sz="2800"/>
              <a:t>全ての原因に関係</a:t>
            </a:r>
          </a:p>
          <a:p>
            <a:pPr eaLnBrk="1" hangingPunct="1">
              <a:buFont typeface="Wingdings" pitchFamily="2" charset="2"/>
              <a:buNone/>
            </a:pPr>
            <a:endParaRPr lang="en-US" altLang="ja-JP" sz="2800"/>
          </a:p>
          <a:p>
            <a:pPr eaLnBrk="1" hangingPunct="1">
              <a:buFont typeface="Wingdings" pitchFamily="2" charset="2"/>
              <a:buNone/>
            </a:pPr>
            <a:endParaRPr lang="ja-JP" altLang="en-US" sz="2800"/>
          </a:p>
          <a:p>
            <a:pPr eaLnBrk="1" hangingPunct="1">
              <a:buFont typeface="Wingdings" pitchFamily="2" charset="2"/>
              <a:buNone/>
            </a:pPr>
            <a:r>
              <a:rPr lang="ja-JP" altLang="en-US" sz="2800"/>
              <a:t>管理の立場からできる</a:t>
            </a:r>
          </a:p>
          <a:p>
            <a:pPr eaLnBrk="1" hangingPunct="1">
              <a:buFont typeface="Wingdings" pitchFamily="2" charset="2"/>
              <a:buNone/>
            </a:pPr>
            <a:r>
              <a:rPr lang="ja-JP" altLang="en-US" sz="2800"/>
              <a:t>ことはないか？</a:t>
            </a:r>
          </a:p>
        </p:txBody>
      </p:sp>
      <p:pic>
        <p:nvPicPr>
          <p:cNvPr id="67588"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56356" name="Rectangle 4"/>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lvl="0">
              <a:defRPr/>
            </a:pPr>
            <a:r>
              <a:rPr lang="ja-JP" altLang="en-US" sz="3200" dirty="0">
                <a:solidFill>
                  <a:srgbClr val="000000"/>
                </a:solidFill>
              </a:rPr>
              <a:t>④</a:t>
            </a:r>
            <a:r>
              <a:rPr lang="en-US" altLang="ja-JP" sz="3200" dirty="0">
                <a:solidFill>
                  <a:srgbClr val="000000"/>
                </a:solidFill>
              </a:rPr>
              <a:t>-5</a:t>
            </a:r>
            <a:r>
              <a:rPr lang="ja-JP" altLang="en-US" sz="3200" dirty="0">
                <a:solidFill>
                  <a:srgbClr val="000000"/>
                </a:solidFill>
              </a:rPr>
              <a:t> 安全管理上の原因への対策</a:t>
            </a:r>
            <a:endParaRPr lang="ja-JP" altLang="en-US" dirty="0">
              <a:solidFill>
                <a:srgbClr val="000000"/>
              </a:solidFill>
            </a:endParaRPr>
          </a:p>
        </p:txBody>
      </p:sp>
      <p:sp>
        <p:nvSpPr>
          <p:cNvPr id="67590" name="AutoShape 5"/>
          <p:cNvSpPr>
            <a:spLocks noChangeArrowheads="1"/>
          </p:cNvSpPr>
          <p:nvPr/>
        </p:nvSpPr>
        <p:spPr bwMode="auto">
          <a:xfrm>
            <a:off x="971550" y="5373688"/>
            <a:ext cx="7323138" cy="1128712"/>
          </a:xfrm>
          <a:prstGeom prst="roundRect">
            <a:avLst>
              <a:gd name="adj" fmla="val 16667"/>
            </a:avLst>
          </a:prstGeom>
          <a:solidFill>
            <a:srgbClr val="FFFF99"/>
          </a:solidFill>
          <a:ln w="25400" algn="ctr">
            <a:solidFill>
              <a:srgbClr val="FF9933"/>
            </a:solidFill>
            <a:round/>
            <a:headEnd/>
            <a:tailEnd/>
          </a:ln>
        </p:spPr>
        <p:txBody>
          <a:bodyPr anchor="ctr">
            <a:spAutoFit/>
          </a:bodyPr>
          <a:lstStyle/>
          <a:p>
            <a:endParaRPr lang="en-US" altLang="ja-JP" sz="1400"/>
          </a:p>
          <a:p>
            <a:r>
              <a:rPr lang="ja-JP" altLang="en-US" sz="3200"/>
              <a:t>よい状態を続けることは永遠の課題</a:t>
            </a:r>
          </a:p>
          <a:p>
            <a:endParaRPr lang="en-US" altLang="ja-JP" sz="1400"/>
          </a:p>
        </p:txBody>
      </p:sp>
      <p:pic>
        <p:nvPicPr>
          <p:cNvPr id="67591" name="Picture 6"/>
          <p:cNvPicPr>
            <a:picLocks noChangeAspect="1" noChangeArrowheads="1"/>
          </p:cNvPicPr>
          <p:nvPr/>
        </p:nvPicPr>
        <p:blipFill>
          <a:blip r:embed="rId4" cstate="print"/>
          <a:srcRect/>
          <a:stretch>
            <a:fillRect/>
          </a:stretch>
        </p:blipFill>
        <p:spPr bwMode="auto">
          <a:xfrm>
            <a:off x="4500563" y="1428750"/>
            <a:ext cx="3960812" cy="3786188"/>
          </a:xfrm>
          <a:prstGeom prst="rect">
            <a:avLst/>
          </a:prstGeom>
          <a:noFill/>
          <a:ln w="9525" algn="ctr">
            <a:noFill/>
            <a:miter lim="800000"/>
            <a:headEnd/>
            <a:tailEnd/>
          </a:ln>
        </p:spPr>
      </p:pic>
      <p:sp>
        <p:nvSpPr>
          <p:cNvPr id="67592" name="AutoShape 7"/>
          <p:cNvSpPr>
            <a:spLocks noChangeArrowheads="1"/>
          </p:cNvSpPr>
          <p:nvPr/>
        </p:nvSpPr>
        <p:spPr bwMode="auto">
          <a:xfrm>
            <a:off x="2051050" y="3141663"/>
            <a:ext cx="503238" cy="360362"/>
          </a:xfrm>
          <a:prstGeom prst="downArrow">
            <a:avLst>
              <a:gd name="adj1" fmla="val 43787"/>
              <a:gd name="adj2" fmla="val 53593"/>
            </a:avLst>
          </a:prstGeom>
          <a:solidFill>
            <a:srgbClr val="FFFF00"/>
          </a:solidFill>
          <a:ln w="9525" algn="ctr">
            <a:solidFill>
              <a:schemeClr val="tx1"/>
            </a:solidFill>
            <a:miter lim="800000"/>
            <a:headEnd/>
            <a:tailEnd/>
          </a:ln>
        </p:spPr>
        <p:txBody>
          <a:bodyPr anchor="ctr">
            <a:spAutoFit/>
          </a:bodyPr>
          <a:lstStyle/>
          <a:p>
            <a:endParaRPr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73</a:t>
            </a:fld>
            <a:endParaRPr lang="en-US" altLang="ja-JP"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p:cNvSpPr>
            <a:spLocks noChangeArrowheads="1"/>
          </p:cNvSpPr>
          <p:nvPr/>
        </p:nvSpPr>
        <p:spPr bwMode="auto">
          <a:xfrm>
            <a:off x="180304" y="1107583"/>
            <a:ext cx="8770513" cy="5306096"/>
          </a:xfrm>
          <a:prstGeom prst="roundRect">
            <a:avLst>
              <a:gd name="adj" fmla="val 16667"/>
            </a:avLst>
          </a:prstGeom>
          <a:solidFill>
            <a:srgbClr val="CCFFFF">
              <a:alpha val="43137"/>
            </a:srgbClr>
          </a:solidFill>
          <a:ln w="9525" algn="ctr">
            <a:solidFill>
              <a:schemeClr val="tx1"/>
            </a:solidFill>
            <a:round/>
            <a:headEnd/>
            <a:tailEnd/>
          </a:ln>
        </p:spPr>
        <p:txBody>
          <a:bodyPr wrap="square" anchor="ctr">
            <a:noAutofit/>
          </a:bodyPr>
          <a:lstStyle/>
          <a:p>
            <a:endParaRPr lang="ja-JP" altLang="en-US"/>
          </a:p>
        </p:txBody>
      </p:sp>
      <p:sp>
        <p:nvSpPr>
          <p:cNvPr id="23556" name="AutoShape 3"/>
          <p:cNvSpPr>
            <a:spLocks noChangeArrowheads="1"/>
          </p:cNvSpPr>
          <p:nvPr/>
        </p:nvSpPr>
        <p:spPr bwMode="auto">
          <a:xfrm>
            <a:off x="1908161" y="1344613"/>
            <a:ext cx="3749675"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①</a:t>
            </a:r>
            <a:r>
              <a:rPr lang="ja-JP" altLang="en-US" sz="2400" dirty="0">
                <a:latin typeface="ＭＳ Ｐゴシック" pitchFamily="50" charset="-128"/>
              </a:rPr>
              <a:t>情報収集</a:t>
            </a:r>
          </a:p>
        </p:txBody>
      </p:sp>
      <p:sp>
        <p:nvSpPr>
          <p:cNvPr id="23557" name="AutoShape 4"/>
          <p:cNvSpPr>
            <a:spLocks noChangeArrowheads="1"/>
          </p:cNvSpPr>
          <p:nvPr/>
        </p:nvSpPr>
        <p:spPr bwMode="auto">
          <a:xfrm>
            <a:off x="1924036" y="2237780"/>
            <a:ext cx="4447482" cy="510778"/>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en-US" altLang="ja-JP" sz="2400" dirty="0">
                <a:latin typeface="ＭＳ Ｐゴシック" pitchFamily="50" charset="-128"/>
              </a:rPr>
              <a:t>②</a:t>
            </a:r>
            <a:r>
              <a:rPr lang="ja-JP" altLang="en-US" sz="2400" dirty="0">
                <a:latin typeface="ＭＳ Ｐゴシック" pitchFamily="50" charset="-128"/>
              </a:rPr>
              <a:t>　情報の分類・整理・傾向把握</a:t>
            </a:r>
            <a:endParaRPr lang="en-US" altLang="ja-JP" sz="2400" dirty="0">
              <a:latin typeface="ＭＳ Ｐゴシック" pitchFamily="50" charset="-128"/>
            </a:endParaRPr>
          </a:p>
        </p:txBody>
      </p:sp>
      <p:sp>
        <p:nvSpPr>
          <p:cNvPr id="23558" name="AutoShape 5"/>
          <p:cNvSpPr>
            <a:spLocks noChangeArrowheads="1"/>
          </p:cNvSpPr>
          <p:nvPr/>
        </p:nvSpPr>
        <p:spPr bwMode="auto">
          <a:xfrm>
            <a:off x="1908161" y="3706813"/>
            <a:ext cx="2598737" cy="927100"/>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a:latin typeface="ＭＳ Ｐゴシック" pitchFamily="50" charset="-128"/>
              </a:rPr>
              <a:t>③</a:t>
            </a:r>
            <a:r>
              <a:rPr lang="ja-JP" altLang="en-US" sz="2400">
                <a:latin typeface="ＭＳ Ｐゴシック" pitchFamily="50" charset="-128"/>
              </a:rPr>
              <a:t>　根本原因の</a:t>
            </a:r>
          </a:p>
          <a:p>
            <a:r>
              <a:rPr lang="ja-JP" altLang="en-US" sz="2400">
                <a:latin typeface="ＭＳ Ｐゴシック" pitchFamily="50" charset="-128"/>
              </a:rPr>
              <a:t>分析</a:t>
            </a:r>
          </a:p>
        </p:txBody>
      </p:sp>
      <p:sp>
        <p:nvSpPr>
          <p:cNvPr id="23559" name="AutoShape 6"/>
          <p:cNvSpPr>
            <a:spLocks noChangeArrowheads="1"/>
          </p:cNvSpPr>
          <p:nvPr/>
        </p:nvSpPr>
        <p:spPr bwMode="auto">
          <a:xfrm>
            <a:off x="1908161" y="5160963"/>
            <a:ext cx="6846887"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④</a:t>
            </a:r>
            <a:r>
              <a:rPr lang="ja-JP" altLang="en-US" sz="2400" dirty="0">
                <a:latin typeface="ＭＳ Ｐゴシック" pitchFamily="50" charset="-128"/>
              </a:rPr>
              <a:t>傾向対策・重点対策の検討と実施</a:t>
            </a:r>
          </a:p>
        </p:txBody>
      </p:sp>
      <p:sp>
        <p:nvSpPr>
          <p:cNvPr id="23560" name="AutoShape 7"/>
          <p:cNvSpPr>
            <a:spLocks noChangeArrowheads="1"/>
          </p:cNvSpPr>
          <p:nvPr/>
        </p:nvSpPr>
        <p:spPr bwMode="auto">
          <a:xfrm>
            <a:off x="2165505" y="5841405"/>
            <a:ext cx="5120312" cy="510778"/>
          </a:xfrm>
          <a:prstGeom prst="roundRect">
            <a:avLst>
              <a:gd name="adj" fmla="val 16667"/>
            </a:avLst>
          </a:prstGeom>
          <a:noFill/>
          <a:ln w="9525" algn="ctr">
            <a:noFill/>
            <a:round/>
            <a:headEnd/>
            <a:tailEnd/>
          </a:ln>
        </p:spPr>
        <p:txBody>
          <a:bodyPr wrap="none" anchor="ctr">
            <a:spAutoFit/>
          </a:bodyPr>
          <a:lstStyle/>
          <a:p>
            <a:r>
              <a:rPr lang="ja-JP" altLang="en-US" sz="2400" dirty="0">
                <a:latin typeface="ＭＳ Ｐゴシック" pitchFamily="50" charset="-128"/>
              </a:rPr>
              <a:t>⑥リスク管理をするための環境の整備</a:t>
            </a:r>
          </a:p>
        </p:txBody>
      </p:sp>
      <p:sp>
        <p:nvSpPr>
          <p:cNvPr id="23561" name="AutoShape 8"/>
          <p:cNvSpPr>
            <a:spLocks noChangeArrowheads="1"/>
          </p:cNvSpPr>
          <p:nvPr/>
        </p:nvSpPr>
        <p:spPr bwMode="auto">
          <a:xfrm>
            <a:off x="2990836" y="4652963"/>
            <a:ext cx="485775" cy="504825"/>
          </a:xfrm>
          <a:prstGeom prst="downArrow">
            <a:avLst>
              <a:gd name="adj1" fmla="val 49676"/>
              <a:gd name="adj2" fmla="val 50157"/>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2" name="AutoShape 9"/>
          <p:cNvSpPr>
            <a:spLocks noChangeArrowheads="1"/>
          </p:cNvSpPr>
          <p:nvPr/>
        </p:nvSpPr>
        <p:spPr bwMode="auto">
          <a:xfrm>
            <a:off x="4835511" y="2781300"/>
            <a:ext cx="485775" cy="2374900"/>
          </a:xfrm>
          <a:prstGeom prst="downArrow">
            <a:avLst>
              <a:gd name="adj1" fmla="val 49676"/>
              <a:gd name="adj2" fmla="val 126183"/>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3" name="AutoShape 10"/>
          <p:cNvSpPr>
            <a:spLocks noChangeArrowheads="1"/>
          </p:cNvSpPr>
          <p:nvPr/>
        </p:nvSpPr>
        <p:spPr bwMode="auto">
          <a:xfrm>
            <a:off x="2212961" y="2813050"/>
            <a:ext cx="2014537" cy="839788"/>
          </a:xfrm>
          <a:prstGeom prst="downArrow">
            <a:avLst>
              <a:gd name="adj1" fmla="val 49676"/>
              <a:gd name="adj2" fmla="val 48264"/>
            </a:avLst>
          </a:prstGeom>
          <a:gradFill rotWithShape="1">
            <a:gsLst>
              <a:gs pos="0">
                <a:schemeClr val="bg1"/>
              </a:gs>
              <a:gs pos="100000">
                <a:srgbClr val="FFCC66"/>
              </a:gs>
            </a:gsLst>
            <a:lin ang="5400000" scaled="1"/>
          </a:gradFill>
          <a:ln w="25400" algn="ctr">
            <a:solidFill>
              <a:srgbClr val="FF9933"/>
            </a:solidFill>
            <a:miter lim="800000"/>
            <a:headEnd/>
            <a:tailEnd/>
          </a:ln>
        </p:spPr>
        <p:txBody>
          <a:bodyPr anchor="ctr">
            <a:spAutoFit/>
          </a:bodyPr>
          <a:lstStyle/>
          <a:p>
            <a:r>
              <a:rPr lang="ja-JP" altLang="en-US"/>
              <a:t>事例の抽出</a:t>
            </a:r>
          </a:p>
        </p:txBody>
      </p:sp>
      <p:sp>
        <p:nvSpPr>
          <p:cNvPr id="23564" name="AutoShape 11"/>
          <p:cNvSpPr>
            <a:spLocks noChangeArrowheads="1"/>
          </p:cNvSpPr>
          <p:nvPr/>
        </p:nvSpPr>
        <p:spPr bwMode="auto">
          <a:xfrm>
            <a:off x="3209911" y="1874838"/>
            <a:ext cx="485775" cy="360362"/>
          </a:xfrm>
          <a:prstGeom prst="downArrow">
            <a:avLst>
              <a:gd name="adj1" fmla="val 49676"/>
              <a:gd name="adj2" fmla="val 48264"/>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pic>
        <p:nvPicPr>
          <p:cNvPr id="23565" name="Picture 17"/>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76850" name="Rectangle 18"/>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リスク管理の流れ</a:t>
            </a:r>
          </a:p>
        </p:txBody>
      </p:sp>
      <p:sp>
        <p:nvSpPr>
          <p:cNvPr id="16" name="AutoShape 5"/>
          <p:cNvSpPr>
            <a:spLocks noChangeArrowheads="1"/>
          </p:cNvSpPr>
          <p:nvPr/>
        </p:nvSpPr>
        <p:spPr bwMode="auto">
          <a:xfrm>
            <a:off x="244638" y="3154724"/>
            <a:ext cx="1571283" cy="919401"/>
          </a:xfrm>
          <a:prstGeom prst="roundRect">
            <a:avLst>
              <a:gd name="adj" fmla="val 16667"/>
            </a:avLst>
          </a:prstGeom>
          <a:solidFill>
            <a:srgbClr val="00FF99"/>
          </a:solidFill>
          <a:ln w="25400" algn="ctr">
            <a:solidFill>
              <a:srgbClr val="FF9933"/>
            </a:solidFill>
            <a:round/>
            <a:headEnd/>
            <a:tailEnd/>
          </a:ln>
        </p:spPr>
        <p:txBody>
          <a:bodyPr wrap="square" anchor="ctr">
            <a:spAutoFit/>
          </a:bodyPr>
          <a:lstStyle/>
          <a:p>
            <a:r>
              <a:rPr lang="ja-JP" altLang="en-US" sz="2400" dirty="0">
                <a:latin typeface="ＭＳ Ｐゴシック" pitchFamily="50" charset="-128"/>
              </a:rPr>
              <a:t>⑤　効果の把握</a:t>
            </a:r>
          </a:p>
        </p:txBody>
      </p:sp>
      <p:sp>
        <p:nvSpPr>
          <p:cNvPr id="18" name="曲折矢印 17"/>
          <p:cNvSpPr/>
          <p:nvPr/>
        </p:nvSpPr>
        <p:spPr bwMode="auto">
          <a:xfrm rot="16200000">
            <a:off x="540914" y="4314420"/>
            <a:ext cx="1481069" cy="991674"/>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0" name="曲折矢印 19"/>
          <p:cNvSpPr/>
          <p:nvPr/>
        </p:nvSpPr>
        <p:spPr bwMode="auto">
          <a:xfrm>
            <a:off x="888643" y="1390918"/>
            <a:ext cx="940158" cy="1712889"/>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74</a:t>
            </a:fld>
            <a:endParaRPr lang="en-US" altLang="ja-JP" dirty="0"/>
          </a:p>
        </p:txBody>
      </p:sp>
      <p:sp>
        <p:nvSpPr>
          <p:cNvPr id="21" name="AutoShape 12"/>
          <p:cNvSpPr>
            <a:spLocks noChangeArrowheads="1"/>
          </p:cNvSpPr>
          <p:nvPr/>
        </p:nvSpPr>
        <p:spPr bwMode="auto">
          <a:xfrm>
            <a:off x="6373106" y="3279775"/>
            <a:ext cx="234791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latin typeface="ＭＳ Ｐゴシック" pitchFamily="50" charset="-128"/>
              </a:rPr>
              <a:t>⑧</a:t>
            </a:r>
            <a:r>
              <a:rPr lang="en-US" altLang="ja-JP" dirty="0">
                <a:latin typeface="ＭＳ Ｐゴシック" pitchFamily="50" charset="-128"/>
              </a:rPr>
              <a:t> </a:t>
            </a:r>
            <a:r>
              <a:rPr lang="ja-JP" altLang="en-US" dirty="0">
                <a:latin typeface="ＭＳ Ｐゴシック" pitchFamily="50" charset="-128"/>
              </a:rPr>
              <a:t>対策を取る危険の</a:t>
            </a:r>
          </a:p>
          <a:p>
            <a:r>
              <a:rPr lang="ja-JP" altLang="en-US" dirty="0">
                <a:latin typeface="ＭＳ Ｐゴシック" pitchFamily="50" charset="-128"/>
              </a:rPr>
              <a:t>絞り込み</a:t>
            </a:r>
          </a:p>
          <a:p>
            <a:r>
              <a:rPr lang="ja-JP" altLang="en-US" dirty="0">
                <a:latin typeface="ＭＳ Ｐゴシック" pitchFamily="50" charset="-128"/>
              </a:rPr>
              <a:t>（リスクの評価）</a:t>
            </a:r>
          </a:p>
        </p:txBody>
      </p:sp>
      <p:sp>
        <p:nvSpPr>
          <p:cNvPr id="22" name="AutoShape 13"/>
          <p:cNvSpPr>
            <a:spLocks noChangeArrowheads="1"/>
          </p:cNvSpPr>
          <p:nvPr/>
        </p:nvSpPr>
        <p:spPr bwMode="auto">
          <a:xfrm>
            <a:off x="7379581" y="2420938"/>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3" name="AutoShape 16"/>
          <p:cNvSpPr>
            <a:spLocks noChangeArrowheads="1"/>
          </p:cNvSpPr>
          <p:nvPr/>
        </p:nvSpPr>
        <p:spPr bwMode="auto">
          <a:xfrm>
            <a:off x="6373106" y="1336675"/>
            <a:ext cx="230346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t>⑦</a:t>
            </a:r>
            <a:r>
              <a:rPr lang="en-US" altLang="ja-JP" dirty="0"/>
              <a:t> </a:t>
            </a:r>
            <a:r>
              <a:rPr lang="ja-JP" altLang="en-US" dirty="0"/>
              <a:t>輸送現場に</a:t>
            </a:r>
          </a:p>
          <a:p>
            <a:r>
              <a:rPr lang="ja-JP" altLang="en-US" dirty="0"/>
              <a:t>潜在する</a:t>
            </a:r>
          </a:p>
          <a:p>
            <a:r>
              <a:rPr lang="ja-JP" altLang="en-US" dirty="0"/>
              <a:t>危険の掘り起こし</a:t>
            </a:r>
          </a:p>
        </p:txBody>
      </p:sp>
      <p:sp>
        <p:nvSpPr>
          <p:cNvPr id="24" name="AutoShape 18"/>
          <p:cNvSpPr>
            <a:spLocks noChangeArrowheads="1"/>
          </p:cNvSpPr>
          <p:nvPr/>
        </p:nvSpPr>
        <p:spPr bwMode="auto">
          <a:xfrm>
            <a:off x="5795256" y="1384300"/>
            <a:ext cx="576262" cy="485775"/>
          </a:xfrm>
          <a:prstGeom prst="rightArrow">
            <a:avLst>
              <a:gd name="adj1" fmla="val 49676"/>
              <a:gd name="adj2" fmla="val 49598"/>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5" name="AutoShape 13"/>
          <p:cNvSpPr>
            <a:spLocks noChangeArrowheads="1"/>
          </p:cNvSpPr>
          <p:nvPr/>
        </p:nvSpPr>
        <p:spPr bwMode="auto">
          <a:xfrm>
            <a:off x="7404100" y="4349996"/>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6" name="曲折矢印 25"/>
          <p:cNvSpPr/>
          <p:nvPr/>
        </p:nvSpPr>
        <p:spPr bwMode="auto">
          <a:xfrm rot="10800000" flipH="1">
            <a:off x="487938" y="4106738"/>
            <a:ext cx="1289347" cy="1886473"/>
          </a:xfrm>
          <a:prstGeom prst="bentArrow">
            <a:avLst>
              <a:gd name="adj1" fmla="val 11239"/>
              <a:gd name="adj2" fmla="val 13487"/>
              <a:gd name="adj3" fmla="val 18261"/>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7" name="曲折矢印 26"/>
          <p:cNvSpPr/>
          <p:nvPr/>
        </p:nvSpPr>
        <p:spPr bwMode="auto">
          <a:xfrm rot="10800000" flipH="1">
            <a:off x="1349721" y="4098429"/>
            <a:ext cx="519805" cy="418116"/>
          </a:xfrm>
          <a:prstGeom prst="bentArrow">
            <a:avLst>
              <a:gd name="adj1" fmla="val 28364"/>
              <a:gd name="adj2" fmla="val 25649"/>
              <a:gd name="adj3" fmla="val 23823"/>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8" name="曲折矢印 27"/>
          <p:cNvSpPr/>
          <p:nvPr/>
        </p:nvSpPr>
        <p:spPr bwMode="auto">
          <a:xfrm>
            <a:off x="1337012" y="2404366"/>
            <a:ext cx="474952" cy="699441"/>
          </a:xfrm>
          <a:prstGeom prst="bentArrow">
            <a:avLst>
              <a:gd name="adj1" fmla="val 32139"/>
              <a:gd name="adj2" fmla="val 33199"/>
              <a:gd name="adj3" fmla="val 35148"/>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200943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1113"/>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⑤</a:t>
            </a:r>
            <a:r>
              <a:rPr lang="en-US" altLang="ja-JP" sz="3200" dirty="0"/>
              <a:t>-1 </a:t>
            </a:r>
            <a:r>
              <a:rPr lang="ja-JP" altLang="en-US" sz="3200" dirty="0"/>
              <a:t>効果の把握のねらい　</a:t>
            </a:r>
          </a:p>
        </p:txBody>
      </p:sp>
      <p:sp>
        <p:nvSpPr>
          <p:cNvPr id="7" name="フローチャート: 判断 6"/>
          <p:cNvSpPr/>
          <p:nvPr/>
        </p:nvSpPr>
        <p:spPr bwMode="auto">
          <a:xfrm>
            <a:off x="1954835" y="3401901"/>
            <a:ext cx="5234329" cy="956130"/>
          </a:xfrm>
          <a:prstGeom prst="flowChartDecision">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r>
              <a:rPr lang="ja-JP" altLang="en-US" dirty="0"/>
              <a:t>取組みに効果が</a:t>
            </a:r>
            <a:r>
              <a:rPr lang="en-US" altLang="ja-JP" dirty="0"/>
              <a:t/>
            </a:r>
            <a:br>
              <a:rPr lang="en-US" altLang="ja-JP" dirty="0"/>
            </a:br>
            <a:r>
              <a:rPr lang="ja-JP" altLang="en-US" dirty="0"/>
              <a:t>認められるか？</a:t>
            </a:r>
          </a:p>
        </p:txBody>
      </p:sp>
      <p:sp>
        <p:nvSpPr>
          <p:cNvPr id="8" name="フローチャート: 処理 7"/>
          <p:cNvSpPr/>
          <p:nvPr/>
        </p:nvSpPr>
        <p:spPr bwMode="auto">
          <a:xfrm>
            <a:off x="657263" y="906148"/>
            <a:ext cx="7824866" cy="2145211"/>
          </a:xfrm>
          <a:prstGeom prst="flowChartProcess">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r>
              <a:rPr lang="ja-JP" altLang="en-US" dirty="0"/>
              <a:t>これまでの</a:t>
            </a:r>
            <a:r>
              <a:rPr lang="ja-JP" altLang="ja-JP" dirty="0"/>
              <a:t>①～</a:t>
            </a:r>
            <a:r>
              <a:rPr lang="ja-JP" altLang="en-US" dirty="0"/>
              <a:t>④</a:t>
            </a:r>
            <a:r>
              <a:rPr lang="ja-JP" altLang="ja-JP" dirty="0"/>
              <a:t>の取組みについて、以下の視点によ</a:t>
            </a:r>
            <a:r>
              <a:rPr lang="ja-JP" altLang="en-US" dirty="0"/>
              <a:t>り</a:t>
            </a:r>
            <a:r>
              <a:rPr lang="ja-JP" altLang="ja-JP" b="1" dirty="0"/>
              <a:t>効果を把握・検証</a:t>
            </a:r>
            <a:endParaRPr lang="en-US" altLang="ja-JP" b="1" dirty="0"/>
          </a:p>
        </p:txBody>
      </p:sp>
      <p:sp>
        <p:nvSpPr>
          <p:cNvPr id="9" name="フローチャート: 処理 8"/>
          <p:cNvSpPr/>
          <p:nvPr/>
        </p:nvSpPr>
        <p:spPr bwMode="auto">
          <a:xfrm>
            <a:off x="1020380" y="2162388"/>
            <a:ext cx="7098633" cy="742557"/>
          </a:xfrm>
          <a:prstGeom prst="flowChartProcess">
            <a:avLst/>
          </a:prstGeom>
          <a:solidFill>
            <a:srgbClr val="EBFFE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r>
              <a:rPr lang="ja-JP" altLang="ja-JP" sz="2400" dirty="0"/>
              <a:t>立てられた対策</a:t>
            </a:r>
            <a:r>
              <a:rPr lang="ja-JP" altLang="en-US" sz="2400" dirty="0"/>
              <a:t>の</a:t>
            </a:r>
            <a:r>
              <a:rPr lang="ja-JP" altLang="ja-JP" sz="2400" b="1" dirty="0">
                <a:solidFill>
                  <a:srgbClr val="FF0000"/>
                </a:solidFill>
              </a:rPr>
              <a:t>社内</a:t>
            </a:r>
            <a:r>
              <a:rPr lang="ja-JP" altLang="en-US" sz="2400" b="1" dirty="0">
                <a:solidFill>
                  <a:srgbClr val="FF0000"/>
                </a:solidFill>
              </a:rPr>
              <a:t>への浸透</a:t>
            </a:r>
            <a:endParaRPr lang="en-US" altLang="ja-JP" sz="2400" b="1" dirty="0">
              <a:solidFill>
                <a:srgbClr val="FF0000"/>
              </a:solidFill>
            </a:endParaRPr>
          </a:p>
          <a:p>
            <a:r>
              <a:rPr lang="ja-JP" altLang="en-US" dirty="0"/>
              <a:t>（</a:t>
            </a:r>
            <a:r>
              <a:rPr lang="ja-JP" altLang="ja-JP" dirty="0"/>
              <a:t>実施することの主旨を理解した上で皆が取り組んでいるか</a:t>
            </a:r>
            <a:r>
              <a:rPr lang="ja-JP" altLang="en-US" dirty="0"/>
              <a:t>）</a:t>
            </a:r>
            <a:endParaRPr lang="en-US" altLang="ja-JP" dirty="0"/>
          </a:p>
        </p:txBody>
      </p:sp>
      <p:sp>
        <p:nvSpPr>
          <p:cNvPr id="10" name="フローチャート: 処理 9"/>
          <p:cNvSpPr/>
          <p:nvPr/>
        </p:nvSpPr>
        <p:spPr bwMode="auto">
          <a:xfrm>
            <a:off x="1020381" y="1347503"/>
            <a:ext cx="7098633" cy="733001"/>
          </a:xfrm>
          <a:prstGeom prst="flowChartProcess">
            <a:avLst/>
          </a:prstGeom>
          <a:solidFill>
            <a:srgbClr val="EBFFE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r>
              <a:rPr lang="ja-JP" altLang="ja-JP" sz="2400" dirty="0"/>
              <a:t>実施された</a:t>
            </a:r>
            <a:r>
              <a:rPr lang="ja-JP" altLang="ja-JP" sz="2400" b="1" dirty="0">
                <a:solidFill>
                  <a:srgbClr val="FF0000"/>
                </a:solidFill>
              </a:rPr>
              <a:t>対策</a:t>
            </a:r>
            <a:r>
              <a:rPr lang="ja-JP" altLang="en-US" sz="2400" b="1" dirty="0">
                <a:solidFill>
                  <a:srgbClr val="FF0000"/>
                </a:solidFill>
              </a:rPr>
              <a:t>の</a:t>
            </a:r>
            <a:r>
              <a:rPr lang="ja-JP" altLang="ja-JP" sz="2400" b="1" dirty="0">
                <a:solidFill>
                  <a:srgbClr val="FF0000"/>
                </a:solidFill>
              </a:rPr>
              <a:t>有効</a:t>
            </a:r>
            <a:r>
              <a:rPr lang="ja-JP" altLang="en-US" sz="2400" b="1" dirty="0">
                <a:solidFill>
                  <a:srgbClr val="FF0000"/>
                </a:solidFill>
              </a:rPr>
              <a:t>性</a:t>
            </a:r>
            <a:endParaRPr lang="en-US" altLang="ja-JP" sz="2400" b="1" dirty="0">
              <a:solidFill>
                <a:srgbClr val="FF0000"/>
              </a:solidFill>
            </a:endParaRPr>
          </a:p>
          <a:p>
            <a:r>
              <a:rPr lang="ja-JP" altLang="en-US" dirty="0"/>
              <a:t>（</a:t>
            </a:r>
            <a:r>
              <a:rPr lang="ja-JP" altLang="ja-JP" dirty="0"/>
              <a:t>同様の事故の再発につながっていないか</a:t>
            </a:r>
            <a:r>
              <a:rPr lang="ja-JP" altLang="en-US" dirty="0"/>
              <a:t>）</a:t>
            </a:r>
            <a:endParaRPr lang="ja-JP" altLang="ja-JP" dirty="0"/>
          </a:p>
        </p:txBody>
      </p:sp>
      <p:sp>
        <p:nvSpPr>
          <p:cNvPr id="11" name="フローチャート: 処理 10"/>
          <p:cNvSpPr/>
          <p:nvPr/>
        </p:nvSpPr>
        <p:spPr bwMode="auto">
          <a:xfrm>
            <a:off x="4799648" y="4866524"/>
            <a:ext cx="4064702" cy="1267863"/>
          </a:xfrm>
          <a:prstGeom prst="flowChartProcess">
            <a:avLst/>
          </a:prstGeom>
          <a:solidFill>
            <a:srgbClr val="FFCCFF"/>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r>
              <a:rPr lang="ja-JP" altLang="en-US" sz="2400" u="sng" dirty="0"/>
              <a:t>以下を見直し</a:t>
            </a:r>
            <a:endParaRPr lang="en-US" altLang="ja-JP" sz="2400" u="sng" dirty="0"/>
          </a:p>
          <a:p>
            <a:r>
              <a:rPr lang="ja-JP" altLang="en-US" sz="2400" dirty="0"/>
              <a:t>・</a:t>
            </a:r>
            <a:r>
              <a:rPr lang="ja-JP" altLang="ja-JP" sz="2400" dirty="0"/>
              <a:t>情報収集とその分類</a:t>
            </a:r>
            <a:endParaRPr lang="en-US" altLang="ja-JP" sz="2400" dirty="0"/>
          </a:p>
          <a:p>
            <a:r>
              <a:rPr lang="ja-JP" altLang="en-US" sz="2400" dirty="0"/>
              <a:t>・</a:t>
            </a:r>
            <a:r>
              <a:rPr lang="ja-JP" altLang="ja-JP" sz="2400" dirty="0"/>
              <a:t>根本原因の分析</a:t>
            </a:r>
            <a:r>
              <a:rPr lang="ja-JP" altLang="en-US" sz="2400" dirty="0"/>
              <a:t> 等</a:t>
            </a:r>
            <a:endParaRPr lang="en-US" altLang="ja-JP" sz="2400" dirty="0"/>
          </a:p>
        </p:txBody>
      </p:sp>
      <p:sp>
        <p:nvSpPr>
          <p:cNvPr id="12" name="フローチャート: 処理 11"/>
          <p:cNvSpPr/>
          <p:nvPr/>
        </p:nvSpPr>
        <p:spPr bwMode="auto">
          <a:xfrm>
            <a:off x="855590" y="4899649"/>
            <a:ext cx="2987844" cy="532249"/>
          </a:xfrm>
          <a:prstGeom prst="flowChartProcess">
            <a:avLst/>
          </a:prstGeom>
          <a:solidFill>
            <a:srgbClr val="CCFFFF"/>
          </a:solidFill>
          <a:ln w="9525"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l"/>
            <a:r>
              <a:rPr lang="ja-JP" altLang="en-US" dirty="0"/>
              <a:t>取組みの継続、更なる向上</a:t>
            </a:r>
            <a:endParaRPr lang="en-US" altLang="ja-JP" dirty="0"/>
          </a:p>
        </p:txBody>
      </p:sp>
      <p:cxnSp>
        <p:nvCxnSpPr>
          <p:cNvPr id="16" name="カギ線コネクタ 15"/>
          <p:cNvCxnSpPr>
            <a:stCxn id="7" idx="2"/>
            <a:endCxn id="12" idx="0"/>
          </p:cNvCxnSpPr>
          <p:nvPr/>
        </p:nvCxnSpPr>
        <p:spPr bwMode="auto">
          <a:xfrm rot="5400000">
            <a:off x="3189947" y="3517596"/>
            <a:ext cx="541618" cy="2222488"/>
          </a:xfrm>
          <a:prstGeom prst="bentConnector3">
            <a:avLst>
              <a:gd name="adj1" fmla="val 50000"/>
            </a:avLst>
          </a:prstGeom>
          <a:noFill/>
          <a:ln w="38100" cap="flat" cmpd="sng" algn="ctr">
            <a:solidFill>
              <a:schemeClr val="bg2">
                <a:lumMod val="60000"/>
                <a:lumOff val="40000"/>
              </a:schemeClr>
            </a:solidFill>
            <a:prstDash val="solid"/>
            <a:round/>
            <a:headEnd type="none" w="med" len="med"/>
            <a:tailEnd type="arrow" w="med" len="med"/>
          </a:ln>
          <a:effectLst/>
        </p:spPr>
      </p:cxnSp>
      <p:cxnSp>
        <p:nvCxnSpPr>
          <p:cNvPr id="17" name="カギ線コネクタ 16"/>
          <p:cNvCxnSpPr>
            <a:stCxn id="7" idx="3"/>
            <a:endCxn id="11" idx="0"/>
          </p:cNvCxnSpPr>
          <p:nvPr/>
        </p:nvCxnSpPr>
        <p:spPr bwMode="auto">
          <a:xfrm flipH="1">
            <a:off x="6831999" y="3879966"/>
            <a:ext cx="357165" cy="986558"/>
          </a:xfrm>
          <a:prstGeom prst="bentConnector4">
            <a:avLst>
              <a:gd name="adj1" fmla="val -64004"/>
              <a:gd name="adj2" fmla="val 74229"/>
            </a:avLst>
          </a:prstGeom>
          <a:noFill/>
          <a:ln w="38100" cap="flat" cmpd="sng" algn="ctr">
            <a:solidFill>
              <a:srgbClr val="FF0000"/>
            </a:solidFill>
            <a:prstDash val="solid"/>
            <a:round/>
            <a:headEnd type="none" w="med" len="med"/>
            <a:tailEnd type="arrow" w="med" len="med"/>
          </a:ln>
          <a:effectLst/>
        </p:spPr>
      </p:cxnSp>
      <p:cxnSp>
        <p:nvCxnSpPr>
          <p:cNvPr id="42" name="カギ線コネクタ 41"/>
          <p:cNvCxnSpPr>
            <a:stCxn id="8" idx="2"/>
            <a:endCxn id="7" idx="0"/>
          </p:cNvCxnSpPr>
          <p:nvPr/>
        </p:nvCxnSpPr>
        <p:spPr bwMode="auto">
          <a:xfrm rot="16200000" flipH="1">
            <a:off x="4395577" y="3225478"/>
            <a:ext cx="350542" cy="2304"/>
          </a:xfrm>
          <a:prstGeom prst="bentConnector3">
            <a:avLst/>
          </a:prstGeom>
          <a:noFill/>
          <a:ln w="38100" cap="flat" cmpd="sng" algn="ctr">
            <a:solidFill>
              <a:schemeClr val="tx1"/>
            </a:solidFill>
            <a:prstDash val="solid"/>
            <a:round/>
            <a:headEnd type="none" w="med" len="med"/>
            <a:tailEnd type="arrow" w="med" len="med"/>
          </a:ln>
          <a:effectLst/>
        </p:spPr>
      </p:cxnSp>
      <p:sp>
        <p:nvSpPr>
          <p:cNvPr id="18" name="テキスト ボックス 17"/>
          <p:cNvSpPr txBox="1"/>
          <p:nvPr/>
        </p:nvSpPr>
        <p:spPr>
          <a:xfrm>
            <a:off x="4426833" y="4343720"/>
            <a:ext cx="959371" cy="461665"/>
          </a:xfrm>
          <a:prstGeom prst="rect">
            <a:avLst/>
          </a:prstGeom>
          <a:noFill/>
        </p:spPr>
        <p:txBody>
          <a:bodyPr wrap="square" rtlCol="0">
            <a:spAutoFit/>
          </a:bodyPr>
          <a:lstStyle/>
          <a:p>
            <a:r>
              <a:rPr kumimoji="1" lang="en-US" altLang="ja-JP" sz="2400" dirty="0">
                <a:solidFill>
                  <a:schemeClr val="bg2">
                    <a:lumMod val="60000"/>
                    <a:lumOff val="40000"/>
                  </a:schemeClr>
                </a:solidFill>
              </a:rPr>
              <a:t>Yes</a:t>
            </a:r>
            <a:endParaRPr kumimoji="1" lang="ja-JP" altLang="en-US" sz="2400" dirty="0">
              <a:solidFill>
                <a:schemeClr val="bg2">
                  <a:lumMod val="60000"/>
                  <a:lumOff val="40000"/>
                </a:schemeClr>
              </a:solidFill>
            </a:endParaRPr>
          </a:p>
        </p:txBody>
      </p:sp>
      <p:sp>
        <p:nvSpPr>
          <p:cNvPr id="20" name="テキスト ボックス 19"/>
          <p:cNvSpPr txBox="1"/>
          <p:nvPr/>
        </p:nvSpPr>
        <p:spPr>
          <a:xfrm>
            <a:off x="7209891" y="3624514"/>
            <a:ext cx="959371" cy="461665"/>
          </a:xfrm>
          <a:prstGeom prst="rect">
            <a:avLst/>
          </a:prstGeom>
          <a:noFill/>
        </p:spPr>
        <p:txBody>
          <a:bodyPr wrap="square" rtlCol="0">
            <a:spAutoFit/>
          </a:bodyPr>
          <a:lstStyle/>
          <a:p>
            <a:r>
              <a:rPr kumimoji="1" lang="en-US" altLang="ja-JP" sz="2400" dirty="0">
                <a:solidFill>
                  <a:srgbClr val="FF0000"/>
                </a:solidFill>
              </a:rPr>
              <a:t>No</a:t>
            </a:r>
            <a:endParaRPr kumimoji="1" lang="ja-JP" altLang="en-US" sz="2400" dirty="0">
              <a:solidFill>
                <a:srgbClr val="FF0000"/>
              </a:solidFill>
            </a:endParaRPr>
          </a:p>
        </p:txBody>
      </p:sp>
      <p:sp>
        <p:nvSpPr>
          <p:cNvPr id="30" name="スライド番号プレースホルダー 29"/>
          <p:cNvSpPr>
            <a:spLocks noGrp="1"/>
          </p:cNvSpPr>
          <p:nvPr>
            <p:ph type="sldNum" sz="quarter" idx="11"/>
          </p:nvPr>
        </p:nvSpPr>
        <p:spPr/>
        <p:txBody>
          <a:bodyPr/>
          <a:lstStyle/>
          <a:p>
            <a:pPr>
              <a:defRPr/>
            </a:pPr>
            <a:fld id="{8DEB9206-6B62-49F8-BC94-D9E684E3D2D0}" type="slidenum">
              <a:rPr lang="en-US" altLang="ja-JP" smtClean="0"/>
              <a:pPr>
                <a:defRPr/>
              </a:pPr>
              <a:t>75</a:t>
            </a:fld>
            <a:endParaRPr lang="en-US" altLang="ja-JP" dirty="0"/>
          </a:p>
        </p:txBody>
      </p:sp>
      <p:pic>
        <p:nvPicPr>
          <p:cNvPr id="15"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25291082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p:cNvSpPr>
            <a:spLocks noChangeArrowheads="1"/>
          </p:cNvSpPr>
          <p:nvPr/>
        </p:nvSpPr>
        <p:spPr bwMode="auto">
          <a:xfrm>
            <a:off x="180304" y="1107583"/>
            <a:ext cx="8770513" cy="5306096"/>
          </a:xfrm>
          <a:prstGeom prst="roundRect">
            <a:avLst>
              <a:gd name="adj" fmla="val 16667"/>
            </a:avLst>
          </a:prstGeom>
          <a:solidFill>
            <a:srgbClr val="CCFFFF">
              <a:alpha val="43137"/>
            </a:srgbClr>
          </a:solidFill>
          <a:ln w="9525" algn="ctr">
            <a:solidFill>
              <a:schemeClr val="tx1"/>
            </a:solidFill>
            <a:round/>
            <a:headEnd/>
            <a:tailEnd/>
          </a:ln>
        </p:spPr>
        <p:txBody>
          <a:bodyPr wrap="square" anchor="ctr">
            <a:noAutofit/>
          </a:bodyPr>
          <a:lstStyle/>
          <a:p>
            <a:endParaRPr lang="ja-JP" altLang="en-US"/>
          </a:p>
        </p:txBody>
      </p:sp>
      <p:sp>
        <p:nvSpPr>
          <p:cNvPr id="23556" name="AutoShape 3"/>
          <p:cNvSpPr>
            <a:spLocks noChangeArrowheads="1"/>
          </p:cNvSpPr>
          <p:nvPr/>
        </p:nvSpPr>
        <p:spPr bwMode="auto">
          <a:xfrm>
            <a:off x="1908161" y="1344613"/>
            <a:ext cx="3749675"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①</a:t>
            </a:r>
            <a:r>
              <a:rPr lang="ja-JP" altLang="en-US" sz="2400" dirty="0">
                <a:latin typeface="ＭＳ Ｐゴシック" pitchFamily="50" charset="-128"/>
              </a:rPr>
              <a:t>情報収集</a:t>
            </a:r>
          </a:p>
        </p:txBody>
      </p:sp>
      <p:sp>
        <p:nvSpPr>
          <p:cNvPr id="23557" name="AutoShape 4"/>
          <p:cNvSpPr>
            <a:spLocks noChangeArrowheads="1"/>
          </p:cNvSpPr>
          <p:nvPr/>
        </p:nvSpPr>
        <p:spPr bwMode="auto">
          <a:xfrm>
            <a:off x="1924036" y="2237780"/>
            <a:ext cx="4447482" cy="510778"/>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en-US" altLang="ja-JP" sz="2400" dirty="0">
                <a:latin typeface="ＭＳ Ｐゴシック" pitchFamily="50" charset="-128"/>
              </a:rPr>
              <a:t>②</a:t>
            </a:r>
            <a:r>
              <a:rPr lang="ja-JP" altLang="en-US" sz="2400" dirty="0">
                <a:latin typeface="ＭＳ Ｐゴシック" pitchFamily="50" charset="-128"/>
              </a:rPr>
              <a:t>　情報の分類・整理・傾向把握</a:t>
            </a:r>
            <a:endParaRPr lang="en-US" altLang="ja-JP" sz="2400" dirty="0">
              <a:latin typeface="ＭＳ Ｐゴシック" pitchFamily="50" charset="-128"/>
            </a:endParaRPr>
          </a:p>
        </p:txBody>
      </p:sp>
      <p:sp>
        <p:nvSpPr>
          <p:cNvPr id="23558" name="AutoShape 5"/>
          <p:cNvSpPr>
            <a:spLocks noChangeArrowheads="1"/>
          </p:cNvSpPr>
          <p:nvPr/>
        </p:nvSpPr>
        <p:spPr bwMode="auto">
          <a:xfrm>
            <a:off x="1908161" y="3706813"/>
            <a:ext cx="2598737" cy="927100"/>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a:latin typeface="ＭＳ Ｐゴシック" pitchFamily="50" charset="-128"/>
              </a:rPr>
              <a:t>③</a:t>
            </a:r>
            <a:r>
              <a:rPr lang="ja-JP" altLang="en-US" sz="2400">
                <a:latin typeface="ＭＳ Ｐゴシック" pitchFamily="50" charset="-128"/>
              </a:rPr>
              <a:t>　根本原因の</a:t>
            </a:r>
          </a:p>
          <a:p>
            <a:r>
              <a:rPr lang="ja-JP" altLang="en-US" sz="2400">
                <a:latin typeface="ＭＳ Ｐゴシック" pitchFamily="50" charset="-128"/>
              </a:rPr>
              <a:t>分析</a:t>
            </a:r>
          </a:p>
        </p:txBody>
      </p:sp>
      <p:sp>
        <p:nvSpPr>
          <p:cNvPr id="23559" name="AutoShape 6"/>
          <p:cNvSpPr>
            <a:spLocks noChangeArrowheads="1"/>
          </p:cNvSpPr>
          <p:nvPr/>
        </p:nvSpPr>
        <p:spPr bwMode="auto">
          <a:xfrm>
            <a:off x="1908161" y="5160963"/>
            <a:ext cx="6846887"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④</a:t>
            </a:r>
            <a:r>
              <a:rPr lang="ja-JP" altLang="en-US" sz="2400" dirty="0">
                <a:latin typeface="ＭＳ Ｐゴシック" pitchFamily="50" charset="-128"/>
              </a:rPr>
              <a:t>傾向対策・重点対策の検討と実施</a:t>
            </a:r>
          </a:p>
        </p:txBody>
      </p:sp>
      <p:sp>
        <p:nvSpPr>
          <p:cNvPr id="23561" name="AutoShape 8"/>
          <p:cNvSpPr>
            <a:spLocks noChangeArrowheads="1"/>
          </p:cNvSpPr>
          <p:nvPr/>
        </p:nvSpPr>
        <p:spPr bwMode="auto">
          <a:xfrm>
            <a:off x="2990836" y="4652963"/>
            <a:ext cx="485775" cy="504825"/>
          </a:xfrm>
          <a:prstGeom prst="downArrow">
            <a:avLst>
              <a:gd name="adj1" fmla="val 49676"/>
              <a:gd name="adj2" fmla="val 50157"/>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2" name="AutoShape 9"/>
          <p:cNvSpPr>
            <a:spLocks noChangeArrowheads="1"/>
          </p:cNvSpPr>
          <p:nvPr/>
        </p:nvSpPr>
        <p:spPr bwMode="auto">
          <a:xfrm>
            <a:off x="4835511" y="2781300"/>
            <a:ext cx="485775" cy="2374900"/>
          </a:xfrm>
          <a:prstGeom prst="downArrow">
            <a:avLst>
              <a:gd name="adj1" fmla="val 49676"/>
              <a:gd name="adj2" fmla="val 126183"/>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3" name="AutoShape 10"/>
          <p:cNvSpPr>
            <a:spLocks noChangeArrowheads="1"/>
          </p:cNvSpPr>
          <p:nvPr/>
        </p:nvSpPr>
        <p:spPr bwMode="auto">
          <a:xfrm>
            <a:off x="2212961" y="2813050"/>
            <a:ext cx="2014537" cy="839788"/>
          </a:xfrm>
          <a:prstGeom prst="downArrow">
            <a:avLst>
              <a:gd name="adj1" fmla="val 49676"/>
              <a:gd name="adj2" fmla="val 48264"/>
            </a:avLst>
          </a:prstGeom>
          <a:gradFill rotWithShape="1">
            <a:gsLst>
              <a:gs pos="0">
                <a:schemeClr val="bg1"/>
              </a:gs>
              <a:gs pos="100000">
                <a:srgbClr val="FFCC66"/>
              </a:gs>
            </a:gsLst>
            <a:lin ang="5400000" scaled="1"/>
          </a:gradFill>
          <a:ln w="25400" algn="ctr">
            <a:solidFill>
              <a:srgbClr val="FF9933"/>
            </a:solidFill>
            <a:miter lim="800000"/>
            <a:headEnd/>
            <a:tailEnd/>
          </a:ln>
        </p:spPr>
        <p:txBody>
          <a:bodyPr anchor="ctr">
            <a:spAutoFit/>
          </a:bodyPr>
          <a:lstStyle/>
          <a:p>
            <a:r>
              <a:rPr lang="ja-JP" altLang="en-US"/>
              <a:t>事例の抽出</a:t>
            </a:r>
          </a:p>
        </p:txBody>
      </p:sp>
      <p:sp>
        <p:nvSpPr>
          <p:cNvPr id="23564" name="AutoShape 11"/>
          <p:cNvSpPr>
            <a:spLocks noChangeArrowheads="1"/>
          </p:cNvSpPr>
          <p:nvPr/>
        </p:nvSpPr>
        <p:spPr bwMode="auto">
          <a:xfrm>
            <a:off x="3209911" y="1874838"/>
            <a:ext cx="485775" cy="360362"/>
          </a:xfrm>
          <a:prstGeom prst="downArrow">
            <a:avLst>
              <a:gd name="adj1" fmla="val 49676"/>
              <a:gd name="adj2" fmla="val 48264"/>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pic>
        <p:nvPicPr>
          <p:cNvPr id="23565" name="Picture 17"/>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76850" name="Rectangle 18"/>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リスク管理の流れ</a:t>
            </a:r>
          </a:p>
        </p:txBody>
      </p:sp>
      <p:sp>
        <p:nvSpPr>
          <p:cNvPr id="16" name="AutoShape 5"/>
          <p:cNvSpPr>
            <a:spLocks noChangeArrowheads="1"/>
          </p:cNvSpPr>
          <p:nvPr/>
        </p:nvSpPr>
        <p:spPr bwMode="auto">
          <a:xfrm>
            <a:off x="244638" y="3154724"/>
            <a:ext cx="1571283" cy="919401"/>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ja-JP" altLang="en-US" sz="2400" dirty="0">
                <a:latin typeface="ＭＳ Ｐゴシック" pitchFamily="50" charset="-128"/>
              </a:rPr>
              <a:t>⑤　効果の把握</a:t>
            </a:r>
          </a:p>
        </p:txBody>
      </p:sp>
      <p:sp>
        <p:nvSpPr>
          <p:cNvPr id="18" name="曲折矢印 17"/>
          <p:cNvSpPr/>
          <p:nvPr/>
        </p:nvSpPr>
        <p:spPr bwMode="auto">
          <a:xfrm rot="16200000">
            <a:off x="540914" y="4314420"/>
            <a:ext cx="1481069" cy="991674"/>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0" name="曲折矢印 19"/>
          <p:cNvSpPr/>
          <p:nvPr/>
        </p:nvSpPr>
        <p:spPr bwMode="auto">
          <a:xfrm>
            <a:off x="888643" y="1390918"/>
            <a:ext cx="940158" cy="1712889"/>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76</a:t>
            </a:fld>
            <a:endParaRPr lang="en-US" altLang="ja-JP" dirty="0"/>
          </a:p>
        </p:txBody>
      </p:sp>
      <p:sp>
        <p:nvSpPr>
          <p:cNvPr id="21" name="AutoShape 12"/>
          <p:cNvSpPr>
            <a:spLocks noChangeArrowheads="1"/>
          </p:cNvSpPr>
          <p:nvPr/>
        </p:nvSpPr>
        <p:spPr bwMode="auto">
          <a:xfrm>
            <a:off x="6373106" y="3279775"/>
            <a:ext cx="234791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latin typeface="ＭＳ Ｐゴシック" pitchFamily="50" charset="-128"/>
              </a:rPr>
              <a:t>⑧</a:t>
            </a:r>
            <a:r>
              <a:rPr lang="en-US" altLang="ja-JP" dirty="0">
                <a:latin typeface="ＭＳ Ｐゴシック" pitchFamily="50" charset="-128"/>
              </a:rPr>
              <a:t> </a:t>
            </a:r>
            <a:r>
              <a:rPr lang="ja-JP" altLang="en-US" dirty="0">
                <a:latin typeface="ＭＳ Ｐゴシック" pitchFamily="50" charset="-128"/>
              </a:rPr>
              <a:t>対策を取る危険の</a:t>
            </a:r>
          </a:p>
          <a:p>
            <a:r>
              <a:rPr lang="ja-JP" altLang="en-US" dirty="0">
                <a:latin typeface="ＭＳ Ｐゴシック" pitchFamily="50" charset="-128"/>
              </a:rPr>
              <a:t>絞り込み</a:t>
            </a:r>
          </a:p>
          <a:p>
            <a:r>
              <a:rPr lang="ja-JP" altLang="en-US" dirty="0">
                <a:latin typeface="ＭＳ Ｐゴシック" pitchFamily="50" charset="-128"/>
              </a:rPr>
              <a:t>（リスクの評価）</a:t>
            </a:r>
          </a:p>
        </p:txBody>
      </p:sp>
      <p:sp>
        <p:nvSpPr>
          <p:cNvPr id="22" name="AutoShape 13"/>
          <p:cNvSpPr>
            <a:spLocks noChangeArrowheads="1"/>
          </p:cNvSpPr>
          <p:nvPr/>
        </p:nvSpPr>
        <p:spPr bwMode="auto">
          <a:xfrm>
            <a:off x="7379581" y="2420938"/>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3" name="AutoShape 16"/>
          <p:cNvSpPr>
            <a:spLocks noChangeArrowheads="1"/>
          </p:cNvSpPr>
          <p:nvPr/>
        </p:nvSpPr>
        <p:spPr bwMode="auto">
          <a:xfrm>
            <a:off x="6373106" y="1336675"/>
            <a:ext cx="230346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t>⑦</a:t>
            </a:r>
            <a:r>
              <a:rPr lang="en-US" altLang="ja-JP" dirty="0"/>
              <a:t> </a:t>
            </a:r>
            <a:r>
              <a:rPr lang="ja-JP" altLang="en-US" dirty="0"/>
              <a:t>輸送現場に</a:t>
            </a:r>
          </a:p>
          <a:p>
            <a:r>
              <a:rPr lang="ja-JP" altLang="en-US" dirty="0"/>
              <a:t>潜在する</a:t>
            </a:r>
          </a:p>
          <a:p>
            <a:r>
              <a:rPr lang="ja-JP" altLang="en-US" dirty="0"/>
              <a:t>危険の掘り起こし</a:t>
            </a:r>
          </a:p>
        </p:txBody>
      </p:sp>
      <p:sp>
        <p:nvSpPr>
          <p:cNvPr id="24" name="AutoShape 18"/>
          <p:cNvSpPr>
            <a:spLocks noChangeArrowheads="1"/>
          </p:cNvSpPr>
          <p:nvPr/>
        </p:nvSpPr>
        <p:spPr bwMode="auto">
          <a:xfrm>
            <a:off x="5795256" y="1384300"/>
            <a:ext cx="576262" cy="485775"/>
          </a:xfrm>
          <a:prstGeom prst="rightArrow">
            <a:avLst>
              <a:gd name="adj1" fmla="val 49676"/>
              <a:gd name="adj2" fmla="val 49598"/>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5" name="AutoShape 13"/>
          <p:cNvSpPr>
            <a:spLocks noChangeArrowheads="1"/>
          </p:cNvSpPr>
          <p:nvPr/>
        </p:nvSpPr>
        <p:spPr bwMode="auto">
          <a:xfrm>
            <a:off x="7404100" y="4349996"/>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6" name="AutoShape 7"/>
          <p:cNvSpPr>
            <a:spLocks noChangeArrowheads="1"/>
          </p:cNvSpPr>
          <p:nvPr/>
        </p:nvSpPr>
        <p:spPr bwMode="auto">
          <a:xfrm>
            <a:off x="2021424" y="5855053"/>
            <a:ext cx="5238935" cy="510778"/>
          </a:xfrm>
          <a:prstGeom prst="roundRect">
            <a:avLst>
              <a:gd name="adj" fmla="val 16667"/>
            </a:avLst>
          </a:prstGeom>
          <a:solidFill>
            <a:srgbClr val="00FF99"/>
          </a:solidFill>
          <a:ln w="28575" algn="ctr">
            <a:solidFill>
              <a:srgbClr val="FF0000"/>
            </a:solidFill>
            <a:round/>
            <a:headEnd/>
            <a:tailEnd/>
          </a:ln>
        </p:spPr>
        <p:txBody>
          <a:bodyPr wrap="none" anchor="ctr">
            <a:spAutoFit/>
          </a:bodyPr>
          <a:lstStyle/>
          <a:p>
            <a:r>
              <a:rPr lang="ja-JP" altLang="en-US" sz="2400" b="1" dirty="0">
                <a:latin typeface="ＭＳ Ｐゴシック" pitchFamily="50" charset="-128"/>
              </a:rPr>
              <a:t>⑥</a:t>
            </a:r>
            <a:r>
              <a:rPr lang="en-US" altLang="ja-JP" sz="2400" b="1" dirty="0">
                <a:latin typeface="ＭＳ Ｐゴシック" pitchFamily="50" charset="-128"/>
              </a:rPr>
              <a:t> </a:t>
            </a:r>
            <a:r>
              <a:rPr lang="ja-JP" altLang="en-US" sz="2400" b="1" dirty="0">
                <a:latin typeface="ＭＳ Ｐゴシック" pitchFamily="50" charset="-128"/>
              </a:rPr>
              <a:t>リスク管理をするための環境の整備</a:t>
            </a:r>
          </a:p>
        </p:txBody>
      </p:sp>
      <p:sp>
        <p:nvSpPr>
          <p:cNvPr id="27" name="曲折矢印 26"/>
          <p:cNvSpPr/>
          <p:nvPr/>
        </p:nvSpPr>
        <p:spPr bwMode="auto">
          <a:xfrm rot="10800000" flipH="1">
            <a:off x="1349721" y="4098429"/>
            <a:ext cx="519805" cy="418116"/>
          </a:xfrm>
          <a:prstGeom prst="bentArrow">
            <a:avLst>
              <a:gd name="adj1" fmla="val 28364"/>
              <a:gd name="adj2" fmla="val 25649"/>
              <a:gd name="adj3" fmla="val 23823"/>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8" name="曲折矢印 27"/>
          <p:cNvSpPr/>
          <p:nvPr/>
        </p:nvSpPr>
        <p:spPr bwMode="auto">
          <a:xfrm>
            <a:off x="1337012" y="2404366"/>
            <a:ext cx="474952" cy="699441"/>
          </a:xfrm>
          <a:prstGeom prst="bentArrow">
            <a:avLst>
              <a:gd name="adj1" fmla="val 32139"/>
              <a:gd name="adj2" fmla="val 33199"/>
              <a:gd name="adj3" fmla="val 35148"/>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9" name="曲折矢印 28"/>
          <p:cNvSpPr/>
          <p:nvPr/>
        </p:nvSpPr>
        <p:spPr bwMode="auto">
          <a:xfrm rot="10800000" flipH="1">
            <a:off x="487938" y="4106738"/>
            <a:ext cx="1289347" cy="1886473"/>
          </a:xfrm>
          <a:prstGeom prst="bentArrow">
            <a:avLst>
              <a:gd name="adj1" fmla="val 11239"/>
              <a:gd name="adj2" fmla="val 13487"/>
              <a:gd name="adj3" fmla="val 18261"/>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2887911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type="body" idx="1"/>
          </p:nvPr>
        </p:nvSpPr>
        <p:spPr>
          <a:xfrm>
            <a:off x="433505" y="680422"/>
            <a:ext cx="7634287" cy="5898178"/>
          </a:xfrm>
        </p:spPr>
        <p:txBody>
          <a:bodyPr/>
          <a:lstStyle/>
          <a:p>
            <a:pPr marL="0" indent="0" eaLnBrk="1" hangingPunct="1">
              <a:lnSpc>
                <a:spcPct val="110000"/>
              </a:lnSpc>
              <a:spcBef>
                <a:spcPts val="0"/>
              </a:spcBef>
              <a:buFont typeface="Wingdings" pitchFamily="2" charset="2"/>
              <a:buNone/>
            </a:pPr>
            <a:r>
              <a:rPr lang="ja-JP" altLang="en-US" dirty="0"/>
              <a:t>１．経営トップのリーダーシップ</a:t>
            </a:r>
            <a:r>
              <a:rPr lang="en-US" altLang="ja-JP" dirty="0"/>
              <a:t/>
            </a:r>
            <a:br>
              <a:rPr lang="en-US" altLang="ja-JP" dirty="0"/>
            </a:br>
            <a:r>
              <a:rPr lang="en-US" altLang="ja-JP" dirty="0"/>
              <a:t>	</a:t>
            </a:r>
            <a:r>
              <a:rPr lang="ja-JP" altLang="en-US" dirty="0"/>
              <a:t>・必要性の理解</a:t>
            </a:r>
            <a:endParaRPr lang="en-US" altLang="ja-JP" dirty="0"/>
          </a:p>
          <a:p>
            <a:pPr marL="0" indent="0" eaLnBrk="1" hangingPunct="1">
              <a:lnSpc>
                <a:spcPct val="110000"/>
              </a:lnSpc>
              <a:spcBef>
                <a:spcPts val="0"/>
              </a:spcBef>
              <a:buFont typeface="Wingdings" pitchFamily="2" charset="2"/>
              <a:buNone/>
            </a:pPr>
            <a:r>
              <a:rPr lang="en-US" altLang="ja-JP" dirty="0"/>
              <a:t>	</a:t>
            </a:r>
            <a:r>
              <a:rPr lang="ja-JP" altLang="en-US" dirty="0"/>
              <a:t>・</a:t>
            </a:r>
            <a:r>
              <a:rPr lang="ja-JP" altLang="en-US" sz="3100" dirty="0"/>
              <a:t>積極的な取組み</a:t>
            </a:r>
          </a:p>
          <a:p>
            <a:pPr marL="0" indent="0" eaLnBrk="1" hangingPunct="1">
              <a:lnSpc>
                <a:spcPct val="110000"/>
              </a:lnSpc>
              <a:spcBef>
                <a:spcPts val="0"/>
              </a:spcBef>
              <a:buFont typeface="Wingdings" pitchFamily="2" charset="2"/>
              <a:buNone/>
            </a:pPr>
            <a:r>
              <a:rPr lang="ja-JP" altLang="en-US" sz="3100" dirty="0"/>
              <a:t>２．自社の取組みの現状の把握</a:t>
            </a:r>
            <a:endParaRPr lang="ja-JP" altLang="en-US" sz="2000" dirty="0"/>
          </a:p>
          <a:p>
            <a:pPr marL="0" indent="0" eaLnBrk="1" hangingPunct="1">
              <a:lnSpc>
                <a:spcPct val="110000"/>
              </a:lnSpc>
              <a:spcBef>
                <a:spcPts val="0"/>
              </a:spcBef>
              <a:buFont typeface="Wingdings" pitchFamily="2" charset="2"/>
              <a:buNone/>
            </a:pPr>
            <a:r>
              <a:rPr lang="ja-JP" altLang="en-US" sz="3100" dirty="0"/>
              <a:t>３．リスク管理の体制作り</a:t>
            </a:r>
            <a:endParaRPr lang="en-US" altLang="ja-JP" sz="3100" dirty="0"/>
          </a:p>
          <a:p>
            <a:pPr marL="0" indent="0" eaLnBrk="1" hangingPunct="1">
              <a:lnSpc>
                <a:spcPct val="110000"/>
              </a:lnSpc>
              <a:spcBef>
                <a:spcPts val="0"/>
              </a:spcBef>
              <a:buFont typeface="Wingdings" pitchFamily="2" charset="2"/>
              <a:buNone/>
            </a:pPr>
            <a:r>
              <a:rPr lang="ja-JP" altLang="en-US" sz="3100" dirty="0"/>
              <a:t>４．リスク管理の手順の明確化</a:t>
            </a:r>
          </a:p>
          <a:p>
            <a:pPr marL="0" indent="0" eaLnBrk="1" hangingPunct="1">
              <a:lnSpc>
                <a:spcPct val="110000"/>
              </a:lnSpc>
              <a:spcBef>
                <a:spcPts val="0"/>
              </a:spcBef>
              <a:buFont typeface="Wingdings" pitchFamily="2" charset="2"/>
              <a:buNone/>
            </a:pPr>
            <a:r>
              <a:rPr lang="ja-JP" altLang="en-US" sz="3100" dirty="0"/>
              <a:t>５．情報の流れを意識したリスク管理の実施</a:t>
            </a:r>
            <a:endParaRPr lang="ja-JP" altLang="en-US" sz="2000" dirty="0"/>
          </a:p>
          <a:p>
            <a:pPr marL="0" indent="0" eaLnBrk="1" hangingPunct="1">
              <a:lnSpc>
                <a:spcPct val="110000"/>
              </a:lnSpc>
              <a:spcBef>
                <a:spcPts val="0"/>
              </a:spcBef>
              <a:buFont typeface="Wingdings" pitchFamily="2" charset="2"/>
              <a:buNone/>
            </a:pPr>
            <a:r>
              <a:rPr lang="ja-JP" altLang="en-US" sz="3100" dirty="0"/>
              <a:t>６．全員参加による安全意識の向上</a:t>
            </a:r>
            <a:endParaRPr lang="en-US" altLang="ja-JP" sz="3100" dirty="0"/>
          </a:p>
          <a:p>
            <a:pPr marL="0" indent="0" eaLnBrk="1" hangingPunct="1">
              <a:lnSpc>
                <a:spcPct val="110000"/>
              </a:lnSpc>
              <a:spcBef>
                <a:spcPts val="0"/>
              </a:spcBef>
              <a:buFont typeface="Wingdings" pitchFamily="2" charset="2"/>
              <a:buNone/>
            </a:pPr>
            <a:r>
              <a:rPr lang="ja-JP" altLang="en-US" sz="3100" dirty="0"/>
              <a:t>７．リスク管理の取組みの見直し</a:t>
            </a:r>
            <a:endParaRPr lang="en-US" altLang="ja-JP" sz="3100" dirty="0"/>
          </a:p>
          <a:p>
            <a:pPr marL="0" indent="0" eaLnBrk="1" hangingPunct="1">
              <a:lnSpc>
                <a:spcPct val="110000"/>
              </a:lnSpc>
              <a:spcBef>
                <a:spcPts val="600"/>
              </a:spcBef>
              <a:buFont typeface="Wingdings" pitchFamily="2" charset="2"/>
              <a:buNone/>
            </a:pPr>
            <a:r>
              <a:rPr lang="ja-JP" altLang="en-US" sz="3100" dirty="0"/>
              <a:t>８．親会社、グループ会社、協力会社、</a:t>
            </a:r>
            <a:endParaRPr lang="en-US" altLang="ja-JP" sz="3100" dirty="0"/>
          </a:p>
          <a:p>
            <a:pPr marL="0" indent="0" eaLnBrk="1" hangingPunct="1">
              <a:lnSpc>
                <a:spcPct val="110000"/>
              </a:lnSpc>
              <a:spcBef>
                <a:spcPts val="0"/>
              </a:spcBef>
              <a:buFont typeface="Wingdings" pitchFamily="2" charset="2"/>
              <a:buNone/>
            </a:pPr>
            <a:r>
              <a:rPr lang="ja-JP" altLang="en-US" sz="3100" dirty="0"/>
              <a:t>　　民間の専門機関等の活用を検討</a:t>
            </a:r>
            <a:endParaRPr lang="en-US" altLang="ja-JP" sz="3100" dirty="0"/>
          </a:p>
          <a:p>
            <a:pPr marL="0" indent="0" eaLnBrk="1" hangingPunct="1">
              <a:lnSpc>
                <a:spcPct val="110000"/>
              </a:lnSpc>
              <a:spcBef>
                <a:spcPts val="0"/>
              </a:spcBef>
              <a:buFont typeface="Wingdings" pitchFamily="2" charset="2"/>
              <a:buNone/>
            </a:pPr>
            <a:endParaRPr lang="ja-JP" altLang="en-US" sz="3100" dirty="0"/>
          </a:p>
        </p:txBody>
      </p:sp>
      <p:pic>
        <p:nvPicPr>
          <p:cNvPr id="88068" name="Picture 16"/>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147473" name="Rectangle 17"/>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⑥</a:t>
            </a:r>
            <a:r>
              <a:rPr lang="en-US" altLang="ja-JP" sz="2800" dirty="0"/>
              <a:t>-1 </a:t>
            </a:r>
            <a:r>
              <a:rPr lang="ja-JP" altLang="en-US" sz="2800" dirty="0"/>
              <a:t>環境整備の基本的な流れ</a:t>
            </a:r>
            <a:endParaRPr lang="en-US" altLang="ja-JP" sz="2800" dirty="0"/>
          </a:p>
        </p:txBody>
      </p:sp>
      <p:sp>
        <p:nvSpPr>
          <p:cNvPr id="6" name="スライド番号プレースホルダー 5"/>
          <p:cNvSpPr>
            <a:spLocks noGrp="1"/>
          </p:cNvSpPr>
          <p:nvPr>
            <p:ph type="sldNum" sz="quarter" idx="11"/>
          </p:nvPr>
        </p:nvSpPr>
        <p:spPr/>
        <p:txBody>
          <a:bodyPr/>
          <a:lstStyle/>
          <a:p>
            <a:pPr>
              <a:defRPr/>
            </a:pPr>
            <a:fld id="{8DEB9206-6B62-49F8-BC94-D9E684E3D2D0}" type="slidenum">
              <a:rPr lang="en-US" altLang="ja-JP" smtClean="0"/>
              <a:pPr>
                <a:defRPr/>
              </a:pPr>
              <a:t>77</a:t>
            </a:fld>
            <a:endParaRPr lang="en-US" altLang="ja-JP" dirty="0"/>
          </a:p>
        </p:txBody>
      </p:sp>
    </p:spTree>
    <p:extLst>
      <p:ext uri="{BB962C8B-B14F-4D97-AF65-F5344CB8AC3E}">
        <p14:creationId xmlns:p14="http://schemas.microsoft.com/office/powerpoint/2010/main" val="10507037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066800"/>
            <a:ext cx="8229600" cy="3886200"/>
          </a:xfrm>
        </p:spPr>
        <p:txBody>
          <a:bodyPr/>
          <a:lstStyle/>
          <a:p>
            <a:pPr marL="0" indent="0">
              <a:buNone/>
            </a:pPr>
            <a:r>
              <a:rPr kumimoji="1" lang="ja-JP" altLang="en-US" dirty="0"/>
              <a:t>環境整備に関する基礎的な知識の習得について、以下を考慮</a:t>
            </a:r>
            <a:endParaRPr kumimoji="1" lang="en-US" altLang="ja-JP" dirty="0"/>
          </a:p>
          <a:p>
            <a:r>
              <a:rPr kumimoji="1" lang="ja-JP" altLang="en-US" dirty="0"/>
              <a:t>スキル向上のための環境整備</a:t>
            </a:r>
            <a:endParaRPr kumimoji="1" lang="en-US" altLang="ja-JP" dirty="0"/>
          </a:p>
          <a:p>
            <a:r>
              <a:rPr kumimoji="1" lang="ja-JP" altLang="en-US" dirty="0"/>
              <a:t>人材育成の視点</a:t>
            </a:r>
            <a:endParaRPr kumimoji="1" lang="en-US" altLang="ja-JP" dirty="0"/>
          </a:p>
          <a:p>
            <a:r>
              <a:rPr lang="ja-JP" altLang="en-US" dirty="0"/>
              <a:t>研修機会</a:t>
            </a:r>
            <a:endParaRPr lang="en-US" altLang="ja-JP" dirty="0"/>
          </a:p>
        </p:txBody>
      </p:sp>
      <p:sp>
        <p:nvSpPr>
          <p:cNvPr id="5" name="Rectangle 17"/>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⑥</a:t>
            </a:r>
            <a:r>
              <a:rPr lang="en-US" altLang="ja-JP" sz="2800" dirty="0"/>
              <a:t>-2 </a:t>
            </a:r>
            <a:r>
              <a:rPr lang="ja-JP" altLang="en-US" sz="2800" dirty="0"/>
              <a:t>環境整備に関する基礎的な知識の習得</a:t>
            </a:r>
          </a:p>
        </p:txBody>
      </p:sp>
      <p:sp>
        <p:nvSpPr>
          <p:cNvPr id="6" name="スライド番号プレースホルダー 5"/>
          <p:cNvSpPr>
            <a:spLocks noGrp="1"/>
          </p:cNvSpPr>
          <p:nvPr>
            <p:ph type="sldNum" sz="quarter" idx="11"/>
          </p:nvPr>
        </p:nvSpPr>
        <p:spPr/>
        <p:txBody>
          <a:bodyPr/>
          <a:lstStyle/>
          <a:p>
            <a:pPr>
              <a:defRPr/>
            </a:pPr>
            <a:fld id="{8DEB9206-6B62-49F8-BC94-D9E684E3D2D0}" type="slidenum">
              <a:rPr lang="en-US" altLang="ja-JP" smtClean="0"/>
              <a:pPr>
                <a:defRPr/>
              </a:pPr>
              <a:t>78</a:t>
            </a:fld>
            <a:endParaRPr lang="en-US" altLang="ja-JP" dirty="0"/>
          </a:p>
        </p:txBody>
      </p:sp>
      <p:pic>
        <p:nvPicPr>
          <p:cNvPr id="7"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1006413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7" name="Rectangle 3"/>
          <p:cNvSpPr>
            <a:spLocks noGrp="1" noChangeArrowheads="1"/>
          </p:cNvSpPr>
          <p:nvPr>
            <p:ph type="body" idx="1"/>
          </p:nvPr>
        </p:nvSpPr>
        <p:spPr>
          <a:xfrm>
            <a:off x="754856" y="1077176"/>
            <a:ext cx="7931944" cy="4101720"/>
          </a:xfrm>
        </p:spPr>
        <p:txBody>
          <a:bodyPr/>
          <a:lstStyle/>
          <a:p>
            <a:pPr marL="0" indent="0" eaLnBrk="1" hangingPunct="1">
              <a:spcBef>
                <a:spcPts val="0"/>
              </a:spcBef>
              <a:buFont typeface="Wingdings" pitchFamily="2" charset="2"/>
              <a:buNone/>
            </a:pPr>
            <a:r>
              <a:rPr lang="ja-JP" altLang="en-US" sz="2200" dirty="0"/>
              <a:t>小集団活動とは、現場の職員グループにより、課題抽出、改善の活動を行うことである。</a:t>
            </a:r>
            <a:endParaRPr lang="en-US" altLang="ja-JP" sz="2200" dirty="0"/>
          </a:p>
          <a:p>
            <a:pPr marL="0" indent="0" eaLnBrk="1" hangingPunct="1">
              <a:spcBef>
                <a:spcPts val="0"/>
              </a:spcBef>
              <a:buFont typeface="Wingdings" pitchFamily="2" charset="2"/>
              <a:buNone/>
            </a:pPr>
            <a:endParaRPr lang="en-US" altLang="ja-JP" sz="1100" dirty="0"/>
          </a:p>
          <a:p>
            <a:pPr marL="0" indent="0" eaLnBrk="1" hangingPunct="1">
              <a:spcBef>
                <a:spcPts val="0"/>
              </a:spcBef>
              <a:buFont typeface="Wingdings" pitchFamily="2" charset="2"/>
              <a:buNone/>
            </a:pPr>
            <a:r>
              <a:rPr lang="ja-JP" altLang="en-US" sz="2200" u="sng" dirty="0"/>
              <a:t>目的</a:t>
            </a:r>
            <a:endParaRPr lang="en-US" altLang="ja-JP" sz="2200" u="sng" dirty="0"/>
          </a:p>
          <a:p>
            <a:pPr marL="0" indent="0" eaLnBrk="1" hangingPunct="1">
              <a:spcBef>
                <a:spcPts val="0"/>
              </a:spcBef>
              <a:buFont typeface="Wingdings" pitchFamily="2" charset="2"/>
              <a:buNone/>
            </a:pPr>
            <a:r>
              <a:rPr lang="en-US" altLang="ja-JP" sz="2200" dirty="0"/>
              <a:t>1)</a:t>
            </a:r>
            <a:r>
              <a:rPr lang="ja-JP" altLang="en-US" sz="2200" dirty="0"/>
              <a:t>　事故、ヒヤリ・ハットの報告および収集</a:t>
            </a:r>
            <a:endParaRPr lang="en-US" altLang="ja-JP" sz="2200" dirty="0"/>
          </a:p>
          <a:p>
            <a:pPr marL="0" indent="0" eaLnBrk="1" hangingPunct="1">
              <a:spcBef>
                <a:spcPts val="0"/>
              </a:spcBef>
              <a:buSzPct val="100000"/>
              <a:buNone/>
            </a:pPr>
            <a:r>
              <a:rPr lang="en-US" altLang="ja-JP" sz="2200" dirty="0"/>
              <a:t>2)</a:t>
            </a:r>
            <a:r>
              <a:rPr lang="ja-JP" altLang="en-US" sz="2200" dirty="0"/>
              <a:t>　現場における危険予知能力の向上</a:t>
            </a:r>
            <a:endParaRPr lang="en-US" altLang="ja-JP" sz="2200" dirty="0"/>
          </a:p>
          <a:p>
            <a:pPr marL="0" indent="0" eaLnBrk="1" hangingPunct="1">
              <a:spcBef>
                <a:spcPts val="0"/>
              </a:spcBef>
              <a:buSzPct val="100000"/>
              <a:buNone/>
            </a:pPr>
            <a:r>
              <a:rPr lang="en-US" altLang="ja-JP" sz="2200" dirty="0"/>
              <a:t>3)</a:t>
            </a:r>
            <a:r>
              <a:rPr lang="ja-JP" altLang="en-US" sz="2200" dirty="0"/>
              <a:t>　会社が講じている事故防止対策の目的、実施方法等</a:t>
            </a:r>
            <a:r>
              <a:rPr lang="en-US" altLang="ja-JP" sz="2200" dirty="0"/>
              <a:t/>
            </a:r>
            <a:br>
              <a:rPr lang="en-US" altLang="ja-JP" sz="2200" dirty="0"/>
            </a:br>
            <a:r>
              <a:rPr lang="ja-JP" altLang="en-US" sz="2200" dirty="0"/>
              <a:t>　　の理解度向上</a:t>
            </a:r>
            <a:endParaRPr lang="en-US" altLang="ja-JP" sz="2200" dirty="0"/>
          </a:p>
          <a:p>
            <a:pPr marL="0" indent="0" eaLnBrk="1" hangingPunct="1">
              <a:spcBef>
                <a:spcPts val="0"/>
              </a:spcBef>
              <a:buSzPct val="100000"/>
              <a:buNone/>
            </a:pPr>
            <a:r>
              <a:rPr lang="en-US" altLang="ja-JP" sz="2200" dirty="0"/>
              <a:t>4)</a:t>
            </a:r>
            <a:r>
              <a:rPr lang="ja-JP" altLang="en-US" sz="2200" dirty="0"/>
              <a:t>　現場の安全最優先・法令等の遵守の徹底</a:t>
            </a:r>
            <a:endParaRPr lang="en-US" altLang="ja-JP" sz="2200" dirty="0"/>
          </a:p>
          <a:p>
            <a:pPr marL="0" indent="0" eaLnBrk="1" hangingPunct="1">
              <a:spcBef>
                <a:spcPts val="0"/>
              </a:spcBef>
              <a:buSzPct val="100000"/>
              <a:buNone/>
            </a:pPr>
            <a:r>
              <a:rPr lang="en-US" altLang="ja-JP" sz="2200" dirty="0"/>
              <a:t>5)</a:t>
            </a:r>
            <a:r>
              <a:rPr lang="ja-JP" altLang="en-US" sz="2200" dirty="0"/>
              <a:t>　管理者とドライバー等の心理的な距離を近づける</a:t>
            </a:r>
            <a:endParaRPr lang="en-US" altLang="ja-JP" sz="2200" dirty="0"/>
          </a:p>
          <a:p>
            <a:pPr marL="0" indent="0" eaLnBrk="1" hangingPunct="1">
              <a:spcBef>
                <a:spcPts val="0"/>
              </a:spcBef>
              <a:buSzPct val="100000"/>
              <a:buNone/>
            </a:pPr>
            <a:r>
              <a:rPr lang="en-US" altLang="ja-JP" sz="2200" dirty="0"/>
              <a:t>6)</a:t>
            </a:r>
            <a:r>
              <a:rPr lang="ja-JP" altLang="en-US" sz="2200" dirty="0"/>
              <a:t>　上記により、各種安全活動の活発化、事故の減少など、</a:t>
            </a:r>
            <a:r>
              <a:rPr lang="en-US" altLang="ja-JP" sz="2200" dirty="0"/>
              <a:t/>
            </a:r>
            <a:br>
              <a:rPr lang="en-US" altLang="ja-JP" sz="2200" dirty="0"/>
            </a:br>
            <a:r>
              <a:rPr lang="ja-JP" altLang="en-US" sz="2200" dirty="0"/>
              <a:t>　　会社全体の輸送の安全性の向上に貢献</a:t>
            </a:r>
            <a:endParaRPr lang="en-US" altLang="ja-JP" sz="2200" dirty="0"/>
          </a:p>
        </p:txBody>
      </p:sp>
      <p:pic>
        <p:nvPicPr>
          <p:cNvPr id="88068" name="Picture 16"/>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147473" name="Rectangle 17"/>
          <p:cNvSpPr>
            <a:spLocks noChangeArrowheads="1"/>
          </p:cNvSpPr>
          <p:nvPr/>
        </p:nvSpPr>
        <p:spPr bwMode="auto">
          <a:xfrm>
            <a:off x="0" y="-1"/>
            <a:ext cx="9144000" cy="927277"/>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★⑥</a:t>
            </a:r>
            <a:r>
              <a:rPr lang="en-US" altLang="ja-JP" sz="2800" dirty="0"/>
              <a:t>-3</a:t>
            </a:r>
            <a:r>
              <a:rPr lang="ja-JP" altLang="en-US" sz="2800" dirty="0"/>
              <a:t>全員参加による安全意識の向上</a:t>
            </a:r>
            <a:r>
              <a:rPr lang="en-US" altLang="ja-JP" sz="2800" dirty="0"/>
              <a:t/>
            </a:r>
            <a:br>
              <a:rPr lang="en-US" altLang="ja-JP" sz="2800" dirty="0"/>
            </a:br>
            <a:r>
              <a:rPr lang="ja-JP" altLang="en-US" sz="2800" dirty="0"/>
              <a:t>～小集団活動～</a:t>
            </a:r>
          </a:p>
        </p:txBody>
      </p:sp>
      <p:sp>
        <p:nvSpPr>
          <p:cNvPr id="2" name="テキスト ボックス 1"/>
          <p:cNvSpPr txBox="1"/>
          <p:nvPr/>
        </p:nvSpPr>
        <p:spPr>
          <a:xfrm>
            <a:off x="1355558" y="5158465"/>
            <a:ext cx="6432884" cy="830997"/>
          </a:xfrm>
          <a:prstGeom prst="rect">
            <a:avLst/>
          </a:prstGeom>
          <a:solidFill>
            <a:srgbClr val="CCFFFF"/>
          </a:solidFill>
          <a:ln>
            <a:solidFill>
              <a:schemeClr val="bg2">
                <a:lumMod val="60000"/>
                <a:lumOff val="40000"/>
              </a:schemeClr>
            </a:solidFill>
          </a:ln>
        </p:spPr>
        <p:txBody>
          <a:bodyPr wrap="square" rtlCol="0">
            <a:spAutoFit/>
          </a:bodyPr>
          <a:lstStyle/>
          <a:p>
            <a:r>
              <a:rPr lang="ja-JP" altLang="en-US" sz="2400" dirty="0"/>
              <a:t>自らが計画し、実行し、振り返り、見直すことの</a:t>
            </a:r>
            <a:endParaRPr lang="en-US" altLang="ja-JP" sz="2400" dirty="0"/>
          </a:p>
          <a:p>
            <a:r>
              <a:rPr lang="ja-JP" altLang="en-US" sz="2400" dirty="0"/>
              <a:t>できる場を提供</a:t>
            </a:r>
            <a:endParaRPr kumimoji="1" lang="ja-JP" altLang="en-US" sz="2400" dirty="0"/>
          </a:p>
        </p:txBody>
      </p:sp>
      <p:sp>
        <p:nvSpPr>
          <p:cNvPr id="9" name="テキスト ボックス 8"/>
          <p:cNvSpPr txBox="1"/>
          <p:nvPr/>
        </p:nvSpPr>
        <p:spPr>
          <a:xfrm>
            <a:off x="1355557" y="5987466"/>
            <a:ext cx="6432884" cy="461665"/>
          </a:xfrm>
          <a:prstGeom prst="rect">
            <a:avLst/>
          </a:prstGeom>
          <a:solidFill>
            <a:srgbClr val="CCFFFF"/>
          </a:solidFill>
          <a:ln>
            <a:solidFill>
              <a:schemeClr val="bg2">
                <a:lumMod val="60000"/>
                <a:lumOff val="40000"/>
              </a:schemeClr>
            </a:solidFill>
          </a:ln>
        </p:spPr>
        <p:txBody>
          <a:bodyPr wrap="square" rtlCol="0">
            <a:spAutoFit/>
          </a:bodyPr>
          <a:lstStyle/>
          <a:p>
            <a:r>
              <a:rPr kumimoji="1" lang="ja-JP" altLang="en-US" sz="2400" dirty="0"/>
              <a:t>人材育成としての活用</a:t>
            </a:r>
          </a:p>
        </p:txBody>
      </p:sp>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79</a:t>
            </a:fld>
            <a:endParaRPr lang="en-US" altLang="ja-JP" dirty="0"/>
          </a:p>
        </p:txBody>
      </p:sp>
    </p:spTree>
    <p:extLst>
      <p:ext uri="{BB962C8B-B14F-4D97-AF65-F5344CB8AC3E}">
        <p14:creationId xmlns:p14="http://schemas.microsoft.com/office/powerpoint/2010/main" val="3579401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66"/>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9220" name="AutoShape 9"/>
          <p:cNvSpPr>
            <a:spLocks noChangeArrowheads="1"/>
          </p:cNvSpPr>
          <p:nvPr/>
        </p:nvSpPr>
        <p:spPr bwMode="auto">
          <a:xfrm>
            <a:off x="323850" y="2565400"/>
            <a:ext cx="3671888" cy="2087563"/>
          </a:xfrm>
          <a:prstGeom prst="roundRect">
            <a:avLst>
              <a:gd name="adj" fmla="val 16667"/>
            </a:avLst>
          </a:prstGeom>
          <a:solidFill>
            <a:srgbClr val="FFFF99"/>
          </a:solidFill>
          <a:ln w="9525" algn="ctr">
            <a:solidFill>
              <a:srgbClr val="FF9900"/>
            </a:solidFill>
            <a:round/>
            <a:headEnd/>
            <a:tailEnd/>
          </a:ln>
        </p:spPr>
        <p:txBody>
          <a:bodyPr vert="eaVert" wrap="none" anchor="ctr"/>
          <a:lstStyle/>
          <a:p>
            <a:endParaRPr lang="ja-JP" altLang="en-US"/>
          </a:p>
        </p:txBody>
      </p:sp>
      <p:pic>
        <p:nvPicPr>
          <p:cNvPr id="9221" name="Picture 3" descr="1"/>
          <p:cNvPicPr>
            <a:picLocks noChangeAspect="1" noChangeArrowheads="1"/>
          </p:cNvPicPr>
          <p:nvPr/>
        </p:nvPicPr>
        <p:blipFill>
          <a:blip r:embed="rId4" cstate="print"/>
          <a:srcRect/>
          <a:stretch>
            <a:fillRect/>
          </a:stretch>
        </p:blipFill>
        <p:spPr bwMode="auto">
          <a:xfrm>
            <a:off x="6516688" y="620713"/>
            <a:ext cx="1917700" cy="1092200"/>
          </a:xfrm>
          <a:prstGeom prst="rect">
            <a:avLst/>
          </a:prstGeom>
          <a:noFill/>
          <a:ln w="9525">
            <a:noFill/>
            <a:miter lim="800000"/>
            <a:headEnd/>
            <a:tailEnd/>
          </a:ln>
        </p:spPr>
      </p:pic>
      <p:pic>
        <p:nvPicPr>
          <p:cNvPr id="9222" name="Picture 4" descr="6"/>
          <p:cNvPicPr>
            <a:picLocks noChangeAspect="1" noChangeArrowheads="1"/>
          </p:cNvPicPr>
          <p:nvPr/>
        </p:nvPicPr>
        <p:blipFill>
          <a:blip r:embed="rId5" cstate="print"/>
          <a:srcRect/>
          <a:stretch>
            <a:fillRect/>
          </a:stretch>
        </p:blipFill>
        <p:spPr bwMode="auto">
          <a:xfrm>
            <a:off x="755650" y="3429000"/>
            <a:ext cx="1728788" cy="1189038"/>
          </a:xfrm>
          <a:prstGeom prst="rect">
            <a:avLst/>
          </a:prstGeom>
          <a:noFill/>
          <a:ln w="9525">
            <a:noFill/>
            <a:miter lim="800000"/>
            <a:headEnd/>
            <a:tailEnd/>
          </a:ln>
        </p:spPr>
      </p:pic>
      <p:sp>
        <p:nvSpPr>
          <p:cNvPr id="9223" name="Rectangle 5"/>
          <p:cNvSpPr>
            <a:spLocks noChangeArrowheads="1"/>
          </p:cNvSpPr>
          <p:nvPr/>
        </p:nvSpPr>
        <p:spPr bwMode="auto">
          <a:xfrm>
            <a:off x="1588" y="-1588"/>
            <a:ext cx="9142412" cy="587376"/>
          </a:xfrm>
          <a:prstGeom prst="rect">
            <a:avLst/>
          </a:prstGeom>
          <a:gradFill>
            <a:gsLst>
              <a:gs pos="0">
                <a:srgbClr val="99FF99"/>
              </a:gs>
              <a:gs pos="50000">
                <a:schemeClr val="bg1"/>
              </a:gs>
              <a:gs pos="100000">
                <a:srgbClr val="99FF99"/>
              </a:gs>
            </a:gsLst>
            <a:lin ang="5400000" scaled="1"/>
          </a:gradFill>
          <a:ln w="9525">
            <a:noFill/>
            <a:miter lim="800000"/>
            <a:headEnd/>
            <a:tailEnd/>
          </a:ln>
        </p:spPr>
        <p:txBody>
          <a:bodyPr wrap="none" lIns="91432" tIns="45716" rIns="91432" bIns="45716" anchor="ctr"/>
          <a:lstStyle/>
          <a:p>
            <a:r>
              <a:rPr lang="en-US" altLang="ja-JP" sz="2000" dirty="0"/>
              <a:t>1-2</a:t>
            </a:r>
            <a:r>
              <a:rPr lang="ja-JP" altLang="en-US" sz="2000" dirty="0"/>
              <a:t>　運輸事業者における安全管理の進め方に関するガイドライン上の位置づけ</a:t>
            </a:r>
          </a:p>
        </p:txBody>
      </p:sp>
      <p:sp>
        <p:nvSpPr>
          <p:cNvPr id="9224" name="AutoShape 7"/>
          <p:cNvSpPr>
            <a:spLocks noChangeArrowheads="1"/>
          </p:cNvSpPr>
          <p:nvPr/>
        </p:nvSpPr>
        <p:spPr bwMode="auto">
          <a:xfrm>
            <a:off x="4643438" y="1628775"/>
            <a:ext cx="4249737" cy="4679950"/>
          </a:xfrm>
          <a:prstGeom prst="roundRect">
            <a:avLst>
              <a:gd name="adj" fmla="val 16667"/>
            </a:avLst>
          </a:prstGeom>
          <a:solidFill>
            <a:srgbClr val="FFFF99"/>
          </a:solidFill>
          <a:ln w="9525" algn="ctr">
            <a:solidFill>
              <a:srgbClr val="FF9900"/>
            </a:solidFill>
            <a:round/>
            <a:headEnd/>
            <a:tailEnd/>
          </a:ln>
        </p:spPr>
        <p:txBody>
          <a:bodyPr vert="eaVert" wrap="none" anchor="ctr"/>
          <a:lstStyle/>
          <a:p>
            <a:endParaRPr lang="ja-JP" altLang="en-US"/>
          </a:p>
        </p:txBody>
      </p:sp>
      <p:sp>
        <p:nvSpPr>
          <p:cNvPr id="9225" name="AutoShape 8"/>
          <p:cNvSpPr>
            <a:spLocks noChangeArrowheads="1"/>
          </p:cNvSpPr>
          <p:nvPr/>
        </p:nvSpPr>
        <p:spPr bwMode="auto">
          <a:xfrm>
            <a:off x="328613" y="4818063"/>
            <a:ext cx="3959225" cy="1474787"/>
          </a:xfrm>
          <a:prstGeom prst="roundRect">
            <a:avLst>
              <a:gd name="adj" fmla="val 16667"/>
            </a:avLst>
          </a:prstGeom>
          <a:solidFill>
            <a:srgbClr val="FFFF99"/>
          </a:solidFill>
          <a:ln w="9525" algn="ctr">
            <a:solidFill>
              <a:srgbClr val="FF9900"/>
            </a:solidFill>
            <a:round/>
            <a:headEnd/>
            <a:tailEnd/>
          </a:ln>
        </p:spPr>
        <p:txBody>
          <a:bodyPr vert="eaVert" wrap="none" anchor="ctr"/>
          <a:lstStyle/>
          <a:p>
            <a:endParaRPr lang="ja-JP" altLang="en-US"/>
          </a:p>
        </p:txBody>
      </p:sp>
      <p:pic>
        <p:nvPicPr>
          <p:cNvPr id="9226" name="Picture 24" descr="5"/>
          <p:cNvPicPr>
            <a:picLocks noChangeAspect="1" noChangeArrowheads="1"/>
          </p:cNvPicPr>
          <p:nvPr/>
        </p:nvPicPr>
        <p:blipFill>
          <a:blip r:embed="rId6" cstate="print"/>
          <a:srcRect/>
          <a:stretch>
            <a:fillRect/>
          </a:stretch>
        </p:blipFill>
        <p:spPr bwMode="auto">
          <a:xfrm>
            <a:off x="2992438" y="5140325"/>
            <a:ext cx="1223962" cy="1031875"/>
          </a:xfrm>
          <a:prstGeom prst="rect">
            <a:avLst/>
          </a:prstGeom>
          <a:noFill/>
          <a:ln w="9525">
            <a:noFill/>
            <a:miter lim="800000"/>
            <a:headEnd/>
            <a:tailEnd/>
          </a:ln>
        </p:spPr>
      </p:pic>
      <p:sp>
        <p:nvSpPr>
          <p:cNvPr id="9227" name="AutoShape 45"/>
          <p:cNvSpPr>
            <a:spLocks noChangeArrowheads="1"/>
          </p:cNvSpPr>
          <p:nvPr/>
        </p:nvSpPr>
        <p:spPr bwMode="auto">
          <a:xfrm>
            <a:off x="1979613" y="646113"/>
            <a:ext cx="2112962" cy="406400"/>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r>
              <a:rPr lang="en-US" altLang="ja-JP"/>
              <a:t>①</a:t>
            </a:r>
            <a:r>
              <a:rPr lang="ja-JP" altLang="en-US"/>
              <a:t>経営トップの責務</a:t>
            </a:r>
          </a:p>
        </p:txBody>
      </p:sp>
      <p:sp>
        <p:nvSpPr>
          <p:cNvPr id="9228" name="AutoShape 6"/>
          <p:cNvSpPr>
            <a:spLocks noChangeArrowheads="1"/>
          </p:cNvSpPr>
          <p:nvPr/>
        </p:nvSpPr>
        <p:spPr bwMode="auto">
          <a:xfrm>
            <a:off x="1319213" y="1125538"/>
            <a:ext cx="3311525" cy="1303337"/>
          </a:xfrm>
          <a:prstGeom prst="roundRect">
            <a:avLst>
              <a:gd name="adj" fmla="val 16667"/>
            </a:avLst>
          </a:prstGeom>
          <a:solidFill>
            <a:srgbClr val="FFFF99"/>
          </a:solidFill>
          <a:ln w="9525" algn="ctr">
            <a:solidFill>
              <a:srgbClr val="FF9900"/>
            </a:solidFill>
            <a:round/>
            <a:headEnd/>
            <a:tailEnd/>
          </a:ln>
        </p:spPr>
        <p:txBody>
          <a:bodyPr vert="eaVert" wrap="none" anchor="ctr"/>
          <a:lstStyle/>
          <a:p>
            <a:endParaRPr lang="ja-JP" altLang="en-US"/>
          </a:p>
        </p:txBody>
      </p:sp>
      <p:sp>
        <p:nvSpPr>
          <p:cNvPr id="9229" name="AutoShape 47"/>
          <p:cNvSpPr>
            <a:spLocks noChangeArrowheads="1"/>
          </p:cNvSpPr>
          <p:nvPr/>
        </p:nvSpPr>
        <p:spPr bwMode="auto">
          <a:xfrm>
            <a:off x="1506538" y="1989138"/>
            <a:ext cx="1824037" cy="406400"/>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r>
              <a:rPr lang="en-US" altLang="ja-JP"/>
              <a:t>③</a:t>
            </a:r>
            <a:r>
              <a:rPr lang="ja-JP" altLang="en-US"/>
              <a:t>安全重点施策</a:t>
            </a:r>
          </a:p>
        </p:txBody>
      </p:sp>
      <p:sp>
        <p:nvSpPr>
          <p:cNvPr id="9230" name="Text Box 48"/>
          <p:cNvSpPr txBox="1">
            <a:spLocks noChangeArrowheads="1"/>
          </p:cNvSpPr>
          <p:nvPr/>
        </p:nvSpPr>
        <p:spPr bwMode="auto">
          <a:xfrm>
            <a:off x="1619250" y="1117600"/>
            <a:ext cx="2243138" cy="366713"/>
          </a:xfrm>
          <a:prstGeom prst="rect">
            <a:avLst/>
          </a:prstGeom>
          <a:noFill/>
          <a:ln w="9525" algn="ctr">
            <a:noFill/>
            <a:miter lim="800000"/>
            <a:headEnd/>
            <a:tailEnd/>
          </a:ln>
        </p:spPr>
        <p:txBody>
          <a:bodyPr wrap="none">
            <a:spAutoFit/>
          </a:bodyPr>
          <a:lstStyle/>
          <a:p>
            <a:r>
              <a:rPr lang="ja-JP" altLang="en-US"/>
              <a:t>安全管理体制の構築</a:t>
            </a:r>
          </a:p>
        </p:txBody>
      </p:sp>
      <p:sp>
        <p:nvSpPr>
          <p:cNvPr id="9231" name="AutoShape 50"/>
          <p:cNvSpPr>
            <a:spLocks noChangeArrowheads="1"/>
          </p:cNvSpPr>
          <p:nvPr/>
        </p:nvSpPr>
        <p:spPr bwMode="auto">
          <a:xfrm>
            <a:off x="5508625" y="1700213"/>
            <a:ext cx="2738438" cy="406400"/>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r>
              <a:rPr lang="en-US" altLang="ja-JP"/>
              <a:t>④</a:t>
            </a:r>
            <a:r>
              <a:rPr lang="ja-JP" altLang="en-US"/>
              <a:t>安全統括管理者の責務</a:t>
            </a:r>
          </a:p>
        </p:txBody>
      </p:sp>
      <p:sp>
        <p:nvSpPr>
          <p:cNvPr id="9232" name="AutoShape 51"/>
          <p:cNvSpPr>
            <a:spLocks noChangeArrowheads="1"/>
          </p:cNvSpPr>
          <p:nvPr/>
        </p:nvSpPr>
        <p:spPr bwMode="auto">
          <a:xfrm>
            <a:off x="5580063" y="4941888"/>
            <a:ext cx="2738437" cy="406400"/>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r>
              <a:rPr lang="en-US" altLang="ja-JP" dirty="0"/>
              <a:t>⑨</a:t>
            </a:r>
            <a:r>
              <a:rPr lang="ja-JP" altLang="en-US" dirty="0"/>
              <a:t>関係令等の遵守の確保</a:t>
            </a:r>
          </a:p>
        </p:txBody>
      </p:sp>
      <p:sp>
        <p:nvSpPr>
          <p:cNvPr id="9233" name="AutoShape 52"/>
          <p:cNvSpPr>
            <a:spLocks noChangeArrowheads="1"/>
          </p:cNvSpPr>
          <p:nvPr/>
        </p:nvSpPr>
        <p:spPr bwMode="auto">
          <a:xfrm>
            <a:off x="5003800" y="5445125"/>
            <a:ext cx="3629025" cy="709613"/>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anchor="ctr">
            <a:spAutoFit/>
          </a:bodyPr>
          <a:lstStyle/>
          <a:p>
            <a:r>
              <a:rPr lang="en-US" altLang="ja-JP"/>
              <a:t>⑩</a:t>
            </a:r>
            <a:r>
              <a:rPr lang="ja-JP" altLang="en-US"/>
              <a:t>安全管理体制の構築・</a:t>
            </a:r>
          </a:p>
          <a:p>
            <a:r>
              <a:rPr lang="ja-JP" altLang="en-US"/>
              <a:t>改善に必要な教育・訓練等</a:t>
            </a:r>
          </a:p>
        </p:txBody>
      </p:sp>
      <p:sp>
        <p:nvSpPr>
          <p:cNvPr id="9234" name="AutoShape 53"/>
          <p:cNvSpPr>
            <a:spLocks noChangeArrowheads="1"/>
          </p:cNvSpPr>
          <p:nvPr/>
        </p:nvSpPr>
        <p:spPr bwMode="auto">
          <a:xfrm>
            <a:off x="606425" y="5140325"/>
            <a:ext cx="2155825" cy="1014413"/>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r>
              <a:rPr lang="en-US" altLang="ja-JP"/>
              <a:t>⑪</a:t>
            </a:r>
            <a:r>
              <a:rPr lang="ja-JP" altLang="en-US"/>
              <a:t>内部監査</a:t>
            </a:r>
          </a:p>
          <a:p>
            <a:r>
              <a:rPr lang="ja-JP" altLang="en-US"/>
              <a:t>（社内相互チェック）</a:t>
            </a:r>
          </a:p>
          <a:p>
            <a:r>
              <a:rPr lang="ja-JP" altLang="en-US"/>
              <a:t>の実施</a:t>
            </a:r>
          </a:p>
        </p:txBody>
      </p:sp>
      <p:sp>
        <p:nvSpPr>
          <p:cNvPr id="9235" name="AutoShape 54"/>
          <p:cNvSpPr>
            <a:spLocks noChangeArrowheads="1"/>
          </p:cNvSpPr>
          <p:nvPr/>
        </p:nvSpPr>
        <p:spPr bwMode="auto">
          <a:xfrm>
            <a:off x="977900" y="2708275"/>
            <a:ext cx="2411413" cy="709613"/>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r>
              <a:rPr lang="en-US" altLang="ja-JP"/>
              <a:t>⑫</a:t>
            </a:r>
            <a:r>
              <a:rPr lang="ja-JP" altLang="en-US"/>
              <a:t>マネジメントレビュー</a:t>
            </a:r>
          </a:p>
          <a:p>
            <a:r>
              <a:rPr lang="ja-JP" altLang="en-US"/>
              <a:t>と継続的改善の実施</a:t>
            </a:r>
          </a:p>
        </p:txBody>
      </p:sp>
      <p:sp>
        <p:nvSpPr>
          <p:cNvPr id="9236" name="AutoShape 55"/>
          <p:cNvSpPr>
            <a:spLocks noChangeArrowheads="1"/>
          </p:cNvSpPr>
          <p:nvPr/>
        </p:nvSpPr>
        <p:spPr bwMode="auto">
          <a:xfrm>
            <a:off x="5580063" y="2636838"/>
            <a:ext cx="2376487" cy="642937"/>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r>
              <a:rPr lang="en-US" altLang="ja-JP" sz="1600"/>
              <a:t>⑥</a:t>
            </a:r>
            <a:r>
              <a:rPr lang="ja-JP" altLang="en-US" sz="1600"/>
              <a:t>情報伝達及び</a:t>
            </a:r>
          </a:p>
          <a:p>
            <a:r>
              <a:rPr lang="ja-JP" altLang="en-US" sz="1600"/>
              <a:t>コミュニケーションの確保</a:t>
            </a:r>
          </a:p>
        </p:txBody>
      </p:sp>
      <p:sp>
        <p:nvSpPr>
          <p:cNvPr id="9237" name="AutoShape 57"/>
          <p:cNvSpPr>
            <a:spLocks noChangeArrowheads="1"/>
          </p:cNvSpPr>
          <p:nvPr/>
        </p:nvSpPr>
        <p:spPr bwMode="auto">
          <a:xfrm>
            <a:off x="5580063" y="2205038"/>
            <a:ext cx="2519362" cy="373062"/>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anchor="ctr">
            <a:spAutoFit/>
          </a:bodyPr>
          <a:lstStyle/>
          <a:p>
            <a:r>
              <a:rPr lang="en-US" altLang="ja-JP" sz="1600" dirty="0"/>
              <a:t>⑤</a:t>
            </a:r>
            <a:r>
              <a:rPr lang="ja-JP" altLang="en-US" sz="1600" dirty="0"/>
              <a:t>要員の責任・権限</a:t>
            </a:r>
          </a:p>
        </p:txBody>
      </p:sp>
      <p:sp>
        <p:nvSpPr>
          <p:cNvPr id="9238" name="AutoShape 58"/>
          <p:cNvSpPr>
            <a:spLocks noChangeArrowheads="1"/>
          </p:cNvSpPr>
          <p:nvPr/>
        </p:nvSpPr>
        <p:spPr bwMode="auto">
          <a:xfrm>
            <a:off x="5580063" y="3357563"/>
            <a:ext cx="2965450" cy="1014412"/>
          </a:xfrm>
          <a:prstGeom prst="roundRect">
            <a:avLst>
              <a:gd name="adj" fmla="val 16667"/>
            </a:avLst>
          </a:prstGeom>
          <a:gradFill rotWithShape="1">
            <a:gsLst>
              <a:gs pos="0">
                <a:srgbClr val="99FF66"/>
              </a:gs>
              <a:gs pos="100000">
                <a:schemeClr val="bg1"/>
              </a:gs>
            </a:gsLst>
            <a:lin ang="5400000" scaled="1"/>
          </a:gradFill>
          <a:ln w="28575" algn="ctr">
            <a:solidFill>
              <a:srgbClr val="00FF00"/>
            </a:solidFill>
            <a:round/>
            <a:headEnd/>
            <a:tailEnd/>
          </a:ln>
        </p:spPr>
        <p:txBody>
          <a:bodyPr anchor="ctr">
            <a:spAutoFit/>
          </a:bodyPr>
          <a:lstStyle/>
          <a:p>
            <a:r>
              <a:rPr lang="en-US" altLang="ja-JP" dirty="0"/>
              <a:t>⑦</a:t>
            </a:r>
            <a:r>
              <a:rPr lang="ja-JP" altLang="en-US" dirty="0"/>
              <a:t>事故、ヒヤリ・ハット情報等の収集・活用</a:t>
            </a:r>
          </a:p>
          <a:p>
            <a:r>
              <a:rPr lang="ja-JP" altLang="en-US" dirty="0"/>
              <a:t>（リスク管理）</a:t>
            </a:r>
          </a:p>
        </p:txBody>
      </p:sp>
      <p:sp>
        <p:nvSpPr>
          <p:cNvPr id="9239" name="AutoShape 59"/>
          <p:cNvSpPr>
            <a:spLocks noChangeArrowheads="1"/>
          </p:cNvSpPr>
          <p:nvPr/>
        </p:nvSpPr>
        <p:spPr bwMode="auto">
          <a:xfrm>
            <a:off x="5580063" y="4437063"/>
            <a:ext cx="2716212" cy="406400"/>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r>
              <a:rPr lang="en-US" altLang="ja-JP"/>
              <a:t>⑧</a:t>
            </a:r>
            <a:r>
              <a:rPr lang="ja-JP" altLang="en-US"/>
              <a:t>重大な事故等への対応</a:t>
            </a:r>
          </a:p>
        </p:txBody>
      </p:sp>
      <p:sp>
        <p:nvSpPr>
          <p:cNvPr id="9240" name="AutoShape 60"/>
          <p:cNvSpPr>
            <a:spLocks noChangeArrowheads="1"/>
          </p:cNvSpPr>
          <p:nvPr/>
        </p:nvSpPr>
        <p:spPr bwMode="auto">
          <a:xfrm>
            <a:off x="2123728" y="6394450"/>
            <a:ext cx="2244725" cy="373063"/>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r>
              <a:rPr lang="en-US" altLang="ja-JP" sz="1600" dirty="0"/>
              <a:t>⑬</a:t>
            </a:r>
            <a:r>
              <a:rPr lang="ja-JP" altLang="en-US" sz="1600" dirty="0"/>
              <a:t>文書の作成及び管理</a:t>
            </a:r>
          </a:p>
        </p:txBody>
      </p:sp>
      <p:sp>
        <p:nvSpPr>
          <p:cNvPr id="9241" name="AutoShape 61"/>
          <p:cNvSpPr>
            <a:spLocks noChangeArrowheads="1"/>
          </p:cNvSpPr>
          <p:nvPr/>
        </p:nvSpPr>
        <p:spPr bwMode="auto">
          <a:xfrm>
            <a:off x="4716016" y="6394450"/>
            <a:ext cx="2244725" cy="373063"/>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r>
              <a:rPr lang="en-US" altLang="ja-JP" sz="1600" dirty="0"/>
              <a:t>⑭</a:t>
            </a:r>
            <a:r>
              <a:rPr lang="ja-JP" altLang="en-US" sz="1600" dirty="0"/>
              <a:t>記録の作成及び維持</a:t>
            </a:r>
          </a:p>
        </p:txBody>
      </p:sp>
      <p:sp>
        <p:nvSpPr>
          <p:cNvPr id="9242" name="Text Box 21"/>
          <p:cNvSpPr txBox="1">
            <a:spLocks noChangeArrowheads="1"/>
          </p:cNvSpPr>
          <p:nvPr/>
        </p:nvSpPr>
        <p:spPr bwMode="auto">
          <a:xfrm>
            <a:off x="3805238" y="4568825"/>
            <a:ext cx="673100" cy="823913"/>
          </a:xfrm>
          <a:prstGeom prst="rect">
            <a:avLst/>
          </a:prstGeom>
          <a:noFill/>
          <a:ln w="9525" algn="ctr">
            <a:noFill/>
            <a:miter lim="800000"/>
            <a:headEnd/>
            <a:tailEnd/>
          </a:ln>
        </p:spPr>
        <p:txBody>
          <a:bodyPr wrap="none" lIns="91432" tIns="45716" rIns="91432" bIns="45716">
            <a:spAutoFit/>
          </a:bodyPr>
          <a:lstStyle/>
          <a:p>
            <a:r>
              <a:rPr lang="en-US" altLang="ja-JP" sz="4800">
                <a:solidFill>
                  <a:srgbClr val="FF6600"/>
                </a:solidFill>
                <a:latin typeface="Rockwell Extra Bold" pitchFamily="18" charset="0"/>
              </a:rPr>
              <a:t>C</a:t>
            </a:r>
          </a:p>
        </p:txBody>
      </p:sp>
      <p:sp>
        <p:nvSpPr>
          <p:cNvPr id="9243" name="Text Box 23"/>
          <p:cNvSpPr txBox="1">
            <a:spLocks noChangeArrowheads="1"/>
          </p:cNvSpPr>
          <p:nvPr/>
        </p:nvSpPr>
        <p:spPr bwMode="auto">
          <a:xfrm>
            <a:off x="3838575" y="1636713"/>
            <a:ext cx="644525" cy="762000"/>
          </a:xfrm>
          <a:prstGeom prst="rect">
            <a:avLst/>
          </a:prstGeom>
          <a:noFill/>
          <a:ln w="9525" algn="ctr">
            <a:noFill/>
            <a:miter lim="800000"/>
            <a:headEnd/>
            <a:tailEnd/>
          </a:ln>
        </p:spPr>
        <p:txBody>
          <a:bodyPr wrap="none" lIns="91432" tIns="45716" rIns="91432" bIns="45716">
            <a:spAutoFit/>
          </a:bodyPr>
          <a:lstStyle/>
          <a:p>
            <a:r>
              <a:rPr lang="en-US" altLang="ja-JP" sz="4400" dirty="0">
                <a:solidFill>
                  <a:srgbClr val="FF6600"/>
                </a:solidFill>
                <a:latin typeface="Rockwell Extra Bold" pitchFamily="18" charset="0"/>
              </a:rPr>
              <a:t>P</a:t>
            </a:r>
          </a:p>
        </p:txBody>
      </p:sp>
      <p:sp>
        <p:nvSpPr>
          <p:cNvPr id="9244" name="Text Box 20"/>
          <p:cNvSpPr txBox="1">
            <a:spLocks noChangeArrowheads="1"/>
          </p:cNvSpPr>
          <p:nvPr/>
        </p:nvSpPr>
        <p:spPr bwMode="auto">
          <a:xfrm>
            <a:off x="4787900" y="3284538"/>
            <a:ext cx="673100" cy="762000"/>
          </a:xfrm>
          <a:prstGeom prst="rect">
            <a:avLst/>
          </a:prstGeom>
          <a:noFill/>
          <a:ln w="9525" algn="ctr">
            <a:noFill/>
            <a:miter lim="800000"/>
            <a:headEnd/>
            <a:tailEnd/>
          </a:ln>
        </p:spPr>
        <p:txBody>
          <a:bodyPr wrap="none" lIns="91432" tIns="45716" rIns="91432" bIns="45716">
            <a:spAutoFit/>
          </a:bodyPr>
          <a:lstStyle/>
          <a:p>
            <a:r>
              <a:rPr lang="en-US" altLang="ja-JP" sz="4400">
                <a:solidFill>
                  <a:srgbClr val="FF6600"/>
                </a:solidFill>
                <a:latin typeface="Rockwell Extra Bold" pitchFamily="18" charset="0"/>
              </a:rPr>
              <a:t>D</a:t>
            </a:r>
          </a:p>
        </p:txBody>
      </p:sp>
      <p:sp>
        <p:nvSpPr>
          <p:cNvPr id="9245" name="Text Box 22"/>
          <p:cNvSpPr txBox="1">
            <a:spLocks noChangeArrowheads="1"/>
          </p:cNvSpPr>
          <p:nvPr/>
        </p:nvSpPr>
        <p:spPr bwMode="auto">
          <a:xfrm>
            <a:off x="2987675" y="3573463"/>
            <a:ext cx="608013" cy="762000"/>
          </a:xfrm>
          <a:prstGeom prst="rect">
            <a:avLst/>
          </a:prstGeom>
          <a:noFill/>
          <a:ln w="9525" algn="ctr">
            <a:noFill/>
            <a:miter lim="800000"/>
            <a:headEnd/>
            <a:tailEnd/>
          </a:ln>
        </p:spPr>
        <p:txBody>
          <a:bodyPr wrap="none" lIns="91432" tIns="45716" rIns="91432" bIns="45716">
            <a:spAutoFit/>
          </a:bodyPr>
          <a:lstStyle/>
          <a:p>
            <a:r>
              <a:rPr lang="en-US" altLang="ja-JP" sz="4400">
                <a:solidFill>
                  <a:srgbClr val="FF6600"/>
                </a:solidFill>
                <a:latin typeface="Rockwell Extra Bold" pitchFamily="18" charset="0"/>
              </a:rPr>
              <a:t>A</a:t>
            </a:r>
          </a:p>
        </p:txBody>
      </p:sp>
      <p:sp>
        <p:nvSpPr>
          <p:cNvPr id="9246" name="AutoShape 62"/>
          <p:cNvSpPr>
            <a:spLocks noChangeArrowheads="1"/>
          </p:cNvSpPr>
          <p:nvPr/>
        </p:nvSpPr>
        <p:spPr bwMode="auto">
          <a:xfrm rot="-1843859">
            <a:off x="4787900" y="1989138"/>
            <a:ext cx="288925" cy="935037"/>
          </a:xfrm>
          <a:prstGeom prst="curvedLeftArrow">
            <a:avLst>
              <a:gd name="adj1" fmla="val 64725"/>
              <a:gd name="adj2" fmla="val 129450"/>
              <a:gd name="adj3" fmla="val 33333"/>
            </a:avLst>
          </a:prstGeom>
          <a:solidFill>
            <a:srgbClr val="FF9900"/>
          </a:solidFill>
          <a:ln w="9525">
            <a:solidFill>
              <a:schemeClr val="tx1"/>
            </a:solidFill>
            <a:miter lim="800000"/>
            <a:headEnd/>
            <a:tailEnd/>
          </a:ln>
        </p:spPr>
        <p:txBody>
          <a:bodyPr anchor="ctr">
            <a:spAutoFit/>
          </a:bodyPr>
          <a:lstStyle/>
          <a:p>
            <a:endParaRPr lang="ja-JP" altLang="en-US"/>
          </a:p>
        </p:txBody>
      </p:sp>
      <p:sp>
        <p:nvSpPr>
          <p:cNvPr id="9247" name="AutoShape 63"/>
          <p:cNvSpPr>
            <a:spLocks noChangeArrowheads="1"/>
          </p:cNvSpPr>
          <p:nvPr/>
        </p:nvSpPr>
        <p:spPr bwMode="auto">
          <a:xfrm rot="-8545449">
            <a:off x="3419475" y="1916113"/>
            <a:ext cx="288925" cy="935037"/>
          </a:xfrm>
          <a:prstGeom prst="curvedLeftArrow">
            <a:avLst>
              <a:gd name="adj1" fmla="val 64725"/>
              <a:gd name="adj2" fmla="val 129450"/>
              <a:gd name="adj3" fmla="val 33333"/>
            </a:avLst>
          </a:prstGeom>
          <a:solidFill>
            <a:srgbClr val="FF9900"/>
          </a:solidFill>
          <a:ln w="9525">
            <a:solidFill>
              <a:schemeClr val="tx1"/>
            </a:solidFill>
            <a:miter lim="800000"/>
            <a:headEnd/>
            <a:tailEnd/>
          </a:ln>
        </p:spPr>
        <p:txBody>
          <a:bodyPr anchor="ctr">
            <a:spAutoFit/>
          </a:bodyPr>
          <a:lstStyle/>
          <a:p>
            <a:endParaRPr lang="ja-JP" altLang="en-US"/>
          </a:p>
        </p:txBody>
      </p:sp>
      <p:sp>
        <p:nvSpPr>
          <p:cNvPr id="9248" name="AutoShape 64"/>
          <p:cNvSpPr>
            <a:spLocks noChangeArrowheads="1"/>
          </p:cNvSpPr>
          <p:nvPr/>
        </p:nvSpPr>
        <p:spPr bwMode="auto">
          <a:xfrm rot="8862620">
            <a:off x="3348038" y="4365625"/>
            <a:ext cx="215900" cy="792163"/>
          </a:xfrm>
          <a:prstGeom prst="curvedLeftArrow">
            <a:avLst>
              <a:gd name="adj1" fmla="val 73382"/>
              <a:gd name="adj2" fmla="val 146765"/>
              <a:gd name="adj3" fmla="val 33333"/>
            </a:avLst>
          </a:prstGeom>
          <a:solidFill>
            <a:srgbClr val="FF9900"/>
          </a:solidFill>
          <a:ln w="9525">
            <a:solidFill>
              <a:schemeClr val="tx1"/>
            </a:solidFill>
            <a:miter lim="800000"/>
            <a:headEnd/>
            <a:tailEnd/>
          </a:ln>
        </p:spPr>
        <p:txBody>
          <a:bodyPr anchor="ctr">
            <a:spAutoFit/>
          </a:bodyPr>
          <a:lstStyle/>
          <a:p>
            <a:endParaRPr lang="ja-JP" altLang="en-US"/>
          </a:p>
        </p:txBody>
      </p:sp>
      <p:sp>
        <p:nvSpPr>
          <p:cNvPr id="9249" name="AutoShape 65"/>
          <p:cNvSpPr>
            <a:spLocks noChangeArrowheads="1"/>
          </p:cNvSpPr>
          <p:nvPr/>
        </p:nvSpPr>
        <p:spPr bwMode="auto">
          <a:xfrm rot="2863831">
            <a:off x="4750594" y="4474369"/>
            <a:ext cx="288925" cy="935037"/>
          </a:xfrm>
          <a:prstGeom prst="curvedLeftArrow">
            <a:avLst>
              <a:gd name="adj1" fmla="val 64725"/>
              <a:gd name="adj2" fmla="val 129450"/>
              <a:gd name="adj3" fmla="val 33333"/>
            </a:avLst>
          </a:prstGeom>
          <a:solidFill>
            <a:srgbClr val="FF9900"/>
          </a:solidFill>
          <a:ln w="9525">
            <a:solidFill>
              <a:schemeClr val="tx1"/>
            </a:solidFill>
            <a:miter lim="800000"/>
            <a:headEnd/>
            <a:tailEnd/>
          </a:ln>
        </p:spPr>
        <p:txBody>
          <a:bodyPr anchor="ctr">
            <a:spAutoFit/>
          </a:bodyPr>
          <a:lstStyle/>
          <a:p>
            <a:endParaRPr lang="ja-JP" altLang="en-US"/>
          </a:p>
        </p:txBody>
      </p:sp>
      <p:sp>
        <p:nvSpPr>
          <p:cNvPr id="9250" name="AutoShape 46"/>
          <p:cNvSpPr>
            <a:spLocks noChangeArrowheads="1"/>
          </p:cNvSpPr>
          <p:nvPr/>
        </p:nvSpPr>
        <p:spPr bwMode="auto">
          <a:xfrm>
            <a:off x="1763713" y="1484313"/>
            <a:ext cx="1366837" cy="406400"/>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r>
              <a:rPr lang="en-US" altLang="ja-JP"/>
              <a:t>②</a:t>
            </a:r>
            <a:r>
              <a:rPr lang="ja-JP" altLang="en-US"/>
              <a:t>安全方針</a:t>
            </a:r>
          </a:p>
        </p:txBody>
      </p:sp>
      <p:sp>
        <p:nvSpPr>
          <p:cNvPr id="2" name="スライド番号プレースホルダー 1"/>
          <p:cNvSpPr>
            <a:spLocks noGrp="1"/>
          </p:cNvSpPr>
          <p:nvPr>
            <p:ph type="sldNum" sz="quarter" idx="11"/>
          </p:nvPr>
        </p:nvSpPr>
        <p:spPr/>
        <p:txBody>
          <a:bodyPr/>
          <a:lstStyle/>
          <a:p>
            <a:pPr>
              <a:defRPr/>
            </a:pPr>
            <a:fld id="{CB437A40-9B03-4AC5-A981-4A10656EEB52}" type="slidenum">
              <a:rPr lang="en-US" altLang="ja-JP" smtClean="0"/>
              <a:pPr>
                <a:defRPr/>
              </a:pPr>
              <a:t>8</a:t>
            </a:fld>
            <a:endParaRPr lang="en-US" altLang="ja-JP"/>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円/楕円 2"/>
          <p:cNvSpPr/>
          <p:nvPr/>
        </p:nvSpPr>
        <p:spPr bwMode="auto">
          <a:xfrm>
            <a:off x="3252537" y="2392169"/>
            <a:ext cx="2618874" cy="2085474"/>
          </a:xfrm>
          <a:prstGeom prst="ellipse">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3" name="円/楕円 22"/>
          <p:cNvSpPr/>
          <p:nvPr/>
        </p:nvSpPr>
        <p:spPr bwMode="auto">
          <a:xfrm>
            <a:off x="5594685" y="989178"/>
            <a:ext cx="3092115" cy="2777148"/>
          </a:xfrm>
          <a:prstGeom prst="ellipse">
            <a:avLst/>
          </a:prstGeom>
          <a:solidFill>
            <a:srgbClr val="CCFFCC">
              <a:alpha val="5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4" name="円/楕円 23"/>
          <p:cNvSpPr/>
          <p:nvPr/>
        </p:nvSpPr>
        <p:spPr bwMode="auto">
          <a:xfrm>
            <a:off x="5594684" y="3119995"/>
            <a:ext cx="3092115" cy="3369503"/>
          </a:xfrm>
          <a:prstGeom prst="ellipse">
            <a:avLst/>
          </a:prstGeom>
          <a:solidFill>
            <a:srgbClr val="00B0F0">
              <a:alpha val="5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5" name="円/楕円 24"/>
          <p:cNvSpPr/>
          <p:nvPr/>
        </p:nvSpPr>
        <p:spPr bwMode="auto">
          <a:xfrm>
            <a:off x="509335" y="3568599"/>
            <a:ext cx="3092115" cy="2935716"/>
          </a:xfrm>
          <a:prstGeom prst="ellipse">
            <a:avLst/>
          </a:prstGeom>
          <a:solidFill>
            <a:srgbClr val="FFCCFF">
              <a:alpha val="5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6" name="円/楕円 25"/>
          <p:cNvSpPr/>
          <p:nvPr/>
        </p:nvSpPr>
        <p:spPr bwMode="auto">
          <a:xfrm>
            <a:off x="509336" y="967938"/>
            <a:ext cx="2963568" cy="2152056"/>
          </a:xfrm>
          <a:prstGeom prst="ellipse">
            <a:avLst/>
          </a:prstGeom>
          <a:solidFill>
            <a:srgbClr val="FFFF99">
              <a:alpha val="56863"/>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7" name="テキスト ボックス 16"/>
          <p:cNvSpPr txBox="1"/>
          <p:nvPr/>
        </p:nvSpPr>
        <p:spPr>
          <a:xfrm>
            <a:off x="5847345" y="4087165"/>
            <a:ext cx="2598821" cy="1624517"/>
          </a:xfrm>
          <a:prstGeom prst="rect">
            <a:avLst/>
          </a:prstGeom>
          <a:noFill/>
          <a:ln>
            <a:solidFill>
              <a:schemeClr val="bg2">
                <a:lumMod val="60000"/>
                <a:lumOff val="40000"/>
              </a:schemeClr>
            </a:solidFill>
          </a:ln>
        </p:spPr>
        <p:txBody>
          <a:bodyPr wrap="square" rtlCol="0">
            <a:noAutofit/>
          </a:bodyPr>
          <a:lstStyle/>
          <a:p>
            <a:r>
              <a:rPr kumimoji="1" lang="ja-JP" altLang="en-US" dirty="0"/>
              <a:t>小集団活動の実施</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ja-JP" altLang="en-US" dirty="0"/>
          </a:p>
        </p:txBody>
      </p:sp>
      <p:pic>
        <p:nvPicPr>
          <p:cNvPr id="88068" name="Picture 16"/>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147473" name="Rectangle 17"/>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a:t>★⑥</a:t>
            </a:r>
            <a:r>
              <a:rPr lang="en-US" altLang="ja-JP" sz="2800" dirty="0"/>
              <a:t>-4 </a:t>
            </a:r>
            <a:r>
              <a:rPr lang="ja-JP" altLang="en-US" sz="2800" dirty="0"/>
              <a:t>小集団活動の流れ（例）</a:t>
            </a:r>
          </a:p>
        </p:txBody>
      </p:sp>
      <p:sp>
        <p:nvSpPr>
          <p:cNvPr id="2" name="テキスト ボックス 1"/>
          <p:cNvSpPr txBox="1"/>
          <p:nvPr/>
        </p:nvSpPr>
        <p:spPr>
          <a:xfrm>
            <a:off x="3657600" y="2730989"/>
            <a:ext cx="1828800" cy="646331"/>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小集団活動の</a:t>
            </a:r>
            <a:endParaRPr kumimoji="1" lang="en-US" altLang="ja-JP" dirty="0"/>
          </a:p>
          <a:p>
            <a:r>
              <a:rPr kumimoji="1" lang="ja-JP" altLang="en-US" dirty="0"/>
              <a:t>実施体制</a:t>
            </a:r>
            <a:r>
              <a:rPr lang="ja-JP" altLang="en-US" dirty="0"/>
              <a:t>作り</a:t>
            </a:r>
            <a:endParaRPr kumimoji="1" lang="ja-JP" altLang="en-US" dirty="0"/>
          </a:p>
        </p:txBody>
      </p:sp>
      <p:sp>
        <p:nvSpPr>
          <p:cNvPr id="9" name="テキスト ボックス 8"/>
          <p:cNvSpPr txBox="1"/>
          <p:nvPr/>
        </p:nvSpPr>
        <p:spPr>
          <a:xfrm>
            <a:off x="3657600" y="3511832"/>
            <a:ext cx="1828800" cy="646331"/>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チームリーダー、メンバー</a:t>
            </a:r>
            <a:r>
              <a:rPr lang="ja-JP" altLang="en-US" dirty="0"/>
              <a:t>の選定</a:t>
            </a:r>
            <a:endParaRPr kumimoji="1" lang="ja-JP" altLang="en-US" dirty="0"/>
          </a:p>
        </p:txBody>
      </p:sp>
      <p:sp>
        <p:nvSpPr>
          <p:cNvPr id="11" name="テキスト ボックス 10"/>
          <p:cNvSpPr txBox="1"/>
          <p:nvPr/>
        </p:nvSpPr>
        <p:spPr>
          <a:xfrm>
            <a:off x="6198042" y="1567087"/>
            <a:ext cx="1828800" cy="369332"/>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年間計画の作成</a:t>
            </a:r>
          </a:p>
        </p:txBody>
      </p:sp>
      <p:sp>
        <p:nvSpPr>
          <p:cNvPr id="13" name="テキスト ボックス 12"/>
          <p:cNvSpPr txBox="1"/>
          <p:nvPr/>
        </p:nvSpPr>
        <p:spPr>
          <a:xfrm>
            <a:off x="6209407" y="2238570"/>
            <a:ext cx="1828800" cy="369332"/>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個別計画の作成</a:t>
            </a:r>
          </a:p>
        </p:txBody>
      </p:sp>
      <p:sp>
        <p:nvSpPr>
          <p:cNvPr id="14" name="テキスト ボックス 13"/>
          <p:cNvSpPr txBox="1"/>
          <p:nvPr/>
        </p:nvSpPr>
        <p:spPr>
          <a:xfrm>
            <a:off x="6268453" y="3119995"/>
            <a:ext cx="1828800" cy="646331"/>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チームが検討するテーマの決定</a:t>
            </a:r>
          </a:p>
        </p:txBody>
      </p:sp>
      <p:sp>
        <p:nvSpPr>
          <p:cNvPr id="15" name="テキスト ボックス 14"/>
          <p:cNvSpPr txBox="1"/>
          <p:nvPr/>
        </p:nvSpPr>
        <p:spPr>
          <a:xfrm>
            <a:off x="6164176" y="4478392"/>
            <a:ext cx="2109537" cy="646331"/>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モチベーション維持のための工夫</a:t>
            </a:r>
          </a:p>
        </p:txBody>
      </p:sp>
      <p:sp>
        <p:nvSpPr>
          <p:cNvPr id="16" name="テキスト ボックス 15"/>
          <p:cNvSpPr txBox="1"/>
          <p:nvPr/>
        </p:nvSpPr>
        <p:spPr>
          <a:xfrm>
            <a:off x="6075944" y="5200728"/>
            <a:ext cx="2286000" cy="369332"/>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人事異動への対応</a:t>
            </a:r>
          </a:p>
        </p:txBody>
      </p:sp>
      <p:sp>
        <p:nvSpPr>
          <p:cNvPr id="18" name="テキスト ボックス 17"/>
          <p:cNvSpPr txBox="1"/>
          <p:nvPr/>
        </p:nvSpPr>
        <p:spPr>
          <a:xfrm>
            <a:off x="6085972" y="5863107"/>
            <a:ext cx="2109537" cy="369332"/>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結果のとりまとめ</a:t>
            </a:r>
          </a:p>
        </p:txBody>
      </p:sp>
      <p:sp>
        <p:nvSpPr>
          <p:cNvPr id="19" name="テキスト ボックス 18"/>
          <p:cNvSpPr txBox="1"/>
          <p:nvPr/>
        </p:nvSpPr>
        <p:spPr>
          <a:xfrm>
            <a:off x="848224" y="4338095"/>
            <a:ext cx="2370222" cy="369332"/>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チーム内による見直し</a:t>
            </a:r>
            <a:endParaRPr kumimoji="1" lang="en-US" altLang="ja-JP" dirty="0"/>
          </a:p>
        </p:txBody>
      </p:sp>
      <p:sp>
        <p:nvSpPr>
          <p:cNvPr id="20" name="テキスト ボックス 19"/>
          <p:cNvSpPr txBox="1"/>
          <p:nvPr/>
        </p:nvSpPr>
        <p:spPr>
          <a:xfrm>
            <a:off x="912613" y="1533447"/>
            <a:ext cx="2109537" cy="369332"/>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結果の活用</a:t>
            </a:r>
          </a:p>
        </p:txBody>
      </p:sp>
      <p:sp>
        <p:nvSpPr>
          <p:cNvPr id="21" name="テキスト ボックス 20"/>
          <p:cNvSpPr txBox="1"/>
          <p:nvPr/>
        </p:nvSpPr>
        <p:spPr>
          <a:xfrm>
            <a:off x="848224" y="4900328"/>
            <a:ext cx="2370222" cy="369332"/>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現場管理者のコメント</a:t>
            </a:r>
          </a:p>
        </p:txBody>
      </p:sp>
      <p:sp>
        <p:nvSpPr>
          <p:cNvPr id="22" name="テキスト ボックス 21"/>
          <p:cNvSpPr txBox="1"/>
          <p:nvPr/>
        </p:nvSpPr>
        <p:spPr>
          <a:xfrm>
            <a:off x="789850" y="2094621"/>
            <a:ext cx="2370222" cy="646331"/>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小集団活動のやり方等の見直し</a:t>
            </a:r>
            <a:endParaRPr kumimoji="1" lang="en-US" altLang="ja-JP" dirty="0"/>
          </a:p>
        </p:txBody>
      </p:sp>
      <p:sp>
        <p:nvSpPr>
          <p:cNvPr id="4" name="右矢印 3"/>
          <p:cNvSpPr/>
          <p:nvPr/>
        </p:nvSpPr>
        <p:spPr bwMode="auto">
          <a:xfrm rot="19185855">
            <a:off x="5011573" y="2014448"/>
            <a:ext cx="625642" cy="334072"/>
          </a:xfrm>
          <a:prstGeom prst="right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8" name="右矢印 27"/>
          <p:cNvSpPr/>
          <p:nvPr/>
        </p:nvSpPr>
        <p:spPr bwMode="auto">
          <a:xfrm rot="5400000">
            <a:off x="8243455" y="3309739"/>
            <a:ext cx="625642" cy="334072"/>
          </a:xfrm>
          <a:prstGeom prst="right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9" name="右矢印 28"/>
          <p:cNvSpPr/>
          <p:nvPr/>
        </p:nvSpPr>
        <p:spPr bwMode="auto">
          <a:xfrm rot="10800000">
            <a:off x="3601450" y="6150525"/>
            <a:ext cx="1884950" cy="334072"/>
          </a:xfrm>
          <a:prstGeom prst="right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0" name="右矢印 29"/>
          <p:cNvSpPr/>
          <p:nvPr/>
        </p:nvSpPr>
        <p:spPr bwMode="auto">
          <a:xfrm rot="16200000">
            <a:off x="587659" y="3240359"/>
            <a:ext cx="855203" cy="334072"/>
          </a:xfrm>
          <a:prstGeom prst="right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1" name="右矢印 30"/>
          <p:cNvSpPr/>
          <p:nvPr/>
        </p:nvSpPr>
        <p:spPr bwMode="auto">
          <a:xfrm>
            <a:off x="3625507" y="1560093"/>
            <a:ext cx="1860893" cy="354947"/>
          </a:xfrm>
          <a:prstGeom prst="right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2" name="右矢印 31"/>
          <p:cNvSpPr/>
          <p:nvPr/>
        </p:nvSpPr>
        <p:spPr bwMode="auto">
          <a:xfrm rot="2293907">
            <a:off x="3508035" y="2084253"/>
            <a:ext cx="636299" cy="334072"/>
          </a:xfrm>
          <a:prstGeom prst="right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3" name="テキスト ボックス 32"/>
          <p:cNvSpPr txBox="1"/>
          <p:nvPr/>
        </p:nvSpPr>
        <p:spPr>
          <a:xfrm>
            <a:off x="870281" y="5456793"/>
            <a:ext cx="2370222" cy="369332"/>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lang="ja-JP" altLang="en-US" dirty="0"/>
              <a:t>社内の報告会</a:t>
            </a:r>
            <a:endParaRPr kumimoji="1" lang="ja-JP" altLang="en-US" dirty="0"/>
          </a:p>
        </p:txBody>
      </p:sp>
      <p:sp>
        <p:nvSpPr>
          <p:cNvPr id="5" name="テキスト ボックス 4"/>
          <p:cNvSpPr txBox="1"/>
          <p:nvPr/>
        </p:nvSpPr>
        <p:spPr>
          <a:xfrm>
            <a:off x="4157664" y="2353504"/>
            <a:ext cx="805361" cy="369332"/>
          </a:xfrm>
          <a:prstGeom prst="rect">
            <a:avLst/>
          </a:prstGeom>
          <a:noFill/>
        </p:spPr>
        <p:txBody>
          <a:bodyPr wrap="square" rtlCol="0">
            <a:spAutoFit/>
          </a:bodyPr>
          <a:lstStyle/>
          <a:p>
            <a:r>
              <a:rPr kumimoji="1" lang="ja-JP" altLang="en-US" dirty="0"/>
              <a:t>①</a:t>
            </a:r>
          </a:p>
        </p:txBody>
      </p:sp>
      <p:sp>
        <p:nvSpPr>
          <p:cNvPr id="34" name="テキスト ボックス 33"/>
          <p:cNvSpPr txBox="1"/>
          <p:nvPr/>
        </p:nvSpPr>
        <p:spPr>
          <a:xfrm>
            <a:off x="6738059" y="1160457"/>
            <a:ext cx="805361" cy="369332"/>
          </a:xfrm>
          <a:prstGeom prst="rect">
            <a:avLst/>
          </a:prstGeom>
          <a:noFill/>
        </p:spPr>
        <p:txBody>
          <a:bodyPr wrap="square" rtlCol="0">
            <a:spAutoFit/>
          </a:bodyPr>
          <a:lstStyle/>
          <a:p>
            <a:r>
              <a:rPr kumimoji="1" lang="ja-JP" altLang="en-US" dirty="0"/>
              <a:t>②</a:t>
            </a:r>
          </a:p>
        </p:txBody>
      </p:sp>
      <p:sp>
        <p:nvSpPr>
          <p:cNvPr id="35" name="テキスト ボックス 34"/>
          <p:cNvSpPr txBox="1"/>
          <p:nvPr/>
        </p:nvSpPr>
        <p:spPr>
          <a:xfrm>
            <a:off x="6780172" y="3732018"/>
            <a:ext cx="805361" cy="369332"/>
          </a:xfrm>
          <a:prstGeom prst="rect">
            <a:avLst/>
          </a:prstGeom>
          <a:noFill/>
        </p:spPr>
        <p:txBody>
          <a:bodyPr wrap="square" rtlCol="0">
            <a:spAutoFit/>
          </a:bodyPr>
          <a:lstStyle/>
          <a:p>
            <a:r>
              <a:rPr kumimoji="1" lang="ja-JP" altLang="en-US" dirty="0"/>
              <a:t>③</a:t>
            </a:r>
          </a:p>
        </p:txBody>
      </p:sp>
      <p:sp>
        <p:nvSpPr>
          <p:cNvPr id="36" name="テキスト ボックス 35"/>
          <p:cNvSpPr txBox="1"/>
          <p:nvPr/>
        </p:nvSpPr>
        <p:spPr>
          <a:xfrm>
            <a:off x="1652711" y="3604930"/>
            <a:ext cx="805361" cy="369332"/>
          </a:xfrm>
          <a:prstGeom prst="rect">
            <a:avLst/>
          </a:prstGeom>
          <a:noFill/>
        </p:spPr>
        <p:txBody>
          <a:bodyPr wrap="square" rtlCol="0">
            <a:spAutoFit/>
          </a:bodyPr>
          <a:lstStyle/>
          <a:p>
            <a:r>
              <a:rPr kumimoji="1" lang="ja-JP" altLang="en-US" dirty="0"/>
              <a:t>④</a:t>
            </a:r>
          </a:p>
        </p:txBody>
      </p:sp>
      <p:sp>
        <p:nvSpPr>
          <p:cNvPr id="37" name="テキスト ボックス 36"/>
          <p:cNvSpPr txBox="1"/>
          <p:nvPr/>
        </p:nvSpPr>
        <p:spPr>
          <a:xfrm>
            <a:off x="1630654" y="1047099"/>
            <a:ext cx="805361" cy="369332"/>
          </a:xfrm>
          <a:prstGeom prst="rect">
            <a:avLst/>
          </a:prstGeom>
          <a:noFill/>
        </p:spPr>
        <p:txBody>
          <a:bodyPr wrap="square" rtlCol="0">
            <a:spAutoFit/>
          </a:bodyPr>
          <a:lstStyle/>
          <a:p>
            <a:r>
              <a:rPr kumimoji="1" lang="ja-JP" altLang="en-US" dirty="0"/>
              <a:t>⑤</a:t>
            </a:r>
          </a:p>
        </p:txBody>
      </p:sp>
      <p:sp>
        <p:nvSpPr>
          <p:cNvPr id="6" name="角丸四角形 5"/>
          <p:cNvSpPr/>
          <p:nvPr/>
        </p:nvSpPr>
        <p:spPr bwMode="auto">
          <a:xfrm>
            <a:off x="3723771" y="4444012"/>
            <a:ext cx="1712497" cy="715089"/>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ＭＳ Ｐゴシック" pitchFamily="50" charset="-128"/>
              </a:rPr>
              <a:t>経営管理部門の支援</a:t>
            </a:r>
          </a:p>
        </p:txBody>
      </p:sp>
      <p:sp>
        <p:nvSpPr>
          <p:cNvPr id="7" name="スライド番号プレースホルダー 6"/>
          <p:cNvSpPr>
            <a:spLocks noGrp="1"/>
          </p:cNvSpPr>
          <p:nvPr>
            <p:ph type="sldNum" sz="quarter" idx="11"/>
          </p:nvPr>
        </p:nvSpPr>
        <p:spPr/>
        <p:txBody>
          <a:bodyPr/>
          <a:lstStyle/>
          <a:p>
            <a:pPr>
              <a:defRPr/>
            </a:pPr>
            <a:fld id="{CB437A40-9B03-4AC5-A981-4A10656EEB52}" type="slidenum">
              <a:rPr lang="en-US" altLang="ja-JP" smtClean="0"/>
              <a:pPr>
                <a:defRPr/>
              </a:pPr>
              <a:t>80</a:t>
            </a:fld>
            <a:endParaRPr lang="en-US" altLang="ja-JP"/>
          </a:p>
        </p:txBody>
      </p:sp>
      <p:sp>
        <p:nvSpPr>
          <p:cNvPr id="8" name="テキスト ボックス 7"/>
          <p:cNvSpPr txBox="1"/>
          <p:nvPr/>
        </p:nvSpPr>
        <p:spPr>
          <a:xfrm>
            <a:off x="8195509" y="2116290"/>
            <a:ext cx="885372" cy="584775"/>
          </a:xfrm>
          <a:prstGeom prst="rect">
            <a:avLst/>
          </a:prstGeom>
          <a:solidFill>
            <a:srgbClr val="00FF99"/>
          </a:solidFill>
        </p:spPr>
        <p:txBody>
          <a:bodyPr wrap="square" rtlCol="0" anchor="ctr" anchorCtr="0">
            <a:spAutoFit/>
          </a:bodyPr>
          <a:lstStyle/>
          <a:p>
            <a:r>
              <a:rPr kumimoji="1" lang="en-US" altLang="ja-JP" sz="3200" dirty="0"/>
              <a:t>P</a:t>
            </a:r>
            <a:endParaRPr kumimoji="1" lang="ja-JP" altLang="en-US" sz="3200" dirty="0"/>
          </a:p>
        </p:txBody>
      </p:sp>
      <p:sp>
        <p:nvSpPr>
          <p:cNvPr id="39" name="テキスト ボックス 38"/>
          <p:cNvSpPr txBox="1"/>
          <p:nvPr/>
        </p:nvSpPr>
        <p:spPr>
          <a:xfrm>
            <a:off x="5755356" y="6248400"/>
            <a:ext cx="885372" cy="584775"/>
          </a:xfrm>
          <a:prstGeom prst="rect">
            <a:avLst/>
          </a:prstGeom>
          <a:solidFill>
            <a:srgbClr val="3399FF"/>
          </a:solidFill>
        </p:spPr>
        <p:txBody>
          <a:bodyPr wrap="square" rtlCol="0" anchor="ctr" anchorCtr="0">
            <a:spAutoFit/>
          </a:bodyPr>
          <a:lstStyle/>
          <a:p>
            <a:r>
              <a:rPr kumimoji="1" lang="en-US" altLang="ja-JP" sz="3200" dirty="0"/>
              <a:t>D</a:t>
            </a:r>
            <a:endParaRPr kumimoji="1" lang="ja-JP" altLang="en-US" sz="3200" dirty="0"/>
          </a:p>
        </p:txBody>
      </p:sp>
      <p:sp>
        <p:nvSpPr>
          <p:cNvPr id="40" name="テキスト ボックス 39"/>
          <p:cNvSpPr txBox="1"/>
          <p:nvPr/>
        </p:nvSpPr>
        <p:spPr>
          <a:xfrm>
            <a:off x="8306" y="3713403"/>
            <a:ext cx="885372" cy="584775"/>
          </a:xfrm>
          <a:prstGeom prst="rect">
            <a:avLst/>
          </a:prstGeom>
          <a:solidFill>
            <a:srgbClr val="FF99CC"/>
          </a:solidFill>
        </p:spPr>
        <p:txBody>
          <a:bodyPr wrap="square" rtlCol="0" anchor="ctr" anchorCtr="0">
            <a:spAutoFit/>
          </a:bodyPr>
          <a:lstStyle/>
          <a:p>
            <a:r>
              <a:rPr kumimoji="1" lang="en-US" altLang="ja-JP" sz="3200" dirty="0"/>
              <a:t>C</a:t>
            </a:r>
            <a:endParaRPr kumimoji="1" lang="ja-JP" altLang="en-US" sz="3200" dirty="0"/>
          </a:p>
        </p:txBody>
      </p:sp>
      <p:sp>
        <p:nvSpPr>
          <p:cNvPr id="41" name="テキスト ボックス 40"/>
          <p:cNvSpPr txBox="1"/>
          <p:nvPr/>
        </p:nvSpPr>
        <p:spPr>
          <a:xfrm>
            <a:off x="2679880" y="797025"/>
            <a:ext cx="885372" cy="584775"/>
          </a:xfrm>
          <a:prstGeom prst="rect">
            <a:avLst/>
          </a:prstGeom>
          <a:solidFill>
            <a:srgbClr val="FFFF00"/>
          </a:solidFill>
        </p:spPr>
        <p:txBody>
          <a:bodyPr wrap="square" rtlCol="0" anchor="ctr" anchorCtr="0">
            <a:spAutoFit/>
          </a:bodyPr>
          <a:lstStyle/>
          <a:p>
            <a:r>
              <a:rPr kumimoji="1" lang="en-US" altLang="ja-JP" sz="3200" dirty="0"/>
              <a:t>A</a:t>
            </a:r>
            <a:endParaRPr kumimoji="1" lang="ja-JP" altLang="en-US" sz="3200" dirty="0"/>
          </a:p>
        </p:txBody>
      </p:sp>
    </p:spTree>
    <p:extLst>
      <p:ext uri="{BB962C8B-B14F-4D97-AF65-F5344CB8AC3E}">
        <p14:creationId xmlns:p14="http://schemas.microsoft.com/office/powerpoint/2010/main" val="194838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AutoShape 2"/>
          <p:cNvSpPr>
            <a:spLocks noChangeArrowheads="1"/>
          </p:cNvSpPr>
          <p:nvPr/>
        </p:nvSpPr>
        <p:spPr bwMode="auto">
          <a:xfrm>
            <a:off x="154547" y="876300"/>
            <a:ext cx="8822028" cy="5576888"/>
          </a:xfrm>
          <a:prstGeom prst="roundRect">
            <a:avLst>
              <a:gd name="adj" fmla="val 16667"/>
            </a:avLst>
          </a:prstGeom>
          <a:solidFill>
            <a:srgbClr val="CCFFFF">
              <a:alpha val="43137"/>
            </a:srgbClr>
          </a:solidFill>
          <a:ln w="9525" algn="ctr">
            <a:solidFill>
              <a:schemeClr val="tx1"/>
            </a:solidFill>
            <a:round/>
            <a:headEnd/>
            <a:tailEnd/>
          </a:ln>
        </p:spPr>
        <p:txBody>
          <a:bodyPr anchor="ctr">
            <a:noAutofit/>
          </a:bodyPr>
          <a:lstStyle/>
          <a:p>
            <a:endParaRPr lang="ja-JP" altLang="en-US"/>
          </a:p>
        </p:txBody>
      </p:sp>
      <p:sp>
        <p:nvSpPr>
          <p:cNvPr id="68612" name="AutoShape 3"/>
          <p:cNvSpPr>
            <a:spLocks noChangeArrowheads="1"/>
          </p:cNvSpPr>
          <p:nvPr/>
        </p:nvSpPr>
        <p:spPr bwMode="auto">
          <a:xfrm>
            <a:off x="1818008" y="1344613"/>
            <a:ext cx="3749675"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a:latin typeface="ＭＳ Ｐゴシック" pitchFamily="50" charset="-128"/>
              </a:rPr>
              <a:t>①</a:t>
            </a:r>
            <a:r>
              <a:rPr lang="ja-JP" altLang="en-US" sz="2400">
                <a:latin typeface="ＭＳ Ｐゴシック" pitchFamily="50" charset="-128"/>
              </a:rPr>
              <a:t> 情報収集</a:t>
            </a:r>
          </a:p>
        </p:txBody>
      </p:sp>
      <p:sp>
        <p:nvSpPr>
          <p:cNvPr id="68613" name="AutoShape 4"/>
          <p:cNvSpPr>
            <a:spLocks noChangeArrowheads="1"/>
          </p:cNvSpPr>
          <p:nvPr/>
        </p:nvSpPr>
        <p:spPr bwMode="auto">
          <a:xfrm>
            <a:off x="1833882" y="2237780"/>
            <a:ext cx="4393257" cy="510778"/>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en-US" altLang="ja-JP" sz="2400" dirty="0">
                <a:latin typeface="ＭＳ Ｐゴシック" pitchFamily="50" charset="-128"/>
              </a:rPr>
              <a:t>②</a:t>
            </a:r>
            <a:r>
              <a:rPr lang="ja-JP" altLang="en-US" sz="2400" dirty="0">
                <a:latin typeface="ＭＳ Ｐゴシック" pitchFamily="50" charset="-128"/>
              </a:rPr>
              <a:t> 情報の分類・整理・傾向把握</a:t>
            </a:r>
            <a:endParaRPr lang="en-US" altLang="ja-JP" sz="2400" dirty="0">
              <a:latin typeface="ＭＳ Ｐゴシック" pitchFamily="50" charset="-128"/>
            </a:endParaRPr>
          </a:p>
        </p:txBody>
      </p:sp>
      <p:sp>
        <p:nvSpPr>
          <p:cNvPr id="68614" name="AutoShape 5"/>
          <p:cNvSpPr>
            <a:spLocks noChangeArrowheads="1"/>
          </p:cNvSpPr>
          <p:nvPr/>
        </p:nvSpPr>
        <p:spPr bwMode="auto">
          <a:xfrm>
            <a:off x="1818008" y="3706813"/>
            <a:ext cx="2598737" cy="927100"/>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③</a:t>
            </a:r>
            <a:r>
              <a:rPr lang="ja-JP" altLang="en-US" sz="2400" dirty="0">
                <a:latin typeface="ＭＳ Ｐゴシック" pitchFamily="50" charset="-128"/>
              </a:rPr>
              <a:t> 根本原因の</a:t>
            </a:r>
          </a:p>
          <a:p>
            <a:r>
              <a:rPr lang="ja-JP" altLang="en-US" sz="2400" dirty="0">
                <a:latin typeface="ＭＳ Ｐゴシック" pitchFamily="50" charset="-128"/>
              </a:rPr>
              <a:t>分析</a:t>
            </a:r>
          </a:p>
        </p:txBody>
      </p:sp>
      <p:sp>
        <p:nvSpPr>
          <p:cNvPr id="68615" name="AutoShape 6"/>
          <p:cNvSpPr>
            <a:spLocks noChangeArrowheads="1"/>
          </p:cNvSpPr>
          <p:nvPr/>
        </p:nvSpPr>
        <p:spPr bwMode="auto">
          <a:xfrm>
            <a:off x="1818008" y="5160963"/>
            <a:ext cx="6846887"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④</a:t>
            </a:r>
            <a:r>
              <a:rPr lang="ja-JP" altLang="en-US" sz="2400" dirty="0">
                <a:latin typeface="ＭＳ Ｐゴシック" pitchFamily="50" charset="-128"/>
              </a:rPr>
              <a:t>傾向対策・重点対策の検討と実施</a:t>
            </a:r>
          </a:p>
        </p:txBody>
      </p:sp>
      <p:sp>
        <p:nvSpPr>
          <p:cNvPr id="68616" name="AutoShape 7"/>
          <p:cNvSpPr>
            <a:spLocks noChangeArrowheads="1"/>
          </p:cNvSpPr>
          <p:nvPr/>
        </p:nvSpPr>
        <p:spPr bwMode="auto">
          <a:xfrm>
            <a:off x="1538666" y="5802768"/>
            <a:ext cx="5214889" cy="510778"/>
          </a:xfrm>
          <a:prstGeom prst="roundRect">
            <a:avLst>
              <a:gd name="adj" fmla="val 16667"/>
            </a:avLst>
          </a:prstGeom>
          <a:noFill/>
          <a:ln w="9525" algn="ctr">
            <a:noFill/>
            <a:round/>
            <a:headEnd/>
            <a:tailEnd/>
          </a:ln>
        </p:spPr>
        <p:txBody>
          <a:bodyPr wrap="none" anchor="ctr">
            <a:spAutoFit/>
          </a:bodyPr>
          <a:lstStyle/>
          <a:p>
            <a:r>
              <a:rPr lang="ja-JP" altLang="en-US" sz="2400" dirty="0">
                <a:latin typeface="ＭＳ Ｐゴシック" pitchFamily="50" charset="-128"/>
              </a:rPr>
              <a:t>⑥</a:t>
            </a:r>
            <a:r>
              <a:rPr lang="en-US" altLang="ja-JP" sz="2400" dirty="0">
                <a:latin typeface="ＭＳ Ｐゴシック" pitchFamily="50" charset="-128"/>
              </a:rPr>
              <a:t> </a:t>
            </a:r>
            <a:r>
              <a:rPr lang="ja-JP" altLang="en-US" sz="2400" dirty="0">
                <a:latin typeface="ＭＳ Ｐゴシック" pitchFamily="50" charset="-128"/>
              </a:rPr>
              <a:t>リスク管理をするための環境の整備</a:t>
            </a:r>
          </a:p>
        </p:txBody>
      </p:sp>
      <p:sp>
        <p:nvSpPr>
          <p:cNvPr id="68617" name="AutoShape 8"/>
          <p:cNvSpPr>
            <a:spLocks noChangeArrowheads="1"/>
          </p:cNvSpPr>
          <p:nvPr/>
        </p:nvSpPr>
        <p:spPr bwMode="auto">
          <a:xfrm>
            <a:off x="2900683" y="4652963"/>
            <a:ext cx="485775" cy="504825"/>
          </a:xfrm>
          <a:prstGeom prst="downArrow">
            <a:avLst>
              <a:gd name="adj1" fmla="val 49676"/>
              <a:gd name="adj2" fmla="val 50157"/>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68618" name="AutoShape 9"/>
          <p:cNvSpPr>
            <a:spLocks noChangeArrowheads="1"/>
          </p:cNvSpPr>
          <p:nvPr/>
        </p:nvSpPr>
        <p:spPr bwMode="auto">
          <a:xfrm>
            <a:off x="4745358" y="2781300"/>
            <a:ext cx="485775" cy="2374900"/>
          </a:xfrm>
          <a:prstGeom prst="downArrow">
            <a:avLst>
              <a:gd name="adj1" fmla="val 49676"/>
              <a:gd name="adj2" fmla="val 126183"/>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68619" name="AutoShape 10"/>
          <p:cNvSpPr>
            <a:spLocks noChangeArrowheads="1"/>
          </p:cNvSpPr>
          <p:nvPr/>
        </p:nvSpPr>
        <p:spPr bwMode="auto">
          <a:xfrm>
            <a:off x="2122808" y="2813050"/>
            <a:ext cx="2014537" cy="839788"/>
          </a:xfrm>
          <a:prstGeom prst="downArrow">
            <a:avLst>
              <a:gd name="adj1" fmla="val 49676"/>
              <a:gd name="adj2" fmla="val 48264"/>
            </a:avLst>
          </a:prstGeom>
          <a:gradFill rotWithShape="1">
            <a:gsLst>
              <a:gs pos="0">
                <a:schemeClr val="bg1"/>
              </a:gs>
              <a:gs pos="100000">
                <a:srgbClr val="FFCC66"/>
              </a:gs>
            </a:gsLst>
            <a:lin ang="5400000" scaled="1"/>
          </a:gradFill>
          <a:ln w="25400" algn="ctr">
            <a:solidFill>
              <a:srgbClr val="FF9933"/>
            </a:solidFill>
            <a:miter lim="800000"/>
            <a:headEnd/>
            <a:tailEnd/>
          </a:ln>
        </p:spPr>
        <p:txBody>
          <a:bodyPr anchor="ctr">
            <a:spAutoFit/>
          </a:bodyPr>
          <a:lstStyle/>
          <a:p>
            <a:r>
              <a:rPr lang="ja-JP" altLang="en-US"/>
              <a:t>事例の抽出</a:t>
            </a:r>
          </a:p>
        </p:txBody>
      </p:sp>
      <p:sp>
        <p:nvSpPr>
          <p:cNvPr id="68620" name="AutoShape 11"/>
          <p:cNvSpPr>
            <a:spLocks noChangeArrowheads="1"/>
          </p:cNvSpPr>
          <p:nvPr/>
        </p:nvSpPr>
        <p:spPr bwMode="auto">
          <a:xfrm>
            <a:off x="3119758" y="1874838"/>
            <a:ext cx="485775" cy="360362"/>
          </a:xfrm>
          <a:prstGeom prst="downArrow">
            <a:avLst>
              <a:gd name="adj1" fmla="val 49676"/>
              <a:gd name="adj2" fmla="val 48264"/>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pic>
        <p:nvPicPr>
          <p:cNvPr id="68623" name="Picture 14"/>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80943" name="Rectangle 15"/>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リスク管理の流れ（①～⑥ができた事業者の方は）</a:t>
            </a:r>
          </a:p>
        </p:txBody>
      </p:sp>
      <p:sp>
        <p:nvSpPr>
          <p:cNvPr id="16" name="AutoShape 5"/>
          <p:cNvSpPr>
            <a:spLocks noChangeArrowheads="1"/>
          </p:cNvSpPr>
          <p:nvPr/>
        </p:nvSpPr>
        <p:spPr bwMode="auto">
          <a:xfrm>
            <a:off x="231759" y="3154724"/>
            <a:ext cx="1571283" cy="919401"/>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ja-JP" altLang="en-US" sz="2400" dirty="0">
                <a:latin typeface="ＭＳ Ｐゴシック" pitchFamily="50" charset="-128"/>
              </a:rPr>
              <a:t>⑤　効果の把握</a:t>
            </a:r>
          </a:p>
        </p:txBody>
      </p:sp>
      <p:sp>
        <p:nvSpPr>
          <p:cNvPr id="17" name="曲折矢印 16"/>
          <p:cNvSpPr/>
          <p:nvPr/>
        </p:nvSpPr>
        <p:spPr bwMode="auto">
          <a:xfrm rot="16200000">
            <a:off x="528035" y="4314420"/>
            <a:ext cx="1481069" cy="991674"/>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18" name="曲折矢印 17"/>
          <p:cNvSpPr/>
          <p:nvPr/>
        </p:nvSpPr>
        <p:spPr bwMode="auto">
          <a:xfrm>
            <a:off x="875764" y="1390918"/>
            <a:ext cx="940158" cy="1712889"/>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81</a:t>
            </a:fld>
            <a:endParaRPr lang="en-US" altLang="ja-JP" dirty="0"/>
          </a:p>
        </p:txBody>
      </p:sp>
      <p:sp>
        <p:nvSpPr>
          <p:cNvPr id="25" name="AutoShape 12"/>
          <p:cNvSpPr>
            <a:spLocks noChangeArrowheads="1"/>
          </p:cNvSpPr>
          <p:nvPr/>
        </p:nvSpPr>
        <p:spPr bwMode="auto">
          <a:xfrm>
            <a:off x="6228728" y="3279775"/>
            <a:ext cx="234791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latin typeface="ＭＳ Ｐゴシック" pitchFamily="50" charset="-128"/>
              </a:rPr>
              <a:t>⑧</a:t>
            </a:r>
            <a:r>
              <a:rPr lang="en-US" altLang="ja-JP" dirty="0">
                <a:latin typeface="ＭＳ Ｐゴシック" pitchFamily="50" charset="-128"/>
              </a:rPr>
              <a:t> </a:t>
            </a:r>
            <a:r>
              <a:rPr lang="ja-JP" altLang="en-US" dirty="0">
                <a:latin typeface="ＭＳ Ｐゴシック" pitchFamily="50" charset="-128"/>
              </a:rPr>
              <a:t>対策を取る危険の</a:t>
            </a:r>
          </a:p>
          <a:p>
            <a:r>
              <a:rPr lang="ja-JP" altLang="en-US" dirty="0">
                <a:latin typeface="ＭＳ Ｐゴシック" pitchFamily="50" charset="-128"/>
              </a:rPr>
              <a:t>絞り込み</a:t>
            </a:r>
          </a:p>
          <a:p>
            <a:r>
              <a:rPr lang="ja-JP" altLang="en-US" dirty="0">
                <a:latin typeface="ＭＳ Ｐゴシック" pitchFamily="50" charset="-128"/>
              </a:rPr>
              <a:t>（リスクの評価）</a:t>
            </a:r>
          </a:p>
        </p:txBody>
      </p:sp>
      <p:sp>
        <p:nvSpPr>
          <p:cNvPr id="26" name="AutoShape 13"/>
          <p:cNvSpPr>
            <a:spLocks noChangeArrowheads="1"/>
          </p:cNvSpPr>
          <p:nvPr/>
        </p:nvSpPr>
        <p:spPr bwMode="auto">
          <a:xfrm>
            <a:off x="7235203" y="2420938"/>
            <a:ext cx="431800" cy="792162"/>
          </a:xfrm>
          <a:prstGeom prst="downArrow">
            <a:avLst>
              <a:gd name="adj1" fmla="val 49676"/>
              <a:gd name="adj2" fmla="val 88543"/>
            </a:avLst>
          </a:prstGeom>
          <a:solidFill>
            <a:srgbClr val="00FF99"/>
          </a:solidFill>
          <a:ln w="19050" algn="ctr">
            <a:solidFill>
              <a:srgbClr val="00CC00"/>
            </a:solidFill>
            <a:prstDash val="solid"/>
            <a:miter lim="800000"/>
            <a:headEnd/>
            <a:tailEnd/>
          </a:ln>
        </p:spPr>
        <p:txBody>
          <a:bodyPr anchor="ctr">
            <a:spAutoFit/>
          </a:bodyPr>
          <a:lstStyle/>
          <a:p>
            <a:endParaRPr lang="ja-JP" altLang="en-US"/>
          </a:p>
        </p:txBody>
      </p:sp>
      <p:sp>
        <p:nvSpPr>
          <p:cNvPr id="27" name="AutoShape 16"/>
          <p:cNvSpPr>
            <a:spLocks noChangeArrowheads="1"/>
          </p:cNvSpPr>
          <p:nvPr/>
        </p:nvSpPr>
        <p:spPr bwMode="auto">
          <a:xfrm>
            <a:off x="6228728" y="1336675"/>
            <a:ext cx="2303462" cy="1023938"/>
          </a:xfrm>
          <a:prstGeom prst="roundRect">
            <a:avLst>
              <a:gd name="adj" fmla="val 16667"/>
            </a:avLst>
          </a:prstGeom>
          <a:solidFill>
            <a:srgbClr val="00FF99"/>
          </a:solidFill>
          <a:ln w="19050" algn="ctr">
            <a:solidFill>
              <a:srgbClr val="00CC00"/>
            </a:solidFill>
            <a:round/>
            <a:headEnd/>
            <a:tailEnd/>
          </a:ln>
        </p:spPr>
        <p:txBody>
          <a:bodyPr anchor="ctr">
            <a:spAutoFit/>
          </a:bodyPr>
          <a:lstStyle/>
          <a:p>
            <a:r>
              <a:rPr lang="ja-JP" altLang="en-US" dirty="0"/>
              <a:t>⑦</a:t>
            </a:r>
            <a:r>
              <a:rPr lang="en-US" altLang="ja-JP" dirty="0"/>
              <a:t> </a:t>
            </a:r>
            <a:r>
              <a:rPr lang="ja-JP" altLang="en-US" dirty="0"/>
              <a:t>輸送現場に</a:t>
            </a:r>
          </a:p>
          <a:p>
            <a:r>
              <a:rPr lang="ja-JP" altLang="en-US" dirty="0"/>
              <a:t>潜在する</a:t>
            </a:r>
          </a:p>
          <a:p>
            <a:r>
              <a:rPr lang="ja-JP" altLang="en-US" dirty="0"/>
              <a:t>危険の掘り起こし</a:t>
            </a:r>
          </a:p>
        </p:txBody>
      </p:sp>
      <p:sp>
        <p:nvSpPr>
          <p:cNvPr id="28" name="AutoShape 18"/>
          <p:cNvSpPr>
            <a:spLocks noChangeArrowheads="1"/>
          </p:cNvSpPr>
          <p:nvPr/>
        </p:nvSpPr>
        <p:spPr bwMode="auto">
          <a:xfrm>
            <a:off x="5650878" y="1384300"/>
            <a:ext cx="576262" cy="485775"/>
          </a:xfrm>
          <a:prstGeom prst="rightArrow">
            <a:avLst>
              <a:gd name="adj1" fmla="val 49676"/>
              <a:gd name="adj2" fmla="val 49598"/>
            </a:avLst>
          </a:prstGeom>
          <a:solidFill>
            <a:srgbClr val="00FF99"/>
          </a:solidFill>
          <a:ln w="19050" algn="ctr">
            <a:solidFill>
              <a:srgbClr val="00CC00"/>
            </a:solidFill>
            <a:prstDash val="solid"/>
            <a:miter lim="800000"/>
            <a:headEnd/>
            <a:tailEnd/>
          </a:ln>
        </p:spPr>
        <p:txBody>
          <a:bodyPr anchor="ctr">
            <a:spAutoFit/>
          </a:bodyPr>
          <a:lstStyle/>
          <a:p>
            <a:endParaRPr lang="ja-JP" altLang="en-US"/>
          </a:p>
        </p:txBody>
      </p:sp>
      <p:sp>
        <p:nvSpPr>
          <p:cNvPr id="29" name="AutoShape 13"/>
          <p:cNvSpPr>
            <a:spLocks noChangeArrowheads="1"/>
          </p:cNvSpPr>
          <p:nvPr/>
        </p:nvSpPr>
        <p:spPr bwMode="auto">
          <a:xfrm>
            <a:off x="7259722" y="4349996"/>
            <a:ext cx="431800" cy="792162"/>
          </a:xfrm>
          <a:prstGeom prst="downArrow">
            <a:avLst>
              <a:gd name="adj1" fmla="val 49676"/>
              <a:gd name="adj2" fmla="val 88543"/>
            </a:avLst>
          </a:prstGeom>
          <a:solidFill>
            <a:schemeClr val="bg1"/>
          </a:solidFill>
          <a:ln w="19050" algn="ctr">
            <a:solidFill>
              <a:srgbClr val="00CC00"/>
            </a:solidFill>
            <a:prstDash val="solid"/>
            <a:miter lim="800000"/>
            <a:headEnd/>
            <a:tailEnd/>
          </a:ln>
        </p:spPr>
        <p:txBody>
          <a:bodyPr anchor="ctr">
            <a:spAutoFit/>
          </a:bodyPr>
          <a:lstStyle/>
          <a:p>
            <a:endParaRPr lang="ja-JP" altLang="en-US"/>
          </a:p>
        </p:txBody>
      </p:sp>
      <p:sp>
        <p:nvSpPr>
          <p:cNvPr id="23" name="曲折矢印 22"/>
          <p:cNvSpPr/>
          <p:nvPr/>
        </p:nvSpPr>
        <p:spPr bwMode="auto">
          <a:xfrm>
            <a:off x="1337012" y="2404366"/>
            <a:ext cx="474952" cy="699441"/>
          </a:xfrm>
          <a:prstGeom prst="bentArrow">
            <a:avLst>
              <a:gd name="adj1" fmla="val 32139"/>
              <a:gd name="adj2" fmla="val 33199"/>
              <a:gd name="adj3" fmla="val 35148"/>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4" name="曲折矢印 23"/>
          <p:cNvSpPr/>
          <p:nvPr/>
        </p:nvSpPr>
        <p:spPr bwMode="auto">
          <a:xfrm rot="10800000" flipH="1">
            <a:off x="1349721" y="4098429"/>
            <a:ext cx="519805" cy="418116"/>
          </a:xfrm>
          <a:prstGeom prst="bentArrow">
            <a:avLst>
              <a:gd name="adj1" fmla="val 28364"/>
              <a:gd name="adj2" fmla="val 25649"/>
              <a:gd name="adj3" fmla="val 23823"/>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0" name="曲折矢印 29"/>
          <p:cNvSpPr/>
          <p:nvPr/>
        </p:nvSpPr>
        <p:spPr bwMode="auto">
          <a:xfrm rot="10800000" flipH="1">
            <a:off x="487938" y="4106738"/>
            <a:ext cx="1289347" cy="1886473"/>
          </a:xfrm>
          <a:prstGeom prst="bentArrow">
            <a:avLst>
              <a:gd name="adj1" fmla="val 11239"/>
              <a:gd name="adj2" fmla="val 13487"/>
              <a:gd name="adj3" fmla="val 18261"/>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5" name="Group 3"/>
          <p:cNvGrpSpPr>
            <a:grpSpLocks/>
          </p:cNvGrpSpPr>
          <p:nvPr/>
        </p:nvGrpSpPr>
        <p:grpSpPr bwMode="auto">
          <a:xfrm>
            <a:off x="323850" y="1052513"/>
            <a:ext cx="2738438" cy="5570537"/>
            <a:chOff x="1248" y="240"/>
            <a:chExt cx="4176" cy="3600"/>
          </a:xfrm>
        </p:grpSpPr>
        <p:sp>
          <p:nvSpPr>
            <p:cNvPr id="69663" name="Pyr1"/>
            <p:cNvSpPr>
              <a:spLocks noEditPoints="1" noChangeArrowheads="1"/>
            </p:cNvSpPr>
            <p:nvPr/>
          </p:nvSpPr>
          <p:spPr bwMode="auto">
            <a:xfrm>
              <a:off x="2873" y="240"/>
              <a:ext cx="936" cy="79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3300"/>
            </a:solidFill>
            <a:ln w="9525">
              <a:solidFill>
                <a:schemeClr val="tx1"/>
              </a:solidFill>
              <a:miter lim="800000"/>
              <a:headEnd/>
              <a:tailEnd/>
            </a:ln>
          </p:spPr>
          <p:txBody>
            <a:bodyPr/>
            <a:lstStyle/>
            <a:p>
              <a:endParaRPr lang="ja-JP" altLang="en-US"/>
            </a:p>
          </p:txBody>
        </p:sp>
        <p:sp>
          <p:nvSpPr>
            <p:cNvPr id="69664" name="Pyr2"/>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9966"/>
            </a:solidFill>
            <a:ln w="9525">
              <a:solidFill>
                <a:srgbClr val="000000"/>
              </a:solidFill>
              <a:miter lim="800000"/>
              <a:headEnd/>
              <a:tailEnd/>
            </a:ln>
          </p:spPr>
          <p:txBody>
            <a:bodyPr/>
            <a:lstStyle/>
            <a:p>
              <a:endParaRPr lang="ja-JP" altLang="en-US"/>
            </a:p>
          </p:txBody>
        </p:sp>
        <p:sp>
          <p:nvSpPr>
            <p:cNvPr id="69665" name="Pyr3"/>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FF66"/>
            </a:solidFill>
            <a:ln w="9525">
              <a:solidFill>
                <a:srgbClr val="000000"/>
              </a:solidFill>
              <a:miter lim="800000"/>
              <a:headEnd/>
              <a:tailEnd/>
            </a:ln>
          </p:spPr>
          <p:txBody>
            <a:bodyPr/>
            <a:lstStyle/>
            <a:p>
              <a:endParaRPr lang="ja-JP" altLang="en-US"/>
            </a:p>
          </p:txBody>
        </p:sp>
        <p:sp>
          <p:nvSpPr>
            <p:cNvPr id="69666" name="Pyr4"/>
            <p:cNvSpPr>
              <a:spLocks noEditPoints="1" noChangeArrowheads="1"/>
            </p:cNvSpPr>
            <p:nvPr/>
          </p:nvSpPr>
          <p:spPr bwMode="auto">
            <a:xfrm>
              <a:off x="1248" y="2904"/>
              <a:ext cx="4176"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CCFF99"/>
            </a:solidFill>
            <a:ln w="9525">
              <a:solidFill>
                <a:srgbClr val="000000"/>
              </a:solidFill>
              <a:miter lim="800000"/>
              <a:headEnd/>
              <a:tailEnd/>
            </a:ln>
          </p:spPr>
          <p:txBody>
            <a:bodyPr/>
            <a:lstStyle/>
            <a:p>
              <a:endParaRPr lang="ja-JP" altLang="en-US"/>
            </a:p>
          </p:txBody>
        </p:sp>
      </p:grpSp>
      <p:sp>
        <p:nvSpPr>
          <p:cNvPr id="69636" name="Text Box 8"/>
          <p:cNvSpPr txBox="1">
            <a:spLocks noChangeArrowheads="1"/>
          </p:cNvSpPr>
          <p:nvPr/>
        </p:nvSpPr>
        <p:spPr bwMode="auto">
          <a:xfrm>
            <a:off x="1331913" y="1628775"/>
            <a:ext cx="692150" cy="396875"/>
          </a:xfrm>
          <a:prstGeom prst="rect">
            <a:avLst/>
          </a:prstGeom>
          <a:solidFill>
            <a:schemeClr val="bg1"/>
          </a:solidFill>
          <a:ln w="9525" algn="ctr">
            <a:noFill/>
            <a:miter lim="800000"/>
            <a:headEnd/>
            <a:tailEnd/>
          </a:ln>
        </p:spPr>
        <p:txBody>
          <a:bodyPr wrap="none">
            <a:spAutoFit/>
          </a:bodyPr>
          <a:lstStyle/>
          <a:p>
            <a:pPr algn="l"/>
            <a:r>
              <a:rPr lang="ja-JP" altLang="en-US" sz="2000">
                <a:solidFill>
                  <a:srgbClr val="777777"/>
                </a:solidFill>
              </a:rPr>
              <a:t>事故</a:t>
            </a:r>
          </a:p>
        </p:txBody>
      </p:sp>
      <p:sp>
        <p:nvSpPr>
          <p:cNvPr id="69637" name="Text Box 9"/>
          <p:cNvSpPr txBox="1">
            <a:spLocks noChangeArrowheads="1"/>
          </p:cNvSpPr>
          <p:nvPr/>
        </p:nvSpPr>
        <p:spPr bwMode="auto">
          <a:xfrm>
            <a:off x="684213" y="2781300"/>
            <a:ext cx="1470025" cy="396875"/>
          </a:xfrm>
          <a:prstGeom prst="rect">
            <a:avLst/>
          </a:prstGeom>
          <a:solidFill>
            <a:schemeClr val="bg1"/>
          </a:solidFill>
          <a:ln w="9525" algn="ctr">
            <a:noFill/>
            <a:miter lim="800000"/>
            <a:headEnd/>
            <a:tailEnd/>
          </a:ln>
        </p:spPr>
        <p:txBody>
          <a:bodyPr wrap="none">
            <a:spAutoFit/>
          </a:bodyPr>
          <a:lstStyle/>
          <a:p>
            <a:pPr algn="l"/>
            <a:r>
              <a:rPr lang="ja-JP" altLang="en-US" sz="2000">
                <a:solidFill>
                  <a:srgbClr val="777777"/>
                </a:solidFill>
              </a:rPr>
              <a:t>インシデント</a:t>
            </a:r>
          </a:p>
        </p:txBody>
      </p:sp>
      <p:sp>
        <p:nvSpPr>
          <p:cNvPr id="69638" name="Text Box 10"/>
          <p:cNvSpPr txBox="1">
            <a:spLocks noChangeArrowheads="1"/>
          </p:cNvSpPr>
          <p:nvPr/>
        </p:nvSpPr>
        <p:spPr bwMode="auto">
          <a:xfrm>
            <a:off x="679450" y="5661025"/>
            <a:ext cx="1973263" cy="701675"/>
          </a:xfrm>
          <a:prstGeom prst="rect">
            <a:avLst/>
          </a:prstGeom>
          <a:solidFill>
            <a:schemeClr val="bg1"/>
          </a:solidFill>
          <a:ln w="9525" algn="ctr">
            <a:noFill/>
            <a:miter lim="800000"/>
            <a:headEnd/>
            <a:tailEnd/>
          </a:ln>
        </p:spPr>
        <p:txBody>
          <a:bodyPr wrap="none">
            <a:spAutoFit/>
          </a:bodyPr>
          <a:lstStyle/>
          <a:p>
            <a:r>
              <a:rPr lang="ja-JP" altLang="en-US" sz="2000" b="1"/>
              <a:t>日常業務の中の</a:t>
            </a:r>
          </a:p>
          <a:p>
            <a:r>
              <a:rPr lang="ja-JP" altLang="en-US" sz="2000" b="1"/>
              <a:t>危険</a:t>
            </a:r>
          </a:p>
        </p:txBody>
      </p:sp>
      <p:sp>
        <p:nvSpPr>
          <p:cNvPr id="69639" name="Text Box 11"/>
          <p:cNvSpPr txBox="1">
            <a:spLocks noChangeArrowheads="1"/>
          </p:cNvSpPr>
          <p:nvPr/>
        </p:nvSpPr>
        <p:spPr bwMode="auto">
          <a:xfrm>
            <a:off x="827088" y="4292600"/>
            <a:ext cx="1564852" cy="400110"/>
          </a:xfrm>
          <a:prstGeom prst="rect">
            <a:avLst/>
          </a:prstGeom>
          <a:solidFill>
            <a:schemeClr val="bg1"/>
          </a:solidFill>
          <a:ln w="9525" algn="ctr">
            <a:noFill/>
            <a:miter lim="800000"/>
            <a:headEnd/>
            <a:tailEnd/>
          </a:ln>
        </p:spPr>
        <p:txBody>
          <a:bodyPr wrap="none">
            <a:spAutoFit/>
          </a:bodyPr>
          <a:lstStyle/>
          <a:p>
            <a:pPr algn="l"/>
            <a:r>
              <a:rPr lang="ja-JP" altLang="en-US" sz="2000" dirty="0">
                <a:solidFill>
                  <a:srgbClr val="777777"/>
                </a:solidFill>
              </a:rPr>
              <a:t>ヒヤリ・ハット</a:t>
            </a:r>
          </a:p>
        </p:txBody>
      </p:sp>
      <p:sp>
        <p:nvSpPr>
          <p:cNvPr id="69640" name="Text Box 12"/>
          <p:cNvSpPr txBox="1">
            <a:spLocks noChangeArrowheads="1"/>
          </p:cNvSpPr>
          <p:nvPr/>
        </p:nvSpPr>
        <p:spPr bwMode="auto">
          <a:xfrm>
            <a:off x="2051050" y="1341438"/>
            <a:ext cx="2867025" cy="701675"/>
          </a:xfrm>
          <a:prstGeom prst="rect">
            <a:avLst/>
          </a:prstGeom>
          <a:noFill/>
          <a:ln w="9525" algn="ctr">
            <a:noFill/>
            <a:miter lim="800000"/>
            <a:headEnd/>
            <a:tailEnd/>
          </a:ln>
        </p:spPr>
        <p:txBody>
          <a:bodyPr wrap="none">
            <a:spAutoFit/>
          </a:bodyPr>
          <a:lstStyle/>
          <a:p>
            <a:pPr algn="l"/>
            <a:r>
              <a:rPr lang="ja-JP" altLang="en-US" sz="2000">
                <a:solidFill>
                  <a:srgbClr val="777777"/>
                </a:solidFill>
              </a:rPr>
              <a:t>人の死傷、重大な物損が</a:t>
            </a:r>
          </a:p>
          <a:p>
            <a:pPr algn="l"/>
            <a:r>
              <a:rPr lang="ja-JP" altLang="en-US" sz="2000">
                <a:solidFill>
                  <a:srgbClr val="777777"/>
                </a:solidFill>
              </a:rPr>
              <a:t>発生</a:t>
            </a:r>
          </a:p>
        </p:txBody>
      </p:sp>
      <p:sp>
        <p:nvSpPr>
          <p:cNvPr id="69641" name="Text Box 13"/>
          <p:cNvSpPr txBox="1">
            <a:spLocks noChangeArrowheads="1"/>
          </p:cNvSpPr>
          <p:nvPr/>
        </p:nvSpPr>
        <p:spPr bwMode="auto">
          <a:xfrm>
            <a:off x="2339975" y="2565400"/>
            <a:ext cx="3209925" cy="701675"/>
          </a:xfrm>
          <a:prstGeom prst="rect">
            <a:avLst/>
          </a:prstGeom>
          <a:noFill/>
          <a:ln w="9525" algn="ctr">
            <a:noFill/>
            <a:miter lim="800000"/>
            <a:headEnd/>
            <a:tailEnd/>
          </a:ln>
        </p:spPr>
        <p:txBody>
          <a:bodyPr wrap="none">
            <a:spAutoFit/>
          </a:bodyPr>
          <a:lstStyle/>
          <a:p>
            <a:pPr algn="l"/>
            <a:r>
              <a:rPr lang="ja-JP" altLang="en-US" sz="2000">
                <a:solidFill>
                  <a:srgbClr val="777777"/>
                </a:solidFill>
              </a:rPr>
              <a:t>もう少しで被害に結びついた</a:t>
            </a:r>
          </a:p>
          <a:p>
            <a:pPr algn="l"/>
            <a:r>
              <a:rPr lang="ja-JP" altLang="en-US" sz="2000">
                <a:solidFill>
                  <a:srgbClr val="777777"/>
                </a:solidFill>
              </a:rPr>
              <a:t>であろう出来事</a:t>
            </a:r>
          </a:p>
        </p:txBody>
      </p:sp>
      <p:sp>
        <p:nvSpPr>
          <p:cNvPr id="69642" name="Text Box 14"/>
          <p:cNvSpPr txBox="1">
            <a:spLocks noChangeArrowheads="1"/>
          </p:cNvSpPr>
          <p:nvPr/>
        </p:nvSpPr>
        <p:spPr bwMode="auto">
          <a:xfrm>
            <a:off x="2627313" y="3860800"/>
            <a:ext cx="3205162" cy="1006475"/>
          </a:xfrm>
          <a:prstGeom prst="rect">
            <a:avLst/>
          </a:prstGeom>
          <a:noFill/>
          <a:ln w="9525" algn="ctr">
            <a:noFill/>
            <a:miter lim="800000"/>
            <a:headEnd/>
            <a:tailEnd/>
          </a:ln>
        </p:spPr>
        <p:txBody>
          <a:bodyPr wrap="none">
            <a:spAutoFit/>
          </a:bodyPr>
          <a:lstStyle/>
          <a:p>
            <a:pPr algn="l"/>
            <a:r>
              <a:rPr lang="ja-JP" altLang="en-US" sz="2000">
                <a:solidFill>
                  <a:srgbClr val="777777"/>
                </a:solidFill>
              </a:rPr>
              <a:t>被害が起きるかもしれないと</a:t>
            </a:r>
          </a:p>
          <a:p>
            <a:pPr algn="l"/>
            <a:r>
              <a:rPr lang="ja-JP" altLang="en-US" sz="2000">
                <a:solidFill>
                  <a:srgbClr val="777777"/>
                </a:solidFill>
              </a:rPr>
              <a:t>思ってヒヤッとした、</a:t>
            </a:r>
          </a:p>
          <a:p>
            <a:pPr algn="l"/>
            <a:r>
              <a:rPr lang="ja-JP" altLang="en-US" sz="2000">
                <a:solidFill>
                  <a:srgbClr val="777777"/>
                </a:solidFill>
              </a:rPr>
              <a:t>ハッとした出来事</a:t>
            </a:r>
          </a:p>
        </p:txBody>
      </p:sp>
      <p:sp>
        <p:nvSpPr>
          <p:cNvPr id="69643" name="Text Box 15"/>
          <p:cNvSpPr txBox="1">
            <a:spLocks noChangeArrowheads="1"/>
          </p:cNvSpPr>
          <p:nvPr/>
        </p:nvSpPr>
        <p:spPr bwMode="auto">
          <a:xfrm>
            <a:off x="2987675" y="5300663"/>
            <a:ext cx="2868613" cy="1006475"/>
          </a:xfrm>
          <a:prstGeom prst="rect">
            <a:avLst/>
          </a:prstGeom>
          <a:noFill/>
          <a:ln w="9525" algn="ctr">
            <a:noFill/>
            <a:miter lim="800000"/>
            <a:headEnd/>
            <a:tailEnd/>
          </a:ln>
        </p:spPr>
        <p:txBody>
          <a:bodyPr wrap="none">
            <a:spAutoFit/>
          </a:bodyPr>
          <a:lstStyle/>
          <a:p>
            <a:pPr algn="l"/>
            <a:r>
              <a:rPr lang="ja-JP" altLang="en-US" sz="2000" b="1"/>
              <a:t>日常業務の中で、被害に</a:t>
            </a:r>
          </a:p>
          <a:p>
            <a:pPr algn="l"/>
            <a:r>
              <a:rPr lang="ja-JP" altLang="en-US" sz="2000" b="1"/>
              <a:t>つながるかもしれないと</a:t>
            </a:r>
          </a:p>
          <a:p>
            <a:pPr algn="l"/>
            <a:r>
              <a:rPr lang="ja-JP" altLang="en-US" sz="2000" b="1"/>
              <a:t>思った事柄</a:t>
            </a:r>
          </a:p>
        </p:txBody>
      </p:sp>
      <p:grpSp>
        <p:nvGrpSpPr>
          <p:cNvPr id="69644" name="Group 60"/>
          <p:cNvGrpSpPr>
            <a:grpSpLocks/>
          </p:cNvGrpSpPr>
          <p:nvPr/>
        </p:nvGrpSpPr>
        <p:grpSpPr bwMode="auto">
          <a:xfrm>
            <a:off x="6732588" y="2420938"/>
            <a:ext cx="2087562" cy="1223962"/>
            <a:chOff x="4286" y="1525"/>
            <a:chExt cx="1270" cy="771"/>
          </a:xfrm>
        </p:grpSpPr>
        <p:grpSp>
          <p:nvGrpSpPr>
            <p:cNvPr id="69652" name="Group 46"/>
            <p:cNvGrpSpPr>
              <a:grpSpLocks/>
            </p:cNvGrpSpPr>
            <p:nvPr/>
          </p:nvGrpSpPr>
          <p:grpSpPr bwMode="auto">
            <a:xfrm flipH="1">
              <a:off x="4941" y="1814"/>
              <a:ext cx="615" cy="434"/>
              <a:chOff x="3833" y="1842"/>
              <a:chExt cx="1406" cy="862"/>
            </a:xfrm>
          </p:grpSpPr>
          <p:sp>
            <p:nvSpPr>
              <p:cNvPr id="69655" name="Oval 47"/>
              <p:cNvSpPr>
                <a:spLocks noChangeArrowheads="1"/>
              </p:cNvSpPr>
              <p:nvPr/>
            </p:nvSpPr>
            <p:spPr bwMode="auto">
              <a:xfrm>
                <a:off x="4105" y="1842"/>
                <a:ext cx="952" cy="636"/>
              </a:xfrm>
              <a:prstGeom prst="ellipse">
                <a:avLst/>
              </a:prstGeom>
              <a:solidFill>
                <a:srgbClr val="CCFFFF"/>
              </a:solidFill>
              <a:ln w="9525" algn="ctr">
                <a:solidFill>
                  <a:schemeClr val="tx1"/>
                </a:solidFill>
                <a:round/>
                <a:headEnd/>
                <a:tailEnd/>
              </a:ln>
            </p:spPr>
            <p:txBody>
              <a:bodyPr anchor="ctr">
                <a:spAutoFit/>
              </a:bodyPr>
              <a:lstStyle/>
              <a:p>
                <a:endParaRPr lang="ja-JP" altLang="en-US"/>
              </a:p>
            </p:txBody>
          </p:sp>
          <p:sp>
            <p:nvSpPr>
              <p:cNvPr id="69656" name="Oval 48"/>
              <p:cNvSpPr>
                <a:spLocks noChangeArrowheads="1"/>
              </p:cNvSpPr>
              <p:nvPr/>
            </p:nvSpPr>
            <p:spPr bwMode="auto">
              <a:xfrm>
                <a:off x="3969" y="1979"/>
                <a:ext cx="771" cy="576"/>
              </a:xfrm>
              <a:prstGeom prst="ellipse">
                <a:avLst/>
              </a:prstGeom>
              <a:solidFill>
                <a:schemeClr val="bg1"/>
              </a:solidFill>
              <a:ln w="9525" algn="ctr">
                <a:solidFill>
                  <a:schemeClr val="tx1"/>
                </a:solidFill>
                <a:round/>
                <a:headEnd/>
                <a:tailEnd/>
              </a:ln>
            </p:spPr>
            <p:txBody>
              <a:bodyPr anchor="ctr">
                <a:spAutoFit/>
              </a:bodyPr>
              <a:lstStyle/>
              <a:p>
                <a:endParaRPr lang="ja-JP" altLang="en-US"/>
              </a:p>
            </p:txBody>
          </p:sp>
          <p:sp>
            <p:nvSpPr>
              <p:cNvPr id="69657" name="AutoShape 49"/>
              <p:cNvSpPr>
                <a:spLocks noChangeArrowheads="1"/>
              </p:cNvSpPr>
              <p:nvPr/>
            </p:nvSpPr>
            <p:spPr bwMode="auto">
              <a:xfrm rot="-5950120">
                <a:off x="4750" y="2159"/>
                <a:ext cx="353" cy="353"/>
              </a:xfrm>
              <a:prstGeom prst="moon">
                <a:avLst>
                  <a:gd name="adj" fmla="val 50000"/>
                </a:avLst>
              </a:prstGeom>
              <a:solidFill>
                <a:schemeClr val="bg1"/>
              </a:solidFill>
              <a:ln w="9525" algn="ctr">
                <a:solidFill>
                  <a:schemeClr val="tx1"/>
                </a:solidFill>
                <a:miter lim="800000"/>
                <a:headEnd/>
                <a:tailEnd/>
              </a:ln>
            </p:spPr>
            <p:txBody>
              <a:bodyPr anchor="ctr">
                <a:spAutoFit/>
              </a:bodyPr>
              <a:lstStyle/>
              <a:p>
                <a:endParaRPr lang="ja-JP" altLang="en-US"/>
              </a:p>
            </p:txBody>
          </p:sp>
          <p:sp>
            <p:nvSpPr>
              <p:cNvPr id="69658" name="Rectangle 50"/>
              <p:cNvSpPr>
                <a:spLocks noChangeArrowheads="1"/>
              </p:cNvSpPr>
              <p:nvPr/>
            </p:nvSpPr>
            <p:spPr bwMode="auto">
              <a:xfrm>
                <a:off x="3833" y="2024"/>
                <a:ext cx="680" cy="590"/>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69659" name="Rectangle 51"/>
              <p:cNvSpPr>
                <a:spLocks noChangeArrowheads="1"/>
              </p:cNvSpPr>
              <p:nvPr/>
            </p:nvSpPr>
            <p:spPr bwMode="auto">
              <a:xfrm>
                <a:off x="4459" y="2205"/>
                <a:ext cx="272" cy="363"/>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69660" name="Rectangle 52"/>
              <p:cNvSpPr>
                <a:spLocks noChangeArrowheads="1"/>
              </p:cNvSpPr>
              <p:nvPr/>
            </p:nvSpPr>
            <p:spPr bwMode="auto">
              <a:xfrm>
                <a:off x="4649" y="2341"/>
                <a:ext cx="545" cy="363"/>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69661" name="Rectangle 53"/>
              <p:cNvSpPr>
                <a:spLocks noChangeArrowheads="1"/>
              </p:cNvSpPr>
              <p:nvPr/>
            </p:nvSpPr>
            <p:spPr bwMode="auto">
              <a:xfrm>
                <a:off x="5067" y="2069"/>
                <a:ext cx="172" cy="363"/>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69662" name="Rectangle 54"/>
              <p:cNvSpPr>
                <a:spLocks noChangeArrowheads="1"/>
              </p:cNvSpPr>
              <p:nvPr/>
            </p:nvSpPr>
            <p:spPr bwMode="auto">
              <a:xfrm rot="-1524283">
                <a:off x="4431" y="2187"/>
                <a:ext cx="354" cy="363"/>
              </a:xfrm>
              <a:prstGeom prst="rect">
                <a:avLst/>
              </a:prstGeom>
              <a:solidFill>
                <a:schemeClr val="bg1"/>
              </a:solidFill>
              <a:ln w="9525" algn="ctr">
                <a:noFill/>
                <a:miter lim="800000"/>
                <a:headEnd/>
                <a:tailEnd/>
              </a:ln>
            </p:spPr>
            <p:txBody>
              <a:bodyPr anchor="ctr">
                <a:spAutoFit/>
              </a:bodyPr>
              <a:lstStyle/>
              <a:p>
                <a:endParaRPr lang="ja-JP" altLang="en-US"/>
              </a:p>
            </p:txBody>
          </p:sp>
        </p:grpSp>
        <p:pic>
          <p:nvPicPr>
            <p:cNvPr id="69653" name="Picture 55"/>
            <p:cNvPicPr>
              <a:picLocks noChangeAspect="1" noChangeArrowheads="1"/>
            </p:cNvPicPr>
            <p:nvPr/>
          </p:nvPicPr>
          <p:blipFill>
            <a:blip r:embed="rId3" cstate="print"/>
            <a:srcRect/>
            <a:stretch>
              <a:fillRect/>
            </a:stretch>
          </p:blipFill>
          <p:spPr bwMode="auto">
            <a:xfrm>
              <a:off x="4555" y="1670"/>
              <a:ext cx="481" cy="626"/>
            </a:xfrm>
            <a:prstGeom prst="rect">
              <a:avLst/>
            </a:prstGeom>
            <a:noFill/>
            <a:ln w="9525" algn="ctr">
              <a:noFill/>
              <a:miter lim="800000"/>
              <a:headEnd/>
              <a:tailEnd/>
            </a:ln>
          </p:spPr>
        </p:pic>
        <p:pic>
          <p:nvPicPr>
            <p:cNvPr id="69654" name="Picture 56"/>
            <p:cNvPicPr>
              <a:picLocks noChangeAspect="1" noChangeArrowheads="1"/>
            </p:cNvPicPr>
            <p:nvPr/>
          </p:nvPicPr>
          <p:blipFill>
            <a:blip r:embed="rId4" cstate="print"/>
            <a:srcRect/>
            <a:stretch>
              <a:fillRect/>
            </a:stretch>
          </p:blipFill>
          <p:spPr bwMode="auto">
            <a:xfrm>
              <a:off x="4286" y="1525"/>
              <a:ext cx="539" cy="591"/>
            </a:xfrm>
            <a:prstGeom prst="rect">
              <a:avLst/>
            </a:prstGeom>
            <a:noFill/>
            <a:ln w="9525" algn="ctr">
              <a:noFill/>
              <a:miter lim="800000"/>
              <a:headEnd/>
              <a:tailEnd/>
            </a:ln>
          </p:spPr>
        </p:pic>
      </p:grpSp>
      <p:sp>
        <p:nvSpPr>
          <p:cNvPr id="69645" name="AutoShape 57"/>
          <p:cNvSpPr>
            <a:spLocks noChangeArrowheads="1"/>
          </p:cNvSpPr>
          <p:nvPr/>
        </p:nvSpPr>
        <p:spPr bwMode="auto">
          <a:xfrm>
            <a:off x="6443663" y="2205038"/>
            <a:ext cx="2376487" cy="1728787"/>
          </a:xfrm>
          <a:prstGeom prst="cloudCallout">
            <a:avLst>
              <a:gd name="adj1" fmla="val -19606"/>
              <a:gd name="adj2" fmla="val 60745"/>
            </a:avLst>
          </a:prstGeom>
          <a:noFill/>
          <a:ln w="9525">
            <a:solidFill>
              <a:schemeClr val="tx1"/>
            </a:solidFill>
            <a:round/>
            <a:headEnd/>
            <a:tailEnd/>
          </a:ln>
        </p:spPr>
        <p:txBody>
          <a:bodyPr/>
          <a:lstStyle/>
          <a:p>
            <a:endParaRPr lang="ja-JP" altLang="ja-JP" sz="2000">
              <a:ea typeface="HG丸ｺﾞｼｯｸM-PRO" pitchFamily="50" charset="-128"/>
            </a:endParaRPr>
          </a:p>
        </p:txBody>
      </p:sp>
      <p:pic>
        <p:nvPicPr>
          <p:cNvPr id="69646" name="Picture 59"/>
          <p:cNvPicPr>
            <a:picLocks noChangeAspect="1" noChangeArrowheads="1"/>
          </p:cNvPicPr>
          <p:nvPr/>
        </p:nvPicPr>
        <p:blipFill>
          <a:blip r:embed="rId5" cstate="print"/>
          <a:srcRect/>
          <a:stretch>
            <a:fillRect/>
          </a:stretch>
        </p:blipFill>
        <p:spPr bwMode="auto">
          <a:xfrm>
            <a:off x="6084888" y="4005263"/>
            <a:ext cx="2092325" cy="2555875"/>
          </a:xfrm>
          <a:prstGeom prst="rect">
            <a:avLst/>
          </a:prstGeom>
          <a:noFill/>
          <a:ln w="9525" algn="ctr">
            <a:noFill/>
            <a:miter lim="800000"/>
            <a:headEnd/>
            <a:tailEnd/>
          </a:ln>
        </p:spPr>
      </p:pic>
      <p:pic>
        <p:nvPicPr>
          <p:cNvPr id="69647" name="Picture 44"/>
          <p:cNvPicPr>
            <a:picLocks noChangeAspect="1" noChangeArrowheads="1"/>
          </p:cNvPicPr>
          <p:nvPr/>
        </p:nvPicPr>
        <p:blipFill>
          <a:blip r:embed="rId6" cstate="print"/>
          <a:srcRect/>
          <a:stretch>
            <a:fillRect/>
          </a:stretch>
        </p:blipFill>
        <p:spPr bwMode="auto">
          <a:xfrm>
            <a:off x="7667625" y="4292600"/>
            <a:ext cx="258763" cy="793750"/>
          </a:xfrm>
          <a:prstGeom prst="rect">
            <a:avLst/>
          </a:prstGeom>
          <a:noFill/>
          <a:ln w="9525" algn="ctr">
            <a:noFill/>
            <a:miter lim="800000"/>
            <a:headEnd/>
            <a:tailEnd/>
          </a:ln>
        </p:spPr>
      </p:pic>
      <p:sp>
        <p:nvSpPr>
          <p:cNvPr id="69648" name="AutoShape 61"/>
          <p:cNvSpPr>
            <a:spLocks noChangeArrowheads="1"/>
          </p:cNvSpPr>
          <p:nvPr/>
        </p:nvSpPr>
        <p:spPr bwMode="auto">
          <a:xfrm>
            <a:off x="250825" y="5300663"/>
            <a:ext cx="5761038" cy="1223962"/>
          </a:xfrm>
          <a:prstGeom prst="roundRect">
            <a:avLst>
              <a:gd name="adj" fmla="val 16667"/>
            </a:avLst>
          </a:prstGeom>
          <a:noFill/>
          <a:ln w="25400" algn="ctr">
            <a:solidFill>
              <a:srgbClr val="0000FF"/>
            </a:solidFill>
            <a:prstDash val="dash"/>
            <a:round/>
            <a:headEnd/>
            <a:tailEnd/>
          </a:ln>
        </p:spPr>
        <p:txBody>
          <a:bodyPr anchor="ctr">
            <a:spAutoFit/>
          </a:bodyPr>
          <a:lstStyle/>
          <a:p>
            <a:endParaRPr lang="ja-JP" altLang="en-US"/>
          </a:p>
        </p:txBody>
      </p:sp>
      <p:pic>
        <p:nvPicPr>
          <p:cNvPr id="69649" name="Picture 62"/>
          <p:cNvPicPr>
            <a:picLocks noChangeAspect="1" noChangeArrowheads="1"/>
          </p:cNvPicPr>
          <p:nvPr/>
        </p:nvPicPr>
        <p:blipFill>
          <a:blip r:embed="rId7" cstate="print"/>
          <a:srcRect/>
          <a:stretch>
            <a:fillRect/>
          </a:stretch>
        </p:blipFill>
        <p:spPr bwMode="auto">
          <a:xfrm>
            <a:off x="6537325" y="6592888"/>
            <a:ext cx="1871663" cy="250825"/>
          </a:xfrm>
          <a:prstGeom prst="rect">
            <a:avLst/>
          </a:prstGeom>
          <a:noFill/>
          <a:ln w="9525" algn="ctr">
            <a:noFill/>
            <a:miter lim="800000"/>
            <a:headEnd/>
            <a:tailEnd/>
          </a:ln>
        </p:spPr>
      </p:pic>
      <p:sp>
        <p:nvSpPr>
          <p:cNvPr id="188479" name="Rectangle 63"/>
          <p:cNvSpPr>
            <a:spLocks noChangeArrowheads="1"/>
          </p:cNvSpPr>
          <p:nvPr/>
        </p:nvSpPr>
        <p:spPr bwMode="auto">
          <a:xfrm>
            <a:off x="0" y="-158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lgn="l">
              <a:defRPr/>
            </a:pPr>
            <a:r>
              <a:rPr lang="ja-JP" altLang="en-US" sz="2800" dirty="0"/>
              <a:t>        ⑦</a:t>
            </a:r>
            <a:r>
              <a:rPr lang="en-US" altLang="ja-JP" sz="2800" dirty="0"/>
              <a:t>-1 </a:t>
            </a:r>
            <a:r>
              <a:rPr lang="ja-JP" altLang="en-US" sz="2800" dirty="0"/>
              <a:t>潜在する危険の掘り起こし：対象</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82</a:t>
            </a:fld>
            <a:endParaRPr lang="en-US" altLang="ja-JP"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0" name="Rectangle 4"/>
          <p:cNvSpPr>
            <a:spLocks noChangeArrowheads="1"/>
          </p:cNvSpPr>
          <p:nvPr/>
        </p:nvSpPr>
        <p:spPr bwMode="auto">
          <a:xfrm>
            <a:off x="0" y="-27384"/>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⑦</a:t>
            </a:r>
            <a:r>
              <a:rPr lang="en-US" altLang="ja-JP" sz="2800" dirty="0"/>
              <a:t>-2 </a:t>
            </a:r>
            <a:r>
              <a:rPr lang="ja-JP" altLang="en-US" sz="2800" dirty="0"/>
              <a:t>潜在する危険の掘り起こし：イメージ</a:t>
            </a:r>
          </a:p>
        </p:txBody>
      </p:sp>
      <p:sp>
        <p:nvSpPr>
          <p:cNvPr id="70660" name="AutoShape 5"/>
          <p:cNvSpPr>
            <a:spLocks noChangeArrowheads="1"/>
          </p:cNvSpPr>
          <p:nvPr/>
        </p:nvSpPr>
        <p:spPr bwMode="auto">
          <a:xfrm>
            <a:off x="1916113" y="1439863"/>
            <a:ext cx="977900" cy="6540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lgn="ctr">
            <a:noFill/>
            <a:miter lim="800000"/>
            <a:headEnd/>
            <a:tailEnd/>
          </a:ln>
        </p:spPr>
        <p:txBody>
          <a:bodyPr anchor="ctr">
            <a:spAutoFit/>
          </a:bodyPr>
          <a:lstStyle/>
          <a:p>
            <a:endParaRPr lang="ja-JP" altLang="en-US"/>
          </a:p>
        </p:txBody>
      </p:sp>
      <p:sp>
        <p:nvSpPr>
          <p:cNvPr id="70661" name="Rectangle 6"/>
          <p:cNvSpPr>
            <a:spLocks noChangeArrowheads="1"/>
          </p:cNvSpPr>
          <p:nvPr/>
        </p:nvSpPr>
        <p:spPr bwMode="auto">
          <a:xfrm>
            <a:off x="539750" y="4724400"/>
            <a:ext cx="8064500" cy="1657350"/>
          </a:xfrm>
          <a:prstGeom prst="rect">
            <a:avLst/>
          </a:prstGeom>
          <a:gradFill rotWithShape="1">
            <a:gsLst>
              <a:gs pos="0">
                <a:srgbClr val="CC6600"/>
              </a:gs>
              <a:gs pos="100000">
                <a:schemeClr val="bg1"/>
              </a:gs>
            </a:gsLst>
            <a:lin ang="5400000" scaled="1"/>
          </a:gradFill>
          <a:ln w="9525" algn="ctr">
            <a:noFill/>
            <a:miter lim="800000"/>
            <a:headEnd/>
            <a:tailEnd/>
          </a:ln>
        </p:spPr>
        <p:txBody>
          <a:bodyPr anchor="ctr">
            <a:spAutoFit/>
          </a:bodyPr>
          <a:lstStyle/>
          <a:p>
            <a:endParaRPr lang="ja-JP" altLang="en-US"/>
          </a:p>
        </p:txBody>
      </p:sp>
      <p:sp>
        <p:nvSpPr>
          <p:cNvPr id="70662" name="AutoShape 7"/>
          <p:cNvSpPr>
            <a:spLocks noChangeArrowheads="1"/>
          </p:cNvSpPr>
          <p:nvPr/>
        </p:nvSpPr>
        <p:spPr bwMode="auto">
          <a:xfrm rot="5400000">
            <a:off x="2327275" y="1793876"/>
            <a:ext cx="898525" cy="711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lgn="ctr">
            <a:noFill/>
            <a:miter lim="800000"/>
            <a:headEnd/>
            <a:tailEnd/>
          </a:ln>
        </p:spPr>
        <p:txBody>
          <a:bodyPr anchor="ctr">
            <a:spAutoFit/>
          </a:bodyPr>
          <a:lstStyle/>
          <a:p>
            <a:endParaRPr lang="ja-JP" altLang="en-US"/>
          </a:p>
        </p:txBody>
      </p:sp>
      <p:sp>
        <p:nvSpPr>
          <p:cNvPr id="70663" name="AutoShape 8"/>
          <p:cNvSpPr>
            <a:spLocks noChangeArrowheads="1"/>
          </p:cNvSpPr>
          <p:nvPr/>
        </p:nvSpPr>
        <p:spPr bwMode="auto">
          <a:xfrm rot="-5400000">
            <a:off x="1535112" y="1793876"/>
            <a:ext cx="898525" cy="711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lgn="ctr">
            <a:noFill/>
            <a:miter lim="800000"/>
            <a:headEnd/>
            <a:tailEnd/>
          </a:ln>
        </p:spPr>
        <p:txBody>
          <a:bodyPr anchor="ctr">
            <a:spAutoFit/>
          </a:bodyPr>
          <a:lstStyle/>
          <a:p>
            <a:endParaRPr lang="ja-JP" altLang="en-US"/>
          </a:p>
        </p:txBody>
      </p:sp>
      <p:sp>
        <p:nvSpPr>
          <p:cNvPr id="70664" name="AutoShape 9"/>
          <p:cNvSpPr>
            <a:spLocks noChangeArrowheads="1"/>
          </p:cNvSpPr>
          <p:nvPr/>
        </p:nvSpPr>
        <p:spPr bwMode="auto">
          <a:xfrm rot="10800000">
            <a:off x="1916113" y="2232025"/>
            <a:ext cx="977900" cy="6540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lgn="ctr">
            <a:noFill/>
            <a:miter lim="800000"/>
            <a:headEnd/>
            <a:tailEnd/>
          </a:ln>
        </p:spPr>
        <p:txBody>
          <a:bodyPr anchor="ctr">
            <a:spAutoFit/>
          </a:bodyPr>
          <a:lstStyle/>
          <a:p>
            <a:endParaRPr lang="ja-JP" altLang="en-US"/>
          </a:p>
        </p:txBody>
      </p:sp>
      <p:sp>
        <p:nvSpPr>
          <p:cNvPr id="70665" name="Rectangle 13"/>
          <p:cNvSpPr>
            <a:spLocks noChangeArrowheads="1"/>
          </p:cNvSpPr>
          <p:nvPr/>
        </p:nvSpPr>
        <p:spPr bwMode="auto">
          <a:xfrm>
            <a:off x="2332038" y="2852738"/>
            <a:ext cx="73025" cy="2089150"/>
          </a:xfrm>
          <a:prstGeom prst="rect">
            <a:avLst/>
          </a:prstGeom>
          <a:solidFill>
            <a:srgbClr val="009900"/>
          </a:solidFill>
          <a:ln w="9525" algn="ctr">
            <a:noFill/>
            <a:miter lim="800000"/>
            <a:headEnd/>
            <a:tailEnd/>
          </a:ln>
        </p:spPr>
        <p:txBody>
          <a:bodyPr anchor="ctr">
            <a:spAutoFit/>
          </a:bodyPr>
          <a:lstStyle/>
          <a:p>
            <a:endParaRPr lang="ja-JP" altLang="en-US"/>
          </a:p>
        </p:txBody>
      </p:sp>
      <p:sp>
        <p:nvSpPr>
          <p:cNvPr id="70666" name="AutoShape 16"/>
          <p:cNvSpPr>
            <a:spLocks noChangeArrowheads="1"/>
          </p:cNvSpPr>
          <p:nvPr/>
        </p:nvSpPr>
        <p:spPr bwMode="auto">
          <a:xfrm>
            <a:off x="1828800" y="5084763"/>
            <a:ext cx="1079500" cy="754062"/>
          </a:xfrm>
          <a:prstGeom prst="wedgeEllipseCallout">
            <a:avLst>
              <a:gd name="adj1" fmla="val -1028"/>
              <a:gd name="adj2" fmla="val -92736"/>
            </a:avLst>
          </a:prstGeom>
          <a:gradFill rotWithShape="1">
            <a:gsLst>
              <a:gs pos="0">
                <a:srgbClr val="3B0000"/>
              </a:gs>
              <a:gs pos="50000">
                <a:srgbClr val="800000"/>
              </a:gs>
              <a:gs pos="100000">
                <a:srgbClr val="3B0000"/>
              </a:gs>
            </a:gsLst>
            <a:lin ang="0" scaled="1"/>
          </a:gradFill>
          <a:ln w="9525" algn="ctr">
            <a:noFill/>
            <a:miter lim="800000"/>
            <a:headEnd/>
            <a:tailEnd/>
          </a:ln>
        </p:spPr>
        <p:txBody>
          <a:bodyPr/>
          <a:lstStyle/>
          <a:p>
            <a:endParaRPr lang="ja-JP" altLang="ja-JP" sz="2000"/>
          </a:p>
        </p:txBody>
      </p:sp>
      <p:sp>
        <p:nvSpPr>
          <p:cNvPr id="70667" name="AutoShape 18"/>
          <p:cNvSpPr>
            <a:spLocks noChangeArrowheads="1"/>
          </p:cNvSpPr>
          <p:nvPr/>
        </p:nvSpPr>
        <p:spPr bwMode="auto">
          <a:xfrm>
            <a:off x="6659563" y="5084763"/>
            <a:ext cx="1079500" cy="754062"/>
          </a:xfrm>
          <a:prstGeom prst="wedgeEllipseCallout">
            <a:avLst>
              <a:gd name="adj1" fmla="val -1616"/>
              <a:gd name="adj2" fmla="val -75894"/>
            </a:avLst>
          </a:prstGeom>
          <a:gradFill rotWithShape="1">
            <a:gsLst>
              <a:gs pos="0">
                <a:srgbClr val="3B0000"/>
              </a:gs>
              <a:gs pos="50000">
                <a:srgbClr val="800000"/>
              </a:gs>
              <a:gs pos="100000">
                <a:srgbClr val="3B0000"/>
              </a:gs>
            </a:gsLst>
            <a:lin ang="0" scaled="1"/>
          </a:gradFill>
          <a:ln w="9525" algn="ctr">
            <a:noFill/>
            <a:miter lim="800000"/>
            <a:headEnd/>
            <a:tailEnd/>
          </a:ln>
        </p:spPr>
        <p:txBody>
          <a:bodyPr/>
          <a:lstStyle/>
          <a:p>
            <a:endParaRPr lang="ja-JP" altLang="ja-JP" sz="2000"/>
          </a:p>
        </p:txBody>
      </p:sp>
      <p:sp>
        <p:nvSpPr>
          <p:cNvPr id="70668" name="Oval 21"/>
          <p:cNvSpPr>
            <a:spLocks noChangeArrowheads="1"/>
          </p:cNvSpPr>
          <p:nvPr/>
        </p:nvSpPr>
        <p:spPr bwMode="auto">
          <a:xfrm rot="-627449">
            <a:off x="2332038" y="3789363"/>
            <a:ext cx="1296987" cy="503237"/>
          </a:xfrm>
          <a:prstGeom prst="ellipse">
            <a:avLst/>
          </a:prstGeom>
          <a:solidFill>
            <a:srgbClr val="00FF00"/>
          </a:solidFill>
          <a:ln w="9525" algn="ctr">
            <a:noFill/>
            <a:round/>
            <a:headEnd/>
            <a:tailEnd/>
          </a:ln>
        </p:spPr>
        <p:txBody>
          <a:bodyPr anchor="ctr">
            <a:spAutoFit/>
          </a:bodyPr>
          <a:lstStyle/>
          <a:p>
            <a:endParaRPr lang="ja-JP" altLang="en-US"/>
          </a:p>
        </p:txBody>
      </p:sp>
      <p:sp>
        <p:nvSpPr>
          <p:cNvPr id="70669" name="Oval 22"/>
          <p:cNvSpPr>
            <a:spLocks noChangeArrowheads="1"/>
          </p:cNvSpPr>
          <p:nvPr/>
        </p:nvSpPr>
        <p:spPr bwMode="auto">
          <a:xfrm rot="1133245">
            <a:off x="1246188" y="3103563"/>
            <a:ext cx="1081087" cy="503237"/>
          </a:xfrm>
          <a:prstGeom prst="ellipse">
            <a:avLst/>
          </a:prstGeom>
          <a:solidFill>
            <a:srgbClr val="00FF00"/>
          </a:solidFill>
          <a:ln w="9525" algn="ctr">
            <a:noFill/>
            <a:round/>
            <a:headEnd/>
            <a:tailEnd/>
          </a:ln>
        </p:spPr>
        <p:txBody>
          <a:bodyPr anchor="ctr">
            <a:spAutoFit/>
          </a:bodyPr>
          <a:lstStyle/>
          <a:p>
            <a:endParaRPr lang="ja-JP" altLang="en-US"/>
          </a:p>
        </p:txBody>
      </p:sp>
      <p:sp>
        <p:nvSpPr>
          <p:cNvPr id="70670" name="Oval 23"/>
          <p:cNvSpPr>
            <a:spLocks noChangeArrowheads="1"/>
          </p:cNvSpPr>
          <p:nvPr/>
        </p:nvSpPr>
        <p:spPr bwMode="auto">
          <a:xfrm>
            <a:off x="2116138" y="1933575"/>
            <a:ext cx="474662" cy="414338"/>
          </a:xfrm>
          <a:prstGeom prst="ellipse">
            <a:avLst/>
          </a:prstGeom>
          <a:solidFill>
            <a:srgbClr val="FFFF00"/>
          </a:solidFill>
          <a:ln w="9525" algn="ctr">
            <a:noFill/>
            <a:round/>
            <a:headEnd/>
            <a:tailEnd/>
          </a:ln>
        </p:spPr>
        <p:txBody>
          <a:bodyPr anchor="ctr">
            <a:spAutoFit/>
          </a:bodyPr>
          <a:lstStyle/>
          <a:p>
            <a:endParaRPr lang="ja-JP" altLang="en-US"/>
          </a:p>
        </p:txBody>
      </p:sp>
      <p:sp>
        <p:nvSpPr>
          <p:cNvPr id="70671" name="Line 24"/>
          <p:cNvSpPr>
            <a:spLocks noChangeShapeType="1"/>
          </p:cNvSpPr>
          <p:nvPr/>
        </p:nvSpPr>
        <p:spPr bwMode="auto">
          <a:xfrm flipV="1">
            <a:off x="2405063" y="3933825"/>
            <a:ext cx="1150937" cy="215900"/>
          </a:xfrm>
          <a:prstGeom prst="line">
            <a:avLst/>
          </a:prstGeom>
          <a:noFill/>
          <a:ln w="9525">
            <a:solidFill>
              <a:srgbClr val="009900"/>
            </a:solidFill>
            <a:round/>
            <a:headEnd/>
            <a:tailEnd/>
          </a:ln>
        </p:spPr>
        <p:txBody>
          <a:bodyPr wrap="none">
            <a:spAutoFit/>
          </a:bodyPr>
          <a:lstStyle/>
          <a:p>
            <a:endParaRPr lang="ja-JP" altLang="en-US"/>
          </a:p>
        </p:txBody>
      </p:sp>
      <p:sp>
        <p:nvSpPr>
          <p:cNvPr id="70672" name="Line 25"/>
          <p:cNvSpPr>
            <a:spLocks noChangeShapeType="1"/>
          </p:cNvSpPr>
          <p:nvPr/>
        </p:nvSpPr>
        <p:spPr bwMode="auto">
          <a:xfrm flipV="1">
            <a:off x="2692400" y="3860800"/>
            <a:ext cx="144463" cy="215900"/>
          </a:xfrm>
          <a:prstGeom prst="line">
            <a:avLst/>
          </a:prstGeom>
          <a:noFill/>
          <a:ln w="9525">
            <a:solidFill>
              <a:srgbClr val="009900"/>
            </a:solidFill>
            <a:round/>
            <a:headEnd/>
            <a:tailEnd/>
          </a:ln>
        </p:spPr>
        <p:txBody>
          <a:bodyPr wrap="none">
            <a:spAutoFit/>
          </a:bodyPr>
          <a:lstStyle/>
          <a:p>
            <a:endParaRPr lang="ja-JP" altLang="en-US"/>
          </a:p>
        </p:txBody>
      </p:sp>
      <p:sp>
        <p:nvSpPr>
          <p:cNvPr id="70673" name="Line 26"/>
          <p:cNvSpPr>
            <a:spLocks noChangeShapeType="1"/>
          </p:cNvSpPr>
          <p:nvPr/>
        </p:nvSpPr>
        <p:spPr bwMode="auto">
          <a:xfrm>
            <a:off x="3052763" y="4005263"/>
            <a:ext cx="360362" cy="144462"/>
          </a:xfrm>
          <a:prstGeom prst="line">
            <a:avLst/>
          </a:prstGeom>
          <a:noFill/>
          <a:ln w="9525">
            <a:solidFill>
              <a:srgbClr val="009900"/>
            </a:solidFill>
            <a:round/>
            <a:headEnd/>
            <a:tailEnd/>
          </a:ln>
        </p:spPr>
        <p:txBody>
          <a:bodyPr wrap="none">
            <a:spAutoFit/>
          </a:bodyPr>
          <a:lstStyle/>
          <a:p>
            <a:endParaRPr lang="ja-JP" altLang="en-US"/>
          </a:p>
        </p:txBody>
      </p:sp>
      <p:sp>
        <p:nvSpPr>
          <p:cNvPr id="70674" name="Line 27"/>
          <p:cNvSpPr>
            <a:spLocks noChangeShapeType="1"/>
          </p:cNvSpPr>
          <p:nvPr/>
        </p:nvSpPr>
        <p:spPr bwMode="auto">
          <a:xfrm>
            <a:off x="1397000" y="3213100"/>
            <a:ext cx="863600" cy="287338"/>
          </a:xfrm>
          <a:prstGeom prst="line">
            <a:avLst/>
          </a:prstGeom>
          <a:noFill/>
          <a:ln w="9525">
            <a:solidFill>
              <a:srgbClr val="009900"/>
            </a:solidFill>
            <a:round/>
            <a:headEnd/>
            <a:tailEnd/>
          </a:ln>
        </p:spPr>
        <p:txBody>
          <a:bodyPr wrap="none">
            <a:spAutoFit/>
          </a:bodyPr>
          <a:lstStyle/>
          <a:p>
            <a:endParaRPr lang="ja-JP" altLang="en-US"/>
          </a:p>
        </p:txBody>
      </p:sp>
      <p:sp>
        <p:nvSpPr>
          <p:cNvPr id="70675" name="Line 28"/>
          <p:cNvSpPr>
            <a:spLocks noChangeShapeType="1"/>
          </p:cNvSpPr>
          <p:nvPr/>
        </p:nvSpPr>
        <p:spPr bwMode="auto">
          <a:xfrm flipH="1">
            <a:off x="1684338" y="3429000"/>
            <a:ext cx="287337" cy="71438"/>
          </a:xfrm>
          <a:prstGeom prst="line">
            <a:avLst/>
          </a:prstGeom>
          <a:noFill/>
          <a:ln w="9525">
            <a:solidFill>
              <a:srgbClr val="009900"/>
            </a:solidFill>
            <a:round/>
            <a:headEnd/>
            <a:tailEnd/>
          </a:ln>
        </p:spPr>
        <p:txBody>
          <a:bodyPr wrap="none">
            <a:spAutoFit/>
          </a:bodyPr>
          <a:lstStyle/>
          <a:p>
            <a:endParaRPr lang="ja-JP" altLang="en-US"/>
          </a:p>
        </p:txBody>
      </p:sp>
      <p:sp>
        <p:nvSpPr>
          <p:cNvPr id="70676" name="Rectangle 29"/>
          <p:cNvSpPr>
            <a:spLocks noChangeArrowheads="1"/>
          </p:cNvSpPr>
          <p:nvPr/>
        </p:nvSpPr>
        <p:spPr bwMode="auto">
          <a:xfrm>
            <a:off x="4946650" y="4492625"/>
            <a:ext cx="88900" cy="576263"/>
          </a:xfrm>
          <a:prstGeom prst="rect">
            <a:avLst/>
          </a:prstGeom>
          <a:solidFill>
            <a:srgbClr val="009900"/>
          </a:solidFill>
          <a:ln w="9525" algn="ctr">
            <a:solidFill>
              <a:srgbClr val="009900"/>
            </a:solidFill>
            <a:miter lim="800000"/>
            <a:headEnd/>
            <a:tailEnd/>
          </a:ln>
        </p:spPr>
        <p:txBody>
          <a:bodyPr anchor="ctr">
            <a:spAutoFit/>
          </a:bodyPr>
          <a:lstStyle/>
          <a:p>
            <a:endParaRPr lang="ja-JP" altLang="en-US"/>
          </a:p>
        </p:txBody>
      </p:sp>
      <p:sp>
        <p:nvSpPr>
          <p:cNvPr id="70677" name="AutoShape 17"/>
          <p:cNvSpPr>
            <a:spLocks noChangeArrowheads="1"/>
          </p:cNvSpPr>
          <p:nvPr/>
        </p:nvSpPr>
        <p:spPr bwMode="auto">
          <a:xfrm>
            <a:off x="4427538" y="5084763"/>
            <a:ext cx="1079500" cy="754062"/>
          </a:xfrm>
          <a:prstGeom prst="wedgeEllipseCallout">
            <a:avLst>
              <a:gd name="adj1" fmla="val 1472"/>
              <a:gd name="adj2" fmla="val -82000"/>
            </a:avLst>
          </a:prstGeom>
          <a:gradFill rotWithShape="1">
            <a:gsLst>
              <a:gs pos="0">
                <a:srgbClr val="3B0000"/>
              </a:gs>
              <a:gs pos="50000">
                <a:srgbClr val="800000"/>
              </a:gs>
              <a:gs pos="100000">
                <a:srgbClr val="3B0000"/>
              </a:gs>
            </a:gsLst>
            <a:lin ang="0" scaled="1"/>
          </a:gradFill>
          <a:ln w="9525" algn="ctr">
            <a:noFill/>
            <a:miter lim="800000"/>
            <a:headEnd/>
            <a:tailEnd/>
          </a:ln>
        </p:spPr>
        <p:txBody>
          <a:bodyPr/>
          <a:lstStyle/>
          <a:p>
            <a:endParaRPr lang="ja-JP" altLang="ja-JP" sz="2000"/>
          </a:p>
        </p:txBody>
      </p:sp>
      <p:sp>
        <p:nvSpPr>
          <p:cNvPr id="70678" name="Oval 30"/>
          <p:cNvSpPr>
            <a:spLocks noChangeArrowheads="1"/>
          </p:cNvSpPr>
          <p:nvPr/>
        </p:nvSpPr>
        <p:spPr bwMode="auto">
          <a:xfrm rot="-878513">
            <a:off x="4994275" y="4300538"/>
            <a:ext cx="587375" cy="249237"/>
          </a:xfrm>
          <a:prstGeom prst="ellipse">
            <a:avLst/>
          </a:prstGeom>
          <a:solidFill>
            <a:srgbClr val="66FF33"/>
          </a:solidFill>
          <a:ln w="9525" algn="ctr">
            <a:noFill/>
            <a:round/>
            <a:headEnd/>
            <a:tailEnd/>
          </a:ln>
        </p:spPr>
        <p:txBody>
          <a:bodyPr anchor="ctr">
            <a:spAutoFit/>
          </a:bodyPr>
          <a:lstStyle/>
          <a:p>
            <a:endParaRPr lang="ja-JP" altLang="en-US"/>
          </a:p>
        </p:txBody>
      </p:sp>
      <p:sp>
        <p:nvSpPr>
          <p:cNvPr id="70679" name="Oval 31"/>
          <p:cNvSpPr>
            <a:spLocks noChangeArrowheads="1"/>
          </p:cNvSpPr>
          <p:nvPr/>
        </p:nvSpPr>
        <p:spPr bwMode="auto">
          <a:xfrm rot="879311">
            <a:off x="4424363" y="4302125"/>
            <a:ext cx="588962" cy="239713"/>
          </a:xfrm>
          <a:prstGeom prst="ellipse">
            <a:avLst/>
          </a:prstGeom>
          <a:solidFill>
            <a:srgbClr val="66FF33"/>
          </a:solidFill>
          <a:ln w="9525" algn="ctr">
            <a:noFill/>
            <a:round/>
            <a:headEnd/>
            <a:tailEnd/>
          </a:ln>
        </p:spPr>
        <p:txBody>
          <a:bodyPr anchor="ctr">
            <a:spAutoFit/>
          </a:bodyPr>
          <a:lstStyle/>
          <a:p>
            <a:endParaRPr lang="ja-JP" altLang="en-US"/>
          </a:p>
        </p:txBody>
      </p:sp>
      <p:sp>
        <p:nvSpPr>
          <p:cNvPr id="70680" name="Line 32"/>
          <p:cNvSpPr>
            <a:spLocks noChangeShapeType="1"/>
          </p:cNvSpPr>
          <p:nvPr/>
        </p:nvSpPr>
        <p:spPr bwMode="auto">
          <a:xfrm>
            <a:off x="6084888" y="1125538"/>
            <a:ext cx="0" cy="5040312"/>
          </a:xfrm>
          <a:prstGeom prst="line">
            <a:avLst/>
          </a:prstGeom>
          <a:noFill/>
          <a:ln w="25400">
            <a:solidFill>
              <a:srgbClr val="FF0000"/>
            </a:solidFill>
            <a:prstDash val="dash"/>
            <a:round/>
            <a:headEnd/>
            <a:tailEnd/>
          </a:ln>
        </p:spPr>
        <p:txBody>
          <a:bodyPr>
            <a:spAutoFit/>
          </a:bodyPr>
          <a:lstStyle/>
          <a:p>
            <a:endParaRPr lang="ja-JP" altLang="en-US"/>
          </a:p>
        </p:txBody>
      </p:sp>
      <p:sp>
        <p:nvSpPr>
          <p:cNvPr id="70681" name="AutoShape 33"/>
          <p:cNvSpPr>
            <a:spLocks noChangeArrowheads="1"/>
          </p:cNvSpPr>
          <p:nvPr/>
        </p:nvSpPr>
        <p:spPr bwMode="auto">
          <a:xfrm>
            <a:off x="6292851" y="3418725"/>
            <a:ext cx="2089150" cy="485775"/>
          </a:xfrm>
          <a:prstGeom prst="rightArrow">
            <a:avLst>
              <a:gd name="adj1" fmla="val 56861"/>
              <a:gd name="adj2" fmla="val 158168"/>
            </a:avLst>
          </a:prstGeom>
          <a:solidFill>
            <a:srgbClr val="FF9933"/>
          </a:solidFill>
          <a:ln w="9525" algn="ctr">
            <a:solidFill>
              <a:srgbClr val="FF9933"/>
            </a:solidFill>
            <a:miter lim="800000"/>
            <a:headEnd/>
            <a:tailEnd/>
          </a:ln>
        </p:spPr>
        <p:txBody>
          <a:bodyPr anchor="ctr">
            <a:spAutoFit/>
          </a:bodyPr>
          <a:lstStyle/>
          <a:p>
            <a:endParaRPr lang="ja-JP" altLang="en-US"/>
          </a:p>
        </p:txBody>
      </p:sp>
      <p:sp>
        <p:nvSpPr>
          <p:cNvPr id="2" name="テキスト ボックス 1"/>
          <p:cNvSpPr txBox="1"/>
          <p:nvPr/>
        </p:nvSpPr>
        <p:spPr>
          <a:xfrm>
            <a:off x="3613412" y="1439863"/>
            <a:ext cx="2470398" cy="646331"/>
          </a:xfrm>
          <a:prstGeom prst="rect">
            <a:avLst/>
          </a:prstGeom>
          <a:noFill/>
        </p:spPr>
        <p:txBody>
          <a:bodyPr wrap="square" rtlCol="0">
            <a:spAutoFit/>
          </a:bodyPr>
          <a:lstStyle/>
          <a:p>
            <a:r>
              <a:rPr lang="ja-JP" altLang="en-US" dirty="0"/>
              <a:t>顕在化した</a:t>
            </a:r>
            <a:r>
              <a:rPr lang="en-US" altLang="ja-JP" dirty="0"/>
              <a:t/>
            </a:r>
            <a:br>
              <a:rPr lang="en-US" altLang="ja-JP" dirty="0"/>
            </a:br>
            <a:r>
              <a:rPr lang="ja-JP" altLang="en-US" dirty="0"/>
              <a:t>（目に見える）危険</a:t>
            </a:r>
            <a:endParaRPr kumimoji="1" lang="ja-JP" altLang="en-US" dirty="0"/>
          </a:p>
        </p:txBody>
      </p:sp>
      <p:sp>
        <p:nvSpPr>
          <p:cNvPr id="27" name="テキスト ボックス 26"/>
          <p:cNvSpPr txBox="1"/>
          <p:nvPr/>
        </p:nvSpPr>
        <p:spPr>
          <a:xfrm>
            <a:off x="6083810" y="1427614"/>
            <a:ext cx="2553362" cy="646331"/>
          </a:xfrm>
          <a:prstGeom prst="rect">
            <a:avLst/>
          </a:prstGeom>
          <a:noFill/>
        </p:spPr>
        <p:txBody>
          <a:bodyPr wrap="square" rtlCol="0">
            <a:spAutoFit/>
          </a:bodyPr>
          <a:lstStyle/>
          <a:p>
            <a:r>
              <a:rPr lang="ja-JP" altLang="en-US" b="1" dirty="0">
                <a:solidFill>
                  <a:srgbClr val="FF0000"/>
                </a:solidFill>
              </a:rPr>
              <a:t>潜在する</a:t>
            </a:r>
            <a:r>
              <a:rPr lang="en-US" altLang="ja-JP" b="1" dirty="0">
                <a:solidFill>
                  <a:srgbClr val="FF0000"/>
                </a:solidFill>
              </a:rPr>
              <a:t/>
            </a:r>
            <a:br>
              <a:rPr lang="en-US" altLang="ja-JP" b="1" dirty="0">
                <a:solidFill>
                  <a:srgbClr val="FF0000"/>
                </a:solidFill>
              </a:rPr>
            </a:br>
            <a:r>
              <a:rPr lang="ja-JP" altLang="en-US" b="1" dirty="0">
                <a:solidFill>
                  <a:srgbClr val="FF0000"/>
                </a:solidFill>
              </a:rPr>
              <a:t>（目に見えない）危険</a:t>
            </a:r>
            <a:endParaRPr kumimoji="1" lang="ja-JP" altLang="en-US" b="1" dirty="0">
              <a:solidFill>
                <a:srgbClr val="FF0000"/>
              </a:solidFill>
            </a:endParaRPr>
          </a:p>
        </p:txBody>
      </p:sp>
      <p:pic>
        <p:nvPicPr>
          <p:cNvPr id="28" name="Picture 14"/>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83</a:t>
            </a:fld>
            <a:endParaRPr lang="en-US" altLang="ja-JP" dirty="0"/>
          </a:p>
        </p:txBody>
      </p:sp>
      <p:sp>
        <p:nvSpPr>
          <p:cNvPr id="29" name="テキスト ボックス 28"/>
          <p:cNvSpPr txBox="1"/>
          <p:nvPr/>
        </p:nvSpPr>
        <p:spPr>
          <a:xfrm>
            <a:off x="5922632" y="5866884"/>
            <a:ext cx="2553362" cy="369332"/>
          </a:xfrm>
          <a:prstGeom prst="rect">
            <a:avLst/>
          </a:prstGeom>
          <a:noFill/>
        </p:spPr>
        <p:txBody>
          <a:bodyPr wrap="square" rtlCol="0">
            <a:spAutoFit/>
          </a:bodyPr>
          <a:lstStyle/>
          <a:p>
            <a:r>
              <a:rPr kumimoji="1" lang="ja-JP" altLang="en-US" b="1" dirty="0">
                <a:solidFill>
                  <a:srgbClr val="FF0000"/>
                </a:solidFill>
              </a:rPr>
              <a:t>事故の種</a:t>
            </a:r>
          </a:p>
        </p:txBody>
      </p:sp>
      <p:sp>
        <p:nvSpPr>
          <p:cNvPr id="30" name="テキスト ボックス 29"/>
          <p:cNvSpPr txBox="1"/>
          <p:nvPr/>
        </p:nvSpPr>
        <p:spPr>
          <a:xfrm>
            <a:off x="3714419" y="5874541"/>
            <a:ext cx="2553362" cy="369332"/>
          </a:xfrm>
          <a:prstGeom prst="rect">
            <a:avLst/>
          </a:prstGeom>
          <a:noFill/>
        </p:spPr>
        <p:txBody>
          <a:bodyPr wrap="square" rtlCol="0">
            <a:spAutoFit/>
          </a:bodyPr>
          <a:lstStyle/>
          <a:p>
            <a:r>
              <a:rPr lang="ja-JP" altLang="en-US" dirty="0"/>
              <a:t>事故の芽</a:t>
            </a:r>
            <a:endParaRPr kumimoji="1" lang="ja-JP" alt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764704"/>
            <a:ext cx="8491928" cy="5832648"/>
          </a:xfrm>
        </p:spPr>
        <p:txBody>
          <a:bodyPr/>
          <a:lstStyle/>
          <a:p>
            <a:r>
              <a:rPr lang="ja-JP" altLang="en-US" dirty="0"/>
              <a:t>現場での掘り起こし</a:t>
            </a:r>
            <a:endParaRPr lang="en-US" altLang="ja-JP" dirty="0"/>
          </a:p>
          <a:p>
            <a:pPr lvl="1"/>
            <a:r>
              <a:rPr lang="ja-JP" altLang="en-US" dirty="0"/>
              <a:t>運用段階</a:t>
            </a:r>
            <a:endParaRPr lang="en-US" altLang="ja-JP" dirty="0"/>
          </a:p>
          <a:p>
            <a:pPr lvl="1"/>
            <a:r>
              <a:rPr lang="ja-JP" altLang="en-US" dirty="0"/>
              <a:t>実践的発掘</a:t>
            </a:r>
            <a:endParaRPr lang="en-US" altLang="ja-JP" dirty="0"/>
          </a:p>
          <a:p>
            <a:pPr lvl="1"/>
            <a:r>
              <a:rPr lang="ja-JP" altLang="en-US" dirty="0"/>
              <a:t>現場知識（ヒヤリ・ハット等リスク情報）の活用</a:t>
            </a:r>
            <a:endParaRPr lang="en-US" altLang="ja-JP" dirty="0"/>
          </a:p>
          <a:p>
            <a:pPr lvl="2"/>
            <a:r>
              <a:rPr lang="ja-JP" altLang="en-US" b="1" dirty="0">
                <a:solidFill>
                  <a:srgbClr val="FF0000"/>
                </a:solidFill>
              </a:rPr>
              <a:t>ハザードマップ</a:t>
            </a:r>
            <a:r>
              <a:rPr lang="ja-JP" altLang="en-US" dirty="0"/>
              <a:t>　</a:t>
            </a:r>
            <a:r>
              <a:rPr lang="ja-JP" altLang="en-US" b="1" dirty="0">
                <a:solidFill>
                  <a:srgbClr val="FF0000"/>
                </a:solidFill>
              </a:rPr>
              <a:t>対策の水平展開　危険予知訓練</a:t>
            </a:r>
            <a:r>
              <a:rPr lang="ja-JP" altLang="en-US" dirty="0"/>
              <a:t>　等</a:t>
            </a:r>
            <a:endParaRPr lang="en-US" altLang="ja-JP" dirty="0"/>
          </a:p>
          <a:p>
            <a:r>
              <a:rPr lang="ja-JP" altLang="en-US" dirty="0"/>
              <a:t>机上での掘り起こし</a:t>
            </a:r>
            <a:endParaRPr lang="en-US" altLang="ja-JP" dirty="0"/>
          </a:p>
          <a:p>
            <a:pPr lvl="1"/>
            <a:r>
              <a:rPr lang="ja-JP" altLang="en-US" dirty="0"/>
              <a:t>設計段階</a:t>
            </a:r>
            <a:endParaRPr lang="en-US" altLang="ja-JP" dirty="0"/>
          </a:p>
          <a:p>
            <a:pPr lvl="1"/>
            <a:r>
              <a:rPr lang="ja-JP" altLang="en-US" dirty="0"/>
              <a:t>論理的発掘</a:t>
            </a:r>
            <a:endParaRPr lang="en-US" altLang="ja-JP" dirty="0"/>
          </a:p>
          <a:p>
            <a:pPr lvl="1"/>
            <a:r>
              <a:rPr lang="ja-JP" altLang="en-US" dirty="0"/>
              <a:t>工学的手法（信頼性分析等）の活用</a:t>
            </a:r>
            <a:endParaRPr lang="en-US" altLang="ja-JP" dirty="0"/>
          </a:p>
          <a:p>
            <a:pPr lvl="2"/>
            <a:r>
              <a:rPr lang="ja-JP" altLang="en-US" b="1" dirty="0">
                <a:solidFill>
                  <a:srgbClr val="FF0000"/>
                </a:solidFill>
              </a:rPr>
              <a:t>ＦＭＥＡ</a:t>
            </a:r>
            <a:endParaRPr lang="en-US" altLang="ja-JP" b="1" dirty="0">
              <a:solidFill>
                <a:srgbClr val="FF0000"/>
              </a:solidFill>
            </a:endParaRPr>
          </a:p>
          <a:p>
            <a:pPr lvl="2"/>
            <a:r>
              <a:rPr lang="ja-JP" altLang="en-US" b="1" dirty="0">
                <a:solidFill>
                  <a:srgbClr val="FF0000"/>
                </a:solidFill>
              </a:rPr>
              <a:t>ＨＡＺＯＰ</a:t>
            </a:r>
            <a:r>
              <a:rPr lang="ja-JP" altLang="en-US" dirty="0"/>
              <a:t>　　　　　　　等</a:t>
            </a:r>
            <a:endParaRPr lang="en-US" altLang="ja-JP" dirty="0"/>
          </a:p>
          <a:p>
            <a:endParaRPr kumimoji="1" lang="ja-JP" altLang="en-US" dirty="0"/>
          </a:p>
        </p:txBody>
      </p:sp>
      <p:sp>
        <p:nvSpPr>
          <p:cNvPr id="5" name="Rectangle 4"/>
          <p:cNvSpPr>
            <a:spLocks noChangeArrowheads="1"/>
          </p:cNvSpPr>
          <p:nvPr/>
        </p:nvSpPr>
        <p:spPr bwMode="auto">
          <a:xfrm>
            <a:off x="0" y="-27384"/>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⑦</a:t>
            </a:r>
            <a:r>
              <a:rPr lang="en-US" altLang="ja-JP" sz="2800" dirty="0"/>
              <a:t>-3 </a:t>
            </a:r>
            <a:r>
              <a:rPr lang="ja-JP" altLang="en-US" sz="2800" dirty="0"/>
              <a:t>潜在する危険の掘り起こし</a:t>
            </a:r>
          </a:p>
        </p:txBody>
      </p:sp>
      <p:pic>
        <p:nvPicPr>
          <p:cNvPr id="6" name="Picture 14"/>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84</a:t>
            </a:fld>
            <a:endParaRPr lang="en-US" altLang="ja-JP"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250883" name="Rectangle 3"/>
          <p:cNvSpPr>
            <a:spLocks noChangeArrowheads="1"/>
          </p:cNvSpPr>
          <p:nvPr/>
        </p:nvSpPr>
        <p:spPr bwMode="auto">
          <a:xfrm>
            <a:off x="0" y="0"/>
            <a:ext cx="9144000" cy="795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⑦</a:t>
            </a:r>
            <a:r>
              <a:rPr lang="en-US" altLang="ja-JP" sz="2800" dirty="0"/>
              <a:t>-4 </a:t>
            </a:r>
            <a:r>
              <a:rPr lang="ja-JP" altLang="en-US" sz="2800" dirty="0"/>
              <a:t>潜在する危険の掘り起こし：</a:t>
            </a:r>
            <a:r>
              <a:rPr lang="en-US" altLang="ja-JP" sz="2800" dirty="0"/>
              <a:t/>
            </a:r>
            <a:br>
              <a:rPr lang="en-US" altLang="ja-JP" sz="2800" dirty="0"/>
            </a:br>
            <a:r>
              <a:rPr lang="ja-JP" altLang="en-US" sz="2400" dirty="0"/>
              <a:t>ルート、手順が決まっている場合</a:t>
            </a:r>
          </a:p>
        </p:txBody>
      </p:sp>
      <p:sp>
        <p:nvSpPr>
          <p:cNvPr id="71685" name="Rectangle 4"/>
          <p:cNvSpPr>
            <a:spLocks noGrp="1" noChangeArrowheads="1"/>
          </p:cNvSpPr>
          <p:nvPr>
            <p:ph type="body" idx="1"/>
          </p:nvPr>
        </p:nvSpPr>
        <p:spPr>
          <a:xfrm>
            <a:off x="395289" y="908050"/>
            <a:ext cx="3422650" cy="792163"/>
          </a:xfrm>
        </p:spPr>
        <p:txBody>
          <a:bodyPr/>
          <a:lstStyle/>
          <a:p>
            <a:pPr eaLnBrk="1" hangingPunct="1">
              <a:buFont typeface="Wingdings" pitchFamily="2" charset="2"/>
              <a:buNone/>
            </a:pPr>
            <a:r>
              <a:rPr lang="ja-JP" altLang="en-US" sz="3600" dirty="0"/>
              <a:t>ハザードマップ</a:t>
            </a:r>
            <a:endParaRPr lang="ja-JP" altLang="en-US" sz="1800" dirty="0"/>
          </a:p>
        </p:txBody>
      </p:sp>
      <p:sp>
        <p:nvSpPr>
          <p:cNvPr id="71686" name="AutoShape 61"/>
          <p:cNvSpPr>
            <a:spLocks noChangeAspect="1" noChangeArrowheads="1"/>
          </p:cNvSpPr>
          <p:nvPr/>
        </p:nvSpPr>
        <p:spPr bwMode="auto">
          <a:xfrm>
            <a:off x="1258888" y="2349500"/>
            <a:ext cx="6264275" cy="3538538"/>
          </a:xfrm>
          <a:prstGeom prst="rect">
            <a:avLst/>
          </a:prstGeom>
          <a:noFill/>
          <a:ln w="9525">
            <a:noFill/>
            <a:miter lim="800000"/>
            <a:headEnd/>
            <a:tailEnd/>
          </a:ln>
        </p:spPr>
        <p:txBody>
          <a:bodyPr/>
          <a:lstStyle/>
          <a:p>
            <a:endParaRPr lang="ja-JP" altLang="en-US"/>
          </a:p>
        </p:txBody>
      </p:sp>
      <p:sp>
        <p:nvSpPr>
          <p:cNvPr id="71687" name="Rectangle 62"/>
          <p:cNvSpPr>
            <a:spLocks noChangeArrowheads="1"/>
          </p:cNvSpPr>
          <p:nvPr/>
        </p:nvSpPr>
        <p:spPr bwMode="auto">
          <a:xfrm>
            <a:off x="5281613" y="3360738"/>
            <a:ext cx="384175" cy="1011237"/>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sp>
        <p:nvSpPr>
          <p:cNvPr id="71688" name="Rectangle 63"/>
          <p:cNvSpPr>
            <a:spLocks noChangeArrowheads="1"/>
          </p:cNvSpPr>
          <p:nvPr/>
        </p:nvSpPr>
        <p:spPr bwMode="auto">
          <a:xfrm>
            <a:off x="5021263" y="2349500"/>
            <a:ext cx="212725" cy="3538538"/>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a:p>
        </p:txBody>
      </p:sp>
      <p:sp>
        <p:nvSpPr>
          <p:cNvPr id="71689" name="Rectangle 64"/>
          <p:cNvSpPr>
            <a:spLocks noChangeArrowheads="1"/>
          </p:cNvSpPr>
          <p:nvPr/>
        </p:nvSpPr>
        <p:spPr bwMode="auto">
          <a:xfrm>
            <a:off x="3729038" y="4224338"/>
            <a:ext cx="88900" cy="1663700"/>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a:p>
        </p:txBody>
      </p:sp>
      <p:sp>
        <p:nvSpPr>
          <p:cNvPr id="71690" name="Rectangle 65"/>
          <p:cNvSpPr>
            <a:spLocks noChangeArrowheads="1"/>
          </p:cNvSpPr>
          <p:nvPr/>
        </p:nvSpPr>
        <p:spPr bwMode="auto">
          <a:xfrm rot="-2884615">
            <a:off x="4283076" y="2043112"/>
            <a:ext cx="127000" cy="2168525"/>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a:p>
        </p:txBody>
      </p:sp>
      <p:sp>
        <p:nvSpPr>
          <p:cNvPr id="71691" name="Rectangle 66"/>
          <p:cNvSpPr>
            <a:spLocks noChangeArrowheads="1"/>
          </p:cNvSpPr>
          <p:nvPr/>
        </p:nvSpPr>
        <p:spPr bwMode="auto">
          <a:xfrm>
            <a:off x="5670550" y="3613150"/>
            <a:ext cx="352425" cy="506413"/>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a:p>
        </p:txBody>
      </p:sp>
      <p:sp>
        <p:nvSpPr>
          <p:cNvPr id="71692" name="Rectangle 67"/>
          <p:cNvSpPr>
            <a:spLocks noChangeArrowheads="1"/>
          </p:cNvSpPr>
          <p:nvPr/>
        </p:nvSpPr>
        <p:spPr bwMode="auto">
          <a:xfrm>
            <a:off x="5670550" y="3506788"/>
            <a:ext cx="1852613" cy="101600"/>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a:p>
        </p:txBody>
      </p:sp>
      <p:sp>
        <p:nvSpPr>
          <p:cNvPr id="71693" name="Rectangle 68"/>
          <p:cNvSpPr>
            <a:spLocks noChangeArrowheads="1"/>
          </p:cNvSpPr>
          <p:nvPr/>
        </p:nvSpPr>
        <p:spPr bwMode="auto">
          <a:xfrm>
            <a:off x="6640513" y="2349500"/>
            <a:ext cx="88900" cy="1243013"/>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a:p>
        </p:txBody>
      </p:sp>
      <p:sp>
        <p:nvSpPr>
          <p:cNvPr id="71694" name="Rectangle 69"/>
          <p:cNvSpPr>
            <a:spLocks noChangeArrowheads="1"/>
          </p:cNvSpPr>
          <p:nvPr/>
        </p:nvSpPr>
        <p:spPr bwMode="auto">
          <a:xfrm>
            <a:off x="6994525" y="3613150"/>
            <a:ext cx="87313" cy="2274888"/>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a:p>
        </p:txBody>
      </p:sp>
      <p:sp>
        <p:nvSpPr>
          <p:cNvPr id="71695" name="Rectangle 70"/>
          <p:cNvSpPr>
            <a:spLocks noChangeArrowheads="1"/>
          </p:cNvSpPr>
          <p:nvPr/>
        </p:nvSpPr>
        <p:spPr bwMode="auto">
          <a:xfrm>
            <a:off x="5140325" y="4876800"/>
            <a:ext cx="1854200" cy="152400"/>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a:p>
        </p:txBody>
      </p:sp>
      <p:sp>
        <p:nvSpPr>
          <p:cNvPr id="71696" name="Rectangle 71"/>
          <p:cNvSpPr>
            <a:spLocks noChangeArrowheads="1"/>
          </p:cNvSpPr>
          <p:nvPr/>
        </p:nvSpPr>
        <p:spPr bwMode="auto">
          <a:xfrm>
            <a:off x="2493963" y="2349500"/>
            <a:ext cx="106362" cy="2022475"/>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a:p>
        </p:txBody>
      </p:sp>
      <p:grpSp>
        <p:nvGrpSpPr>
          <p:cNvPr id="71697" name="Group 72"/>
          <p:cNvGrpSpPr>
            <a:grpSpLocks/>
          </p:cNvGrpSpPr>
          <p:nvPr/>
        </p:nvGrpSpPr>
        <p:grpSpPr bwMode="auto">
          <a:xfrm>
            <a:off x="1922463" y="3360738"/>
            <a:ext cx="441325" cy="504825"/>
            <a:chOff x="2487" y="9462"/>
            <a:chExt cx="630" cy="722"/>
          </a:xfrm>
        </p:grpSpPr>
        <p:sp>
          <p:nvSpPr>
            <p:cNvPr id="71735" name="Rectangle 73"/>
            <p:cNvSpPr>
              <a:spLocks noChangeArrowheads="1"/>
            </p:cNvSpPr>
            <p:nvPr/>
          </p:nvSpPr>
          <p:spPr bwMode="auto">
            <a:xfrm>
              <a:off x="2487" y="9462"/>
              <a:ext cx="630" cy="722"/>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sp>
          <p:nvSpPr>
            <p:cNvPr id="71736" name="Rectangle 74"/>
            <p:cNvSpPr>
              <a:spLocks noChangeArrowheads="1"/>
            </p:cNvSpPr>
            <p:nvPr/>
          </p:nvSpPr>
          <p:spPr bwMode="auto">
            <a:xfrm>
              <a:off x="2553" y="9913"/>
              <a:ext cx="126" cy="180"/>
            </a:xfrm>
            <a:prstGeom prst="rect">
              <a:avLst/>
            </a:prstGeom>
            <a:solidFill>
              <a:srgbClr val="808080"/>
            </a:solidFill>
            <a:ln w="9525" algn="ctr">
              <a:noFill/>
              <a:miter lim="800000"/>
              <a:headEnd/>
              <a:tailEnd/>
            </a:ln>
          </p:spPr>
          <p:txBody>
            <a:bodyPr lIns="74295" tIns="8890" rIns="74295" bIns="8890"/>
            <a:lstStyle/>
            <a:p>
              <a:endParaRPr lang="ja-JP" altLang="en-US"/>
            </a:p>
          </p:txBody>
        </p:sp>
        <p:sp>
          <p:nvSpPr>
            <p:cNvPr id="71737" name="Rectangle 75"/>
            <p:cNvSpPr>
              <a:spLocks noChangeArrowheads="1"/>
            </p:cNvSpPr>
            <p:nvPr/>
          </p:nvSpPr>
          <p:spPr bwMode="auto">
            <a:xfrm>
              <a:off x="2748" y="9913"/>
              <a:ext cx="126" cy="180"/>
            </a:xfrm>
            <a:prstGeom prst="rect">
              <a:avLst/>
            </a:prstGeom>
            <a:solidFill>
              <a:srgbClr val="808080"/>
            </a:solidFill>
            <a:ln w="9525" algn="ctr">
              <a:noFill/>
              <a:miter lim="800000"/>
              <a:headEnd/>
              <a:tailEnd/>
            </a:ln>
          </p:spPr>
          <p:txBody>
            <a:bodyPr lIns="74295" tIns="8890" rIns="74295" bIns="8890"/>
            <a:lstStyle/>
            <a:p>
              <a:endParaRPr lang="ja-JP" altLang="en-US"/>
            </a:p>
          </p:txBody>
        </p:sp>
        <p:grpSp>
          <p:nvGrpSpPr>
            <p:cNvPr id="71738" name="Group 76"/>
            <p:cNvGrpSpPr>
              <a:grpSpLocks/>
            </p:cNvGrpSpPr>
            <p:nvPr/>
          </p:nvGrpSpPr>
          <p:grpSpPr bwMode="auto">
            <a:xfrm>
              <a:off x="2688" y="9492"/>
              <a:ext cx="212" cy="212"/>
              <a:chOff x="3747" y="9718"/>
              <a:chExt cx="353" cy="353"/>
            </a:xfrm>
          </p:grpSpPr>
          <p:sp>
            <p:nvSpPr>
              <p:cNvPr id="71739" name="Rectangle 77"/>
              <p:cNvSpPr>
                <a:spLocks noChangeArrowheads="1"/>
              </p:cNvSpPr>
              <p:nvPr/>
            </p:nvSpPr>
            <p:spPr bwMode="auto">
              <a:xfrm>
                <a:off x="3747" y="9823"/>
                <a:ext cx="353" cy="144"/>
              </a:xfrm>
              <a:prstGeom prst="rect">
                <a:avLst/>
              </a:prstGeom>
              <a:solidFill>
                <a:srgbClr val="333333"/>
              </a:solidFill>
              <a:ln w="9525" algn="ctr">
                <a:noFill/>
                <a:miter lim="800000"/>
                <a:headEnd/>
                <a:tailEnd/>
              </a:ln>
            </p:spPr>
            <p:txBody>
              <a:bodyPr lIns="74295" tIns="8890" rIns="74295" bIns="8890"/>
              <a:lstStyle/>
              <a:p>
                <a:endParaRPr lang="ja-JP" altLang="en-US"/>
              </a:p>
            </p:txBody>
          </p:sp>
          <p:sp>
            <p:nvSpPr>
              <p:cNvPr id="71740" name="Rectangle 78"/>
              <p:cNvSpPr>
                <a:spLocks noChangeArrowheads="1"/>
              </p:cNvSpPr>
              <p:nvPr/>
            </p:nvSpPr>
            <p:spPr bwMode="auto">
              <a:xfrm rot="-5400000">
                <a:off x="3746" y="9815"/>
                <a:ext cx="353" cy="159"/>
              </a:xfrm>
              <a:prstGeom prst="rect">
                <a:avLst/>
              </a:prstGeom>
              <a:solidFill>
                <a:srgbClr val="333333"/>
              </a:solidFill>
              <a:ln w="9525" algn="ctr">
                <a:noFill/>
                <a:miter lim="800000"/>
                <a:headEnd/>
                <a:tailEnd/>
              </a:ln>
            </p:spPr>
            <p:txBody>
              <a:bodyPr lIns="74295" tIns="8890" rIns="74295" bIns="8890"/>
              <a:lstStyle/>
              <a:p>
                <a:endParaRPr lang="ja-JP" altLang="en-US"/>
              </a:p>
            </p:txBody>
          </p:sp>
        </p:grpSp>
      </p:grpSp>
      <p:grpSp>
        <p:nvGrpSpPr>
          <p:cNvPr id="71698" name="Group 79"/>
          <p:cNvGrpSpPr>
            <a:grpSpLocks/>
          </p:cNvGrpSpPr>
          <p:nvPr/>
        </p:nvGrpSpPr>
        <p:grpSpPr bwMode="auto">
          <a:xfrm>
            <a:off x="6496050" y="5540375"/>
            <a:ext cx="147638" cy="147638"/>
            <a:chOff x="3747" y="9718"/>
            <a:chExt cx="353" cy="353"/>
          </a:xfrm>
        </p:grpSpPr>
        <p:sp>
          <p:nvSpPr>
            <p:cNvPr id="71733" name="Rectangle 80"/>
            <p:cNvSpPr>
              <a:spLocks noChangeArrowheads="1"/>
            </p:cNvSpPr>
            <p:nvPr/>
          </p:nvSpPr>
          <p:spPr bwMode="auto">
            <a:xfrm>
              <a:off x="3747" y="9823"/>
              <a:ext cx="353" cy="144"/>
            </a:xfrm>
            <a:prstGeom prst="rect">
              <a:avLst/>
            </a:prstGeom>
            <a:solidFill>
              <a:srgbClr val="333333"/>
            </a:solidFill>
            <a:ln w="9525" algn="ctr">
              <a:noFill/>
              <a:miter lim="800000"/>
              <a:headEnd/>
              <a:tailEnd/>
            </a:ln>
          </p:spPr>
          <p:txBody>
            <a:bodyPr lIns="74295" tIns="8890" rIns="74295" bIns="8890"/>
            <a:lstStyle/>
            <a:p>
              <a:endParaRPr lang="ja-JP" altLang="en-US"/>
            </a:p>
          </p:txBody>
        </p:sp>
        <p:sp>
          <p:nvSpPr>
            <p:cNvPr id="71734" name="Rectangle 81"/>
            <p:cNvSpPr>
              <a:spLocks noChangeArrowheads="1"/>
            </p:cNvSpPr>
            <p:nvPr/>
          </p:nvSpPr>
          <p:spPr bwMode="auto">
            <a:xfrm rot="-5400000">
              <a:off x="3746" y="9815"/>
              <a:ext cx="353" cy="159"/>
            </a:xfrm>
            <a:prstGeom prst="rect">
              <a:avLst/>
            </a:prstGeom>
            <a:solidFill>
              <a:srgbClr val="333333"/>
            </a:solidFill>
            <a:ln w="9525" algn="ctr">
              <a:noFill/>
              <a:miter lim="800000"/>
              <a:headEnd/>
              <a:tailEnd/>
            </a:ln>
          </p:spPr>
          <p:txBody>
            <a:bodyPr lIns="74295" tIns="8890" rIns="74295" bIns="8890"/>
            <a:lstStyle/>
            <a:p>
              <a:endParaRPr lang="ja-JP" altLang="en-US"/>
            </a:p>
          </p:txBody>
        </p:sp>
      </p:grpSp>
      <p:sp>
        <p:nvSpPr>
          <p:cNvPr id="71699" name="Rectangle 82"/>
          <p:cNvSpPr>
            <a:spLocks noChangeArrowheads="1"/>
          </p:cNvSpPr>
          <p:nvPr/>
        </p:nvSpPr>
        <p:spPr bwMode="auto">
          <a:xfrm>
            <a:off x="6308725" y="5751513"/>
            <a:ext cx="71438" cy="100012"/>
          </a:xfrm>
          <a:prstGeom prst="rect">
            <a:avLst/>
          </a:prstGeom>
          <a:solidFill>
            <a:srgbClr val="808080"/>
          </a:solidFill>
          <a:ln w="9525" algn="ctr">
            <a:noFill/>
            <a:miter lim="800000"/>
            <a:headEnd/>
            <a:tailEnd/>
          </a:ln>
        </p:spPr>
        <p:txBody>
          <a:bodyPr lIns="74295" tIns="8890" rIns="74295" bIns="8890"/>
          <a:lstStyle/>
          <a:p>
            <a:endParaRPr lang="ja-JP" altLang="en-US"/>
          </a:p>
        </p:txBody>
      </p:sp>
      <p:sp>
        <p:nvSpPr>
          <p:cNvPr id="71700" name="Rectangle 83"/>
          <p:cNvSpPr>
            <a:spLocks noChangeArrowheads="1"/>
          </p:cNvSpPr>
          <p:nvPr/>
        </p:nvSpPr>
        <p:spPr bwMode="auto">
          <a:xfrm>
            <a:off x="6464300" y="5751513"/>
            <a:ext cx="71438" cy="100012"/>
          </a:xfrm>
          <a:prstGeom prst="rect">
            <a:avLst/>
          </a:prstGeom>
          <a:solidFill>
            <a:srgbClr val="808080"/>
          </a:solidFill>
          <a:ln w="9525" algn="ctr">
            <a:noFill/>
            <a:miter lim="800000"/>
            <a:headEnd/>
            <a:tailEnd/>
          </a:ln>
        </p:spPr>
        <p:txBody>
          <a:bodyPr lIns="74295" tIns="8890" rIns="74295" bIns="8890"/>
          <a:lstStyle/>
          <a:p>
            <a:endParaRPr lang="ja-JP" altLang="en-US"/>
          </a:p>
        </p:txBody>
      </p:sp>
      <p:sp>
        <p:nvSpPr>
          <p:cNvPr id="71701" name="Rectangle 84"/>
          <p:cNvSpPr>
            <a:spLocks noChangeArrowheads="1"/>
          </p:cNvSpPr>
          <p:nvPr/>
        </p:nvSpPr>
        <p:spPr bwMode="auto">
          <a:xfrm>
            <a:off x="6621463" y="5745163"/>
            <a:ext cx="71437" cy="101600"/>
          </a:xfrm>
          <a:prstGeom prst="rect">
            <a:avLst/>
          </a:prstGeom>
          <a:solidFill>
            <a:srgbClr val="808080"/>
          </a:solidFill>
          <a:ln w="9525" algn="ctr">
            <a:noFill/>
            <a:miter lim="800000"/>
            <a:headEnd/>
            <a:tailEnd/>
          </a:ln>
        </p:spPr>
        <p:txBody>
          <a:bodyPr lIns="74295" tIns="8890" rIns="74295" bIns="8890"/>
          <a:lstStyle/>
          <a:p>
            <a:endParaRPr lang="ja-JP" altLang="en-US"/>
          </a:p>
        </p:txBody>
      </p:sp>
      <p:sp>
        <p:nvSpPr>
          <p:cNvPr id="71702" name="Text Box 85"/>
          <p:cNvSpPr txBox="1">
            <a:spLocks noChangeArrowheads="1"/>
          </p:cNvSpPr>
          <p:nvPr/>
        </p:nvSpPr>
        <p:spPr bwMode="auto">
          <a:xfrm>
            <a:off x="5281613" y="3613150"/>
            <a:ext cx="352425" cy="506413"/>
          </a:xfrm>
          <a:prstGeom prst="rect">
            <a:avLst/>
          </a:prstGeom>
          <a:noFill/>
          <a:ln w="9525" algn="ctr">
            <a:noFill/>
            <a:miter lim="800000"/>
            <a:headEnd/>
            <a:tailEnd/>
          </a:ln>
        </p:spPr>
        <p:txBody>
          <a:bodyPr lIns="74295" tIns="8890" rIns="74295" bIns="8890"/>
          <a:lstStyle/>
          <a:p>
            <a:pPr algn="just"/>
            <a:r>
              <a:rPr lang="ja-JP" altLang="en-US" sz="1400">
                <a:latin typeface="Century" pitchFamily="18" charset="0"/>
                <a:ea typeface="ＭＳ 明朝" pitchFamily="17" charset="-128"/>
              </a:rPr>
              <a:t>駅</a:t>
            </a:r>
            <a:endParaRPr lang="ja-JP" altLang="en-US"/>
          </a:p>
        </p:txBody>
      </p:sp>
      <p:sp>
        <p:nvSpPr>
          <p:cNvPr id="71703" name="Oval 86"/>
          <p:cNvSpPr>
            <a:spLocks noChangeArrowheads="1"/>
          </p:cNvSpPr>
          <p:nvPr/>
        </p:nvSpPr>
        <p:spPr bwMode="auto">
          <a:xfrm>
            <a:off x="2406650" y="3360738"/>
            <a:ext cx="263525" cy="758825"/>
          </a:xfrm>
          <a:prstGeom prst="ellipse">
            <a:avLst/>
          </a:prstGeom>
          <a:noFill/>
          <a:ln w="19050" algn="ctr">
            <a:solidFill>
              <a:srgbClr val="FF0000"/>
            </a:solidFill>
            <a:round/>
            <a:headEnd/>
            <a:tailEnd/>
          </a:ln>
        </p:spPr>
        <p:txBody>
          <a:bodyPr lIns="74295" tIns="8890" rIns="74295" bIns="8890"/>
          <a:lstStyle/>
          <a:p>
            <a:endParaRPr lang="ja-JP" altLang="en-US"/>
          </a:p>
        </p:txBody>
      </p:sp>
      <p:sp>
        <p:nvSpPr>
          <p:cNvPr id="71704" name="Rectangle 87"/>
          <p:cNvSpPr>
            <a:spLocks noChangeArrowheads="1"/>
          </p:cNvSpPr>
          <p:nvPr/>
        </p:nvSpPr>
        <p:spPr bwMode="auto">
          <a:xfrm flipV="1">
            <a:off x="1347788" y="5276850"/>
            <a:ext cx="2381250" cy="125413"/>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a:p>
        </p:txBody>
      </p:sp>
      <p:sp>
        <p:nvSpPr>
          <p:cNvPr id="71705" name="Text Box 88"/>
          <p:cNvSpPr txBox="1">
            <a:spLocks noChangeArrowheads="1"/>
          </p:cNvSpPr>
          <p:nvPr/>
        </p:nvSpPr>
        <p:spPr bwMode="auto">
          <a:xfrm>
            <a:off x="2935288" y="5383213"/>
            <a:ext cx="528637" cy="504825"/>
          </a:xfrm>
          <a:prstGeom prst="rect">
            <a:avLst/>
          </a:prstGeom>
          <a:noFill/>
          <a:ln w="9525" algn="ctr">
            <a:noFill/>
            <a:miter lim="800000"/>
            <a:headEnd/>
            <a:tailEnd/>
          </a:ln>
        </p:spPr>
        <p:txBody>
          <a:bodyPr lIns="74295" tIns="8890" rIns="74295" bIns="8890"/>
          <a:lstStyle/>
          <a:p>
            <a:pPr algn="just"/>
            <a:endParaRPr lang="ja-JP" altLang="en-US" dirty="0"/>
          </a:p>
        </p:txBody>
      </p:sp>
      <p:sp>
        <p:nvSpPr>
          <p:cNvPr id="71706" name="Oval 89"/>
          <p:cNvSpPr>
            <a:spLocks noChangeArrowheads="1"/>
          </p:cNvSpPr>
          <p:nvPr/>
        </p:nvSpPr>
        <p:spPr bwMode="auto">
          <a:xfrm>
            <a:off x="6905625" y="5129213"/>
            <a:ext cx="265113" cy="758825"/>
          </a:xfrm>
          <a:prstGeom prst="ellipse">
            <a:avLst/>
          </a:prstGeom>
          <a:noFill/>
          <a:ln w="22225" algn="ctr">
            <a:solidFill>
              <a:srgbClr val="FF0000"/>
            </a:solidFill>
            <a:prstDash val="dash"/>
            <a:round/>
            <a:headEnd/>
            <a:tailEnd/>
          </a:ln>
        </p:spPr>
        <p:txBody>
          <a:bodyPr lIns="74295" tIns="8890" rIns="74295" bIns="8890"/>
          <a:lstStyle/>
          <a:p>
            <a:endParaRPr lang="ja-JP" altLang="en-US"/>
          </a:p>
        </p:txBody>
      </p:sp>
      <p:sp>
        <p:nvSpPr>
          <p:cNvPr id="71707" name="Oval 90"/>
          <p:cNvSpPr>
            <a:spLocks noChangeArrowheads="1"/>
          </p:cNvSpPr>
          <p:nvPr/>
        </p:nvSpPr>
        <p:spPr bwMode="auto">
          <a:xfrm rot="-5400000">
            <a:off x="3072606" y="4934744"/>
            <a:ext cx="265113" cy="758825"/>
          </a:xfrm>
          <a:prstGeom prst="ellipse">
            <a:avLst/>
          </a:prstGeom>
          <a:noFill/>
          <a:ln w="22225" algn="ctr">
            <a:solidFill>
              <a:srgbClr val="FF0000"/>
            </a:solidFill>
            <a:prstDash val="dash"/>
            <a:round/>
            <a:headEnd/>
            <a:tailEnd/>
          </a:ln>
        </p:spPr>
        <p:txBody>
          <a:bodyPr lIns="74295" tIns="8890" rIns="74295" bIns="8890"/>
          <a:lstStyle/>
          <a:p>
            <a:endParaRPr lang="ja-JP" altLang="en-US"/>
          </a:p>
        </p:txBody>
      </p:sp>
      <p:grpSp>
        <p:nvGrpSpPr>
          <p:cNvPr id="71708" name="Group 91"/>
          <p:cNvGrpSpPr>
            <a:grpSpLocks/>
          </p:cNvGrpSpPr>
          <p:nvPr/>
        </p:nvGrpSpPr>
        <p:grpSpPr bwMode="auto">
          <a:xfrm>
            <a:off x="6091238" y="3656013"/>
            <a:ext cx="582612" cy="252412"/>
            <a:chOff x="8379" y="9883"/>
            <a:chExt cx="834" cy="362"/>
          </a:xfrm>
        </p:grpSpPr>
        <p:sp>
          <p:nvSpPr>
            <p:cNvPr id="71730" name="Rectangle 92"/>
            <p:cNvSpPr>
              <a:spLocks noChangeArrowheads="1"/>
            </p:cNvSpPr>
            <p:nvPr/>
          </p:nvSpPr>
          <p:spPr bwMode="auto">
            <a:xfrm>
              <a:off x="8379" y="9884"/>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sp>
          <p:nvSpPr>
            <p:cNvPr id="71731" name="Rectangle 93"/>
            <p:cNvSpPr>
              <a:spLocks noChangeArrowheads="1"/>
            </p:cNvSpPr>
            <p:nvPr/>
          </p:nvSpPr>
          <p:spPr bwMode="auto">
            <a:xfrm>
              <a:off x="8661" y="9883"/>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sp>
          <p:nvSpPr>
            <p:cNvPr id="71732" name="Rectangle 94"/>
            <p:cNvSpPr>
              <a:spLocks noChangeArrowheads="1"/>
            </p:cNvSpPr>
            <p:nvPr/>
          </p:nvSpPr>
          <p:spPr bwMode="auto">
            <a:xfrm>
              <a:off x="8931" y="9883"/>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grpSp>
      <p:grpSp>
        <p:nvGrpSpPr>
          <p:cNvPr id="71709" name="Group 95"/>
          <p:cNvGrpSpPr>
            <a:grpSpLocks/>
          </p:cNvGrpSpPr>
          <p:nvPr/>
        </p:nvGrpSpPr>
        <p:grpSpPr bwMode="auto">
          <a:xfrm rot="2694759">
            <a:off x="4081463" y="3360738"/>
            <a:ext cx="584200" cy="254000"/>
            <a:chOff x="8619" y="10123"/>
            <a:chExt cx="834" cy="362"/>
          </a:xfrm>
        </p:grpSpPr>
        <p:sp>
          <p:nvSpPr>
            <p:cNvPr id="71727" name="Rectangle 96"/>
            <p:cNvSpPr>
              <a:spLocks noChangeArrowheads="1"/>
            </p:cNvSpPr>
            <p:nvPr/>
          </p:nvSpPr>
          <p:spPr bwMode="auto">
            <a:xfrm>
              <a:off x="8619" y="10124"/>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sp>
          <p:nvSpPr>
            <p:cNvPr id="71728" name="Rectangle 97"/>
            <p:cNvSpPr>
              <a:spLocks noChangeArrowheads="1"/>
            </p:cNvSpPr>
            <p:nvPr/>
          </p:nvSpPr>
          <p:spPr bwMode="auto">
            <a:xfrm>
              <a:off x="8901" y="10123"/>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sp>
          <p:nvSpPr>
            <p:cNvPr id="71729" name="Rectangle 98"/>
            <p:cNvSpPr>
              <a:spLocks noChangeArrowheads="1"/>
            </p:cNvSpPr>
            <p:nvPr/>
          </p:nvSpPr>
          <p:spPr bwMode="auto">
            <a:xfrm>
              <a:off x="9171" y="10123"/>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grpSp>
      <p:grpSp>
        <p:nvGrpSpPr>
          <p:cNvPr id="71710" name="Group 99"/>
          <p:cNvGrpSpPr>
            <a:grpSpLocks/>
          </p:cNvGrpSpPr>
          <p:nvPr/>
        </p:nvGrpSpPr>
        <p:grpSpPr bwMode="auto">
          <a:xfrm rot="2694759">
            <a:off x="4424363" y="2990850"/>
            <a:ext cx="584200" cy="254000"/>
            <a:chOff x="8619" y="10123"/>
            <a:chExt cx="834" cy="362"/>
          </a:xfrm>
        </p:grpSpPr>
        <p:sp>
          <p:nvSpPr>
            <p:cNvPr id="71724" name="Rectangle 100"/>
            <p:cNvSpPr>
              <a:spLocks noChangeArrowheads="1"/>
            </p:cNvSpPr>
            <p:nvPr/>
          </p:nvSpPr>
          <p:spPr bwMode="auto">
            <a:xfrm>
              <a:off x="8619" y="10124"/>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sp>
          <p:nvSpPr>
            <p:cNvPr id="71725" name="Rectangle 101"/>
            <p:cNvSpPr>
              <a:spLocks noChangeArrowheads="1"/>
            </p:cNvSpPr>
            <p:nvPr/>
          </p:nvSpPr>
          <p:spPr bwMode="auto">
            <a:xfrm>
              <a:off x="8901" y="10123"/>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sp>
          <p:nvSpPr>
            <p:cNvPr id="71726" name="Rectangle 102"/>
            <p:cNvSpPr>
              <a:spLocks noChangeArrowheads="1"/>
            </p:cNvSpPr>
            <p:nvPr/>
          </p:nvSpPr>
          <p:spPr bwMode="auto">
            <a:xfrm>
              <a:off x="9171" y="10123"/>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grpSp>
      <p:sp>
        <p:nvSpPr>
          <p:cNvPr id="71711" name="Oval 103"/>
          <p:cNvSpPr>
            <a:spLocks noChangeArrowheads="1"/>
          </p:cNvSpPr>
          <p:nvPr/>
        </p:nvSpPr>
        <p:spPr bwMode="auto">
          <a:xfrm rot="-3194138">
            <a:off x="4419600" y="2886076"/>
            <a:ext cx="395287" cy="989012"/>
          </a:xfrm>
          <a:prstGeom prst="ellipse">
            <a:avLst/>
          </a:prstGeom>
          <a:noFill/>
          <a:ln w="19050" algn="ctr">
            <a:solidFill>
              <a:srgbClr val="FF0000"/>
            </a:solidFill>
            <a:round/>
            <a:headEnd/>
            <a:tailEnd/>
          </a:ln>
        </p:spPr>
        <p:txBody>
          <a:bodyPr lIns="74295" tIns="8890" rIns="74295" bIns="8890"/>
          <a:lstStyle/>
          <a:p>
            <a:endParaRPr lang="ja-JP" altLang="en-US"/>
          </a:p>
        </p:txBody>
      </p:sp>
      <p:grpSp>
        <p:nvGrpSpPr>
          <p:cNvPr id="71712" name="Group 104"/>
          <p:cNvGrpSpPr>
            <a:grpSpLocks/>
          </p:cNvGrpSpPr>
          <p:nvPr/>
        </p:nvGrpSpPr>
        <p:grpSpPr bwMode="auto">
          <a:xfrm>
            <a:off x="6022975" y="3201988"/>
            <a:ext cx="395288" cy="254000"/>
            <a:chOff x="8283" y="9236"/>
            <a:chExt cx="564" cy="362"/>
          </a:xfrm>
        </p:grpSpPr>
        <p:sp>
          <p:nvSpPr>
            <p:cNvPr id="71722" name="Rectangle 105"/>
            <p:cNvSpPr>
              <a:spLocks noChangeArrowheads="1"/>
            </p:cNvSpPr>
            <p:nvPr/>
          </p:nvSpPr>
          <p:spPr bwMode="auto">
            <a:xfrm>
              <a:off x="8283" y="9236"/>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sp>
          <p:nvSpPr>
            <p:cNvPr id="71723" name="Rectangle 106"/>
            <p:cNvSpPr>
              <a:spLocks noChangeArrowheads="1"/>
            </p:cNvSpPr>
            <p:nvPr/>
          </p:nvSpPr>
          <p:spPr bwMode="auto">
            <a:xfrm>
              <a:off x="8565" y="9237"/>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grpSp>
      <p:sp>
        <p:nvSpPr>
          <p:cNvPr id="71713" name="Oval 107"/>
          <p:cNvSpPr>
            <a:spLocks noChangeArrowheads="1"/>
          </p:cNvSpPr>
          <p:nvPr/>
        </p:nvSpPr>
        <p:spPr bwMode="auto">
          <a:xfrm rot="-5400000">
            <a:off x="6149975" y="3167063"/>
            <a:ext cx="265113" cy="757237"/>
          </a:xfrm>
          <a:prstGeom prst="ellipse">
            <a:avLst/>
          </a:prstGeom>
          <a:noFill/>
          <a:ln w="22225" algn="ctr">
            <a:solidFill>
              <a:srgbClr val="FF0000"/>
            </a:solidFill>
            <a:prstDash val="dash"/>
            <a:round/>
            <a:headEnd/>
            <a:tailEnd/>
          </a:ln>
        </p:spPr>
        <p:txBody>
          <a:bodyPr lIns="74295" tIns="8890" rIns="74295" bIns="8890"/>
          <a:lstStyle/>
          <a:p>
            <a:endParaRPr lang="ja-JP" altLang="en-US"/>
          </a:p>
        </p:txBody>
      </p:sp>
      <p:sp>
        <p:nvSpPr>
          <p:cNvPr id="71714" name="Rectangle 110"/>
          <p:cNvSpPr>
            <a:spLocks noChangeArrowheads="1"/>
          </p:cNvSpPr>
          <p:nvPr/>
        </p:nvSpPr>
        <p:spPr bwMode="auto">
          <a:xfrm rot="-593478">
            <a:off x="1331913" y="4244975"/>
            <a:ext cx="3744912" cy="144463"/>
          </a:xfrm>
          <a:prstGeom prst="rect">
            <a:avLst/>
          </a:prstGeom>
          <a:solidFill>
            <a:srgbClr val="969696"/>
          </a:solidFill>
          <a:ln w="9525" algn="ctr">
            <a:noFill/>
            <a:miter lim="800000"/>
            <a:headEnd/>
            <a:tailEnd/>
          </a:ln>
        </p:spPr>
        <p:txBody>
          <a:bodyPr anchor="ctr">
            <a:spAutoFit/>
          </a:bodyPr>
          <a:lstStyle/>
          <a:p>
            <a:endParaRPr lang="ja-JP" altLang="en-US"/>
          </a:p>
        </p:txBody>
      </p:sp>
      <p:sp>
        <p:nvSpPr>
          <p:cNvPr id="71715" name="Rectangle 111"/>
          <p:cNvSpPr>
            <a:spLocks noChangeArrowheads="1"/>
          </p:cNvSpPr>
          <p:nvPr/>
        </p:nvSpPr>
        <p:spPr bwMode="auto">
          <a:xfrm>
            <a:off x="6227763" y="5516563"/>
            <a:ext cx="503237" cy="431800"/>
          </a:xfrm>
          <a:prstGeom prst="rect">
            <a:avLst/>
          </a:prstGeom>
          <a:noFill/>
          <a:ln w="9525" algn="ctr">
            <a:solidFill>
              <a:schemeClr val="tx1"/>
            </a:solidFill>
            <a:miter lim="800000"/>
            <a:headEnd/>
            <a:tailEnd/>
          </a:ln>
        </p:spPr>
        <p:txBody>
          <a:bodyPr anchor="ctr">
            <a:spAutoFit/>
          </a:bodyPr>
          <a:lstStyle/>
          <a:p>
            <a:endParaRPr lang="ja-JP" altLang="en-US"/>
          </a:p>
        </p:txBody>
      </p:sp>
      <p:sp>
        <p:nvSpPr>
          <p:cNvPr id="71716" name="Rectangle 112"/>
          <p:cNvSpPr>
            <a:spLocks noChangeArrowheads="1"/>
          </p:cNvSpPr>
          <p:nvPr/>
        </p:nvSpPr>
        <p:spPr bwMode="auto">
          <a:xfrm>
            <a:off x="2843213" y="1773238"/>
            <a:ext cx="2114550" cy="925512"/>
          </a:xfrm>
          <a:prstGeom prst="rect">
            <a:avLst/>
          </a:prstGeom>
          <a:solidFill>
            <a:srgbClr val="FFCC99"/>
          </a:solidFill>
          <a:ln w="9525" algn="ctr">
            <a:solidFill>
              <a:schemeClr val="tx1"/>
            </a:solidFill>
            <a:miter lim="800000"/>
            <a:headEnd/>
            <a:tailEnd/>
          </a:ln>
        </p:spPr>
        <p:txBody>
          <a:bodyPr wrap="none" anchor="ctr">
            <a:spAutoFit/>
          </a:bodyPr>
          <a:lstStyle/>
          <a:p>
            <a:r>
              <a:rPr lang="ja-JP" altLang="en-US" dirty="0"/>
              <a:t>事故発生場所</a:t>
            </a:r>
          </a:p>
          <a:p>
            <a:r>
              <a:rPr lang="ja-JP" altLang="en-US" dirty="0"/>
              <a:t>（商店街で歩行者の</a:t>
            </a:r>
          </a:p>
          <a:p>
            <a:r>
              <a:rPr lang="ja-JP" altLang="en-US" dirty="0"/>
              <a:t>乱横断が多い）</a:t>
            </a:r>
          </a:p>
        </p:txBody>
      </p:sp>
      <p:sp>
        <p:nvSpPr>
          <p:cNvPr id="71717" name="Rectangle 113"/>
          <p:cNvSpPr>
            <a:spLocks noChangeArrowheads="1"/>
          </p:cNvSpPr>
          <p:nvPr/>
        </p:nvSpPr>
        <p:spPr bwMode="auto">
          <a:xfrm>
            <a:off x="395288" y="2276475"/>
            <a:ext cx="2335212" cy="925513"/>
          </a:xfrm>
          <a:prstGeom prst="rect">
            <a:avLst/>
          </a:prstGeom>
          <a:solidFill>
            <a:srgbClr val="FFCC99"/>
          </a:solidFill>
          <a:ln w="9525" algn="ctr">
            <a:solidFill>
              <a:schemeClr val="tx1"/>
            </a:solidFill>
            <a:miter lim="800000"/>
            <a:headEnd/>
            <a:tailEnd/>
          </a:ln>
        </p:spPr>
        <p:txBody>
          <a:bodyPr wrap="none" anchor="ctr">
            <a:spAutoFit/>
          </a:bodyPr>
          <a:lstStyle/>
          <a:p>
            <a:r>
              <a:rPr lang="ja-JP" altLang="en-US" dirty="0"/>
              <a:t>ヒヤリ・ハット発生場所</a:t>
            </a:r>
          </a:p>
          <a:p>
            <a:r>
              <a:rPr lang="ja-JP" altLang="en-US" dirty="0"/>
              <a:t>（病院前で高齢者の</a:t>
            </a:r>
          </a:p>
          <a:p>
            <a:r>
              <a:rPr lang="ja-JP" altLang="en-US" dirty="0"/>
              <a:t>通行が多い）</a:t>
            </a:r>
          </a:p>
        </p:txBody>
      </p:sp>
      <p:sp>
        <p:nvSpPr>
          <p:cNvPr id="71718" name="AutoShape 114"/>
          <p:cNvSpPr>
            <a:spLocks noChangeArrowheads="1"/>
          </p:cNvSpPr>
          <p:nvPr/>
        </p:nvSpPr>
        <p:spPr bwMode="auto">
          <a:xfrm>
            <a:off x="1979955" y="5808266"/>
            <a:ext cx="2331354" cy="1021556"/>
          </a:xfrm>
          <a:prstGeom prst="roundRect">
            <a:avLst>
              <a:gd name="adj" fmla="val 16667"/>
            </a:avLst>
          </a:prstGeom>
          <a:solidFill>
            <a:srgbClr val="FFFF99"/>
          </a:solidFill>
          <a:ln w="9525" algn="ctr">
            <a:solidFill>
              <a:schemeClr val="tx1"/>
            </a:solidFill>
            <a:round/>
            <a:headEnd/>
            <a:tailEnd/>
          </a:ln>
        </p:spPr>
        <p:txBody>
          <a:bodyPr wrap="none" anchor="ctr">
            <a:spAutoFit/>
          </a:bodyPr>
          <a:lstStyle/>
          <a:p>
            <a:r>
              <a:rPr lang="ja-JP" altLang="en-US" dirty="0"/>
              <a:t>掘り起こし</a:t>
            </a:r>
          </a:p>
          <a:p>
            <a:r>
              <a:rPr lang="ja-JP" altLang="en-US" dirty="0"/>
              <a:t>（高齢者が多く集まる</a:t>
            </a:r>
          </a:p>
          <a:p>
            <a:r>
              <a:rPr lang="ja-JP" altLang="en-US" dirty="0"/>
              <a:t>施設（公民館等））</a:t>
            </a:r>
          </a:p>
        </p:txBody>
      </p:sp>
      <p:sp>
        <p:nvSpPr>
          <p:cNvPr id="71719" name="AutoShape 115"/>
          <p:cNvSpPr>
            <a:spLocks noChangeArrowheads="1"/>
          </p:cNvSpPr>
          <p:nvPr/>
        </p:nvSpPr>
        <p:spPr bwMode="auto">
          <a:xfrm>
            <a:off x="7308850" y="5013325"/>
            <a:ext cx="1654175" cy="1319213"/>
          </a:xfrm>
          <a:prstGeom prst="roundRect">
            <a:avLst>
              <a:gd name="adj" fmla="val 16667"/>
            </a:avLst>
          </a:prstGeom>
          <a:solidFill>
            <a:srgbClr val="FFFF99"/>
          </a:solidFill>
          <a:ln w="9525" algn="ctr">
            <a:solidFill>
              <a:schemeClr val="tx1"/>
            </a:solidFill>
            <a:round/>
            <a:headEnd/>
            <a:tailEnd/>
          </a:ln>
        </p:spPr>
        <p:txBody>
          <a:bodyPr wrap="none" anchor="ctr">
            <a:spAutoFit/>
          </a:bodyPr>
          <a:lstStyle/>
          <a:p>
            <a:r>
              <a:rPr lang="ja-JP" altLang="en-US" dirty="0"/>
              <a:t>掘り起こし</a:t>
            </a:r>
          </a:p>
          <a:p>
            <a:r>
              <a:rPr lang="ja-JP" altLang="en-US" dirty="0"/>
              <a:t>（ヒヤリ・ハット</a:t>
            </a:r>
          </a:p>
          <a:p>
            <a:r>
              <a:rPr lang="ja-JP" altLang="en-US" dirty="0"/>
              <a:t>発生場所と</a:t>
            </a:r>
          </a:p>
          <a:p>
            <a:r>
              <a:rPr lang="ja-JP" altLang="en-US" dirty="0"/>
              <a:t>同じ状況）</a:t>
            </a:r>
          </a:p>
        </p:txBody>
      </p:sp>
      <p:sp>
        <p:nvSpPr>
          <p:cNvPr id="71720" name="AutoShape 116"/>
          <p:cNvSpPr>
            <a:spLocks noChangeArrowheads="1"/>
          </p:cNvSpPr>
          <p:nvPr/>
        </p:nvSpPr>
        <p:spPr bwMode="auto">
          <a:xfrm>
            <a:off x="6804025" y="2349500"/>
            <a:ext cx="1943100" cy="1014413"/>
          </a:xfrm>
          <a:prstGeom prst="roundRect">
            <a:avLst>
              <a:gd name="adj" fmla="val 16667"/>
            </a:avLst>
          </a:prstGeom>
          <a:solidFill>
            <a:srgbClr val="FFFF99"/>
          </a:solidFill>
          <a:ln w="9525" algn="ctr">
            <a:solidFill>
              <a:schemeClr val="tx1"/>
            </a:solidFill>
            <a:round/>
            <a:headEnd/>
            <a:tailEnd/>
          </a:ln>
        </p:spPr>
        <p:txBody>
          <a:bodyPr wrap="none" anchor="ctr">
            <a:spAutoFit/>
          </a:bodyPr>
          <a:lstStyle/>
          <a:p>
            <a:r>
              <a:rPr lang="ja-JP" altLang="en-US" dirty="0"/>
              <a:t>掘り起こし</a:t>
            </a:r>
          </a:p>
          <a:p>
            <a:r>
              <a:rPr lang="ja-JP" altLang="en-US" dirty="0"/>
              <a:t>（事故発生場所と</a:t>
            </a:r>
          </a:p>
          <a:p>
            <a:r>
              <a:rPr lang="ja-JP" altLang="en-US" dirty="0"/>
              <a:t>同じ状況）</a:t>
            </a:r>
          </a:p>
        </p:txBody>
      </p:sp>
      <p:sp>
        <p:nvSpPr>
          <p:cNvPr id="71721" name="Line 117"/>
          <p:cNvSpPr>
            <a:spLocks noChangeShapeType="1"/>
          </p:cNvSpPr>
          <p:nvPr/>
        </p:nvSpPr>
        <p:spPr bwMode="auto">
          <a:xfrm flipH="1">
            <a:off x="6732588" y="3213100"/>
            <a:ext cx="215900" cy="215900"/>
          </a:xfrm>
          <a:prstGeom prst="line">
            <a:avLst/>
          </a:prstGeom>
          <a:noFill/>
          <a:ln w="9525">
            <a:solidFill>
              <a:schemeClr val="tx1"/>
            </a:solidFill>
            <a:round/>
            <a:headEnd/>
            <a:tailEnd type="triangle" w="med" len="med"/>
          </a:ln>
        </p:spPr>
        <p:txBody>
          <a:bodyPr wrap="none">
            <a:spAutoFit/>
          </a:bodyPr>
          <a:lstStyle/>
          <a:p>
            <a:endParaRPr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85</a:t>
            </a:fld>
            <a:endParaRPr lang="en-US" altLang="ja-JP" dirty="0"/>
          </a:p>
        </p:txBody>
      </p:sp>
      <p:sp>
        <p:nvSpPr>
          <p:cNvPr id="65" name="Rectangle 82"/>
          <p:cNvSpPr>
            <a:spLocks noChangeArrowheads="1"/>
          </p:cNvSpPr>
          <p:nvPr/>
        </p:nvSpPr>
        <p:spPr bwMode="auto">
          <a:xfrm>
            <a:off x="2997994" y="5578901"/>
            <a:ext cx="71438" cy="100012"/>
          </a:xfrm>
          <a:prstGeom prst="rect">
            <a:avLst/>
          </a:prstGeom>
          <a:solidFill>
            <a:srgbClr val="808080"/>
          </a:solidFill>
          <a:ln w="9525" algn="ctr">
            <a:noFill/>
            <a:miter lim="800000"/>
            <a:headEnd/>
            <a:tailEnd/>
          </a:ln>
        </p:spPr>
        <p:txBody>
          <a:bodyPr lIns="74295" tIns="8890" rIns="74295" bIns="8890"/>
          <a:lstStyle/>
          <a:p>
            <a:endParaRPr lang="ja-JP" altLang="en-US"/>
          </a:p>
        </p:txBody>
      </p:sp>
      <p:sp>
        <p:nvSpPr>
          <p:cNvPr id="66" name="Rectangle 83"/>
          <p:cNvSpPr>
            <a:spLocks noChangeArrowheads="1"/>
          </p:cNvSpPr>
          <p:nvPr/>
        </p:nvSpPr>
        <p:spPr bwMode="auto">
          <a:xfrm>
            <a:off x="3153569" y="5578901"/>
            <a:ext cx="71438" cy="100012"/>
          </a:xfrm>
          <a:prstGeom prst="rect">
            <a:avLst/>
          </a:prstGeom>
          <a:solidFill>
            <a:srgbClr val="808080"/>
          </a:solidFill>
          <a:ln w="9525" algn="ctr">
            <a:noFill/>
            <a:miter lim="800000"/>
            <a:headEnd/>
            <a:tailEnd/>
          </a:ln>
        </p:spPr>
        <p:txBody>
          <a:bodyPr lIns="74295" tIns="8890" rIns="74295" bIns="8890"/>
          <a:lstStyle/>
          <a:p>
            <a:endParaRPr lang="ja-JP" altLang="en-US"/>
          </a:p>
        </p:txBody>
      </p:sp>
      <p:sp>
        <p:nvSpPr>
          <p:cNvPr id="67" name="Rectangle 84"/>
          <p:cNvSpPr>
            <a:spLocks noChangeArrowheads="1"/>
          </p:cNvSpPr>
          <p:nvPr/>
        </p:nvSpPr>
        <p:spPr bwMode="auto">
          <a:xfrm>
            <a:off x="3310732" y="5572551"/>
            <a:ext cx="71437" cy="101600"/>
          </a:xfrm>
          <a:prstGeom prst="rect">
            <a:avLst/>
          </a:prstGeom>
          <a:solidFill>
            <a:srgbClr val="808080"/>
          </a:solidFill>
          <a:ln w="9525" algn="ctr">
            <a:noFill/>
            <a:miter lim="800000"/>
            <a:headEnd/>
            <a:tailEnd/>
          </a:ln>
        </p:spPr>
        <p:txBody>
          <a:bodyPr lIns="74295" tIns="8890" rIns="74295" bIns="8890"/>
          <a:lstStyle/>
          <a:p>
            <a:endParaRPr lang="ja-JP" altLang="en-US"/>
          </a:p>
        </p:txBody>
      </p:sp>
      <p:sp>
        <p:nvSpPr>
          <p:cNvPr id="68" name="Rectangle 111"/>
          <p:cNvSpPr>
            <a:spLocks noChangeArrowheads="1"/>
          </p:cNvSpPr>
          <p:nvPr/>
        </p:nvSpPr>
        <p:spPr bwMode="auto">
          <a:xfrm>
            <a:off x="2917032" y="5343951"/>
            <a:ext cx="503237" cy="431800"/>
          </a:xfrm>
          <a:prstGeom prst="rect">
            <a:avLst/>
          </a:prstGeom>
          <a:noFill/>
          <a:ln w="9525" algn="ctr">
            <a:solidFill>
              <a:schemeClr val="tx1"/>
            </a:solidFill>
            <a:miter lim="800000"/>
            <a:headEnd/>
            <a:tailEnd/>
          </a:ln>
        </p:spPr>
        <p:txBody>
          <a:bodyPr anchor="ctr">
            <a:spAutoFit/>
          </a:bodyPr>
          <a:lstStyle/>
          <a:p>
            <a:endParaRPr lang="ja-JP" alt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001" name="Rectangle 25"/>
          <p:cNvSpPr>
            <a:spLocks noChangeArrowheads="1"/>
          </p:cNvSpPr>
          <p:nvPr/>
        </p:nvSpPr>
        <p:spPr bwMode="auto">
          <a:xfrm>
            <a:off x="0" y="0"/>
            <a:ext cx="9144000" cy="908050"/>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⑦</a:t>
            </a:r>
            <a:r>
              <a:rPr lang="en-US" altLang="ja-JP" sz="2800" dirty="0"/>
              <a:t>-5 </a:t>
            </a:r>
            <a:r>
              <a:rPr lang="ja-JP" altLang="en-US" sz="2800" dirty="0"/>
              <a:t>潜在する危険の掘りおこし：</a:t>
            </a:r>
            <a:r>
              <a:rPr lang="en-US" altLang="ja-JP" sz="2800" dirty="0"/>
              <a:t/>
            </a:r>
            <a:br>
              <a:rPr lang="en-US" altLang="ja-JP" sz="2800" dirty="0"/>
            </a:br>
            <a:r>
              <a:rPr lang="ja-JP" altLang="en-US" sz="2400" dirty="0"/>
              <a:t>ルート、手順が決まっている場合</a:t>
            </a:r>
            <a:endParaRPr lang="en-US" altLang="ja-JP" sz="2400" dirty="0"/>
          </a:p>
        </p:txBody>
      </p:sp>
      <p:pic>
        <p:nvPicPr>
          <p:cNvPr id="72708" name="Picture 26"/>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72709" name="Rectangle 28"/>
          <p:cNvSpPr>
            <a:spLocks noChangeArrowheads="1"/>
          </p:cNvSpPr>
          <p:nvPr/>
        </p:nvSpPr>
        <p:spPr bwMode="auto">
          <a:xfrm>
            <a:off x="0" y="1210981"/>
            <a:ext cx="9144000" cy="792163"/>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pitchFamily="2" charset="2"/>
              <a:buNone/>
            </a:pPr>
            <a:r>
              <a:rPr lang="ja-JP" altLang="en-US" sz="3400" dirty="0"/>
              <a:t>ＦＭＥＡ </a:t>
            </a:r>
            <a:r>
              <a:rPr lang="en-US" altLang="ja-JP" sz="3400" dirty="0"/>
              <a:t>(Failure Mode</a:t>
            </a:r>
            <a:r>
              <a:rPr lang="ja-JP" altLang="en-US" sz="3400" dirty="0"/>
              <a:t> </a:t>
            </a:r>
            <a:r>
              <a:rPr lang="en-US" altLang="ja-JP" sz="3400" dirty="0"/>
              <a:t>and Effect Analysis)</a:t>
            </a:r>
          </a:p>
        </p:txBody>
      </p:sp>
      <p:sp>
        <p:nvSpPr>
          <p:cNvPr id="72710" name="Rectangle 29"/>
          <p:cNvSpPr>
            <a:spLocks noChangeArrowheads="1"/>
          </p:cNvSpPr>
          <p:nvPr/>
        </p:nvSpPr>
        <p:spPr bwMode="auto">
          <a:xfrm>
            <a:off x="755650" y="2349500"/>
            <a:ext cx="7720013" cy="528638"/>
          </a:xfrm>
          <a:prstGeom prst="rect">
            <a:avLst/>
          </a:prstGeom>
          <a:noFill/>
          <a:ln w="9525" algn="ctr">
            <a:solidFill>
              <a:schemeClr val="tx1"/>
            </a:solidFill>
            <a:miter lim="800000"/>
            <a:headEnd/>
            <a:tailEnd/>
          </a:ln>
        </p:spPr>
        <p:txBody>
          <a:bodyPr anchor="ctr">
            <a:spAutoFit/>
          </a:bodyPr>
          <a:lstStyle/>
          <a:p>
            <a:r>
              <a:rPr lang="ja-JP" altLang="en-US" sz="2800"/>
              <a:t>手順１　　作業の手順を整理</a:t>
            </a:r>
          </a:p>
        </p:txBody>
      </p:sp>
      <p:sp>
        <p:nvSpPr>
          <p:cNvPr id="72711" name="Rectangle 31"/>
          <p:cNvSpPr>
            <a:spLocks noChangeArrowheads="1"/>
          </p:cNvSpPr>
          <p:nvPr/>
        </p:nvSpPr>
        <p:spPr bwMode="auto">
          <a:xfrm>
            <a:off x="755650" y="4005263"/>
            <a:ext cx="7777163" cy="528637"/>
          </a:xfrm>
          <a:prstGeom prst="rect">
            <a:avLst/>
          </a:prstGeom>
          <a:noFill/>
          <a:ln w="9525" algn="ctr">
            <a:solidFill>
              <a:schemeClr val="tx1"/>
            </a:solidFill>
            <a:miter lim="800000"/>
            <a:headEnd/>
            <a:tailEnd/>
          </a:ln>
        </p:spPr>
        <p:txBody>
          <a:bodyPr anchor="ctr">
            <a:spAutoFit/>
          </a:bodyPr>
          <a:lstStyle/>
          <a:p>
            <a:r>
              <a:rPr lang="ja-JP" altLang="en-US" sz="2800"/>
              <a:t>手順２　各手順で起きうるエラーの洗い出し</a:t>
            </a:r>
          </a:p>
        </p:txBody>
      </p:sp>
      <p:sp>
        <p:nvSpPr>
          <p:cNvPr id="72712" name="Rectangle 32"/>
          <p:cNvSpPr>
            <a:spLocks noChangeArrowheads="1"/>
          </p:cNvSpPr>
          <p:nvPr/>
        </p:nvSpPr>
        <p:spPr bwMode="auto">
          <a:xfrm>
            <a:off x="755650" y="5589588"/>
            <a:ext cx="7777163" cy="528637"/>
          </a:xfrm>
          <a:prstGeom prst="rect">
            <a:avLst/>
          </a:prstGeom>
          <a:noFill/>
          <a:ln w="9525" algn="ctr">
            <a:solidFill>
              <a:schemeClr val="tx1"/>
            </a:solidFill>
            <a:miter lim="800000"/>
            <a:headEnd/>
            <a:tailEnd/>
          </a:ln>
        </p:spPr>
        <p:txBody>
          <a:bodyPr anchor="ctr">
            <a:spAutoFit/>
          </a:bodyPr>
          <a:lstStyle/>
          <a:p>
            <a:r>
              <a:rPr lang="ja-JP" altLang="en-US" sz="2800"/>
              <a:t>手順３　　対策の必要性を評価</a:t>
            </a:r>
          </a:p>
        </p:txBody>
      </p:sp>
      <p:sp>
        <p:nvSpPr>
          <p:cNvPr id="72713" name="AutoShape 33"/>
          <p:cNvSpPr>
            <a:spLocks noChangeArrowheads="1"/>
          </p:cNvSpPr>
          <p:nvPr/>
        </p:nvSpPr>
        <p:spPr bwMode="auto">
          <a:xfrm>
            <a:off x="4140200" y="3213100"/>
            <a:ext cx="720725" cy="576263"/>
          </a:xfrm>
          <a:prstGeom prst="downArrow">
            <a:avLst>
              <a:gd name="adj1" fmla="val 49778"/>
              <a:gd name="adj2" fmla="val 49037"/>
            </a:avLst>
          </a:prstGeom>
          <a:solidFill>
            <a:srgbClr val="FFFF00"/>
          </a:solidFill>
          <a:ln w="9525" algn="ctr">
            <a:solidFill>
              <a:srgbClr val="FF9933"/>
            </a:solidFill>
            <a:miter lim="800000"/>
            <a:headEnd/>
            <a:tailEnd/>
          </a:ln>
        </p:spPr>
        <p:txBody>
          <a:bodyPr anchor="ctr">
            <a:spAutoFit/>
          </a:bodyPr>
          <a:lstStyle/>
          <a:p>
            <a:endParaRPr lang="ja-JP" altLang="en-US"/>
          </a:p>
        </p:txBody>
      </p:sp>
      <p:sp>
        <p:nvSpPr>
          <p:cNvPr id="72714" name="AutoShape 34"/>
          <p:cNvSpPr>
            <a:spLocks noChangeArrowheads="1"/>
          </p:cNvSpPr>
          <p:nvPr/>
        </p:nvSpPr>
        <p:spPr bwMode="auto">
          <a:xfrm>
            <a:off x="4140200" y="4868863"/>
            <a:ext cx="720725" cy="576262"/>
          </a:xfrm>
          <a:prstGeom prst="downArrow">
            <a:avLst>
              <a:gd name="adj1" fmla="val 49778"/>
              <a:gd name="adj2" fmla="val 49037"/>
            </a:avLst>
          </a:prstGeom>
          <a:solidFill>
            <a:srgbClr val="FFFF00"/>
          </a:solidFill>
          <a:ln w="9525" algn="ctr">
            <a:solidFill>
              <a:srgbClr val="FF9933"/>
            </a:solidFill>
            <a:miter lim="800000"/>
            <a:headEnd/>
            <a:tailEnd/>
          </a:ln>
        </p:spPr>
        <p:txBody>
          <a:bodyPr anchor="ctr">
            <a:spAutoFit/>
          </a:bodyPr>
          <a:lstStyle/>
          <a:p>
            <a:endParaRPr lang="ja-JP" altLang="en-US"/>
          </a:p>
        </p:txBody>
      </p:sp>
      <p:sp>
        <p:nvSpPr>
          <p:cNvPr id="2" name="スライド番号プレースホルダー 1"/>
          <p:cNvSpPr>
            <a:spLocks noGrp="1"/>
          </p:cNvSpPr>
          <p:nvPr>
            <p:ph type="sldNum" sz="quarter" idx="11"/>
          </p:nvPr>
        </p:nvSpPr>
        <p:spPr/>
        <p:txBody>
          <a:bodyPr/>
          <a:lstStyle/>
          <a:p>
            <a:pPr>
              <a:defRPr/>
            </a:pPr>
            <a:fld id="{078329BE-DC4C-4584-83CD-1F89238E0799}" type="slidenum">
              <a:rPr lang="en-US" altLang="ja-JP" smtClean="0"/>
              <a:pPr>
                <a:defRPr/>
              </a:pPr>
              <a:t>86</a:t>
            </a:fld>
            <a:endParaRPr lang="en-US" altLang="ja-JP"/>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⑦</a:t>
            </a:r>
            <a:r>
              <a:rPr lang="en-US" altLang="ja-JP" sz="3200" dirty="0"/>
              <a:t>-6 </a:t>
            </a:r>
            <a:r>
              <a:rPr lang="ja-JP" altLang="en-US" sz="3200" dirty="0"/>
              <a:t>ＦＭＥＡの例</a:t>
            </a:r>
            <a:endParaRPr lang="ja-JP" altLang="en-US" dirty="0"/>
          </a:p>
        </p:txBody>
      </p:sp>
      <p:pic>
        <p:nvPicPr>
          <p:cNvPr id="74756"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74757" name="Rectangle 16"/>
          <p:cNvSpPr>
            <a:spLocks noChangeArrowheads="1"/>
          </p:cNvSpPr>
          <p:nvPr/>
        </p:nvSpPr>
        <p:spPr bwMode="auto">
          <a:xfrm>
            <a:off x="1628775" y="-57150"/>
            <a:ext cx="400050" cy="0"/>
          </a:xfrm>
          <a:prstGeom prst="rect">
            <a:avLst/>
          </a:prstGeom>
          <a:noFill/>
          <a:ln w="9525" algn="ctr">
            <a:noFill/>
            <a:miter lim="800000"/>
            <a:headEnd/>
            <a:tailEnd/>
          </a:ln>
        </p:spPr>
        <p:txBody>
          <a:bodyPr wrap="none" anchor="ctr">
            <a:spAutoFit/>
          </a:bodyPr>
          <a:lstStyle/>
          <a:p>
            <a:endParaRPr lang="ja-JP" altLang="en-US"/>
          </a:p>
        </p:txBody>
      </p:sp>
      <p:graphicFrame>
        <p:nvGraphicFramePr>
          <p:cNvPr id="385451" name="Group 427"/>
          <p:cNvGraphicFramePr>
            <a:graphicFrameLocks noGrp="1"/>
          </p:cNvGraphicFramePr>
          <p:nvPr>
            <p:extLst>
              <p:ext uri="{D42A27DB-BD31-4B8C-83A1-F6EECF244321}">
                <p14:modId xmlns:p14="http://schemas.microsoft.com/office/powerpoint/2010/main" val="838475875"/>
              </p:ext>
            </p:extLst>
          </p:nvPr>
        </p:nvGraphicFramePr>
        <p:xfrm>
          <a:off x="250825" y="836613"/>
          <a:ext cx="8496300" cy="4937760"/>
        </p:xfrm>
        <a:graphic>
          <a:graphicData uri="http://schemas.openxmlformats.org/drawingml/2006/table">
            <a:tbl>
              <a:tblPr/>
              <a:tblGrid>
                <a:gridCol w="330200">
                  <a:extLst>
                    <a:ext uri="{9D8B030D-6E8A-4147-A177-3AD203B41FA5}">
                      <a16:colId xmlns:a16="http://schemas.microsoft.com/office/drawing/2014/main" val="20000"/>
                    </a:ext>
                  </a:extLst>
                </a:gridCol>
                <a:gridCol w="895350">
                  <a:extLst>
                    <a:ext uri="{9D8B030D-6E8A-4147-A177-3AD203B41FA5}">
                      <a16:colId xmlns:a16="http://schemas.microsoft.com/office/drawing/2014/main" val="20001"/>
                    </a:ext>
                  </a:extLst>
                </a:gridCol>
                <a:gridCol w="2319338">
                  <a:extLst>
                    <a:ext uri="{9D8B030D-6E8A-4147-A177-3AD203B41FA5}">
                      <a16:colId xmlns:a16="http://schemas.microsoft.com/office/drawing/2014/main" val="20002"/>
                    </a:ext>
                  </a:extLst>
                </a:gridCol>
                <a:gridCol w="1568450">
                  <a:extLst>
                    <a:ext uri="{9D8B030D-6E8A-4147-A177-3AD203B41FA5}">
                      <a16:colId xmlns:a16="http://schemas.microsoft.com/office/drawing/2014/main" val="20003"/>
                    </a:ext>
                  </a:extLst>
                </a:gridCol>
                <a:gridCol w="1651000">
                  <a:extLst>
                    <a:ext uri="{9D8B030D-6E8A-4147-A177-3AD203B41FA5}">
                      <a16:colId xmlns:a16="http://schemas.microsoft.com/office/drawing/2014/main" val="20004"/>
                    </a:ext>
                  </a:extLst>
                </a:gridCol>
                <a:gridCol w="576262">
                  <a:extLst>
                    <a:ext uri="{9D8B030D-6E8A-4147-A177-3AD203B41FA5}">
                      <a16:colId xmlns:a16="http://schemas.microsoft.com/office/drawing/2014/main" val="20005"/>
                    </a:ext>
                  </a:extLst>
                </a:gridCol>
                <a:gridCol w="577850">
                  <a:extLst>
                    <a:ext uri="{9D8B030D-6E8A-4147-A177-3AD203B41FA5}">
                      <a16:colId xmlns:a16="http://schemas.microsoft.com/office/drawing/2014/main" val="20006"/>
                    </a:ext>
                  </a:extLst>
                </a:gridCol>
                <a:gridCol w="577850">
                  <a:extLst>
                    <a:ext uri="{9D8B030D-6E8A-4147-A177-3AD203B41FA5}">
                      <a16:colId xmlns:a16="http://schemas.microsoft.com/office/drawing/2014/main" val="20007"/>
                    </a:ext>
                  </a:extLst>
                </a:gridCol>
              </a:tblGrid>
              <a:tr h="8667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作業内容</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言葉の組合せ</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エラーの結果</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原因</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発生</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可能性</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rPr>
                        <a:t>影響の</a:t>
                      </a:r>
                      <a:endParaRPr kumimoji="1" lang="ja-JP" altLang="en-US" sz="1400" b="0" i="0" u="none" strike="noStrike" cap="none" normalizeH="0" baseline="0">
                        <a:ln>
                          <a:noFill/>
                        </a:ln>
                        <a:solidFill>
                          <a:schemeClr val="tx1"/>
                        </a:solidFill>
                        <a:effectLst/>
                        <a:latin typeface="Century" pitchFamily="18" charset="0"/>
                        <a:ea typeface="ＭＳ Ｐゴシック"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大きさ</a:t>
                      </a:r>
                      <a:endParaRPr kumimoji="1" lang="ja-JP" altLang="en-US" sz="1200" b="0" i="0" u="none" strike="noStrike" cap="none" normalizeH="0" baseline="0">
                        <a:ln>
                          <a:noFill/>
                        </a:ln>
                        <a:solidFill>
                          <a:schemeClr val="tx1"/>
                        </a:solidFill>
                        <a:effectLst/>
                        <a:latin typeface="Arial" charset="0"/>
                        <a:ea typeface="ＭＳ Ｐゴシック"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対策の</a:t>
                      </a:r>
                      <a:endParaRPr kumimoji="1" lang="ja-JP" altLang="en-US" sz="1400" b="0" i="0" u="none" strike="noStrike" cap="none" normalizeH="0" baseline="0" dirty="0">
                        <a:ln>
                          <a:noFill/>
                        </a:ln>
                        <a:solidFill>
                          <a:schemeClr val="tx1"/>
                        </a:solidFill>
                        <a:effectLst/>
                        <a:latin typeface="Century" pitchFamily="18" charset="0"/>
                        <a:ea typeface="ＭＳ ゴシック"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必要性</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21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アルコール</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チェック</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①</a:t>
                      </a: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忘れる（ｱﾙｺｰﾙﾁｪｯｸをし忘れる）</a:t>
                      </a:r>
                      <a:endParaRPr kumimoji="1" lang="ja-JP" altLang="en-US" sz="1400" b="0" i="0" u="none" strike="noStrike" cap="none" normalizeH="0" baseline="0" dirty="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②不確実な動作（ｱﾙｺｰﾙﾁｪｯｸの操作が不確実）</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飲酒運転（による事故）</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・手順の無理解</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・意図的なﾙｰﾙ違反</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１</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４</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４</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54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車両点検表による始業点検</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①</a:t>
                      </a: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不正確な動作（必要な点検項目をとばす）</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②見落とし（点検中に問題のある箇所を見落とす）</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・車両トラブルによる遅延</a:t>
                      </a:r>
                      <a:endParaRPr kumimoji="1" lang="ja-JP" altLang="en-US" sz="1400" b="0" i="0" u="none" strike="noStrike" cap="none" normalizeH="0" baseline="0" dirty="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・事故の発生</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・うっかりミス</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・点検手順の不具合</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・点検手順の教育の問題</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１</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３</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３</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49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始業点呼</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安全事項の確認</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①</a:t>
                      </a: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忘れる（安全事項の確認を忘れる）</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②不正確な動作（確認すべき安全事項の内容の誤り）</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・安全に関する対策の不徹底</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・事故の発生</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・うっかりミス</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・知識不足</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・管理職の教育の問題　等</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２</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３</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６</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出庫</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①</a:t>
                      </a: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時間の間違い（出庫時間を間違える）</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②方向の間違い（ルートを間違える）</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早発・遅延による旅客クレームの発生</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・うっかりミス</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・出庫に至る手順の問題等</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１</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２</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２</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 name="スライド番号プレースホルダー 1"/>
          <p:cNvSpPr>
            <a:spLocks noGrp="1"/>
          </p:cNvSpPr>
          <p:nvPr>
            <p:ph type="sldNum" sz="quarter" idx="11"/>
          </p:nvPr>
        </p:nvSpPr>
        <p:spPr/>
        <p:txBody>
          <a:bodyPr/>
          <a:lstStyle/>
          <a:p>
            <a:pPr>
              <a:defRPr/>
            </a:pPr>
            <a:fld id="{078329BE-DC4C-4584-83CD-1F89238E0799}" type="slidenum">
              <a:rPr lang="en-US" altLang="ja-JP" smtClean="0"/>
              <a:pPr>
                <a:defRPr/>
              </a:pPr>
              <a:t>87</a:t>
            </a:fld>
            <a:endParaRPr lang="en-US" altLang="ja-JP"/>
          </a:p>
        </p:txBody>
      </p:sp>
      <p:sp>
        <p:nvSpPr>
          <p:cNvPr id="9" name="テキスト ボックス 8"/>
          <p:cNvSpPr txBox="1">
            <a:spLocks noChangeArrowheads="1"/>
          </p:cNvSpPr>
          <p:nvPr/>
        </p:nvSpPr>
        <p:spPr bwMode="auto">
          <a:xfrm>
            <a:off x="2712720" y="5884099"/>
            <a:ext cx="6034405" cy="584775"/>
          </a:xfrm>
          <a:prstGeom prst="rect">
            <a:avLst/>
          </a:prstGeom>
          <a:noFill/>
          <a:ln w="9525">
            <a:noFill/>
            <a:miter lim="800000"/>
            <a:headEnd/>
            <a:tailEnd/>
          </a:ln>
        </p:spPr>
        <p:txBody>
          <a:bodyPr wrap="square">
            <a:spAutoFit/>
          </a:bodyPr>
          <a:lstStyle/>
          <a:p>
            <a:pPr algn="l"/>
            <a:r>
              <a:rPr lang="en-US" altLang="ja-JP" sz="1600" dirty="0"/>
              <a:t>※</a:t>
            </a:r>
            <a:r>
              <a:rPr lang="ja-JP" altLang="en-US" sz="1600" dirty="0"/>
              <a:t>発生可能性⇒ひんぱん：４、比較的多い：３、たまに：２、まれに：１</a:t>
            </a:r>
            <a:endParaRPr lang="en-US" altLang="ja-JP" sz="1600" dirty="0"/>
          </a:p>
          <a:p>
            <a:pPr algn="l"/>
            <a:r>
              <a:rPr lang="ja-JP" altLang="en-US" sz="1600" dirty="0"/>
              <a:t>    影響の大きさ⇒甚大：４、大：３、中：２、小：１</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7" name="Text Box 3"/>
          <p:cNvSpPr txBox="1">
            <a:spLocks noChangeArrowheads="1"/>
          </p:cNvSpPr>
          <p:nvPr/>
        </p:nvSpPr>
        <p:spPr bwMode="auto">
          <a:xfrm>
            <a:off x="611188" y="836613"/>
            <a:ext cx="8208962" cy="1524000"/>
          </a:xfrm>
          <a:prstGeom prst="rect">
            <a:avLst/>
          </a:prstGeom>
          <a:noFill/>
          <a:ln w="9525" algn="ctr">
            <a:noFill/>
            <a:miter lim="800000"/>
            <a:headEnd/>
            <a:tailEnd/>
          </a:ln>
        </p:spPr>
        <p:txBody>
          <a:bodyPr>
            <a:spAutoFit/>
          </a:bodyPr>
          <a:lstStyle/>
          <a:p>
            <a:pPr algn="l">
              <a:defRPr/>
            </a:pPr>
            <a:r>
              <a:rPr lang="ja-JP" altLang="en-US" sz="2800" b="1" dirty="0"/>
              <a:t>ＨＡＺＯＰ</a:t>
            </a:r>
            <a:r>
              <a:rPr lang="en-US" altLang="ja-JP" sz="2800" b="1" dirty="0">
                <a:latin typeface="+mj-ea"/>
                <a:ea typeface="+mj-ea"/>
              </a:rPr>
              <a:t>(Hazard and Operability Analysis) </a:t>
            </a:r>
            <a:endParaRPr lang="ja-JP" altLang="en-US" sz="2800" b="1" dirty="0">
              <a:latin typeface="+mj-ea"/>
              <a:ea typeface="+mj-ea"/>
            </a:endParaRPr>
          </a:p>
          <a:p>
            <a:pPr algn="l">
              <a:defRPr/>
            </a:pPr>
            <a:endParaRPr lang="ja-JP" altLang="en-US" sz="1000" b="1" dirty="0"/>
          </a:p>
          <a:p>
            <a:pPr>
              <a:defRPr/>
            </a:pPr>
            <a:endParaRPr lang="ja-JP" altLang="en-US" sz="800" b="1" u="sng" dirty="0">
              <a:solidFill>
                <a:schemeClr val="bg2"/>
              </a:solidFill>
            </a:endParaRPr>
          </a:p>
          <a:p>
            <a:pPr algn="l">
              <a:defRPr/>
            </a:pPr>
            <a:r>
              <a:rPr lang="ja-JP" altLang="en-US" sz="2400" dirty="0"/>
              <a:t>　　作業と、正しい状態からのずれを表す言葉（ガイドワード）を　組み合わせて、潜在的な危険を掘り起こす。</a:t>
            </a:r>
          </a:p>
        </p:txBody>
      </p:sp>
      <p:graphicFrame>
        <p:nvGraphicFramePr>
          <p:cNvPr id="185488" name="Group 144"/>
          <p:cNvGraphicFramePr>
            <a:graphicFrameLocks noGrp="1"/>
          </p:cNvGraphicFramePr>
          <p:nvPr>
            <p:ph sz="half" idx="1"/>
          </p:nvPr>
        </p:nvGraphicFramePr>
        <p:xfrm>
          <a:off x="1403350" y="3141663"/>
          <a:ext cx="6554788" cy="2590800"/>
        </p:xfrm>
        <a:graphic>
          <a:graphicData uri="http://schemas.openxmlformats.org/drawingml/2006/table">
            <a:tbl>
              <a:tblPr/>
              <a:tblGrid>
                <a:gridCol w="1728788">
                  <a:extLst>
                    <a:ext uri="{9D8B030D-6E8A-4147-A177-3AD203B41FA5}">
                      <a16:colId xmlns:a16="http://schemas.microsoft.com/office/drawing/2014/main" val="20000"/>
                    </a:ext>
                  </a:extLst>
                </a:gridCol>
                <a:gridCol w="4826000">
                  <a:extLst>
                    <a:ext uri="{9D8B030D-6E8A-4147-A177-3AD203B41FA5}">
                      <a16:colId xmlns:a16="http://schemas.microsoft.com/office/drawing/2014/main" val="20001"/>
                    </a:ext>
                  </a:extLst>
                </a:gridCol>
              </a:tblGrid>
              <a:tr h="3603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200" b="0" i="0" u="none" strike="noStrike" cap="none" normalizeH="0" baseline="0">
                          <a:ln>
                            <a:noFill/>
                          </a:ln>
                          <a:solidFill>
                            <a:schemeClr val="tx1"/>
                          </a:solidFill>
                          <a:effectLst/>
                          <a:latin typeface="Arial" charset="0"/>
                          <a:ea typeface="ＭＳ Ｐゴシック" pitchFamily="50" charset="-128"/>
                        </a:rPr>
                        <a:t>ガイドワードの例</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10000"/>
                  </a:ext>
                </a:extLst>
              </a:tr>
              <a:tr h="385763">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a:ln>
                            <a:noFill/>
                          </a:ln>
                          <a:solidFill>
                            <a:schemeClr val="tx1"/>
                          </a:solidFill>
                          <a:effectLst/>
                          <a:latin typeface="Arial" charset="0"/>
                          <a:ea typeface="ＭＳ Ｐゴシック" pitchFamily="50" charset="-128"/>
                        </a:rPr>
                        <a:t>強さ</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a:ln>
                            <a:noFill/>
                          </a:ln>
                          <a:solidFill>
                            <a:schemeClr val="tx1"/>
                          </a:solidFill>
                          <a:effectLst/>
                          <a:latin typeface="Arial" charset="0"/>
                          <a:ea typeface="ＭＳ Ｐゴシック" pitchFamily="50" charset="-128"/>
                        </a:rPr>
                        <a:t>強く　　そっと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8463">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a:ln>
                            <a:noFill/>
                          </a:ln>
                          <a:solidFill>
                            <a:schemeClr val="tx1"/>
                          </a:solidFill>
                          <a:effectLst/>
                          <a:latin typeface="Arial" charset="0"/>
                          <a:ea typeface="ＭＳ Ｐゴシック" pitchFamily="50" charset="-128"/>
                        </a:rPr>
                        <a:t>速さ</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a:ln>
                            <a:noFill/>
                          </a:ln>
                          <a:solidFill>
                            <a:schemeClr val="tx1"/>
                          </a:solidFill>
                          <a:effectLst/>
                          <a:latin typeface="Arial" charset="0"/>
                          <a:ea typeface="ＭＳ Ｐゴシック" pitchFamily="50" charset="-128"/>
                        </a:rPr>
                        <a:t>急いで　　ゆっくり</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4813">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a:ln>
                            <a:noFill/>
                          </a:ln>
                          <a:solidFill>
                            <a:schemeClr val="tx1"/>
                          </a:solidFill>
                          <a:effectLst/>
                          <a:latin typeface="Arial" charset="0"/>
                          <a:ea typeface="ＭＳ Ｐゴシック" pitchFamily="50" charset="-128"/>
                        </a:rPr>
                        <a:t>程度</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a:ln>
                            <a:noFill/>
                          </a:ln>
                          <a:solidFill>
                            <a:schemeClr val="tx1"/>
                          </a:solidFill>
                          <a:effectLst/>
                          <a:latin typeface="Arial" charset="0"/>
                          <a:ea typeface="ＭＳ Ｐゴシック" pitchFamily="50" charset="-128"/>
                        </a:rPr>
                        <a:t>余分に　　不十分に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782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a:ln>
                            <a:noFill/>
                          </a:ln>
                          <a:solidFill>
                            <a:schemeClr val="tx1"/>
                          </a:solidFill>
                          <a:effectLst/>
                          <a:latin typeface="Arial" charset="0"/>
                          <a:ea typeface="ＭＳ Ｐゴシック" pitchFamily="50" charset="-128"/>
                        </a:rPr>
                        <a:t>方向</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a:ln>
                            <a:noFill/>
                          </a:ln>
                          <a:solidFill>
                            <a:schemeClr val="tx1"/>
                          </a:solidFill>
                          <a:effectLst/>
                          <a:latin typeface="Arial" charset="0"/>
                          <a:ea typeface="ＭＳ Ｐゴシック" pitchFamily="50" charset="-128"/>
                        </a:rPr>
                        <a:t>反対に　　他に</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a:ln>
                            <a:noFill/>
                          </a:ln>
                          <a:solidFill>
                            <a:schemeClr val="tx1"/>
                          </a:solidFill>
                          <a:effectLst/>
                          <a:latin typeface="Arial" charset="0"/>
                          <a:ea typeface="ＭＳ Ｐゴシック" pitchFamily="50" charset="-128"/>
                        </a:rPr>
                        <a:t>前後</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前に　　　後に</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85477" name="Rectangle 133"/>
          <p:cNvSpPr>
            <a:spLocks noChangeArrowheads="1"/>
          </p:cNvSpPr>
          <p:nvPr/>
        </p:nvSpPr>
        <p:spPr bwMode="auto">
          <a:xfrm>
            <a:off x="0" y="-1"/>
            <a:ext cx="9144000" cy="836613"/>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★⑦</a:t>
            </a:r>
            <a:r>
              <a:rPr lang="en-US" altLang="ja-JP" sz="2800" dirty="0"/>
              <a:t>-7 </a:t>
            </a:r>
            <a:r>
              <a:rPr lang="ja-JP" altLang="en-US" sz="2800" dirty="0"/>
              <a:t>潜在する危険の掘りおこし：</a:t>
            </a:r>
            <a:r>
              <a:rPr lang="en-US" altLang="ja-JP" sz="2800" dirty="0"/>
              <a:t/>
            </a:r>
            <a:br>
              <a:rPr lang="en-US" altLang="ja-JP" sz="2800" dirty="0"/>
            </a:br>
            <a:r>
              <a:rPr lang="ja-JP" altLang="en-US" sz="2400" dirty="0"/>
              <a:t>ルート、手順が決まっている場合</a:t>
            </a:r>
          </a:p>
        </p:txBody>
      </p:sp>
      <p:pic>
        <p:nvPicPr>
          <p:cNvPr id="75803" name="Picture 135"/>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 name="スライド番号プレースホルダー 2"/>
          <p:cNvSpPr>
            <a:spLocks noGrp="1"/>
          </p:cNvSpPr>
          <p:nvPr>
            <p:ph type="sldNum" sz="quarter" idx="11"/>
          </p:nvPr>
        </p:nvSpPr>
        <p:spPr/>
        <p:txBody>
          <a:bodyPr/>
          <a:lstStyle/>
          <a:p>
            <a:pPr>
              <a:defRPr/>
            </a:pPr>
            <a:fld id="{078329BE-DC4C-4584-83CD-1F89238E0799}" type="slidenum">
              <a:rPr lang="en-US" altLang="ja-JP" smtClean="0"/>
              <a:pPr>
                <a:defRPr/>
              </a:pPr>
              <a:t>88</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3" name="Rectangle 3"/>
          <p:cNvSpPr>
            <a:spLocks noChangeArrowheads="1"/>
          </p:cNvSpPr>
          <p:nvPr/>
        </p:nvSpPr>
        <p:spPr bwMode="auto">
          <a:xfrm>
            <a:off x="323850" y="1628775"/>
            <a:ext cx="2374900" cy="719138"/>
          </a:xfrm>
          <a:prstGeom prst="rect">
            <a:avLst/>
          </a:prstGeom>
          <a:solidFill>
            <a:srgbClr val="99FF99"/>
          </a:solidFill>
          <a:ln w="9525" algn="ctr">
            <a:solidFill>
              <a:schemeClr val="tx1"/>
            </a:solidFill>
            <a:miter lim="800000"/>
            <a:headEnd/>
            <a:tailEnd/>
          </a:ln>
        </p:spPr>
        <p:txBody>
          <a:bodyPr wrap="none" anchor="ctr"/>
          <a:lstStyle/>
          <a:p>
            <a:r>
              <a:rPr lang="ja-JP" altLang="en-US" sz="2400">
                <a:ea typeface="HG丸ｺﾞｼｯｸM-PRO" pitchFamily="50" charset="-128"/>
              </a:rPr>
              <a:t>本来の作業</a:t>
            </a:r>
          </a:p>
        </p:txBody>
      </p:sp>
      <p:sp>
        <p:nvSpPr>
          <p:cNvPr id="76804" name="Rectangle 4"/>
          <p:cNvSpPr>
            <a:spLocks noChangeArrowheads="1"/>
          </p:cNvSpPr>
          <p:nvPr/>
        </p:nvSpPr>
        <p:spPr bwMode="auto">
          <a:xfrm>
            <a:off x="2916238" y="1628775"/>
            <a:ext cx="1009650" cy="719138"/>
          </a:xfrm>
          <a:prstGeom prst="rect">
            <a:avLst/>
          </a:prstGeom>
          <a:solidFill>
            <a:srgbClr val="FFFF66"/>
          </a:solidFill>
          <a:ln w="9525" algn="ctr">
            <a:solidFill>
              <a:schemeClr val="tx1"/>
            </a:solidFill>
            <a:miter lim="800000"/>
            <a:headEnd/>
            <a:tailEnd/>
          </a:ln>
        </p:spPr>
        <p:txBody>
          <a:bodyPr wrap="none" anchor="ctr"/>
          <a:lstStyle/>
          <a:p>
            <a:r>
              <a:rPr lang="ja-JP" altLang="en-US" sz="2000">
                <a:ea typeface="HG丸ｺﾞｼｯｸM-PRO" pitchFamily="50" charset="-128"/>
              </a:rPr>
              <a:t>ガイド</a:t>
            </a:r>
          </a:p>
          <a:p>
            <a:r>
              <a:rPr lang="ja-JP" altLang="en-US" sz="2000">
                <a:ea typeface="HG丸ｺﾞｼｯｸM-PRO" pitchFamily="50" charset="-128"/>
              </a:rPr>
              <a:t>ワード</a:t>
            </a:r>
          </a:p>
        </p:txBody>
      </p:sp>
      <p:sp>
        <p:nvSpPr>
          <p:cNvPr id="76805" name="Rectangle 5"/>
          <p:cNvSpPr>
            <a:spLocks noChangeArrowheads="1"/>
          </p:cNvSpPr>
          <p:nvPr/>
        </p:nvSpPr>
        <p:spPr bwMode="auto">
          <a:xfrm>
            <a:off x="4284663" y="1628775"/>
            <a:ext cx="2303462" cy="720725"/>
          </a:xfrm>
          <a:prstGeom prst="rect">
            <a:avLst/>
          </a:prstGeom>
          <a:solidFill>
            <a:srgbClr val="FFCCFF"/>
          </a:solidFill>
          <a:ln w="9525" algn="ctr">
            <a:solidFill>
              <a:schemeClr val="tx1"/>
            </a:solidFill>
            <a:miter lim="800000"/>
            <a:headEnd/>
            <a:tailEnd/>
          </a:ln>
        </p:spPr>
        <p:txBody>
          <a:bodyPr wrap="none" anchor="ctr"/>
          <a:lstStyle/>
          <a:p>
            <a:r>
              <a:rPr lang="ja-JP" altLang="en-US" sz="2400">
                <a:ea typeface="HG丸ｺﾞｼｯｸM-PRO" pitchFamily="50" charset="-128"/>
              </a:rPr>
              <a:t>エラーの内容</a:t>
            </a:r>
          </a:p>
        </p:txBody>
      </p:sp>
      <p:sp>
        <p:nvSpPr>
          <p:cNvPr id="76806" name="Rectangle 6"/>
          <p:cNvSpPr>
            <a:spLocks noChangeArrowheads="1"/>
          </p:cNvSpPr>
          <p:nvPr/>
        </p:nvSpPr>
        <p:spPr bwMode="auto">
          <a:xfrm>
            <a:off x="6948488" y="1628775"/>
            <a:ext cx="1944687" cy="720725"/>
          </a:xfrm>
          <a:prstGeom prst="rect">
            <a:avLst/>
          </a:prstGeom>
          <a:solidFill>
            <a:srgbClr val="FF7C80"/>
          </a:solidFill>
          <a:ln w="9525" algn="ctr">
            <a:solidFill>
              <a:schemeClr val="tx1"/>
            </a:solidFill>
            <a:miter lim="800000"/>
            <a:headEnd/>
            <a:tailEnd/>
          </a:ln>
        </p:spPr>
        <p:txBody>
          <a:bodyPr wrap="none" anchor="ctr"/>
          <a:lstStyle/>
          <a:p>
            <a:r>
              <a:rPr lang="ja-JP" altLang="en-US" sz="2400">
                <a:ea typeface="HG丸ｺﾞｼｯｸM-PRO" pitchFamily="50" charset="-128"/>
              </a:rPr>
              <a:t>想定される</a:t>
            </a:r>
          </a:p>
          <a:p>
            <a:r>
              <a:rPr lang="ja-JP" altLang="en-US" sz="2400">
                <a:ea typeface="HG丸ｺﾞｼｯｸM-PRO" pitchFamily="50" charset="-128"/>
              </a:rPr>
              <a:t>事故等</a:t>
            </a:r>
          </a:p>
        </p:txBody>
      </p:sp>
      <p:sp>
        <p:nvSpPr>
          <p:cNvPr id="76807" name="Rectangle 7"/>
          <p:cNvSpPr>
            <a:spLocks noChangeArrowheads="1"/>
          </p:cNvSpPr>
          <p:nvPr/>
        </p:nvSpPr>
        <p:spPr bwMode="auto">
          <a:xfrm>
            <a:off x="323850" y="2636838"/>
            <a:ext cx="2376488" cy="792162"/>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左側方の</a:t>
            </a:r>
            <a:endParaRPr lang="en-US" altLang="ja-JP" sz="2400" dirty="0">
              <a:ea typeface="HG丸ｺﾞｼｯｸM-PRO" pitchFamily="50" charset="-128"/>
            </a:endParaRPr>
          </a:p>
          <a:p>
            <a:r>
              <a:rPr lang="ja-JP" altLang="en-US" sz="2400" dirty="0">
                <a:ea typeface="HG丸ｺﾞｼｯｸM-PRO" pitchFamily="50" charset="-128"/>
              </a:rPr>
              <a:t>安全確認</a:t>
            </a:r>
          </a:p>
        </p:txBody>
      </p:sp>
      <p:sp>
        <p:nvSpPr>
          <p:cNvPr id="76808" name="Rectangle 8"/>
          <p:cNvSpPr>
            <a:spLocks noChangeArrowheads="1"/>
          </p:cNvSpPr>
          <p:nvPr/>
        </p:nvSpPr>
        <p:spPr bwMode="auto">
          <a:xfrm>
            <a:off x="2987675" y="2636838"/>
            <a:ext cx="936625" cy="792162"/>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早い</a:t>
            </a:r>
          </a:p>
        </p:txBody>
      </p:sp>
      <p:sp>
        <p:nvSpPr>
          <p:cNvPr id="76809" name="Rectangle 9"/>
          <p:cNvSpPr>
            <a:spLocks noChangeArrowheads="1"/>
          </p:cNvSpPr>
          <p:nvPr/>
        </p:nvSpPr>
        <p:spPr bwMode="auto">
          <a:xfrm>
            <a:off x="4284663" y="2636838"/>
            <a:ext cx="2303462" cy="792162"/>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飛び出し自転車</a:t>
            </a:r>
            <a:endParaRPr lang="en-US" altLang="ja-JP" sz="2400" dirty="0">
              <a:ea typeface="HG丸ｺﾞｼｯｸM-PRO" pitchFamily="50" charset="-128"/>
            </a:endParaRPr>
          </a:p>
          <a:p>
            <a:r>
              <a:rPr lang="ja-JP" altLang="en-US" sz="2400" dirty="0" err="1">
                <a:ea typeface="HG丸ｺﾞｼｯｸM-PRO" pitchFamily="50" charset="-128"/>
              </a:rPr>
              <a:t>への</a:t>
            </a:r>
            <a:r>
              <a:rPr lang="ja-JP" altLang="en-US" sz="2400" dirty="0">
                <a:ea typeface="HG丸ｺﾞｼｯｸM-PRO" pitchFamily="50" charset="-128"/>
              </a:rPr>
              <a:t>注意不足</a:t>
            </a:r>
            <a:endParaRPr lang="en-US" altLang="ja-JP" sz="2400" dirty="0">
              <a:ea typeface="HG丸ｺﾞｼｯｸM-PRO" pitchFamily="50" charset="-128"/>
            </a:endParaRPr>
          </a:p>
        </p:txBody>
      </p:sp>
      <p:sp>
        <p:nvSpPr>
          <p:cNvPr id="76810" name="Rectangle 10"/>
          <p:cNvSpPr>
            <a:spLocks noChangeArrowheads="1"/>
          </p:cNvSpPr>
          <p:nvPr/>
        </p:nvSpPr>
        <p:spPr bwMode="auto">
          <a:xfrm>
            <a:off x="323850" y="3860800"/>
            <a:ext cx="2376488" cy="863600"/>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ウィンカー</a:t>
            </a:r>
          </a:p>
          <a:p>
            <a:r>
              <a:rPr lang="ja-JP" altLang="en-US" sz="2400" dirty="0">
                <a:ea typeface="HG丸ｺﾞｼｯｸM-PRO" pitchFamily="50" charset="-128"/>
              </a:rPr>
              <a:t>を出す</a:t>
            </a:r>
          </a:p>
        </p:txBody>
      </p:sp>
      <p:sp>
        <p:nvSpPr>
          <p:cNvPr id="76811" name="Rectangle 11"/>
          <p:cNvSpPr>
            <a:spLocks noChangeArrowheads="1"/>
          </p:cNvSpPr>
          <p:nvPr/>
        </p:nvSpPr>
        <p:spPr bwMode="auto">
          <a:xfrm>
            <a:off x="2987675" y="3860800"/>
            <a:ext cx="936625" cy="863600"/>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遅い</a:t>
            </a:r>
          </a:p>
        </p:txBody>
      </p:sp>
      <p:sp>
        <p:nvSpPr>
          <p:cNvPr id="76812" name="Rectangle 12"/>
          <p:cNvSpPr>
            <a:spLocks noChangeArrowheads="1"/>
          </p:cNvSpPr>
          <p:nvPr/>
        </p:nvSpPr>
        <p:spPr bwMode="auto">
          <a:xfrm>
            <a:off x="4284663" y="3860800"/>
            <a:ext cx="2303462" cy="863600"/>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直前の</a:t>
            </a:r>
            <a:endParaRPr lang="en-US" altLang="ja-JP" sz="2400" dirty="0">
              <a:ea typeface="HG丸ｺﾞｼｯｸM-PRO" pitchFamily="50" charset="-128"/>
            </a:endParaRPr>
          </a:p>
          <a:p>
            <a:r>
              <a:rPr lang="ja-JP" altLang="en-US" sz="2400" dirty="0">
                <a:ea typeface="HG丸ｺﾞｼｯｸM-PRO" pitchFamily="50" charset="-128"/>
              </a:rPr>
              <a:t>停止意思表示</a:t>
            </a:r>
          </a:p>
        </p:txBody>
      </p:sp>
      <p:sp>
        <p:nvSpPr>
          <p:cNvPr id="76813" name="Rectangle 13"/>
          <p:cNvSpPr>
            <a:spLocks noChangeArrowheads="1"/>
          </p:cNvSpPr>
          <p:nvPr/>
        </p:nvSpPr>
        <p:spPr bwMode="auto">
          <a:xfrm>
            <a:off x="6948488" y="3860800"/>
            <a:ext cx="1944687" cy="863600"/>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バイク等の</a:t>
            </a:r>
            <a:endParaRPr lang="en-US" altLang="ja-JP" sz="2400" dirty="0">
              <a:ea typeface="HG丸ｺﾞｼｯｸM-PRO" pitchFamily="50" charset="-128"/>
            </a:endParaRPr>
          </a:p>
          <a:p>
            <a:r>
              <a:rPr lang="ja-JP" altLang="en-US" sz="2400" dirty="0">
                <a:ea typeface="HG丸ｺﾞｼｯｸM-PRO" pitchFamily="50" charset="-128"/>
              </a:rPr>
              <a:t>後方側面接触</a:t>
            </a:r>
          </a:p>
        </p:txBody>
      </p:sp>
      <p:sp>
        <p:nvSpPr>
          <p:cNvPr id="76814" name="Rectangle 14"/>
          <p:cNvSpPr>
            <a:spLocks noChangeArrowheads="1"/>
          </p:cNvSpPr>
          <p:nvPr/>
        </p:nvSpPr>
        <p:spPr bwMode="auto">
          <a:xfrm>
            <a:off x="6948488" y="2492375"/>
            <a:ext cx="1944687" cy="1079500"/>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自転車との</a:t>
            </a:r>
            <a:endParaRPr lang="en-US" altLang="ja-JP" sz="2400" dirty="0">
              <a:ea typeface="HG丸ｺﾞｼｯｸM-PRO" pitchFamily="50" charset="-128"/>
            </a:endParaRPr>
          </a:p>
          <a:p>
            <a:r>
              <a:rPr lang="ja-JP" altLang="en-US" sz="2400" dirty="0">
                <a:ea typeface="HG丸ｺﾞｼｯｸM-PRO" pitchFamily="50" charset="-128"/>
              </a:rPr>
              <a:t>接触</a:t>
            </a:r>
          </a:p>
        </p:txBody>
      </p:sp>
      <p:sp>
        <p:nvSpPr>
          <p:cNvPr id="76815" name="Rectangle 19"/>
          <p:cNvSpPr>
            <a:spLocks noChangeArrowheads="1"/>
          </p:cNvSpPr>
          <p:nvPr/>
        </p:nvSpPr>
        <p:spPr bwMode="auto">
          <a:xfrm>
            <a:off x="323850" y="5084763"/>
            <a:ext cx="2376488" cy="1296987"/>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ブレーキを</a:t>
            </a:r>
            <a:endParaRPr lang="en-US" altLang="ja-JP" sz="2400" dirty="0">
              <a:ea typeface="HG丸ｺﾞｼｯｸM-PRO" pitchFamily="50" charset="-128"/>
            </a:endParaRPr>
          </a:p>
          <a:p>
            <a:r>
              <a:rPr lang="ja-JP" altLang="en-US" sz="2400" dirty="0">
                <a:ea typeface="HG丸ｺﾞｼｯｸM-PRO" pitchFamily="50" charset="-128"/>
              </a:rPr>
              <a:t>かける</a:t>
            </a:r>
          </a:p>
        </p:txBody>
      </p:sp>
      <p:sp>
        <p:nvSpPr>
          <p:cNvPr id="76816" name="Text Box 20"/>
          <p:cNvSpPr txBox="1">
            <a:spLocks noChangeArrowheads="1"/>
          </p:cNvSpPr>
          <p:nvPr/>
        </p:nvSpPr>
        <p:spPr bwMode="auto">
          <a:xfrm>
            <a:off x="327119" y="1125538"/>
            <a:ext cx="1723549" cy="400110"/>
          </a:xfrm>
          <a:prstGeom prst="rect">
            <a:avLst/>
          </a:prstGeom>
          <a:noFill/>
          <a:ln w="9525" algn="ctr">
            <a:noFill/>
            <a:miter lim="800000"/>
            <a:headEnd/>
            <a:tailEnd/>
          </a:ln>
        </p:spPr>
        <p:txBody>
          <a:bodyPr wrap="none">
            <a:spAutoFit/>
          </a:bodyPr>
          <a:lstStyle/>
          <a:p>
            <a:r>
              <a:rPr lang="ja-JP" altLang="en-US" sz="2000" dirty="0">
                <a:ea typeface="HG丸ｺﾞｼｯｸM-PRO" pitchFamily="50" charset="-128"/>
              </a:rPr>
              <a:t>例：バス停車</a:t>
            </a:r>
          </a:p>
        </p:txBody>
      </p:sp>
      <p:sp>
        <p:nvSpPr>
          <p:cNvPr id="76817" name="Rectangle 21"/>
          <p:cNvSpPr>
            <a:spLocks noChangeArrowheads="1"/>
          </p:cNvSpPr>
          <p:nvPr/>
        </p:nvSpPr>
        <p:spPr bwMode="auto">
          <a:xfrm>
            <a:off x="2987675" y="5084763"/>
            <a:ext cx="936625" cy="1296987"/>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強い</a:t>
            </a:r>
          </a:p>
        </p:txBody>
      </p:sp>
      <p:sp>
        <p:nvSpPr>
          <p:cNvPr id="76818" name="Rectangle 22"/>
          <p:cNvSpPr>
            <a:spLocks noChangeArrowheads="1"/>
          </p:cNvSpPr>
          <p:nvPr/>
        </p:nvSpPr>
        <p:spPr bwMode="auto">
          <a:xfrm>
            <a:off x="4284663" y="5084763"/>
            <a:ext cx="2303462" cy="1296987"/>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急激な減速</a:t>
            </a:r>
          </a:p>
        </p:txBody>
      </p:sp>
      <p:sp>
        <p:nvSpPr>
          <p:cNvPr id="76819" name="Rectangle 23"/>
          <p:cNvSpPr>
            <a:spLocks noChangeArrowheads="1"/>
          </p:cNvSpPr>
          <p:nvPr/>
        </p:nvSpPr>
        <p:spPr bwMode="auto">
          <a:xfrm>
            <a:off x="6948488" y="5084763"/>
            <a:ext cx="1944687" cy="1296987"/>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車内転倒</a:t>
            </a:r>
            <a:endParaRPr lang="en-US" altLang="ja-JP" sz="2400" dirty="0">
              <a:ea typeface="HG丸ｺﾞｼｯｸM-PRO" pitchFamily="50" charset="-128"/>
            </a:endParaRPr>
          </a:p>
          <a:p>
            <a:r>
              <a:rPr lang="ja-JP" altLang="en-US" sz="2400" dirty="0">
                <a:ea typeface="HG丸ｺﾞｼｯｸM-PRO" pitchFamily="50" charset="-128"/>
              </a:rPr>
              <a:t>後方追突</a:t>
            </a:r>
          </a:p>
        </p:txBody>
      </p:sp>
      <p:sp>
        <p:nvSpPr>
          <p:cNvPr id="76820" name="Text Box 24"/>
          <p:cNvSpPr txBox="1">
            <a:spLocks noChangeArrowheads="1"/>
          </p:cNvSpPr>
          <p:nvPr/>
        </p:nvSpPr>
        <p:spPr bwMode="auto">
          <a:xfrm>
            <a:off x="2627313" y="2852738"/>
            <a:ext cx="438150" cy="396875"/>
          </a:xfrm>
          <a:prstGeom prst="rect">
            <a:avLst/>
          </a:prstGeom>
          <a:noFill/>
          <a:ln w="9525" algn="ctr">
            <a:noFill/>
            <a:miter lim="800000"/>
            <a:headEnd/>
            <a:tailEnd/>
          </a:ln>
        </p:spPr>
        <p:txBody>
          <a:bodyPr wrap="none">
            <a:spAutoFit/>
          </a:bodyPr>
          <a:lstStyle/>
          <a:p>
            <a:r>
              <a:rPr lang="ja-JP" altLang="en-US" sz="2000">
                <a:ea typeface="HG丸ｺﾞｼｯｸM-PRO" pitchFamily="50" charset="-128"/>
              </a:rPr>
              <a:t>＋</a:t>
            </a:r>
          </a:p>
        </p:txBody>
      </p:sp>
      <p:sp>
        <p:nvSpPr>
          <p:cNvPr id="76821" name="Text Box 26"/>
          <p:cNvSpPr txBox="1">
            <a:spLocks noChangeArrowheads="1"/>
          </p:cNvSpPr>
          <p:nvPr/>
        </p:nvSpPr>
        <p:spPr bwMode="auto">
          <a:xfrm>
            <a:off x="2627313" y="4076700"/>
            <a:ext cx="438150" cy="396875"/>
          </a:xfrm>
          <a:prstGeom prst="rect">
            <a:avLst/>
          </a:prstGeom>
          <a:noFill/>
          <a:ln w="9525" algn="ctr">
            <a:noFill/>
            <a:miter lim="800000"/>
            <a:headEnd/>
            <a:tailEnd/>
          </a:ln>
        </p:spPr>
        <p:txBody>
          <a:bodyPr wrap="none">
            <a:spAutoFit/>
          </a:bodyPr>
          <a:lstStyle/>
          <a:p>
            <a:r>
              <a:rPr lang="ja-JP" altLang="en-US" sz="2000">
                <a:ea typeface="HG丸ｺﾞｼｯｸM-PRO" pitchFamily="50" charset="-128"/>
              </a:rPr>
              <a:t>＋</a:t>
            </a:r>
          </a:p>
        </p:txBody>
      </p:sp>
      <p:sp>
        <p:nvSpPr>
          <p:cNvPr id="76822" name="Text Box 27"/>
          <p:cNvSpPr txBox="1">
            <a:spLocks noChangeArrowheads="1"/>
          </p:cNvSpPr>
          <p:nvPr/>
        </p:nvSpPr>
        <p:spPr bwMode="auto">
          <a:xfrm>
            <a:off x="2627313" y="5446713"/>
            <a:ext cx="438150" cy="396875"/>
          </a:xfrm>
          <a:prstGeom prst="rect">
            <a:avLst/>
          </a:prstGeom>
          <a:noFill/>
          <a:ln w="9525" algn="ctr">
            <a:noFill/>
            <a:miter lim="800000"/>
            <a:headEnd/>
            <a:tailEnd/>
          </a:ln>
        </p:spPr>
        <p:txBody>
          <a:bodyPr wrap="none">
            <a:spAutoFit/>
          </a:bodyPr>
          <a:lstStyle/>
          <a:p>
            <a:r>
              <a:rPr lang="ja-JP" altLang="en-US" sz="2000">
                <a:ea typeface="HG丸ｺﾞｼｯｸM-PRO" pitchFamily="50" charset="-128"/>
              </a:rPr>
              <a:t>＋</a:t>
            </a:r>
          </a:p>
        </p:txBody>
      </p:sp>
      <p:sp>
        <p:nvSpPr>
          <p:cNvPr id="76823" name="Text Box 28"/>
          <p:cNvSpPr txBox="1">
            <a:spLocks noChangeArrowheads="1"/>
          </p:cNvSpPr>
          <p:nvPr/>
        </p:nvSpPr>
        <p:spPr bwMode="auto">
          <a:xfrm>
            <a:off x="3924300" y="2852738"/>
            <a:ext cx="438150" cy="396875"/>
          </a:xfrm>
          <a:prstGeom prst="rect">
            <a:avLst/>
          </a:prstGeom>
          <a:noFill/>
          <a:ln w="9525" algn="ctr">
            <a:noFill/>
            <a:miter lim="800000"/>
            <a:headEnd/>
            <a:tailEnd/>
          </a:ln>
        </p:spPr>
        <p:txBody>
          <a:bodyPr wrap="none">
            <a:spAutoFit/>
          </a:bodyPr>
          <a:lstStyle/>
          <a:p>
            <a:r>
              <a:rPr lang="ja-JP" altLang="en-US" sz="2000">
                <a:ea typeface="HG丸ｺﾞｼｯｸM-PRO" pitchFamily="50" charset="-128"/>
              </a:rPr>
              <a:t>＝</a:t>
            </a:r>
          </a:p>
        </p:txBody>
      </p:sp>
      <p:sp>
        <p:nvSpPr>
          <p:cNvPr id="76824" name="Text Box 30"/>
          <p:cNvSpPr txBox="1">
            <a:spLocks noChangeArrowheads="1"/>
          </p:cNvSpPr>
          <p:nvPr/>
        </p:nvSpPr>
        <p:spPr bwMode="auto">
          <a:xfrm>
            <a:off x="3924300" y="4076700"/>
            <a:ext cx="438150" cy="396875"/>
          </a:xfrm>
          <a:prstGeom prst="rect">
            <a:avLst/>
          </a:prstGeom>
          <a:noFill/>
          <a:ln w="9525" algn="ctr">
            <a:noFill/>
            <a:miter lim="800000"/>
            <a:headEnd/>
            <a:tailEnd/>
          </a:ln>
        </p:spPr>
        <p:txBody>
          <a:bodyPr wrap="none">
            <a:spAutoFit/>
          </a:bodyPr>
          <a:lstStyle/>
          <a:p>
            <a:r>
              <a:rPr lang="ja-JP" altLang="en-US" sz="2000">
                <a:ea typeface="HG丸ｺﾞｼｯｸM-PRO" pitchFamily="50" charset="-128"/>
              </a:rPr>
              <a:t>＝</a:t>
            </a:r>
          </a:p>
        </p:txBody>
      </p:sp>
      <p:sp>
        <p:nvSpPr>
          <p:cNvPr id="76825" name="Text Box 31"/>
          <p:cNvSpPr txBox="1">
            <a:spLocks noChangeArrowheads="1"/>
          </p:cNvSpPr>
          <p:nvPr/>
        </p:nvSpPr>
        <p:spPr bwMode="auto">
          <a:xfrm>
            <a:off x="3924300" y="5446713"/>
            <a:ext cx="438150" cy="396875"/>
          </a:xfrm>
          <a:prstGeom prst="rect">
            <a:avLst/>
          </a:prstGeom>
          <a:noFill/>
          <a:ln w="9525" algn="ctr">
            <a:noFill/>
            <a:miter lim="800000"/>
            <a:headEnd/>
            <a:tailEnd/>
          </a:ln>
        </p:spPr>
        <p:txBody>
          <a:bodyPr wrap="none">
            <a:spAutoFit/>
          </a:bodyPr>
          <a:lstStyle/>
          <a:p>
            <a:r>
              <a:rPr lang="ja-JP" altLang="en-US" sz="2000">
                <a:ea typeface="HG丸ｺﾞｼｯｸM-PRO" pitchFamily="50" charset="-128"/>
              </a:rPr>
              <a:t>＝</a:t>
            </a:r>
          </a:p>
        </p:txBody>
      </p:sp>
      <p:sp>
        <p:nvSpPr>
          <p:cNvPr id="76826" name="AutoShape 32"/>
          <p:cNvSpPr>
            <a:spLocks noChangeArrowheads="1"/>
          </p:cNvSpPr>
          <p:nvPr/>
        </p:nvSpPr>
        <p:spPr bwMode="auto">
          <a:xfrm>
            <a:off x="6516688" y="2852738"/>
            <a:ext cx="433387" cy="503237"/>
          </a:xfrm>
          <a:prstGeom prst="rightArrow">
            <a:avLst>
              <a:gd name="adj1" fmla="val 37907"/>
              <a:gd name="adj2" fmla="val 59838"/>
            </a:avLst>
          </a:prstGeom>
          <a:solidFill>
            <a:schemeClr val="bg2">
              <a:lumMod val="60000"/>
              <a:lumOff val="40000"/>
            </a:schemeClr>
          </a:solidFill>
          <a:ln w="9525" algn="ctr">
            <a:noFill/>
            <a:miter lim="800000"/>
            <a:headEnd/>
            <a:tailEnd/>
          </a:ln>
        </p:spPr>
        <p:txBody>
          <a:bodyPr wrap="none" anchor="ctr"/>
          <a:lstStyle/>
          <a:p>
            <a:endParaRPr lang="ja-JP" altLang="en-US"/>
          </a:p>
        </p:txBody>
      </p:sp>
      <p:sp>
        <p:nvSpPr>
          <p:cNvPr id="76827" name="AutoShape 34"/>
          <p:cNvSpPr>
            <a:spLocks noChangeArrowheads="1"/>
          </p:cNvSpPr>
          <p:nvPr/>
        </p:nvSpPr>
        <p:spPr bwMode="auto">
          <a:xfrm>
            <a:off x="6516688" y="4005263"/>
            <a:ext cx="433387" cy="503237"/>
          </a:xfrm>
          <a:prstGeom prst="rightArrow">
            <a:avLst>
              <a:gd name="adj1" fmla="val 37907"/>
              <a:gd name="adj2" fmla="val 59838"/>
            </a:avLst>
          </a:prstGeom>
          <a:solidFill>
            <a:schemeClr val="bg2">
              <a:lumMod val="60000"/>
              <a:lumOff val="40000"/>
            </a:schemeClr>
          </a:solidFill>
          <a:ln w="9525" algn="ctr">
            <a:noFill/>
            <a:miter lim="800000"/>
            <a:headEnd/>
            <a:tailEnd/>
          </a:ln>
        </p:spPr>
        <p:txBody>
          <a:bodyPr wrap="none" anchor="ctr"/>
          <a:lstStyle/>
          <a:p>
            <a:endParaRPr lang="ja-JP" altLang="en-US"/>
          </a:p>
        </p:txBody>
      </p:sp>
      <p:sp>
        <p:nvSpPr>
          <p:cNvPr id="76828" name="AutoShape 35"/>
          <p:cNvSpPr>
            <a:spLocks noChangeArrowheads="1"/>
          </p:cNvSpPr>
          <p:nvPr/>
        </p:nvSpPr>
        <p:spPr bwMode="auto">
          <a:xfrm>
            <a:off x="6516688" y="5446713"/>
            <a:ext cx="433387" cy="503237"/>
          </a:xfrm>
          <a:prstGeom prst="rightArrow">
            <a:avLst>
              <a:gd name="adj1" fmla="val 37907"/>
              <a:gd name="adj2" fmla="val 59838"/>
            </a:avLst>
          </a:prstGeom>
          <a:solidFill>
            <a:schemeClr val="bg2">
              <a:lumMod val="60000"/>
              <a:lumOff val="40000"/>
            </a:schemeClr>
          </a:solidFill>
          <a:ln w="9525" algn="ctr">
            <a:noFill/>
            <a:miter lim="800000"/>
            <a:headEnd/>
            <a:tailEnd/>
          </a:ln>
        </p:spPr>
        <p:txBody>
          <a:bodyPr wrap="none" anchor="ctr"/>
          <a:lstStyle/>
          <a:p>
            <a:endParaRPr lang="ja-JP" altLang="en-US"/>
          </a:p>
        </p:txBody>
      </p:sp>
      <p:pic>
        <p:nvPicPr>
          <p:cNvPr id="76829" name="Picture 36"/>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186405" name="Rectangle 37"/>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★⑦</a:t>
            </a:r>
            <a:r>
              <a:rPr lang="en-US" altLang="ja-JP" sz="3200" dirty="0"/>
              <a:t>-8 </a:t>
            </a:r>
            <a:r>
              <a:rPr lang="ja-JP" altLang="en-US" sz="3200" dirty="0"/>
              <a:t>ＨＡＺＯＰの例</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89</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0" y="-3175"/>
            <a:ext cx="9144000" cy="71913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en-US" altLang="ja-JP" sz="4000" dirty="0"/>
              <a:t>1-3 </a:t>
            </a:r>
            <a:r>
              <a:rPr lang="ja-JP" altLang="en-US" sz="4000" dirty="0"/>
              <a:t>リスクとは？</a:t>
            </a:r>
          </a:p>
        </p:txBody>
      </p:sp>
      <p:pic>
        <p:nvPicPr>
          <p:cNvPr id="10245" name="Picture 4"/>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6" name="コンテンツ プレースホルダ 5"/>
          <p:cNvSpPr>
            <a:spLocks noGrp="1"/>
          </p:cNvSpPr>
          <p:nvPr>
            <p:ph idx="1"/>
          </p:nvPr>
        </p:nvSpPr>
        <p:spPr>
          <a:xfrm>
            <a:off x="457200" y="1124744"/>
            <a:ext cx="8507288" cy="5328592"/>
          </a:xfrm>
        </p:spPr>
        <p:txBody>
          <a:bodyPr/>
          <a:lstStyle/>
          <a:p>
            <a:r>
              <a:rPr kumimoji="1" lang="ja-JP" altLang="en-US" sz="4000" b="1" dirty="0">
                <a:effectLst>
                  <a:outerShdw blurRad="38100" dist="38100" dir="2700000" algn="tl">
                    <a:srgbClr val="000000">
                      <a:alpha val="43137"/>
                    </a:srgbClr>
                  </a:outerShdw>
                </a:effectLst>
              </a:rPr>
              <a:t>リスク</a:t>
            </a:r>
            <a:r>
              <a:rPr lang="ja-JP" altLang="en-US" sz="4000" b="1" dirty="0">
                <a:effectLst>
                  <a:outerShdw blurRad="38100" dist="38100" dir="2700000" algn="tl">
                    <a:srgbClr val="000000">
                      <a:alpha val="43137"/>
                    </a:srgbClr>
                  </a:outerShdw>
                </a:effectLst>
              </a:rPr>
              <a:t>とは？</a:t>
            </a:r>
            <a:endParaRPr lang="en-US" altLang="ja-JP" sz="4000" b="1" dirty="0">
              <a:effectLst>
                <a:outerShdw blurRad="38100" dist="38100" dir="2700000" algn="tl">
                  <a:srgbClr val="000000">
                    <a:alpha val="43137"/>
                  </a:srgbClr>
                </a:outerShdw>
              </a:effectLst>
            </a:endParaRPr>
          </a:p>
          <a:p>
            <a:r>
              <a:rPr lang="ja-JP" altLang="en-US" dirty="0">
                <a:solidFill>
                  <a:srgbClr val="0066CC"/>
                </a:solidFill>
              </a:rPr>
              <a:t>ある行動</a:t>
            </a:r>
            <a:r>
              <a:rPr lang="en-US" altLang="ja-JP" dirty="0">
                <a:solidFill>
                  <a:srgbClr val="0066CC"/>
                </a:solidFill>
              </a:rPr>
              <a:t>(</a:t>
            </a:r>
            <a:r>
              <a:rPr lang="ja-JP" altLang="en-US" dirty="0">
                <a:solidFill>
                  <a:srgbClr val="0066CC"/>
                </a:solidFill>
              </a:rPr>
              <a:t>原因</a:t>
            </a:r>
            <a:r>
              <a:rPr lang="en-US" altLang="ja-JP" dirty="0">
                <a:solidFill>
                  <a:srgbClr val="0066CC"/>
                </a:solidFill>
              </a:rPr>
              <a:t>)</a:t>
            </a:r>
            <a:r>
              <a:rPr lang="ja-JP" altLang="en-US" dirty="0"/>
              <a:t>により、</a:t>
            </a:r>
            <a:r>
              <a:rPr lang="ja-JP" altLang="en-US" dirty="0">
                <a:solidFill>
                  <a:srgbClr val="FF0000"/>
                </a:solidFill>
              </a:rPr>
              <a:t>危険に遭う可能性</a:t>
            </a:r>
            <a:r>
              <a:rPr lang="ja-JP" altLang="en-US" dirty="0"/>
              <a:t>や</a:t>
            </a:r>
            <a:r>
              <a:rPr lang="en-US" altLang="ja-JP" dirty="0"/>
              <a:t/>
            </a:r>
            <a:br>
              <a:rPr lang="en-US" altLang="ja-JP" dirty="0"/>
            </a:br>
            <a:r>
              <a:rPr lang="ja-JP" altLang="en-US" dirty="0">
                <a:solidFill>
                  <a:srgbClr val="FF0000"/>
                </a:solidFill>
              </a:rPr>
              <a:t>損をする可能性</a:t>
            </a:r>
            <a:r>
              <a:rPr lang="en-US" altLang="ja-JP" dirty="0">
                <a:solidFill>
                  <a:srgbClr val="FF0000"/>
                </a:solidFill>
              </a:rPr>
              <a:t>(</a:t>
            </a:r>
            <a:r>
              <a:rPr lang="ja-JP" altLang="en-US" dirty="0">
                <a:solidFill>
                  <a:srgbClr val="FF0000"/>
                </a:solidFill>
              </a:rPr>
              <a:t>結果</a:t>
            </a:r>
            <a:r>
              <a:rPr lang="en-US" altLang="ja-JP" dirty="0">
                <a:solidFill>
                  <a:srgbClr val="FF0000"/>
                </a:solidFill>
              </a:rPr>
              <a:t>)</a:t>
            </a:r>
            <a:r>
              <a:rPr lang="ja-JP" altLang="en-US" dirty="0"/>
              <a:t>が生じる概念</a:t>
            </a:r>
            <a:endParaRPr lang="en-US" altLang="ja-JP" sz="4000" b="1" dirty="0">
              <a:effectLst>
                <a:outerShdw blurRad="38100" dist="38100" dir="2700000" algn="tl">
                  <a:srgbClr val="000000">
                    <a:alpha val="43137"/>
                  </a:srgbClr>
                </a:outerShdw>
              </a:effectLst>
            </a:endParaRPr>
          </a:p>
          <a:p>
            <a:pPr lvl="1">
              <a:buNone/>
            </a:pPr>
            <a:r>
              <a:rPr lang="en-US" altLang="ja-JP" sz="3200" dirty="0"/>
              <a:t>(</a:t>
            </a:r>
            <a:r>
              <a:rPr lang="ja-JP" altLang="en-US" sz="3200" dirty="0"/>
              <a:t>例</a:t>
            </a:r>
            <a:r>
              <a:rPr lang="en-US" altLang="ja-JP" sz="3200" dirty="0"/>
              <a:t>)</a:t>
            </a:r>
            <a:r>
              <a:rPr lang="ja-JP" altLang="en-US" sz="3200" dirty="0"/>
              <a:t>・</a:t>
            </a:r>
            <a:r>
              <a:rPr lang="en-US" altLang="ja-JP" sz="3200" dirty="0"/>
              <a:t>[</a:t>
            </a:r>
            <a:r>
              <a:rPr lang="ja-JP" altLang="en-US" sz="3200" dirty="0"/>
              <a:t>経済</a:t>
            </a:r>
            <a:r>
              <a:rPr lang="en-US" altLang="ja-JP" sz="3200" dirty="0"/>
              <a:t>] </a:t>
            </a:r>
            <a:r>
              <a:rPr lang="ja-JP" altLang="en-US" sz="3200" dirty="0">
                <a:solidFill>
                  <a:srgbClr val="0066CC"/>
                </a:solidFill>
              </a:rPr>
              <a:t>投資失敗</a:t>
            </a:r>
            <a:r>
              <a:rPr lang="ja-JP" altLang="en-US" sz="3200" dirty="0"/>
              <a:t>で</a:t>
            </a:r>
            <a:r>
              <a:rPr lang="ja-JP" altLang="en-US" sz="3200" dirty="0">
                <a:solidFill>
                  <a:srgbClr val="FF0000"/>
                </a:solidFill>
              </a:rPr>
              <a:t>経営危機</a:t>
            </a:r>
            <a:r>
              <a:rPr lang="ja-JP" altLang="en-US" sz="3200" dirty="0"/>
              <a:t>となる。</a:t>
            </a:r>
            <a:endParaRPr lang="en-US" altLang="ja-JP" sz="3200" dirty="0"/>
          </a:p>
          <a:p>
            <a:pPr lvl="1">
              <a:buNone/>
            </a:pPr>
            <a:r>
              <a:rPr lang="ja-JP" altLang="en-US" sz="3200" dirty="0"/>
              <a:t> 　　・</a:t>
            </a:r>
            <a:r>
              <a:rPr lang="en-US" altLang="ja-JP" sz="3200" dirty="0"/>
              <a:t>[</a:t>
            </a:r>
            <a:r>
              <a:rPr lang="ja-JP" altLang="en-US" sz="3200" dirty="0"/>
              <a:t>安全</a:t>
            </a:r>
            <a:r>
              <a:rPr lang="en-US" altLang="ja-JP" sz="3200" dirty="0"/>
              <a:t>] </a:t>
            </a:r>
            <a:r>
              <a:rPr lang="ja-JP" altLang="en-US" sz="3200" dirty="0">
                <a:solidFill>
                  <a:srgbClr val="0066CC"/>
                </a:solidFill>
              </a:rPr>
              <a:t>信号無視</a:t>
            </a:r>
            <a:r>
              <a:rPr lang="ja-JP" altLang="en-US" sz="3200" dirty="0"/>
              <a:t>で</a:t>
            </a:r>
            <a:r>
              <a:rPr lang="ja-JP" altLang="en-US" sz="3200" dirty="0">
                <a:solidFill>
                  <a:srgbClr val="FF0000"/>
                </a:solidFill>
              </a:rPr>
              <a:t>事故</a:t>
            </a:r>
            <a:r>
              <a:rPr lang="ja-JP" altLang="en-US" sz="3200" dirty="0"/>
              <a:t>となる。</a:t>
            </a:r>
            <a:endParaRPr lang="en-US" altLang="ja-JP" sz="3200" dirty="0"/>
          </a:p>
          <a:p>
            <a:pPr marL="0" indent="0"/>
            <a:r>
              <a:rPr lang="ja-JP" altLang="en-US" sz="4000" dirty="0"/>
              <a:t>リスクは量的概念</a:t>
            </a:r>
            <a:r>
              <a:rPr lang="en-US" altLang="ja-JP" sz="4000" dirty="0"/>
              <a:t/>
            </a:r>
            <a:br>
              <a:rPr lang="en-US" altLang="ja-JP" sz="4000" dirty="0"/>
            </a:br>
            <a:r>
              <a:rPr lang="ja-JP" altLang="en-US" sz="2800" i="1" dirty="0"/>
              <a:t>（２章⑧</a:t>
            </a:r>
            <a:r>
              <a:rPr lang="en-US" altLang="ja-JP" sz="2800" i="1" dirty="0"/>
              <a:t>-1</a:t>
            </a:r>
            <a:r>
              <a:rPr lang="ja-JP" altLang="en-US" sz="2800" i="1" dirty="0"/>
              <a:t>（スライド</a:t>
            </a:r>
            <a:r>
              <a:rPr lang="en-US" altLang="ja-JP" sz="2800" i="1" dirty="0" smtClean="0"/>
              <a:t>94</a:t>
            </a:r>
            <a:r>
              <a:rPr lang="ja-JP" altLang="en-US" sz="2800" i="1" dirty="0" smtClean="0"/>
              <a:t>番</a:t>
            </a:r>
            <a:r>
              <a:rPr lang="ja-JP" altLang="en-US" sz="2800" i="1" dirty="0"/>
              <a:t>）</a:t>
            </a:r>
            <a:r>
              <a:rPr lang="en-US" altLang="ja-JP" sz="2800" i="1" dirty="0"/>
              <a:t>, </a:t>
            </a:r>
            <a:r>
              <a:rPr lang="ja-JP" altLang="en-US" sz="2800" i="1" dirty="0"/>
              <a:t>⑧</a:t>
            </a:r>
            <a:r>
              <a:rPr lang="en-US" altLang="ja-JP" sz="2800" i="1" dirty="0"/>
              <a:t>-2</a:t>
            </a:r>
            <a:r>
              <a:rPr lang="ja-JP" altLang="en-US" sz="2800" i="1" dirty="0"/>
              <a:t>（スライド</a:t>
            </a:r>
            <a:r>
              <a:rPr lang="en-US" altLang="ja-JP" sz="2800" i="1" dirty="0" smtClean="0"/>
              <a:t>95</a:t>
            </a:r>
            <a:r>
              <a:rPr lang="ja-JP" altLang="en-US" sz="2800" i="1" dirty="0" smtClean="0"/>
              <a:t>番</a:t>
            </a:r>
            <a:r>
              <a:rPr lang="ja-JP" altLang="en-US" sz="2800" i="1" dirty="0"/>
              <a:t>）を参照）</a:t>
            </a:r>
            <a:endParaRPr lang="en-US" altLang="ja-JP" sz="2800" i="1" dirty="0"/>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9</a:t>
            </a:fld>
            <a:endParaRPr lang="en-US" altLang="ja-JP" dirty="0"/>
          </a:p>
        </p:txBody>
      </p:sp>
    </p:spTree>
    <p:extLst>
      <p:ext uri="{BB962C8B-B14F-4D97-AF65-F5344CB8AC3E}">
        <p14:creationId xmlns:p14="http://schemas.microsoft.com/office/powerpoint/2010/main" val="27018300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2"/>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77828" name="Rectangle 4"/>
          <p:cNvSpPr>
            <a:spLocks noGrp="1" noChangeArrowheads="1"/>
          </p:cNvSpPr>
          <p:nvPr>
            <p:ph type="body" idx="1"/>
          </p:nvPr>
        </p:nvSpPr>
        <p:spPr>
          <a:xfrm>
            <a:off x="250825" y="981075"/>
            <a:ext cx="6121400" cy="687304"/>
          </a:xfrm>
        </p:spPr>
        <p:txBody>
          <a:bodyPr/>
          <a:lstStyle/>
          <a:p>
            <a:pPr eaLnBrk="1" hangingPunct="1"/>
            <a:r>
              <a:rPr lang="ja-JP" altLang="en-US" sz="3600" dirty="0"/>
              <a:t>対策の水平展開</a:t>
            </a:r>
            <a:endParaRPr lang="ja-JP" altLang="en-US" dirty="0"/>
          </a:p>
        </p:txBody>
      </p:sp>
      <p:sp>
        <p:nvSpPr>
          <p:cNvPr id="77829" name="Text Box 5"/>
          <p:cNvSpPr txBox="1">
            <a:spLocks noChangeArrowheads="1"/>
          </p:cNvSpPr>
          <p:nvPr/>
        </p:nvSpPr>
        <p:spPr bwMode="auto">
          <a:xfrm>
            <a:off x="780380" y="1811339"/>
            <a:ext cx="3671888" cy="1692275"/>
          </a:xfrm>
          <a:prstGeom prst="rect">
            <a:avLst/>
          </a:prstGeom>
          <a:noFill/>
          <a:ln w="9525" algn="ctr">
            <a:noFill/>
            <a:miter lim="800000"/>
            <a:headEnd/>
            <a:tailEnd/>
          </a:ln>
        </p:spPr>
        <p:txBody>
          <a:bodyPr>
            <a:spAutoFit/>
          </a:bodyPr>
          <a:lstStyle/>
          <a:p>
            <a:pPr algn="l"/>
            <a:r>
              <a:rPr lang="ja-JP" altLang="en-US" sz="2400" u="sng" dirty="0"/>
              <a:t>個別の事故に対する対策</a:t>
            </a:r>
          </a:p>
          <a:p>
            <a:pPr algn="l"/>
            <a:endParaRPr lang="ja-JP" altLang="en-US" sz="800" u="sng" dirty="0"/>
          </a:p>
          <a:p>
            <a:pPr algn="l"/>
            <a:r>
              <a:rPr lang="ja-JP" altLang="en-US" sz="2400" dirty="0"/>
              <a:t>　事故を起こしたドライバーに対して、事故が起きた</a:t>
            </a:r>
          </a:p>
          <a:p>
            <a:pPr algn="l"/>
            <a:r>
              <a:rPr lang="ja-JP" altLang="en-US" sz="2400" dirty="0"/>
              <a:t>場所の地理を教育する</a:t>
            </a:r>
          </a:p>
        </p:txBody>
      </p:sp>
      <p:sp>
        <p:nvSpPr>
          <p:cNvPr id="77830" name="Text Box 7"/>
          <p:cNvSpPr txBox="1">
            <a:spLocks noChangeArrowheads="1"/>
          </p:cNvSpPr>
          <p:nvPr/>
        </p:nvSpPr>
        <p:spPr bwMode="auto">
          <a:xfrm>
            <a:off x="4884068" y="1811339"/>
            <a:ext cx="4032250" cy="1692275"/>
          </a:xfrm>
          <a:prstGeom prst="rect">
            <a:avLst/>
          </a:prstGeom>
          <a:noFill/>
          <a:ln w="9525" algn="ctr">
            <a:noFill/>
            <a:miter lim="800000"/>
            <a:headEnd/>
            <a:tailEnd/>
          </a:ln>
        </p:spPr>
        <p:txBody>
          <a:bodyPr>
            <a:spAutoFit/>
          </a:bodyPr>
          <a:lstStyle/>
          <a:p>
            <a:pPr algn="l"/>
            <a:r>
              <a:rPr lang="ja-JP" altLang="en-US" sz="2400" u="sng"/>
              <a:t>対策の水平展開</a:t>
            </a:r>
          </a:p>
          <a:p>
            <a:pPr algn="l"/>
            <a:endParaRPr lang="ja-JP" altLang="en-US" sz="800"/>
          </a:p>
          <a:p>
            <a:pPr algn="l"/>
            <a:r>
              <a:rPr lang="ja-JP" altLang="en-US" sz="2400"/>
              <a:t>　新人ドライバー全員に対して、地理が複雑な箇所のルートを教育する</a:t>
            </a:r>
          </a:p>
        </p:txBody>
      </p:sp>
      <p:sp>
        <p:nvSpPr>
          <p:cNvPr id="77831" name="AutoShape 8"/>
          <p:cNvSpPr>
            <a:spLocks noChangeArrowheads="1"/>
          </p:cNvSpPr>
          <p:nvPr/>
        </p:nvSpPr>
        <p:spPr bwMode="auto">
          <a:xfrm>
            <a:off x="4380830" y="1811339"/>
            <a:ext cx="433388" cy="485775"/>
          </a:xfrm>
          <a:prstGeom prst="rightArrow">
            <a:avLst>
              <a:gd name="adj1" fmla="val 43139"/>
              <a:gd name="adj2" fmla="val 54269"/>
            </a:avLst>
          </a:prstGeom>
          <a:solidFill>
            <a:srgbClr val="00FF00"/>
          </a:solidFill>
          <a:ln w="9525" algn="ctr">
            <a:noFill/>
            <a:miter lim="800000"/>
            <a:headEnd/>
            <a:tailEnd/>
          </a:ln>
        </p:spPr>
        <p:txBody>
          <a:bodyPr anchor="ctr">
            <a:spAutoFit/>
          </a:bodyPr>
          <a:lstStyle/>
          <a:p>
            <a:endParaRPr lang="ja-JP" altLang="en-US"/>
          </a:p>
        </p:txBody>
      </p:sp>
      <p:sp>
        <p:nvSpPr>
          <p:cNvPr id="251916" name="Rectangle 12"/>
          <p:cNvSpPr>
            <a:spLocks noChangeArrowheads="1"/>
          </p:cNvSpPr>
          <p:nvPr/>
        </p:nvSpPr>
        <p:spPr bwMode="auto">
          <a:xfrm>
            <a:off x="0" y="0"/>
            <a:ext cx="9144000" cy="846020"/>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⑦</a:t>
            </a:r>
            <a:r>
              <a:rPr lang="en-US" altLang="ja-JP" sz="2800" dirty="0"/>
              <a:t>-9 </a:t>
            </a:r>
            <a:r>
              <a:rPr lang="ja-JP" altLang="en-US" sz="2800" dirty="0"/>
              <a:t>潜在する危険の掘りおこし：</a:t>
            </a:r>
            <a:r>
              <a:rPr lang="en-US" altLang="ja-JP" sz="2800" dirty="0"/>
              <a:t/>
            </a:r>
            <a:br>
              <a:rPr lang="en-US" altLang="ja-JP" sz="2800" dirty="0"/>
            </a:br>
            <a:r>
              <a:rPr lang="ja-JP" altLang="en-US" sz="2400" dirty="0"/>
              <a:t>ルート、手順が決まっていない場合</a:t>
            </a:r>
            <a:r>
              <a:rPr lang="ja-JP" altLang="en-US" dirty="0">
                <a:latin typeface="+mj-lt"/>
              </a:rPr>
              <a:t>　　　　　　　　　　　　　　　　　　　　　　　　　　　　　　　　　　　　　　　　　　　　</a:t>
            </a:r>
          </a:p>
        </p:txBody>
      </p:sp>
      <p:sp>
        <p:nvSpPr>
          <p:cNvPr id="11" name="Text Box 5"/>
          <p:cNvSpPr txBox="1">
            <a:spLocks noChangeArrowheads="1"/>
          </p:cNvSpPr>
          <p:nvPr/>
        </p:nvSpPr>
        <p:spPr bwMode="auto">
          <a:xfrm>
            <a:off x="825665" y="3807184"/>
            <a:ext cx="3671888" cy="1323975"/>
          </a:xfrm>
          <a:prstGeom prst="rect">
            <a:avLst/>
          </a:prstGeom>
          <a:noFill/>
          <a:ln w="9525" algn="ctr">
            <a:noFill/>
            <a:miter lim="800000"/>
            <a:headEnd/>
            <a:tailEnd/>
          </a:ln>
        </p:spPr>
        <p:txBody>
          <a:bodyPr>
            <a:spAutoFit/>
          </a:bodyPr>
          <a:lstStyle/>
          <a:p>
            <a:pPr algn="l"/>
            <a:r>
              <a:rPr lang="ja-JP" altLang="en-US" sz="2400" u="sng" dirty="0"/>
              <a:t>個別の事故に対する対策</a:t>
            </a:r>
          </a:p>
          <a:p>
            <a:pPr algn="l"/>
            <a:endParaRPr lang="ja-JP" altLang="en-US" sz="800" u="sng" dirty="0"/>
          </a:p>
          <a:p>
            <a:pPr algn="l"/>
            <a:r>
              <a:rPr lang="ja-JP" altLang="en-US" sz="2400" dirty="0"/>
              <a:t>　事故が起きた当該ルートの配車（ダイヤ）を見直す</a:t>
            </a:r>
          </a:p>
        </p:txBody>
      </p:sp>
      <p:sp>
        <p:nvSpPr>
          <p:cNvPr id="12" name="Text Box 6"/>
          <p:cNvSpPr txBox="1">
            <a:spLocks noChangeArrowheads="1"/>
          </p:cNvSpPr>
          <p:nvPr/>
        </p:nvSpPr>
        <p:spPr bwMode="auto">
          <a:xfrm>
            <a:off x="4857915" y="3807184"/>
            <a:ext cx="4032250" cy="2062162"/>
          </a:xfrm>
          <a:prstGeom prst="rect">
            <a:avLst/>
          </a:prstGeom>
          <a:noFill/>
          <a:ln w="9525" algn="ctr">
            <a:noFill/>
            <a:miter lim="800000"/>
            <a:headEnd/>
            <a:tailEnd/>
          </a:ln>
        </p:spPr>
        <p:txBody>
          <a:bodyPr>
            <a:spAutoFit/>
          </a:bodyPr>
          <a:lstStyle/>
          <a:p>
            <a:pPr algn="l"/>
            <a:r>
              <a:rPr lang="ja-JP" altLang="en-US" sz="2400" u="sng"/>
              <a:t>対策の水平展開</a:t>
            </a:r>
          </a:p>
          <a:p>
            <a:pPr algn="l"/>
            <a:endParaRPr lang="ja-JP" altLang="en-US" sz="800"/>
          </a:p>
          <a:p>
            <a:pPr algn="l"/>
            <a:r>
              <a:rPr lang="ja-JP" altLang="en-US" sz="2400"/>
              <a:t>　自社のルート全体について到着やダイヤの遅延が起こっているルートをチェックし、</a:t>
            </a:r>
          </a:p>
          <a:p>
            <a:pPr algn="l"/>
            <a:r>
              <a:rPr lang="ja-JP" altLang="en-US" sz="2400"/>
              <a:t>配車等を見直す</a:t>
            </a:r>
          </a:p>
        </p:txBody>
      </p:sp>
      <p:sp>
        <p:nvSpPr>
          <p:cNvPr id="13" name="AutoShape 7"/>
          <p:cNvSpPr>
            <a:spLocks noChangeArrowheads="1"/>
          </p:cNvSpPr>
          <p:nvPr/>
        </p:nvSpPr>
        <p:spPr bwMode="auto">
          <a:xfrm>
            <a:off x="4361947" y="3807184"/>
            <a:ext cx="433388" cy="485775"/>
          </a:xfrm>
          <a:prstGeom prst="rightArrow">
            <a:avLst>
              <a:gd name="adj1" fmla="val 43139"/>
              <a:gd name="adj2" fmla="val 54269"/>
            </a:avLst>
          </a:prstGeom>
          <a:solidFill>
            <a:srgbClr val="00FF00"/>
          </a:solidFill>
          <a:ln w="9525" algn="ctr">
            <a:noFill/>
            <a:miter lim="800000"/>
            <a:headEnd/>
            <a:tailEnd/>
          </a:ln>
        </p:spPr>
        <p:txBody>
          <a:bodyPr anchor="ctr">
            <a:spAutoFit/>
          </a:bodyPr>
          <a:lstStyle/>
          <a:p>
            <a:endParaRPr lang="ja-JP" altLang="en-US"/>
          </a:p>
        </p:txBody>
      </p:sp>
      <p:sp>
        <p:nvSpPr>
          <p:cNvPr id="15" name="テキスト ボックス 14"/>
          <p:cNvSpPr txBox="1"/>
          <p:nvPr/>
        </p:nvSpPr>
        <p:spPr>
          <a:xfrm>
            <a:off x="154738" y="2746488"/>
            <a:ext cx="625642" cy="369332"/>
          </a:xfrm>
          <a:prstGeom prst="rect">
            <a:avLst/>
          </a:prstGeom>
          <a:noFill/>
        </p:spPr>
        <p:txBody>
          <a:bodyPr wrap="square" rtlCol="0">
            <a:spAutoFit/>
          </a:bodyPr>
          <a:lstStyle/>
          <a:p>
            <a:r>
              <a:rPr kumimoji="1" lang="ja-JP" altLang="en-US" dirty="0"/>
              <a:t>例</a:t>
            </a:r>
            <a:r>
              <a:rPr kumimoji="1" lang="en-US" altLang="ja-JP" dirty="0"/>
              <a:t>1</a:t>
            </a:r>
            <a:endParaRPr kumimoji="1" lang="ja-JP" altLang="en-US" dirty="0"/>
          </a:p>
        </p:txBody>
      </p:sp>
      <p:sp>
        <p:nvSpPr>
          <p:cNvPr id="16" name="テキスト ボックス 15"/>
          <p:cNvSpPr txBox="1"/>
          <p:nvPr/>
        </p:nvSpPr>
        <p:spPr>
          <a:xfrm>
            <a:off x="154738" y="4468933"/>
            <a:ext cx="625642" cy="369332"/>
          </a:xfrm>
          <a:prstGeom prst="rect">
            <a:avLst/>
          </a:prstGeom>
          <a:noFill/>
        </p:spPr>
        <p:txBody>
          <a:bodyPr wrap="square" rtlCol="0">
            <a:spAutoFit/>
          </a:bodyPr>
          <a:lstStyle/>
          <a:p>
            <a:r>
              <a:rPr kumimoji="1" lang="ja-JP" altLang="en-US" dirty="0"/>
              <a:t>例</a:t>
            </a:r>
            <a:r>
              <a:rPr kumimoji="1" lang="en-US" altLang="ja-JP" dirty="0"/>
              <a:t>2</a:t>
            </a:r>
            <a:endParaRPr kumimoji="1" lang="ja-JP" altLang="en-US" dirty="0"/>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90</a:t>
            </a:fld>
            <a:endParaRPr lang="en-US" altLang="ja-JP"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875" name="Picture 5"/>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79876" name="Rectangle 7"/>
          <p:cNvSpPr>
            <a:spLocks noGrp="1" noChangeArrowheads="1"/>
          </p:cNvSpPr>
          <p:nvPr>
            <p:ph type="body" idx="1"/>
          </p:nvPr>
        </p:nvSpPr>
        <p:spPr>
          <a:xfrm>
            <a:off x="468313" y="981075"/>
            <a:ext cx="4824412" cy="719138"/>
          </a:xfrm>
        </p:spPr>
        <p:txBody>
          <a:bodyPr/>
          <a:lstStyle/>
          <a:p>
            <a:pPr eaLnBrk="1" hangingPunct="1"/>
            <a:r>
              <a:rPr lang="ja-JP" altLang="en-US" dirty="0"/>
              <a:t>危険予知訓練（１）　</a:t>
            </a:r>
          </a:p>
        </p:txBody>
      </p:sp>
      <p:sp>
        <p:nvSpPr>
          <p:cNvPr id="253967" name="Rectangle 15"/>
          <p:cNvSpPr>
            <a:spLocks noChangeArrowheads="1"/>
          </p:cNvSpPr>
          <p:nvPr/>
        </p:nvSpPr>
        <p:spPr bwMode="auto">
          <a:xfrm>
            <a:off x="0" y="-1"/>
            <a:ext cx="9144000" cy="981076"/>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⑦</a:t>
            </a:r>
            <a:r>
              <a:rPr lang="en-US" altLang="ja-JP" sz="2800" dirty="0"/>
              <a:t>-10 </a:t>
            </a:r>
            <a:r>
              <a:rPr lang="ja-JP" altLang="en-US" sz="2800" dirty="0"/>
              <a:t>潜在する危険の掘りおこし：</a:t>
            </a:r>
            <a:r>
              <a:rPr lang="en-US" altLang="ja-JP" sz="2800" dirty="0"/>
              <a:t/>
            </a:r>
            <a:br>
              <a:rPr lang="en-US" altLang="ja-JP" sz="2800" dirty="0"/>
            </a:br>
            <a:r>
              <a:rPr lang="ja-JP" altLang="en-US" sz="2400" dirty="0"/>
              <a:t>ルート、手順が決まっていない場合</a:t>
            </a:r>
          </a:p>
        </p:txBody>
      </p:sp>
      <p:pic>
        <p:nvPicPr>
          <p:cNvPr id="79878" name="Picture 16"/>
          <p:cNvPicPr>
            <a:picLocks noChangeAspect="1" noChangeArrowheads="1"/>
          </p:cNvPicPr>
          <p:nvPr/>
        </p:nvPicPr>
        <p:blipFill>
          <a:blip r:embed="rId4" cstate="print"/>
          <a:srcRect/>
          <a:stretch>
            <a:fillRect/>
          </a:stretch>
        </p:blipFill>
        <p:spPr bwMode="auto">
          <a:xfrm>
            <a:off x="1908175" y="1997075"/>
            <a:ext cx="5688013" cy="3719513"/>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91</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899" name="Picture 2"/>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80900" name="Rectangle 3"/>
          <p:cNvSpPr>
            <a:spLocks noGrp="1" noChangeArrowheads="1"/>
          </p:cNvSpPr>
          <p:nvPr>
            <p:ph type="body" idx="1"/>
          </p:nvPr>
        </p:nvSpPr>
        <p:spPr>
          <a:xfrm>
            <a:off x="468313" y="981075"/>
            <a:ext cx="4248150" cy="719138"/>
          </a:xfrm>
        </p:spPr>
        <p:txBody>
          <a:bodyPr/>
          <a:lstStyle/>
          <a:p>
            <a:pPr eaLnBrk="1" hangingPunct="1"/>
            <a:r>
              <a:rPr lang="ja-JP" altLang="en-US" sz="3600" dirty="0"/>
              <a:t>危険予知訓練（２）</a:t>
            </a:r>
          </a:p>
        </p:txBody>
      </p:sp>
      <p:sp>
        <p:nvSpPr>
          <p:cNvPr id="387076" name="Rectangle 4"/>
          <p:cNvSpPr>
            <a:spLocks noChangeArrowheads="1"/>
          </p:cNvSpPr>
          <p:nvPr/>
        </p:nvSpPr>
        <p:spPr bwMode="auto">
          <a:xfrm>
            <a:off x="0" y="0"/>
            <a:ext cx="9144000" cy="908050"/>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⑦</a:t>
            </a:r>
            <a:r>
              <a:rPr lang="en-US" altLang="ja-JP" sz="2800" dirty="0"/>
              <a:t>-11 </a:t>
            </a:r>
            <a:r>
              <a:rPr lang="ja-JP" altLang="en-US" sz="2800" dirty="0"/>
              <a:t>潜在する危険の掘りおこし：</a:t>
            </a:r>
            <a:r>
              <a:rPr lang="en-US" altLang="ja-JP" sz="2800" dirty="0"/>
              <a:t/>
            </a:r>
            <a:br>
              <a:rPr lang="en-US" altLang="ja-JP" sz="2800" dirty="0"/>
            </a:br>
            <a:r>
              <a:rPr lang="ja-JP" altLang="en-US" sz="2400" dirty="0"/>
              <a:t>ルート、手順が決まっていない場合</a:t>
            </a:r>
          </a:p>
        </p:txBody>
      </p:sp>
      <p:pic>
        <p:nvPicPr>
          <p:cNvPr id="80902" name="Picture 6"/>
          <p:cNvPicPr>
            <a:picLocks noChangeAspect="1" noChangeArrowheads="1"/>
          </p:cNvPicPr>
          <p:nvPr/>
        </p:nvPicPr>
        <p:blipFill>
          <a:blip r:embed="rId4" cstate="print"/>
          <a:srcRect/>
          <a:stretch>
            <a:fillRect/>
          </a:stretch>
        </p:blipFill>
        <p:spPr bwMode="auto">
          <a:xfrm>
            <a:off x="1908175" y="1773238"/>
            <a:ext cx="5545138" cy="416877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92</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AutoShape 2"/>
          <p:cNvSpPr>
            <a:spLocks noChangeArrowheads="1"/>
          </p:cNvSpPr>
          <p:nvPr/>
        </p:nvSpPr>
        <p:spPr bwMode="auto">
          <a:xfrm>
            <a:off x="154546" y="876300"/>
            <a:ext cx="8809150" cy="5576888"/>
          </a:xfrm>
          <a:prstGeom prst="roundRect">
            <a:avLst>
              <a:gd name="adj" fmla="val 16667"/>
            </a:avLst>
          </a:prstGeom>
          <a:solidFill>
            <a:srgbClr val="CCFFFF">
              <a:alpha val="43137"/>
            </a:srgbClr>
          </a:solidFill>
          <a:ln w="9525" algn="ctr">
            <a:solidFill>
              <a:schemeClr val="tx1"/>
            </a:solidFill>
            <a:round/>
            <a:headEnd/>
            <a:tailEnd/>
          </a:ln>
        </p:spPr>
        <p:txBody>
          <a:bodyPr anchor="ctr">
            <a:noAutofit/>
          </a:bodyPr>
          <a:lstStyle/>
          <a:p>
            <a:endParaRPr lang="ja-JP" altLang="en-US"/>
          </a:p>
        </p:txBody>
      </p:sp>
      <p:sp>
        <p:nvSpPr>
          <p:cNvPr id="68612" name="AutoShape 3"/>
          <p:cNvSpPr>
            <a:spLocks noChangeArrowheads="1"/>
          </p:cNvSpPr>
          <p:nvPr/>
        </p:nvSpPr>
        <p:spPr bwMode="auto">
          <a:xfrm>
            <a:off x="1972556" y="1344613"/>
            <a:ext cx="3749675"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a:latin typeface="ＭＳ Ｐゴシック" pitchFamily="50" charset="-128"/>
              </a:rPr>
              <a:t>①</a:t>
            </a:r>
            <a:r>
              <a:rPr lang="ja-JP" altLang="en-US" sz="2400">
                <a:latin typeface="ＭＳ Ｐゴシック" pitchFamily="50" charset="-128"/>
              </a:rPr>
              <a:t> 情報収集</a:t>
            </a:r>
          </a:p>
        </p:txBody>
      </p:sp>
      <p:sp>
        <p:nvSpPr>
          <p:cNvPr id="68614" name="AutoShape 5"/>
          <p:cNvSpPr>
            <a:spLocks noChangeArrowheads="1"/>
          </p:cNvSpPr>
          <p:nvPr/>
        </p:nvSpPr>
        <p:spPr bwMode="auto">
          <a:xfrm>
            <a:off x="1972556" y="3706813"/>
            <a:ext cx="2598737" cy="927100"/>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a:latin typeface="ＭＳ Ｐゴシック" pitchFamily="50" charset="-128"/>
              </a:rPr>
              <a:t>③</a:t>
            </a:r>
            <a:r>
              <a:rPr lang="ja-JP" altLang="en-US" sz="2400">
                <a:latin typeface="ＭＳ Ｐゴシック" pitchFamily="50" charset="-128"/>
              </a:rPr>
              <a:t> 根本原因の</a:t>
            </a:r>
          </a:p>
          <a:p>
            <a:r>
              <a:rPr lang="ja-JP" altLang="en-US" sz="2400">
                <a:latin typeface="ＭＳ Ｐゴシック" pitchFamily="50" charset="-128"/>
              </a:rPr>
              <a:t>分析</a:t>
            </a:r>
          </a:p>
        </p:txBody>
      </p:sp>
      <p:sp>
        <p:nvSpPr>
          <p:cNvPr id="68616" name="AutoShape 7"/>
          <p:cNvSpPr>
            <a:spLocks noChangeArrowheads="1"/>
          </p:cNvSpPr>
          <p:nvPr/>
        </p:nvSpPr>
        <p:spPr bwMode="auto">
          <a:xfrm>
            <a:off x="2890949" y="5841405"/>
            <a:ext cx="5214889" cy="510778"/>
          </a:xfrm>
          <a:prstGeom prst="roundRect">
            <a:avLst>
              <a:gd name="adj" fmla="val 16667"/>
            </a:avLst>
          </a:prstGeom>
          <a:noFill/>
          <a:ln w="9525" algn="ctr">
            <a:noFill/>
            <a:round/>
            <a:headEnd/>
            <a:tailEnd/>
          </a:ln>
        </p:spPr>
        <p:txBody>
          <a:bodyPr wrap="none" anchor="ctr">
            <a:spAutoFit/>
          </a:bodyPr>
          <a:lstStyle/>
          <a:p>
            <a:r>
              <a:rPr lang="ja-JP" altLang="en-US" sz="2400" dirty="0">
                <a:latin typeface="ＭＳ Ｐゴシック" pitchFamily="50" charset="-128"/>
              </a:rPr>
              <a:t>⑥</a:t>
            </a:r>
            <a:r>
              <a:rPr lang="en-US" altLang="ja-JP" sz="2400" dirty="0">
                <a:latin typeface="ＭＳ Ｐゴシック" pitchFamily="50" charset="-128"/>
              </a:rPr>
              <a:t> </a:t>
            </a:r>
            <a:r>
              <a:rPr lang="ja-JP" altLang="en-US" sz="2400" dirty="0">
                <a:latin typeface="ＭＳ Ｐゴシック" pitchFamily="50" charset="-128"/>
              </a:rPr>
              <a:t>リスク管理をするための環境の整備</a:t>
            </a:r>
          </a:p>
        </p:txBody>
      </p:sp>
      <p:sp>
        <p:nvSpPr>
          <p:cNvPr id="68617" name="AutoShape 8"/>
          <p:cNvSpPr>
            <a:spLocks noChangeArrowheads="1"/>
          </p:cNvSpPr>
          <p:nvPr/>
        </p:nvSpPr>
        <p:spPr bwMode="auto">
          <a:xfrm>
            <a:off x="3055231" y="4652963"/>
            <a:ext cx="485775" cy="504825"/>
          </a:xfrm>
          <a:prstGeom prst="downArrow">
            <a:avLst>
              <a:gd name="adj1" fmla="val 49676"/>
              <a:gd name="adj2" fmla="val 50157"/>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68618" name="AutoShape 9"/>
          <p:cNvSpPr>
            <a:spLocks noChangeArrowheads="1"/>
          </p:cNvSpPr>
          <p:nvPr/>
        </p:nvSpPr>
        <p:spPr bwMode="auto">
          <a:xfrm>
            <a:off x="4899906" y="2781300"/>
            <a:ext cx="485775" cy="2374900"/>
          </a:xfrm>
          <a:prstGeom prst="downArrow">
            <a:avLst>
              <a:gd name="adj1" fmla="val 49676"/>
              <a:gd name="adj2" fmla="val 126183"/>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68619" name="AutoShape 10"/>
          <p:cNvSpPr>
            <a:spLocks noChangeArrowheads="1"/>
          </p:cNvSpPr>
          <p:nvPr/>
        </p:nvSpPr>
        <p:spPr bwMode="auto">
          <a:xfrm>
            <a:off x="2277356" y="2813050"/>
            <a:ext cx="2014537" cy="839788"/>
          </a:xfrm>
          <a:prstGeom prst="downArrow">
            <a:avLst>
              <a:gd name="adj1" fmla="val 49676"/>
              <a:gd name="adj2" fmla="val 48264"/>
            </a:avLst>
          </a:prstGeom>
          <a:gradFill rotWithShape="1">
            <a:gsLst>
              <a:gs pos="0">
                <a:schemeClr val="bg1"/>
              </a:gs>
              <a:gs pos="100000">
                <a:srgbClr val="FFCC66"/>
              </a:gs>
            </a:gsLst>
            <a:lin ang="5400000" scaled="1"/>
          </a:gradFill>
          <a:ln w="25400" algn="ctr">
            <a:solidFill>
              <a:srgbClr val="FF9933"/>
            </a:solidFill>
            <a:miter lim="800000"/>
            <a:headEnd/>
            <a:tailEnd/>
          </a:ln>
        </p:spPr>
        <p:txBody>
          <a:bodyPr anchor="ctr">
            <a:spAutoFit/>
          </a:bodyPr>
          <a:lstStyle/>
          <a:p>
            <a:r>
              <a:rPr lang="ja-JP" altLang="en-US"/>
              <a:t>事例の抽出</a:t>
            </a:r>
          </a:p>
        </p:txBody>
      </p:sp>
      <p:sp>
        <p:nvSpPr>
          <p:cNvPr id="68620" name="AutoShape 11"/>
          <p:cNvSpPr>
            <a:spLocks noChangeArrowheads="1"/>
          </p:cNvSpPr>
          <p:nvPr/>
        </p:nvSpPr>
        <p:spPr bwMode="auto">
          <a:xfrm>
            <a:off x="3274306" y="1874838"/>
            <a:ext cx="485775" cy="360362"/>
          </a:xfrm>
          <a:prstGeom prst="downArrow">
            <a:avLst>
              <a:gd name="adj1" fmla="val 49676"/>
              <a:gd name="adj2" fmla="val 48264"/>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68621" name="AutoShape 12"/>
          <p:cNvSpPr>
            <a:spLocks noChangeArrowheads="1"/>
          </p:cNvSpPr>
          <p:nvPr/>
        </p:nvSpPr>
        <p:spPr bwMode="auto">
          <a:xfrm>
            <a:off x="6373106" y="3279775"/>
            <a:ext cx="2347912" cy="1023938"/>
          </a:xfrm>
          <a:prstGeom prst="roundRect">
            <a:avLst>
              <a:gd name="adj" fmla="val 16667"/>
            </a:avLst>
          </a:prstGeom>
          <a:solidFill>
            <a:srgbClr val="00FF99"/>
          </a:solidFill>
          <a:ln w="19050" algn="ctr">
            <a:solidFill>
              <a:srgbClr val="00CC00"/>
            </a:solidFill>
            <a:round/>
            <a:headEnd/>
            <a:tailEnd/>
          </a:ln>
        </p:spPr>
        <p:txBody>
          <a:bodyPr anchor="ctr">
            <a:spAutoFit/>
          </a:bodyPr>
          <a:lstStyle/>
          <a:p>
            <a:r>
              <a:rPr lang="ja-JP" altLang="en-US" dirty="0">
                <a:latin typeface="ＭＳ Ｐゴシック" pitchFamily="50" charset="-128"/>
              </a:rPr>
              <a:t>⑧</a:t>
            </a:r>
            <a:r>
              <a:rPr lang="en-US" altLang="ja-JP" dirty="0">
                <a:latin typeface="ＭＳ Ｐゴシック" pitchFamily="50" charset="-128"/>
              </a:rPr>
              <a:t> </a:t>
            </a:r>
            <a:r>
              <a:rPr lang="ja-JP" altLang="en-US" dirty="0">
                <a:latin typeface="ＭＳ Ｐゴシック" pitchFamily="50" charset="-128"/>
              </a:rPr>
              <a:t>対策を取る危険の</a:t>
            </a:r>
          </a:p>
          <a:p>
            <a:r>
              <a:rPr lang="ja-JP" altLang="en-US" dirty="0">
                <a:latin typeface="ＭＳ Ｐゴシック" pitchFamily="50" charset="-128"/>
              </a:rPr>
              <a:t>絞り込み</a:t>
            </a:r>
          </a:p>
          <a:p>
            <a:r>
              <a:rPr lang="ja-JP" altLang="en-US" dirty="0">
                <a:latin typeface="ＭＳ Ｐゴシック" pitchFamily="50" charset="-128"/>
              </a:rPr>
              <a:t>（リスクの評価）</a:t>
            </a:r>
          </a:p>
        </p:txBody>
      </p:sp>
      <p:sp>
        <p:nvSpPr>
          <p:cNvPr id="68622" name="AutoShape 13"/>
          <p:cNvSpPr>
            <a:spLocks noChangeArrowheads="1"/>
          </p:cNvSpPr>
          <p:nvPr/>
        </p:nvSpPr>
        <p:spPr bwMode="auto">
          <a:xfrm>
            <a:off x="7379581" y="2420938"/>
            <a:ext cx="431800" cy="792162"/>
          </a:xfrm>
          <a:prstGeom prst="downArrow">
            <a:avLst>
              <a:gd name="adj1" fmla="val 49676"/>
              <a:gd name="adj2" fmla="val 88543"/>
            </a:avLst>
          </a:prstGeom>
          <a:solidFill>
            <a:srgbClr val="00FF99"/>
          </a:solidFill>
          <a:ln w="19050" algn="ctr">
            <a:solidFill>
              <a:srgbClr val="00CC00"/>
            </a:solidFill>
            <a:prstDash val="solid"/>
            <a:miter lim="800000"/>
            <a:headEnd/>
            <a:tailEnd/>
          </a:ln>
        </p:spPr>
        <p:txBody>
          <a:bodyPr anchor="ctr">
            <a:spAutoFit/>
          </a:bodyPr>
          <a:lstStyle/>
          <a:p>
            <a:endParaRPr lang="ja-JP" altLang="en-US"/>
          </a:p>
        </p:txBody>
      </p:sp>
      <p:pic>
        <p:nvPicPr>
          <p:cNvPr id="68623" name="Picture 14"/>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80943" name="Rectangle 15"/>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リスク管理の流れ（①～⑦ができた事業者の方は）</a:t>
            </a:r>
          </a:p>
        </p:txBody>
      </p:sp>
      <p:sp>
        <p:nvSpPr>
          <p:cNvPr id="68625" name="AutoShape 16"/>
          <p:cNvSpPr>
            <a:spLocks noChangeArrowheads="1"/>
          </p:cNvSpPr>
          <p:nvPr/>
        </p:nvSpPr>
        <p:spPr bwMode="auto">
          <a:xfrm>
            <a:off x="6373106" y="1336675"/>
            <a:ext cx="230346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t>⑦</a:t>
            </a:r>
            <a:r>
              <a:rPr lang="en-US" altLang="ja-JP" dirty="0"/>
              <a:t> </a:t>
            </a:r>
            <a:r>
              <a:rPr lang="ja-JP" altLang="en-US" dirty="0"/>
              <a:t>輸送現場に</a:t>
            </a:r>
          </a:p>
          <a:p>
            <a:r>
              <a:rPr lang="ja-JP" altLang="en-US" dirty="0"/>
              <a:t>潜在する</a:t>
            </a:r>
          </a:p>
          <a:p>
            <a:r>
              <a:rPr lang="ja-JP" altLang="en-US" dirty="0"/>
              <a:t>危険の掘り起こし</a:t>
            </a:r>
          </a:p>
        </p:txBody>
      </p:sp>
      <p:sp>
        <p:nvSpPr>
          <p:cNvPr id="68627" name="AutoShape 18"/>
          <p:cNvSpPr>
            <a:spLocks noChangeArrowheads="1"/>
          </p:cNvSpPr>
          <p:nvPr/>
        </p:nvSpPr>
        <p:spPr bwMode="auto">
          <a:xfrm>
            <a:off x="5795256" y="1384300"/>
            <a:ext cx="576262" cy="485775"/>
          </a:xfrm>
          <a:prstGeom prst="rightArrow">
            <a:avLst>
              <a:gd name="adj1" fmla="val 49676"/>
              <a:gd name="adj2" fmla="val 49598"/>
            </a:avLst>
          </a:prstGeom>
          <a:solidFill>
            <a:schemeClr val="bg1"/>
          </a:solidFill>
          <a:ln w="19050" algn="ctr">
            <a:solidFill>
              <a:srgbClr val="00CC00"/>
            </a:solidFill>
            <a:prstDash val="solid"/>
            <a:miter lim="800000"/>
            <a:headEnd/>
            <a:tailEnd/>
          </a:ln>
        </p:spPr>
        <p:txBody>
          <a:bodyPr anchor="ctr">
            <a:spAutoFit/>
          </a:bodyPr>
          <a:lstStyle/>
          <a:p>
            <a:endParaRPr lang="ja-JP" altLang="en-US"/>
          </a:p>
        </p:txBody>
      </p:sp>
      <p:sp>
        <p:nvSpPr>
          <p:cNvPr id="19" name="AutoShape 5"/>
          <p:cNvSpPr>
            <a:spLocks noChangeArrowheads="1"/>
          </p:cNvSpPr>
          <p:nvPr/>
        </p:nvSpPr>
        <p:spPr bwMode="auto">
          <a:xfrm>
            <a:off x="231759" y="3154724"/>
            <a:ext cx="1571283" cy="919401"/>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ja-JP" altLang="en-US" sz="2400" dirty="0">
                <a:latin typeface="ＭＳ Ｐゴシック" pitchFamily="50" charset="-128"/>
              </a:rPr>
              <a:t>⑤　効果の把握</a:t>
            </a:r>
          </a:p>
        </p:txBody>
      </p:sp>
      <p:sp>
        <p:nvSpPr>
          <p:cNvPr id="20" name="曲折矢印 19"/>
          <p:cNvSpPr/>
          <p:nvPr/>
        </p:nvSpPr>
        <p:spPr bwMode="auto">
          <a:xfrm rot="16200000">
            <a:off x="528035" y="4314420"/>
            <a:ext cx="1481069" cy="991674"/>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1" name="曲折矢印 20"/>
          <p:cNvSpPr/>
          <p:nvPr/>
        </p:nvSpPr>
        <p:spPr bwMode="auto">
          <a:xfrm>
            <a:off x="875764" y="1390918"/>
            <a:ext cx="940158" cy="1712889"/>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2" name="AutoShape 13"/>
          <p:cNvSpPr>
            <a:spLocks noChangeArrowheads="1"/>
          </p:cNvSpPr>
          <p:nvPr/>
        </p:nvSpPr>
        <p:spPr bwMode="auto">
          <a:xfrm>
            <a:off x="7404100" y="4349996"/>
            <a:ext cx="431800" cy="792162"/>
          </a:xfrm>
          <a:prstGeom prst="downArrow">
            <a:avLst>
              <a:gd name="adj1" fmla="val 49676"/>
              <a:gd name="adj2" fmla="val 88543"/>
            </a:avLst>
          </a:prstGeom>
          <a:solidFill>
            <a:srgbClr val="00FF99"/>
          </a:solidFill>
          <a:ln w="19050" algn="ctr">
            <a:solidFill>
              <a:srgbClr val="00CC00"/>
            </a:solidFill>
            <a:prstDash val="solid"/>
            <a:miter lim="800000"/>
            <a:headEnd/>
            <a:tailEnd/>
          </a:ln>
        </p:spPr>
        <p:txBody>
          <a:bodyPr anchor="ctr">
            <a:spAutoFit/>
          </a:bodyPr>
          <a:lstStyle/>
          <a:p>
            <a:endParaRPr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93</a:t>
            </a:fld>
            <a:endParaRPr lang="en-US" altLang="ja-JP" dirty="0"/>
          </a:p>
        </p:txBody>
      </p:sp>
      <p:sp>
        <p:nvSpPr>
          <p:cNvPr id="23" name="AutoShape 4"/>
          <p:cNvSpPr>
            <a:spLocks noChangeArrowheads="1"/>
          </p:cNvSpPr>
          <p:nvPr/>
        </p:nvSpPr>
        <p:spPr bwMode="auto">
          <a:xfrm>
            <a:off x="1972556" y="2280577"/>
            <a:ext cx="4393257" cy="510778"/>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en-US" altLang="ja-JP" sz="2400" dirty="0">
                <a:latin typeface="ＭＳ Ｐゴシック" pitchFamily="50" charset="-128"/>
              </a:rPr>
              <a:t>②</a:t>
            </a:r>
            <a:r>
              <a:rPr lang="ja-JP" altLang="en-US" sz="2400" dirty="0">
                <a:latin typeface="ＭＳ Ｐゴシック" pitchFamily="50" charset="-128"/>
              </a:rPr>
              <a:t> 情報の分類・整理・傾向把握</a:t>
            </a:r>
            <a:endParaRPr lang="en-US" altLang="ja-JP" sz="2400" dirty="0">
              <a:latin typeface="ＭＳ Ｐゴシック" pitchFamily="50" charset="-128"/>
            </a:endParaRPr>
          </a:p>
        </p:txBody>
      </p:sp>
      <p:sp>
        <p:nvSpPr>
          <p:cNvPr id="24" name="AutoShape 6"/>
          <p:cNvSpPr>
            <a:spLocks noChangeArrowheads="1"/>
          </p:cNvSpPr>
          <p:nvPr/>
        </p:nvSpPr>
        <p:spPr bwMode="auto">
          <a:xfrm>
            <a:off x="1818008" y="5160963"/>
            <a:ext cx="6846887"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④</a:t>
            </a:r>
            <a:r>
              <a:rPr lang="ja-JP" altLang="en-US" sz="2400" dirty="0">
                <a:latin typeface="ＭＳ Ｐゴシック" pitchFamily="50" charset="-128"/>
              </a:rPr>
              <a:t>傾向対策・重点対策の検討と実施</a:t>
            </a:r>
          </a:p>
        </p:txBody>
      </p:sp>
      <p:sp>
        <p:nvSpPr>
          <p:cNvPr id="25" name="曲折矢印 24"/>
          <p:cNvSpPr/>
          <p:nvPr/>
        </p:nvSpPr>
        <p:spPr bwMode="auto">
          <a:xfrm>
            <a:off x="1337012" y="2404366"/>
            <a:ext cx="474952" cy="699441"/>
          </a:xfrm>
          <a:prstGeom prst="bentArrow">
            <a:avLst>
              <a:gd name="adj1" fmla="val 32139"/>
              <a:gd name="adj2" fmla="val 33199"/>
              <a:gd name="adj3" fmla="val 35148"/>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6" name="曲折矢印 25"/>
          <p:cNvSpPr/>
          <p:nvPr/>
        </p:nvSpPr>
        <p:spPr bwMode="auto">
          <a:xfrm rot="10800000" flipH="1">
            <a:off x="1349721" y="4098429"/>
            <a:ext cx="519805" cy="418116"/>
          </a:xfrm>
          <a:prstGeom prst="bentArrow">
            <a:avLst>
              <a:gd name="adj1" fmla="val 28364"/>
              <a:gd name="adj2" fmla="val 25649"/>
              <a:gd name="adj3" fmla="val 23823"/>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7" name="曲折矢印 26"/>
          <p:cNvSpPr/>
          <p:nvPr/>
        </p:nvSpPr>
        <p:spPr bwMode="auto">
          <a:xfrm rot="10800000" flipH="1">
            <a:off x="487938" y="4106738"/>
            <a:ext cx="1289347" cy="1886473"/>
          </a:xfrm>
          <a:prstGeom prst="bentArrow">
            <a:avLst>
              <a:gd name="adj1" fmla="val 11239"/>
              <a:gd name="adj2" fmla="val 13487"/>
              <a:gd name="adj3" fmla="val 18261"/>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AutoShape 4"/>
          <p:cNvSpPr>
            <a:spLocks noChangeArrowheads="1"/>
          </p:cNvSpPr>
          <p:nvPr/>
        </p:nvSpPr>
        <p:spPr bwMode="auto">
          <a:xfrm>
            <a:off x="1132974" y="1854200"/>
            <a:ext cx="3795713" cy="1047750"/>
          </a:xfrm>
          <a:prstGeom prst="roundRect">
            <a:avLst>
              <a:gd name="adj" fmla="val 16667"/>
            </a:avLst>
          </a:prstGeom>
          <a:gradFill rotWithShape="1">
            <a:gsLst>
              <a:gs pos="0">
                <a:srgbClr val="FFCC99"/>
              </a:gs>
              <a:gs pos="50000">
                <a:schemeClr val="bg1"/>
              </a:gs>
              <a:gs pos="100000">
                <a:srgbClr val="FFCC99"/>
              </a:gs>
            </a:gsLst>
            <a:lin ang="5400000" scaled="1"/>
          </a:gradFill>
          <a:ln w="9525" algn="ctr">
            <a:solidFill>
              <a:srgbClr val="FFCC99"/>
            </a:solidFill>
            <a:round/>
            <a:headEnd/>
            <a:tailEnd/>
          </a:ln>
          <a:effectLst/>
        </p:spPr>
        <p:txBody>
          <a:bodyPr anchor="ctr">
            <a:spAutoFit/>
          </a:bodyPr>
          <a:lstStyle/>
          <a:p>
            <a:pPr>
              <a:defRPr/>
            </a:pPr>
            <a:r>
              <a:rPr lang="ja-JP" altLang="en-US" sz="2800" dirty="0"/>
              <a:t>その危険が起きる</a:t>
            </a:r>
          </a:p>
          <a:p>
            <a:pPr>
              <a:defRPr/>
            </a:pPr>
            <a:r>
              <a:rPr lang="ja-JP" altLang="en-US" sz="2800" dirty="0"/>
              <a:t>可能性の大きさ</a:t>
            </a:r>
          </a:p>
        </p:txBody>
      </p:sp>
      <p:sp>
        <p:nvSpPr>
          <p:cNvPr id="45062" name="AutoShape 6"/>
          <p:cNvSpPr>
            <a:spLocks noChangeArrowheads="1"/>
          </p:cNvSpPr>
          <p:nvPr/>
        </p:nvSpPr>
        <p:spPr bwMode="auto">
          <a:xfrm>
            <a:off x="1132973" y="4014788"/>
            <a:ext cx="3795713" cy="1047750"/>
          </a:xfrm>
          <a:prstGeom prst="roundRect">
            <a:avLst>
              <a:gd name="adj" fmla="val 16667"/>
            </a:avLst>
          </a:prstGeom>
          <a:gradFill rotWithShape="1">
            <a:gsLst>
              <a:gs pos="0">
                <a:srgbClr val="99CCFF"/>
              </a:gs>
              <a:gs pos="50000">
                <a:schemeClr val="bg1"/>
              </a:gs>
              <a:gs pos="100000">
                <a:srgbClr val="99CCFF"/>
              </a:gs>
            </a:gsLst>
            <a:lin ang="5400000" scaled="1"/>
          </a:gradFill>
          <a:ln w="9525" algn="ctr">
            <a:solidFill>
              <a:srgbClr val="66CCFF"/>
            </a:solidFill>
            <a:round/>
            <a:headEnd/>
            <a:tailEnd/>
          </a:ln>
          <a:effectLst/>
        </p:spPr>
        <p:txBody>
          <a:bodyPr wrap="square" anchor="ctr">
            <a:spAutoFit/>
          </a:bodyPr>
          <a:lstStyle/>
          <a:p>
            <a:pPr>
              <a:defRPr/>
            </a:pPr>
            <a:r>
              <a:rPr lang="ja-JP" altLang="en-US" sz="2800"/>
              <a:t>事故が起きたときの</a:t>
            </a:r>
          </a:p>
          <a:p>
            <a:pPr>
              <a:defRPr/>
            </a:pPr>
            <a:r>
              <a:rPr lang="ja-JP" altLang="en-US" sz="2800"/>
              <a:t>影響の大きさ</a:t>
            </a:r>
          </a:p>
        </p:txBody>
      </p:sp>
      <p:pic>
        <p:nvPicPr>
          <p:cNvPr id="81925" name="Picture 26"/>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45083" name="Rectangle 27"/>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lgn="l">
              <a:defRPr/>
            </a:pPr>
            <a:r>
              <a:rPr lang="ja-JP" altLang="en-US" sz="2800" dirty="0"/>
              <a:t>　⑧</a:t>
            </a:r>
            <a:r>
              <a:rPr lang="en-US" altLang="ja-JP" sz="2800" dirty="0"/>
              <a:t>-1 </a:t>
            </a:r>
            <a:r>
              <a:rPr lang="ja-JP" altLang="en-US" sz="2800" dirty="0"/>
              <a:t>対策を取る「潜在する危険」の絞りこみ</a:t>
            </a:r>
          </a:p>
        </p:txBody>
      </p:sp>
      <p:sp>
        <p:nvSpPr>
          <p:cNvPr id="10" name="AutoShape 4"/>
          <p:cNvSpPr>
            <a:spLocks noChangeArrowheads="1"/>
          </p:cNvSpPr>
          <p:nvPr/>
        </p:nvSpPr>
        <p:spPr bwMode="auto">
          <a:xfrm>
            <a:off x="5575197" y="2656263"/>
            <a:ext cx="1941211" cy="1604211"/>
          </a:xfrm>
          <a:prstGeom prst="roundRect">
            <a:avLst>
              <a:gd name="adj" fmla="val 16667"/>
            </a:avLst>
          </a:prstGeom>
          <a:solidFill>
            <a:srgbClr val="FF99CC"/>
          </a:solidFill>
          <a:ln w="9525" algn="ctr">
            <a:solidFill>
              <a:srgbClr val="FFCC99"/>
            </a:solidFill>
            <a:round/>
            <a:headEnd/>
            <a:tailEnd/>
          </a:ln>
          <a:effectLst/>
        </p:spPr>
        <p:txBody>
          <a:bodyPr wrap="square" anchor="ctr">
            <a:noAutofit/>
          </a:bodyPr>
          <a:lstStyle/>
          <a:p>
            <a:pPr algn="ctr">
              <a:defRPr/>
            </a:pPr>
            <a:r>
              <a:rPr lang="ja-JP" altLang="en-US" sz="2800" dirty="0">
                <a:ea typeface="ＭＳ Ｐゴシック" pitchFamily="50" charset="-128"/>
              </a:rPr>
              <a:t>リスクは</a:t>
            </a:r>
            <a:endParaRPr lang="en-US" altLang="ja-JP" sz="2800" dirty="0">
              <a:ea typeface="ＭＳ Ｐゴシック" pitchFamily="50" charset="-128"/>
            </a:endParaRPr>
          </a:p>
          <a:p>
            <a:pPr algn="ctr">
              <a:defRPr/>
            </a:pPr>
            <a:r>
              <a:rPr lang="ja-JP" altLang="en-US" sz="2800" dirty="0"/>
              <a:t>この２つの</a:t>
            </a:r>
            <a:endParaRPr lang="en-US" altLang="ja-JP" sz="2800" dirty="0"/>
          </a:p>
          <a:p>
            <a:pPr algn="ctr">
              <a:defRPr/>
            </a:pPr>
            <a:r>
              <a:rPr lang="ja-JP" altLang="en-US" sz="2800" dirty="0">
                <a:ea typeface="ＭＳ Ｐゴシック" pitchFamily="50" charset="-128"/>
              </a:rPr>
              <a:t>組合せ</a:t>
            </a:r>
          </a:p>
        </p:txBody>
      </p:sp>
      <p:cxnSp>
        <p:nvCxnSpPr>
          <p:cNvPr id="3" name="直線矢印コネクタ 2"/>
          <p:cNvCxnSpPr/>
          <p:nvPr/>
        </p:nvCxnSpPr>
        <p:spPr bwMode="auto">
          <a:xfrm flipH="1" flipV="1">
            <a:off x="4992854" y="2378075"/>
            <a:ext cx="550259" cy="523875"/>
          </a:xfrm>
          <a:prstGeom prst="straightConnector1">
            <a:avLst/>
          </a:prstGeom>
          <a:ln w="76200">
            <a:solidFill>
              <a:srgbClr val="FF0066"/>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
          <p:cNvCxnSpPr/>
          <p:nvPr/>
        </p:nvCxnSpPr>
        <p:spPr bwMode="auto">
          <a:xfrm flipH="1">
            <a:off x="4992855" y="4014788"/>
            <a:ext cx="550258" cy="479842"/>
          </a:xfrm>
          <a:prstGeom prst="straightConnector1">
            <a:avLst/>
          </a:prstGeom>
          <a:ln w="76200">
            <a:solidFill>
              <a:srgbClr val="FF0066"/>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94</a:t>
            </a:fld>
            <a:endParaRPr lang="en-US" altLang="ja-JP"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noChangeArrowheads="1"/>
          </p:cNvSpPr>
          <p:nvPr/>
        </p:nvSpPr>
        <p:spPr bwMode="auto">
          <a:xfrm>
            <a:off x="252773" y="918318"/>
            <a:ext cx="2795228" cy="1532334"/>
          </a:xfrm>
          <a:prstGeom prst="roundRect">
            <a:avLst>
              <a:gd name="adj" fmla="val 16667"/>
            </a:avLst>
          </a:prstGeom>
          <a:gradFill rotWithShape="1">
            <a:gsLst>
              <a:gs pos="0">
                <a:srgbClr val="FFC000"/>
              </a:gs>
              <a:gs pos="50000">
                <a:schemeClr val="bg1"/>
              </a:gs>
              <a:gs pos="100000">
                <a:srgbClr val="FFCC99"/>
              </a:gs>
            </a:gsLst>
            <a:lin ang="5400000" scaled="1"/>
          </a:gradFill>
          <a:ln w="9525" algn="ctr">
            <a:solidFill>
              <a:srgbClr val="FFCC99"/>
            </a:solidFill>
            <a:round/>
            <a:headEnd/>
            <a:tailEnd/>
          </a:ln>
          <a:effectLst/>
        </p:spPr>
        <p:txBody>
          <a:bodyPr wrap="square" anchor="ctr">
            <a:spAutoFit/>
          </a:bodyPr>
          <a:lstStyle/>
          <a:p>
            <a:pPr algn="ctr">
              <a:defRPr/>
            </a:pPr>
            <a:r>
              <a:rPr lang="ja-JP" altLang="en-US" sz="2800" dirty="0">
                <a:ea typeface="ＭＳ Ｐゴシック" pitchFamily="50" charset="-128"/>
              </a:rPr>
              <a:t>その危険が</a:t>
            </a:r>
            <a:endParaRPr lang="en-US" altLang="ja-JP" sz="2800" dirty="0">
              <a:ea typeface="ＭＳ Ｐゴシック" pitchFamily="50" charset="-128"/>
            </a:endParaRPr>
          </a:p>
          <a:p>
            <a:pPr algn="ctr">
              <a:defRPr/>
            </a:pPr>
            <a:r>
              <a:rPr lang="ja-JP" altLang="en-US" sz="2800" dirty="0">
                <a:ea typeface="ＭＳ Ｐゴシック" pitchFamily="50" charset="-128"/>
              </a:rPr>
              <a:t>発生する</a:t>
            </a:r>
          </a:p>
          <a:p>
            <a:pPr algn="ctr">
              <a:defRPr/>
            </a:pPr>
            <a:r>
              <a:rPr lang="ja-JP" altLang="en-US" sz="2800" dirty="0">
                <a:ea typeface="ＭＳ Ｐゴシック" pitchFamily="50" charset="-128"/>
              </a:rPr>
              <a:t>可能性の大きさ</a:t>
            </a:r>
          </a:p>
        </p:txBody>
      </p:sp>
      <p:sp>
        <p:nvSpPr>
          <p:cNvPr id="5" name="AutoShape 6"/>
          <p:cNvSpPr>
            <a:spLocks noChangeArrowheads="1"/>
          </p:cNvSpPr>
          <p:nvPr/>
        </p:nvSpPr>
        <p:spPr bwMode="auto">
          <a:xfrm>
            <a:off x="3605840" y="922303"/>
            <a:ext cx="2398142" cy="1532334"/>
          </a:xfrm>
          <a:prstGeom prst="roundRect">
            <a:avLst>
              <a:gd name="adj" fmla="val 16667"/>
            </a:avLst>
          </a:prstGeom>
          <a:gradFill rotWithShape="1">
            <a:gsLst>
              <a:gs pos="0">
                <a:srgbClr val="99CCFF"/>
              </a:gs>
              <a:gs pos="50000">
                <a:schemeClr val="bg1"/>
              </a:gs>
              <a:gs pos="100000">
                <a:srgbClr val="99CCFF"/>
              </a:gs>
            </a:gsLst>
            <a:lin ang="5400000" scaled="1"/>
          </a:gradFill>
          <a:ln w="9525" algn="ctr">
            <a:solidFill>
              <a:srgbClr val="66CCFF"/>
            </a:solidFill>
            <a:round/>
            <a:headEnd/>
            <a:tailEnd/>
          </a:ln>
          <a:effectLst/>
        </p:spPr>
        <p:txBody>
          <a:bodyPr wrap="square" anchor="ctr">
            <a:spAutoFit/>
          </a:bodyPr>
          <a:lstStyle/>
          <a:p>
            <a:pPr algn="ctr">
              <a:defRPr/>
            </a:pPr>
            <a:r>
              <a:rPr lang="ja-JP" altLang="en-US" sz="2800" dirty="0">
                <a:ea typeface="ＭＳ Ｐゴシック" pitchFamily="50" charset="-128"/>
              </a:rPr>
              <a:t>事故が起きた</a:t>
            </a:r>
            <a:endParaRPr lang="en-US" altLang="ja-JP" sz="2800" dirty="0">
              <a:ea typeface="ＭＳ Ｐゴシック" pitchFamily="50" charset="-128"/>
            </a:endParaRPr>
          </a:p>
          <a:p>
            <a:pPr algn="ctr">
              <a:defRPr/>
            </a:pPr>
            <a:r>
              <a:rPr lang="ja-JP" altLang="en-US" sz="2800" dirty="0">
                <a:ea typeface="ＭＳ Ｐゴシック" pitchFamily="50" charset="-128"/>
              </a:rPr>
              <a:t>ときの影響の</a:t>
            </a:r>
            <a:endParaRPr lang="en-US" altLang="ja-JP" sz="2800" dirty="0">
              <a:ea typeface="ＭＳ Ｐゴシック" pitchFamily="50" charset="-128"/>
            </a:endParaRPr>
          </a:p>
          <a:p>
            <a:pPr algn="ctr">
              <a:defRPr/>
            </a:pPr>
            <a:r>
              <a:rPr lang="ja-JP" altLang="en-US" sz="2800" dirty="0">
                <a:ea typeface="ＭＳ Ｐゴシック" pitchFamily="50" charset="-128"/>
              </a:rPr>
              <a:t>大きさ</a:t>
            </a:r>
          </a:p>
        </p:txBody>
      </p:sp>
      <p:sp>
        <p:nvSpPr>
          <p:cNvPr id="6" name="テキスト ボックス 5"/>
          <p:cNvSpPr txBox="1"/>
          <p:nvPr/>
        </p:nvSpPr>
        <p:spPr>
          <a:xfrm>
            <a:off x="608088" y="4133117"/>
            <a:ext cx="2484408" cy="461665"/>
          </a:xfrm>
          <a:prstGeom prst="rect">
            <a:avLst/>
          </a:prstGeom>
          <a:noFill/>
        </p:spPr>
        <p:txBody>
          <a:bodyPr wrap="square" rtlCol="0">
            <a:spAutoFit/>
          </a:bodyPr>
          <a:lstStyle/>
          <a:p>
            <a:r>
              <a:rPr lang="ja-JP" altLang="en-US" sz="2400" dirty="0"/>
              <a:t>車内の転倒事故</a:t>
            </a:r>
            <a:endParaRPr kumimoji="1" lang="ja-JP" altLang="en-US" sz="2400" dirty="0"/>
          </a:p>
        </p:txBody>
      </p:sp>
      <p:sp>
        <p:nvSpPr>
          <p:cNvPr id="7" name="テキスト ボックス 6"/>
          <p:cNvSpPr txBox="1"/>
          <p:nvPr/>
        </p:nvSpPr>
        <p:spPr>
          <a:xfrm>
            <a:off x="649706" y="2711863"/>
            <a:ext cx="5040702" cy="461665"/>
          </a:xfrm>
          <a:prstGeom prst="rect">
            <a:avLst/>
          </a:prstGeom>
          <a:noFill/>
        </p:spPr>
        <p:txBody>
          <a:bodyPr wrap="square" rtlCol="0">
            <a:spAutoFit/>
          </a:bodyPr>
          <a:lstStyle/>
          <a:p>
            <a:r>
              <a:rPr kumimoji="1" lang="ja-JP" altLang="en-US" sz="2400" dirty="0"/>
              <a:t>交差点の出会いがしら衝突（自転車）</a:t>
            </a:r>
          </a:p>
        </p:txBody>
      </p:sp>
      <p:sp>
        <p:nvSpPr>
          <p:cNvPr id="8" name="円/楕円 7"/>
          <p:cNvSpPr/>
          <p:nvPr/>
        </p:nvSpPr>
        <p:spPr>
          <a:xfrm>
            <a:off x="1570008" y="3422105"/>
            <a:ext cx="276044" cy="27604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4379344" y="3232326"/>
            <a:ext cx="727492" cy="73899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7228618" y="3080894"/>
            <a:ext cx="992404" cy="9542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914400" y="4689987"/>
            <a:ext cx="1639018" cy="158726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4502985" y="5222454"/>
            <a:ext cx="465828" cy="51183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6948442" y="4594782"/>
            <a:ext cx="1552755" cy="161313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AutoShape 4"/>
          <p:cNvSpPr>
            <a:spLocks noChangeArrowheads="1"/>
          </p:cNvSpPr>
          <p:nvPr/>
        </p:nvSpPr>
        <p:spPr bwMode="auto">
          <a:xfrm>
            <a:off x="6754215" y="885944"/>
            <a:ext cx="1941211" cy="1552754"/>
          </a:xfrm>
          <a:prstGeom prst="roundRect">
            <a:avLst>
              <a:gd name="adj" fmla="val 16667"/>
            </a:avLst>
          </a:prstGeom>
          <a:gradFill rotWithShape="1">
            <a:gsLst>
              <a:gs pos="0">
                <a:srgbClr val="FF0000"/>
              </a:gs>
              <a:gs pos="50000">
                <a:schemeClr val="bg1"/>
              </a:gs>
              <a:gs pos="100000">
                <a:srgbClr val="FFCC99"/>
              </a:gs>
            </a:gsLst>
            <a:lin ang="5400000" scaled="1"/>
          </a:gradFill>
          <a:ln w="9525" algn="ctr">
            <a:solidFill>
              <a:srgbClr val="FFCC99"/>
            </a:solidFill>
            <a:round/>
            <a:headEnd/>
            <a:tailEnd/>
          </a:ln>
          <a:effectLst/>
        </p:spPr>
        <p:txBody>
          <a:bodyPr wrap="square" anchor="ctr">
            <a:noAutofit/>
          </a:bodyPr>
          <a:lstStyle/>
          <a:p>
            <a:pPr algn="ctr">
              <a:defRPr/>
            </a:pPr>
            <a:r>
              <a:rPr lang="ja-JP" altLang="en-US" sz="2800" dirty="0">
                <a:ea typeface="ＭＳ Ｐゴシック" pitchFamily="50" charset="-128"/>
              </a:rPr>
              <a:t>リスク</a:t>
            </a:r>
          </a:p>
        </p:txBody>
      </p:sp>
      <p:sp>
        <p:nvSpPr>
          <p:cNvPr id="15" name="右矢印 14"/>
          <p:cNvSpPr/>
          <p:nvPr/>
        </p:nvSpPr>
        <p:spPr>
          <a:xfrm>
            <a:off x="6228272" y="1627815"/>
            <a:ext cx="327803" cy="414067"/>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a:off x="6208144" y="3331757"/>
            <a:ext cx="327803" cy="414067"/>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右矢印 16"/>
          <p:cNvSpPr/>
          <p:nvPr/>
        </p:nvSpPr>
        <p:spPr>
          <a:xfrm>
            <a:off x="6257027" y="5264829"/>
            <a:ext cx="327803" cy="414067"/>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Rectangle 27"/>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⑧</a:t>
            </a:r>
            <a:r>
              <a:rPr lang="en-US" altLang="ja-JP" sz="2800" dirty="0"/>
              <a:t>-2 </a:t>
            </a:r>
            <a:r>
              <a:rPr lang="ja-JP" altLang="en-US" sz="2800" dirty="0"/>
              <a:t>リスクとは</a:t>
            </a:r>
          </a:p>
        </p:txBody>
      </p:sp>
      <p:pic>
        <p:nvPicPr>
          <p:cNvPr id="21" name="Picture 14"/>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95</a:t>
            </a:fld>
            <a:endParaRPr lang="en-US" altLang="ja-JP"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childTnLst>
                          </p:cTn>
                        </p:par>
                        <p:par>
                          <p:cTn id="21" fill="hold">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ssolve">
                                      <p:cBhvr>
                                        <p:cTn id="42" dur="500"/>
                                        <p:tgtEl>
                                          <p:spTgt spid="17"/>
                                        </p:tgtEl>
                                      </p:cBhvr>
                                    </p:animEffect>
                                  </p:childTnLst>
                                </p:cTn>
                              </p:par>
                            </p:childTnLst>
                          </p:cTn>
                        </p:par>
                        <p:par>
                          <p:cTn id="43" fill="hold">
                            <p:stCondLst>
                              <p:cond delay="500"/>
                            </p:stCondLst>
                            <p:childTnLst>
                              <p:par>
                                <p:cTn id="44" presetID="9"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dissolv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mph" presetSubtype="0" fill="hold" grpId="1" nodeType="clickEffect">
                                  <p:stCondLst>
                                    <p:cond delay="0"/>
                                  </p:stCondLst>
                                  <p:childTnLst>
                                    <p:animScale>
                                      <p:cBhvr>
                                        <p:cTn id="50" dur="2000" fill="hold"/>
                                        <p:tgtEl>
                                          <p:spTgt spid="11"/>
                                        </p:tgtEl>
                                      </p:cBhvr>
                                      <p:by x="50000" y="50000"/>
                                    </p:animScale>
                                  </p:childTnLst>
                                </p:cTn>
                              </p:par>
                            </p:childTnLst>
                          </p:cTn>
                        </p:par>
                        <p:par>
                          <p:cTn id="51" fill="hold">
                            <p:stCondLst>
                              <p:cond delay="2000"/>
                            </p:stCondLst>
                            <p:childTnLst>
                              <p:par>
                                <p:cTn id="52" presetID="6" presetClass="emph" presetSubtype="0" fill="hold" grpId="1" nodeType="afterEffect">
                                  <p:stCondLst>
                                    <p:cond delay="0"/>
                                  </p:stCondLst>
                                  <p:childTnLst>
                                    <p:animScale>
                                      <p:cBhvr>
                                        <p:cTn id="53" dur="2000" fill="hold"/>
                                        <p:tgtEl>
                                          <p:spTgt spid="13"/>
                                        </p:tgtEl>
                                      </p:cBhvr>
                                      <p:by x="60000" y="6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animBg="1"/>
      <p:bldP spid="11" grpId="0" animBg="1"/>
      <p:bldP spid="11" grpId="1" animBg="1"/>
      <p:bldP spid="12" grpId="0" animBg="1"/>
      <p:bldP spid="13" grpId="0" animBg="1"/>
      <p:bldP spid="13" grpId="1" animBg="1"/>
      <p:bldP spid="16" grpId="0" animBg="1"/>
      <p:bldP spid="1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70" name="Text Box 58"/>
          <p:cNvSpPr txBox="1">
            <a:spLocks noChangeArrowheads="1"/>
          </p:cNvSpPr>
          <p:nvPr/>
        </p:nvSpPr>
        <p:spPr bwMode="auto">
          <a:xfrm>
            <a:off x="4356100" y="4292600"/>
            <a:ext cx="1103313" cy="457200"/>
          </a:xfrm>
          <a:prstGeom prst="rect">
            <a:avLst/>
          </a:prstGeom>
          <a:noFill/>
          <a:ln w="9525">
            <a:noFill/>
            <a:miter lim="800000"/>
            <a:headEnd/>
            <a:tailEnd/>
          </a:ln>
        </p:spPr>
        <p:txBody>
          <a:bodyPr wrap="none">
            <a:spAutoFit/>
          </a:bodyPr>
          <a:lstStyle/>
          <a:p>
            <a:r>
              <a:rPr lang="ja-JP" altLang="en-US" sz="2400" b="1">
                <a:solidFill>
                  <a:srgbClr val="CC0000"/>
                </a:solidFill>
              </a:rPr>
              <a:t>重大性</a:t>
            </a:r>
          </a:p>
        </p:txBody>
      </p:sp>
      <p:sp>
        <p:nvSpPr>
          <p:cNvPr id="87071" name="Text Box 59"/>
          <p:cNvSpPr txBox="1">
            <a:spLocks noChangeArrowheads="1"/>
          </p:cNvSpPr>
          <p:nvPr/>
        </p:nvSpPr>
        <p:spPr bwMode="auto">
          <a:xfrm>
            <a:off x="468313" y="2276475"/>
            <a:ext cx="549275" cy="992188"/>
          </a:xfrm>
          <a:prstGeom prst="rect">
            <a:avLst/>
          </a:prstGeom>
          <a:noFill/>
          <a:ln w="9525">
            <a:noFill/>
            <a:miter lim="800000"/>
            <a:headEnd/>
            <a:tailEnd/>
          </a:ln>
        </p:spPr>
        <p:txBody>
          <a:bodyPr vert="eaVert" wrap="none">
            <a:spAutoFit/>
          </a:bodyPr>
          <a:lstStyle/>
          <a:p>
            <a:r>
              <a:rPr lang="ja-JP" altLang="en-US" sz="2400" b="1">
                <a:solidFill>
                  <a:schemeClr val="bg2"/>
                </a:solidFill>
              </a:rPr>
              <a:t>可能性</a:t>
            </a:r>
          </a:p>
        </p:txBody>
      </p:sp>
      <p:sp>
        <p:nvSpPr>
          <p:cNvPr id="87073" name="AutoShape 211"/>
          <p:cNvSpPr>
            <a:spLocks noChangeArrowheads="1"/>
          </p:cNvSpPr>
          <p:nvPr/>
        </p:nvSpPr>
        <p:spPr bwMode="auto">
          <a:xfrm>
            <a:off x="971550" y="1484313"/>
            <a:ext cx="485775" cy="2089150"/>
          </a:xfrm>
          <a:prstGeom prst="upArrow">
            <a:avLst>
              <a:gd name="adj1" fmla="val 50000"/>
              <a:gd name="adj2" fmla="val 107516"/>
            </a:avLst>
          </a:prstGeom>
          <a:gradFill rotWithShape="1">
            <a:gsLst>
              <a:gs pos="0">
                <a:schemeClr val="accent1"/>
              </a:gs>
              <a:gs pos="100000">
                <a:schemeClr val="bg1"/>
              </a:gs>
            </a:gsLst>
            <a:lin ang="5400000" scaled="1"/>
          </a:gradFill>
          <a:ln w="9525" algn="ctr">
            <a:solidFill>
              <a:schemeClr val="tx1"/>
            </a:solidFill>
            <a:miter lim="800000"/>
            <a:headEnd/>
            <a:tailEnd/>
          </a:ln>
        </p:spPr>
        <p:txBody>
          <a:bodyPr anchor="ctr">
            <a:spAutoFit/>
          </a:bodyPr>
          <a:lstStyle/>
          <a:p>
            <a:endParaRPr lang="ja-JP" altLang="en-US"/>
          </a:p>
        </p:txBody>
      </p:sp>
      <p:sp>
        <p:nvSpPr>
          <p:cNvPr id="87074" name="AutoShape 219"/>
          <p:cNvSpPr>
            <a:spLocks noChangeArrowheads="1"/>
          </p:cNvSpPr>
          <p:nvPr/>
        </p:nvSpPr>
        <p:spPr bwMode="auto">
          <a:xfrm>
            <a:off x="1692275" y="3789363"/>
            <a:ext cx="5759450" cy="485775"/>
          </a:xfrm>
          <a:prstGeom prst="rightArrow">
            <a:avLst>
              <a:gd name="adj1" fmla="val 50000"/>
              <a:gd name="adj2" fmla="val 296405"/>
            </a:avLst>
          </a:prstGeom>
          <a:gradFill rotWithShape="1">
            <a:gsLst>
              <a:gs pos="0">
                <a:schemeClr val="bg1"/>
              </a:gs>
              <a:gs pos="100000">
                <a:srgbClr val="FF9900"/>
              </a:gs>
            </a:gsLst>
            <a:lin ang="0" scaled="1"/>
          </a:gradFill>
          <a:ln w="9525" algn="ctr">
            <a:solidFill>
              <a:schemeClr val="tx1"/>
            </a:solidFill>
            <a:miter lim="800000"/>
            <a:headEnd/>
            <a:tailEnd/>
          </a:ln>
        </p:spPr>
        <p:txBody>
          <a:bodyPr anchor="ctr">
            <a:spAutoFit/>
          </a:bodyPr>
          <a:lstStyle/>
          <a:p>
            <a:endParaRPr lang="ja-JP" altLang="en-US"/>
          </a:p>
        </p:txBody>
      </p:sp>
      <p:pic>
        <p:nvPicPr>
          <p:cNvPr id="87075" name="Picture 220"/>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69853"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ea typeface="ＭＳ Ｐゴシック" pitchFamily="50" charset="-128"/>
              </a:rPr>
              <a:t>⑧</a:t>
            </a:r>
            <a:r>
              <a:rPr lang="en-US" altLang="ja-JP" sz="2800" dirty="0">
                <a:ea typeface="ＭＳ Ｐゴシック" pitchFamily="50" charset="-128"/>
              </a:rPr>
              <a:t>-3 </a:t>
            </a:r>
            <a:r>
              <a:rPr lang="ja-JP" altLang="en-US" sz="2800" dirty="0">
                <a:ea typeface="ＭＳ Ｐゴシック" pitchFamily="50" charset="-128"/>
              </a:rPr>
              <a:t>組み合わせの例</a:t>
            </a:r>
          </a:p>
        </p:txBody>
      </p:sp>
      <p:sp>
        <p:nvSpPr>
          <p:cNvPr id="2" name="スライド番号プレースホルダー 1"/>
          <p:cNvSpPr>
            <a:spLocks noGrp="1"/>
          </p:cNvSpPr>
          <p:nvPr>
            <p:ph type="sldNum" sz="quarter" idx="11"/>
          </p:nvPr>
        </p:nvSpPr>
        <p:spPr/>
        <p:txBody>
          <a:bodyPr/>
          <a:lstStyle/>
          <a:p>
            <a:pPr>
              <a:defRPr/>
            </a:pPr>
            <a:fld id="{078329BE-DC4C-4584-83CD-1F89238E0799}" type="slidenum">
              <a:rPr lang="en-US" altLang="ja-JP" smtClean="0"/>
              <a:pPr>
                <a:defRPr/>
              </a:pPr>
              <a:t>96</a:t>
            </a:fld>
            <a:endParaRPr lang="en-US" altLang="ja-JP"/>
          </a:p>
        </p:txBody>
      </p:sp>
      <p:graphicFrame>
        <p:nvGraphicFramePr>
          <p:cNvPr id="12" name="Group 227"/>
          <p:cNvGraphicFramePr>
            <a:graphicFrameLocks noGrp="1"/>
          </p:cNvGraphicFramePr>
          <p:nvPr>
            <p:ph sz="half" idx="1"/>
            <p:extLst>
              <p:ext uri="{D42A27DB-BD31-4B8C-83A1-F6EECF244321}">
                <p14:modId xmlns:p14="http://schemas.microsoft.com/office/powerpoint/2010/main" val="2796407567"/>
              </p:ext>
            </p:extLst>
          </p:nvPr>
        </p:nvGraphicFramePr>
        <p:xfrm>
          <a:off x="1692272" y="887413"/>
          <a:ext cx="6796407" cy="2590800"/>
        </p:xfrm>
        <a:graphic>
          <a:graphicData uri="http://schemas.openxmlformats.org/drawingml/2006/table">
            <a:tbl>
              <a:tblPr/>
              <a:tblGrid>
                <a:gridCol w="2163448">
                  <a:extLst>
                    <a:ext uri="{9D8B030D-6E8A-4147-A177-3AD203B41FA5}">
                      <a16:colId xmlns:a16="http://schemas.microsoft.com/office/drawing/2014/main" val="20000"/>
                    </a:ext>
                  </a:extLst>
                </a:gridCol>
                <a:gridCol w="1127760">
                  <a:extLst>
                    <a:ext uri="{9D8B030D-6E8A-4147-A177-3AD203B41FA5}">
                      <a16:colId xmlns:a16="http://schemas.microsoft.com/office/drawing/2014/main" val="20001"/>
                    </a:ext>
                  </a:extLst>
                </a:gridCol>
                <a:gridCol w="1203960">
                  <a:extLst>
                    <a:ext uri="{9D8B030D-6E8A-4147-A177-3AD203B41FA5}">
                      <a16:colId xmlns:a16="http://schemas.microsoft.com/office/drawing/2014/main" val="20002"/>
                    </a:ext>
                  </a:extLst>
                </a:gridCol>
                <a:gridCol w="1188720">
                  <a:extLst>
                    <a:ext uri="{9D8B030D-6E8A-4147-A177-3AD203B41FA5}">
                      <a16:colId xmlns:a16="http://schemas.microsoft.com/office/drawing/2014/main" val="20003"/>
                    </a:ext>
                  </a:extLst>
                </a:gridCol>
                <a:gridCol w="1112519">
                  <a:extLst>
                    <a:ext uri="{9D8B030D-6E8A-4147-A177-3AD203B41FA5}">
                      <a16:colId xmlns:a16="http://schemas.microsoft.com/office/drawing/2014/main" val="20004"/>
                    </a:ext>
                  </a:extLst>
                </a:gridCol>
              </a:tblGrid>
              <a:tr h="45489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ひんぱん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Ｃ</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Ａ</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Ａ</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extLst>
                  <a:ext uri="{0D108BD9-81ED-4DB2-BD59-A6C34878D82A}">
                    <a16:rowId xmlns:a16="http://schemas.microsoft.com/office/drawing/2014/main" val="10000"/>
                  </a:ext>
                </a:extLst>
              </a:tr>
              <a:tr h="45489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比較的多い</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Ｃ</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Ａ</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Ａ</a:t>
                      </a:r>
                      <a:endParaRPr kumimoji="1" lang="en-US" altLang="ja-JP" sz="2800" b="1" i="0" u="none" strike="noStrike" cap="none" normalizeH="0" baseline="0" dirty="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extLst>
                  <a:ext uri="{0D108BD9-81ED-4DB2-BD59-A6C34878D82A}">
                    <a16:rowId xmlns:a16="http://schemas.microsoft.com/office/drawing/2014/main" val="10001"/>
                  </a:ext>
                </a:extLst>
              </a:tr>
              <a:tr h="45489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たまに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Ｄ</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Ｃ</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Ａ</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extLst>
                  <a:ext uri="{0D108BD9-81ED-4DB2-BD59-A6C34878D82A}">
                    <a16:rowId xmlns:a16="http://schemas.microsoft.com/office/drawing/2014/main" val="10002"/>
                  </a:ext>
                </a:extLst>
              </a:tr>
              <a:tr h="45489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まれに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Ｄ</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Ｄ</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Ｃ</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45489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ja-JP" sz="2800" b="0" i="0" u="none" strike="noStrike" cap="none" normalizeH="0" baseline="0">
                        <a:ln>
                          <a:noFill/>
                        </a:ln>
                        <a:solidFill>
                          <a:schemeClr val="tx1"/>
                        </a:solidFill>
                        <a:effectLst/>
                        <a:latin typeface="Arial"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小</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甚大</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3" name="Text Box 203"/>
          <p:cNvSpPr txBox="1">
            <a:spLocks noChangeArrowheads="1"/>
          </p:cNvSpPr>
          <p:nvPr/>
        </p:nvSpPr>
        <p:spPr bwMode="auto">
          <a:xfrm>
            <a:off x="1214437" y="4639608"/>
            <a:ext cx="5851208" cy="1938992"/>
          </a:xfrm>
          <a:prstGeom prst="rect">
            <a:avLst/>
          </a:prstGeom>
          <a:noFill/>
          <a:ln w="9525">
            <a:noFill/>
            <a:miter lim="800000"/>
            <a:headEnd/>
            <a:tailEnd/>
          </a:ln>
        </p:spPr>
        <p:txBody>
          <a:bodyPr wrap="square">
            <a:spAutoFit/>
          </a:bodyPr>
          <a:lstStyle/>
          <a:p>
            <a:pPr algn="l"/>
            <a:r>
              <a:rPr lang="ja-JP" altLang="en-US" sz="2400" dirty="0"/>
              <a:t>Ａ：最優先</a:t>
            </a:r>
          </a:p>
          <a:p>
            <a:pPr algn="l"/>
            <a:r>
              <a:rPr lang="ja-JP" altLang="en-US" sz="2400" dirty="0"/>
              <a:t>Ｂ：Ａの次に対策を策定・実施</a:t>
            </a:r>
          </a:p>
          <a:p>
            <a:pPr algn="l"/>
            <a:r>
              <a:rPr lang="ja-JP" altLang="en-US" sz="2400" dirty="0"/>
              <a:t>Ｃ：費用対効果がよければ対策を立てる</a:t>
            </a:r>
            <a:endParaRPr lang="en-US" altLang="ja-JP" sz="2400" dirty="0"/>
          </a:p>
          <a:p>
            <a:pPr algn="l"/>
            <a:r>
              <a:rPr lang="ja-JP" altLang="en-US" sz="2400" dirty="0"/>
              <a:t>　　そのままリスクを保有することも</a:t>
            </a:r>
          </a:p>
          <a:p>
            <a:pPr algn="l"/>
            <a:r>
              <a:rPr lang="ja-JP" altLang="en-US" sz="2400" dirty="0"/>
              <a:t>Ｄ：余裕があれば対策を検討する</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⑧</a:t>
            </a:r>
            <a:r>
              <a:rPr lang="en-US" altLang="ja-JP" sz="2800" dirty="0"/>
              <a:t>-4 </a:t>
            </a:r>
            <a:r>
              <a:rPr lang="ja-JP" altLang="en-US" sz="2800" dirty="0"/>
              <a:t>リスク評価：事故事例</a:t>
            </a:r>
            <a:endParaRPr lang="ja-JP" altLang="en-US" sz="2800" dirty="0">
              <a:ea typeface="ＭＳ Ｐゴシック" pitchFamily="50" charset="-128"/>
            </a:endParaRPr>
          </a:p>
        </p:txBody>
      </p:sp>
      <p:sp>
        <p:nvSpPr>
          <p:cNvPr id="8" name="コンテンツ プレースホルダ 7"/>
          <p:cNvSpPr>
            <a:spLocks noGrp="1"/>
          </p:cNvSpPr>
          <p:nvPr>
            <p:ph idx="1"/>
          </p:nvPr>
        </p:nvSpPr>
        <p:spPr>
          <a:xfrm>
            <a:off x="457200" y="1526906"/>
            <a:ext cx="8229600" cy="4958680"/>
          </a:xfrm>
        </p:spPr>
        <p:txBody>
          <a:bodyPr/>
          <a:lstStyle/>
          <a:p>
            <a:pPr marL="514350" indent="-514350">
              <a:buFont typeface="+mj-ea"/>
              <a:buAutoNum type="circleNumDbPlain"/>
            </a:pPr>
            <a:r>
              <a:rPr lang="ja-JP" altLang="en-US" dirty="0"/>
              <a:t>左後方（死角）から自転車が道路を横断する</a:t>
            </a:r>
            <a:endParaRPr lang="en-US" altLang="ja-JP" dirty="0"/>
          </a:p>
          <a:p>
            <a:pPr lvl="1"/>
            <a:r>
              <a:rPr lang="ja-JP" altLang="en-US" dirty="0"/>
              <a:t>年間１５件発生</a:t>
            </a:r>
            <a:endParaRPr lang="en-US" altLang="ja-JP" dirty="0"/>
          </a:p>
          <a:p>
            <a:pPr marL="971550" lvl="1" indent="-514350">
              <a:buFont typeface="+mj-ea"/>
              <a:buAutoNum type="circleNumDbPlain"/>
            </a:pPr>
            <a:endParaRPr lang="en-US" altLang="ja-JP" dirty="0"/>
          </a:p>
          <a:p>
            <a:pPr marL="514350" indent="-514350">
              <a:buFont typeface="+mj-ea"/>
              <a:buAutoNum type="circleNumDbPlain"/>
            </a:pPr>
            <a:r>
              <a:rPr lang="ja-JP" altLang="en-US" dirty="0"/>
              <a:t>後退時に周囲の車を見落とす</a:t>
            </a:r>
            <a:endParaRPr lang="en-US" altLang="ja-JP" dirty="0"/>
          </a:p>
          <a:p>
            <a:pPr lvl="1"/>
            <a:r>
              <a:rPr lang="ja-JP" altLang="en-US" dirty="0"/>
              <a:t>年間２件発生</a:t>
            </a:r>
            <a:endParaRPr lang="en-US" altLang="ja-JP" dirty="0"/>
          </a:p>
          <a:p>
            <a:pPr lvl="1"/>
            <a:endParaRPr lang="en-US" altLang="ja-JP" dirty="0"/>
          </a:p>
          <a:p>
            <a:pPr marL="514350" indent="-514350">
              <a:buFont typeface="+mj-ea"/>
              <a:buAutoNum type="circleNumDbPlain"/>
            </a:pPr>
            <a:r>
              <a:rPr lang="ja-JP" altLang="en-US" dirty="0"/>
              <a:t>四輪車の割り込み</a:t>
            </a:r>
            <a:endParaRPr lang="en-US" altLang="ja-JP" dirty="0"/>
          </a:p>
          <a:p>
            <a:pPr lvl="1"/>
            <a:r>
              <a:rPr kumimoji="1" lang="ja-JP" altLang="en-US" dirty="0"/>
              <a:t>年間１件発生</a:t>
            </a:r>
          </a:p>
        </p:txBody>
      </p:sp>
      <p:pic>
        <p:nvPicPr>
          <p:cNvPr id="5" name="Picture 14"/>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97</a:t>
            </a:fld>
            <a:endParaRPr lang="en-US" altLang="ja-JP"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152"/>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70809" name="Rectangle 153"/>
          <p:cNvSpPr>
            <a:spLocks noChangeArrowheads="1"/>
          </p:cNvSpPr>
          <p:nvPr/>
        </p:nvSpPr>
        <p:spPr bwMode="auto">
          <a:xfrm>
            <a:off x="0" y="0"/>
            <a:ext cx="9144000" cy="709613"/>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⑧</a:t>
            </a:r>
            <a:r>
              <a:rPr lang="en-US" altLang="ja-JP" sz="2800" dirty="0"/>
              <a:t>-5 </a:t>
            </a:r>
            <a:r>
              <a:rPr lang="ja-JP" altLang="en-US" sz="2800" dirty="0"/>
              <a:t>危険が発生する可能性の大きさ</a:t>
            </a:r>
          </a:p>
        </p:txBody>
      </p:sp>
      <p:sp>
        <p:nvSpPr>
          <p:cNvPr id="82966" name="Text Box 230"/>
          <p:cNvSpPr txBox="1">
            <a:spLocks noChangeArrowheads="1"/>
          </p:cNvSpPr>
          <p:nvPr/>
        </p:nvSpPr>
        <p:spPr bwMode="auto">
          <a:xfrm>
            <a:off x="611188" y="3860800"/>
            <a:ext cx="8281987" cy="2678113"/>
          </a:xfrm>
          <a:prstGeom prst="rect">
            <a:avLst/>
          </a:prstGeom>
          <a:noFill/>
          <a:ln w="9525" algn="ctr">
            <a:noFill/>
            <a:miter lim="800000"/>
            <a:headEnd/>
            <a:tailEnd/>
          </a:ln>
        </p:spPr>
        <p:txBody>
          <a:bodyPr>
            <a:spAutoFit/>
          </a:bodyPr>
          <a:lstStyle/>
          <a:p>
            <a:pPr algn="l"/>
            <a:r>
              <a:rPr lang="ja-JP" altLang="en-US" sz="2400" dirty="0"/>
              <a:t>（例）１年あたりの平均発生件数</a:t>
            </a:r>
          </a:p>
          <a:p>
            <a:pPr algn="l"/>
            <a:r>
              <a:rPr lang="ja-JP" altLang="en-US" sz="2400" dirty="0"/>
              <a:t>　　① 左後方（死角）から自転車が道路を横断する・・・１５件</a:t>
            </a:r>
          </a:p>
          <a:p>
            <a:pPr algn="l"/>
            <a:r>
              <a:rPr lang="ja-JP" altLang="en-US" sz="2400" dirty="0"/>
              <a:t>　　　　→ひんぱん</a:t>
            </a:r>
          </a:p>
          <a:p>
            <a:pPr algn="l"/>
            <a:r>
              <a:rPr lang="ja-JP" altLang="en-US" sz="2400" dirty="0"/>
              <a:t>　　② 後退時に周囲の車を見落とす・・・２件</a:t>
            </a:r>
          </a:p>
          <a:p>
            <a:pPr algn="l"/>
            <a:r>
              <a:rPr lang="ja-JP" altLang="en-US" sz="2400" dirty="0"/>
              <a:t>　　　　→たまに</a:t>
            </a:r>
          </a:p>
          <a:p>
            <a:pPr algn="l"/>
            <a:r>
              <a:rPr lang="ja-JP" altLang="en-US" sz="2400" dirty="0"/>
              <a:t>　　③ 四輪車の割り込み・・・１件</a:t>
            </a:r>
          </a:p>
          <a:p>
            <a:pPr algn="l"/>
            <a:r>
              <a:rPr lang="ja-JP" altLang="en-US" sz="2400" dirty="0"/>
              <a:t>　　　　→まれに</a:t>
            </a:r>
          </a:p>
        </p:txBody>
      </p:sp>
      <p:sp>
        <p:nvSpPr>
          <p:cNvPr id="2" name="スライド番号プレースホルダー 1"/>
          <p:cNvSpPr>
            <a:spLocks noGrp="1"/>
          </p:cNvSpPr>
          <p:nvPr>
            <p:ph type="sldNum" sz="quarter" idx="11"/>
          </p:nvPr>
        </p:nvSpPr>
        <p:spPr/>
        <p:txBody>
          <a:bodyPr/>
          <a:lstStyle/>
          <a:p>
            <a:pPr>
              <a:defRPr/>
            </a:pPr>
            <a:fld id="{4BDD43C4-F008-4F1A-AF7B-D5E1FE9C7088}" type="slidenum">
              <a:rPr lang="en-US" altLang="ja-JP" smtClean="0"/>
              <a:pPr>
                <a:defRPr/>
              </a:pPr>
              <a:t>98</a:t>
            </a:fld>
            <a:endParaRPr lang="en-US" altLang="ja-JP"/>
          </a:p>
        </p:txBody>
      </p:sp>
      <p:graphicFrame>
        <p:nvGraphicFramePr>
          <p:cNvPr id="8" name="Group 228"/>
          <p:cNvGraphicFramePr>
            <a:graphicFrameLocks noGrp="1"/>
          </p:cNvGraphicFramePr>
          <p:nvPr>
            <p:ph/>
            <p:extLst>
              <p:ext uri="{D42A27DB-BD31-4B8C-83A1-F6EECF244321}">
                <p14:modId xmlns:p14="http://schemas.microsoft.com/office/powerpoint/2010/main" val="2295112917"/>
              </p:ext>
            </p:extLst>
          </p:nvPr>
        </p:nvGraphicFramePr>
        <p:xfrm>
          <a:off x="539750" y="908050"/>
          <a:ext cx="8229600" cy="2642870"/>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2451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定性的な表し方（例）</a:t>
                      </a:r>
                      <a:endParaRPr kumimoji="1" lang="ja-JP" altLang="en-US" sz="28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定量的な表し方（例）</a:t>
                      </a:r>
                      <a:endParaRPr kumimoji="1" lang="ja-JP" altLang="en-US" sz="28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56388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ひんぱん</a:t>
                      </a:r>
                      <a:endParaRPr kumimoji="1" lang="ja-JP" altLang="en-US" sz="28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１ヶ月に１回以上発生</a:t>
                      </a:r>
                      <a:endParaRPr kumimoji="1" lang="ja-JP" altLang="en-US" sz="28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16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ゴシック" pitchFamily="49" charset="-128"/>
                          <a:cs typeface="Times New Roman" pitchFamily="18" charset="0"/>
                        </a:rPr>
                        <a:t>比較的多い</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ゴシック" pitchFamily="49" charset="-128"/>
                          <a:cs typeface="Times New Roman" pitchFamily="18" charset="0"/>
                        </a:rPr>
                        <a:t>３ヶ月に１回以上発生</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768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たまに</a:t>
                      </a:r>
                      <a:endParaRPr kumimoji="1" lang="ja-JP" altLang="en-US" sz="28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半年に１回以上発生</a:t>
                      </a:r>
                      <a:endParaRPr kumimoji="1" lang="ja-JP" altLang="en-US" sz="28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16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まれに</a:t>
                      </a:r>
                      <a:endParaRPr kumimoji="1" lang="ja-JP" altLang="en-US" sz="28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１年に１回以上発生</a:t>
                      </a:r>
                      <a:endParaRPr kumimoji="1" lang="ja-JP" altLang="en-US" sz="28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9157" name="Group 69"/>
          <p:cNvGraphicFramePr>
            <a:graphicFrameLocks noGrp="1"/>
          </p:cNvGraphicFramePr>
          <p:nvPr>
            <p:ph idx="1"/>
          </p:nvPr>
        </p:nvGraphicFramePr>
        <p:xfrm>
          <a:off x="468313" y="2060575"/>
          <a:ext cx="8229600" cy="2421574"/>
        </p:xfrm>
        <a:graphic>
          <a:graphicData uri="http://schemas.openxmlformats.org/drawingml/2006/table">
            <a:tbl>
              <a:tblPr/>
              <a:tblGrid>
                <a:gridCol w="4906962">
                  <a:extLst>
                    <a:ext uri="{9D8B030D-6E8A-4147-A177-3AD203B41FA5}">
                      <a16:colId xmlns:a16="http://schemas.microsoft.com/office/drawing/2014/main" val="20000"/>
                    </a:ext>
                  </a:extLst>
                </a:gridCol>
                <a:gridCol w="3322638">
                  <a:extLst>
                    <a:ext uri="{9D8B030D-6E8A-4147-A177-3AD203B41FA5}">
                      <a16:colId xmlns:a16="http://schemas.microsoft.com/office/drawing/2014/main" val="20001"/>
                    </a:ext>
                  </a:extLst>
                </a:gridCol>
              </a:tblGrid>
              <a:tr h="576263">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a:ln>
                            <a:noFill/>
                          </a:ln>
                          <a:solidFill>
                            <a:schemeClr val="tx1"/>
                          </a:solidFill>
                          <a:effectLst/>
                          <a:latin typeface="ＭＳ Ｐゴシック" pitchFamily="50" charset="-128"/>
                          <a:ea typeface="ＭＳ Ｐゴシック" pitchFamily="50" charset="-128"/>
                        </a:rPr>
                        <a:t>作業の内容</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a:ln>
                            <a:noFill/>
                          </a:ln>
                          <a:solidFill>
                            <a:schemeClr val="tx1"/>
                          </a:solidFill>
                          <a:effectLst/>
                          <a:latin typeface="ＭＳ Ｐゴシック" pitchFamily="50" charset="-128"/>
                          <a:ea typeface="ＭＳ Ｐゴシック" pitchFamily="50" charset="-128"/>
                        </a:rPr>
                        <a:t>エラーの発生率</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32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400" b="0" i="0" u="none" strike="noStrike" cap="none" normalizeH="0" baseline="0">
                          <a:ln>
                            <a:noFill/>
                          </a:ln>
                          <a:solidFill>
                            <a:schemeClr val="tx1"/>
                          </a:solidFill>
                          <a:effectLst/>
                          <a:latin typeface="ＭＳ Ｐゴシック" pitchFamily="50" charset="-128"/>
                          <a:ea typeface="ＭＳ Ｐゴシック" pitchFamily="50" charset="-128"/>
                        </a:rPr>
                        <a:t>表示灯の警報を見逃す</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400" b="0" i="0" u="none" strike="noStrike" cap="none" normalizeH="0" baseline="0">
                          <a:ln>
                            <a:noFill/>
                          </a:ln>
                          <a:solidFill>
                            <a:schemeClr val="tx1"/>
                          </a:solidFill>
                          <a:effectLst/>
                          <a:latin typeface="ＭＳ Ｐゴシック" pitchFamily="50" charset="-128"/>
                          <a:ea typeface="ＭＳ Ｐゴシック" pitchFamily="50" charset="-128"/>
                        </a:rPr>
                        <a:t>１万回に１回</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93750">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400" b="0" i="0" u="none" strike="noStrike" cap="none" normalizeH="0" baseline="0">
                          <a:ln>
                            <a:noFill/>
                          </a:ln>
                          <a:solidFill>
                            <a:schemeClr val="tx1"/>
                          </a:solidFill>
                          <a:effectLst/>
                          <a:latin typeface="ＭＳ Ｐゴシック" pitchFamily="50" charset="-128"/>
                          <a:ea typeface="ＭＳ Ｐゴシック" pitchFamily="50" charset="-128"/>
                        </a:rPr>
                        <a:t>２つ以上の隣り合ったバルブから誤ったバルブを選択する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2400" b="0" i="0" u="none" strike="noStrike" cap="none" normalizeH="0" baseline="0">
                          <a:ln>
                            <a:noFill/>
                          </a:ln>
                          <a:solidFill>
                            <a:schemeClr val="tx1"/>
                          </a:solidFill>
                          <a:effectLst/>
                          <a:latin typeface="ＭＳ Ｐゴシック" pitchFamily="50" charset="-128"/>
                          <a:ea typeface="ＭＳ Ｐゴシック" pitchFamily="50" charset="-128"/>
                        </a:rPr>
                        <a:t>200</a:t>
                      </a:r>
                      <a:r>
                        <a:rPr kumimoji="1" lang="ja-JP" altLang="en-US" sz="2400" b="0" i="0" u="none" strike="noStrike" cap="none" normalizeH="0" baseline="0">
                          <a:ln>
                            <a:noFill/>
                          </a:ln>
                          <a:solidFill>
                            <a:schemeClr val="tx1"/>
                          </a:solidFill>
                          <a:effectLst/>
                          <a:latin typeface="ＭＳ Ｐゴシック" pitchFamily="50" charset="-128"/>
                          <a:ea typeface="ＭＳ Ｐゴシック" pitchFamily="50" charset="-128"/>
                        </a:rPr>
                        <a:t>回に１回</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9113">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400" b="0" i="0" u="none" strike="noStrike" cap="none" normalizeH="0" baseline="0">
                          <a:ln>
                            <a:noFill/>
                          </a:ln>
                          <a:solidFill>
                            <a:schemeClr val="tx1"/>
                          </a:solidFill>
                          <a:effectLst/>
                          <a:latin typeface="ＭＳ Ｐゴシック" pitchFamily="50" charset="-128"/>
                          <a:ea typeface="ＭＳ Ｐゴシック" pitchFamily="50" charset="-128"/>
                        </a:rPr>
                        <a:t>アナログメーターを読み間違える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2400" b="0" i="0" u="none" strike="noStrike" cap="none" normalizeH="0" baseline="0" dirty="0">
                          <a:ln>
                            <a:noFill/>
                          </a:ln>
                          <a:solidFill>
                            <a:schemeClr val="tx1"/>
                          </a:solidFill>
                          <a:effectLst/>
                          <a:latin typeface="ＭＳ Ｐゴシック" pitchFamily="50" charset="-128"/>
                          <a:ea typeface="ＭＳ Ｐゴシック" pitchFamily="50" charset="-128"/>
                        </a:rPr>
                        <a:t>1000</a:t>
                      </a:r>
                      <a:r>
                        <a:rPr kumimoji="1" lang="ja-JP" altLang="en-US" sz="2400" b="0" i="0" u="none" strike="noStrike" cap="none" normalizeH="0" baseline="0" dirty="0">
                          <a:ln>
                            <a:noFill/>
                          </a:ln>
                          <a:solidFill>
                            <a:schemeClr val="tx1"/>
                          </a:solidFill>
                          <a:effectLst/>
                          <a:latin typeface="ＭＳ Ｐゴシック" pitchFamily="50" charset="-128"/>
                          <a:ea typeface="ＭＳ Ｐゴシック" pitchFamily="50" charset="-128"/>
                        </a:rPr>
                        <a:t>回に３回</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83988" name="Text Box 59"/>
          <p:cNvSpPr txBox="1">
            <a:spLocks noChangeArrowheads="1"/>
          </p:cNvSpPr>
          <p:nvPr/>
        </p:nvSpPr>
        <p:spPr bwMode="auto">
          <a:xfrm>
            <a:off x="1330325" y="6218238"/>
            <a:ext cx="6221413" cy="336550"/>
          </a:xfrm>
          <a:prstGeom prst="rect">
            <a:avLst/>
          </a:prstGeom>
          <a:noFill/>
          <a:ln w="9525" algn="ctr">
            <a:noFill/>
            <a:miter lim="800000"/>
            <a:headEnd/>
            <a:tailEnd/>
          </a:ln>
        </p:spPr>
        <p:txBody>
          <a:bodyPr wrap="none">
            <a:spAutoFit/>
          </a:bodyPr>
          <a:lstStyle/>
          <a:p>
            <a:r>
              <a:rPr lang="ja-JP" altLang="en-US" sz="1600">
                <a:latin typeface="ＭＳ Ｐゴシック" pitchFamily="50" charset="-128"/>
              </a:rPr>
              <a:t>出典：林喜男「人間信頼性工学ー人間エラーの防止技術ー」海文堂より</a:t>
            </a:r>
          </a:p>
        </p:txBody>
      </p:sp>
      <p:sp>
        <p:nvSpPr>
          <p:cNvPr id="83989" name="Text Box 60"/>
          <p:cNvSpPr txBox="1">
            <a:spLocks noChangeArrowheads="1"/>
          </p:cNvSpPr>
          <p:nvPr/>
        </p:nvSpPr>
        <p:spPr bwMode="auto">
          <a:xfrm>
            <a:off x="695325" y="1268413"/>
            <a:ext cx="4884738" cy="457200"/>
          </a:xfrm>
          <a:prstGeom prst="rect">
            <a:avLst/>
          </a:prstGeom>
          <a:noFill/>
          <a:ln w="9525" algn="ctr">
            <a:noFill/>
            <a:miter lim="800000"/>
            <a:headEnd/>
            <a:tailEnd/>
          </a:ln>
        </p:spPr>
        <p:txBody>
          <a:bodyPr>
            <a:spAutoFit/>
          </a:bodyPr>
          <a:lstStyle/>
          <a:p>
            <a:r>
              <a:rPr lang="ja-JP" altLang="en-US" sz="2400">
                <a:latin typeface="ＭＳ Ｐゴシック" pitchFamily="50" charset="-128"/>
              </a:rPr>
              <a:t>（参考）ヒューマンエラーの発生確率</a:t>
            </a:r>
          </a:p>
        </p:txBody>
      </p:sp>
      <p:pic>
        <p:nvPicPr>
          <p:cNvPr id="83990" name="Picture 72"/>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89161" name="Rectangle 73"/>
          <p:cNvSpPr>
            <a:spLocks noChangeArrowheads="1"/>
          </p:cNvSpPr>
          <p:nvPr/>
        </p:nvSpPr>
        <p:spPr bwMode="auto">
          <a:xfrm>
            <a:off x="0" y="0"/>
            <a:ext cx="9144000" cy="709613"/>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⑧</a:t>
            </a:r>
            <a:r>
              <a:rPr lang="en-US" altLang="ja-JP" sz="2800" dirty="0"/>
              <a:t>-6 </a:t>
            </a:r>
            <a:r>
              <a:rPr lang="ja-JP" altLang="en-US" sz="2800" dirty="0"/>
              <a:t>危険が起きる可能性の大きさ</a:t>
            </a:r>
          </a:p>
        </p:txBody>
      </p:sp>
      <p:sp>
        <p:nvSpPr>
          <p:cNvPr id="2" name="スライド番号プレースホルダー 1"/>
          <p:cNvSpPr>
            <a:spLocks noGrp="1"/>
          </p:cNvSpPr>
          <p:nvPr>
            <p:ph type="sldNum" sz="quarter" idx="11"/>
          </p:nvPr>
        </p:nvSpPr>
        <p:spPr/>
        <p:txBody>
          <a:bodyPr/>
          <a:lstStyle/>
          <a:p>
            <a:pPr>
              <a:defRPr/>
            </a:pPr>
            <a:fld id="{B25CD8ED-8122-4CB1-88A3-D25624D730E8}" type="slidenum">
              <a:rPr lang="en-US" altLang="ja-JP" smtClean="0"/>
              <a:pPr>
                <a:defRPr/>
              </a:pPr>
              <a:t>99</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MTFUJI2</Template>
  <TotalTime>0</TotalTime>
  <Words>11338</Words>
  <Application>Microsoft Office PowerPoint</Application>
  <PresentationFormat>画面に合わせる (4:3)</PresentationFormat>
  <Paragraphs>1958</Paragraphs>
  <Slides>116</Slides>
  <Notes>116</Notes>
  <HiddenSlides>32</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1</vt:i4>
      </vt:variant>
      <vt:variant>
        <vt:lpstr>スライド タイトル</vt:lpstr>
      </vt:variant>
      <vt:variant>
        <vt:i4>116</vt:i4>
      </vt:variant>
    </vt:vector>
  </HeadingPairs>
  <TitlesOfParts>
    <vt:vector size="132" baseType="lpstr">
      <vt:lpstr>ＭＳ Ｐ明朝</vt:lpstr>
      <vt:lpstr>ＭＳ Ｐゴシック</vt:lpstr>
      <vt:lpstr>ＭＳ 明朝</vt:lpstr>
      <vt:lpstr>UD デジタル 教科書体 NK-B</vt:lpstr>
      <vt:lpstr>AR P丸ゴシック体M</vt:lpstr>
      <vt:lpstr>Wingdings</vt:lpstr>
      <vt:lpstr>ＭＳ ゴシック</vt:lpstr>
      <vt:lpstr>ＤＦ特太ゴシック体</vt:lpstr>
      <vt:lpstr>Arial Black</vt:lpstr>
      <vt:lpstr>Rockwell Extra Bold</vt:lpstr>
      <vt:lpstr>Century</vt:lpstr>
      <vt:lpstr>Times New Roman</vt:lpstr>
      <vt:lpstr>Arial</vt:lpstr>
      <vt:lpstr>HG丸ｺﾞｼｯｸM-PRO</vt:lpstr>
      <vt:lpstr>Pixel</vt:lpstr>
      <vt:lpstr>ワークシート</vt:lpstr>
      <vt:lpstr>PowerPoint プレゼンテーション</vt:lpstr>
      <vt:lpstr>事故、ヒヤリ・ハット情報の収集・活用法（リスク管理）の理解を深めるために</vt:lpstr>
      <vt:lpstr>本講義の目的</vt:lpstr>
      <vt:lpstr>PowerPoint プレゼンテーション</vt:lpstr>
      <vt:lpstr>目　次</vt:lpstr>
      <vt:lpstr>１．「リスク管理」とは何か 　　　　～その必要性～</vt:lpstr>
      <vt:lpstr>1-1 リスク管理とは？</vt:lpstr>
      <vt:lpstr>PowerPoint プレゼンテーション</vt:lpstr>
      <vt:lpstr>1-3 リスクとは？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1-7 運輸安全マネジメント制度の目的</vt:lpstr>
      <vt:lpstr>1-8 ヒューマンエラーによる事故の例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1-11 自動車運送事業における安マネ対象事業者と非対象 　　　事業者の比較</vt:lpstr>
      <vt:lpstr>PowerPoint プレゼンテーション</vt:lpstr>
      <vt:lpstr>２．「リスク管理」の具体的な流れ</vt:lpstr>
      <vt:lpstr>PowerPoint プレゼンテーション</vt:lpstr>
      <vt:lpstr>PowerPoint プレゼンテーション</vt:lpstr>
      <vt:lpstr>①-1 情報収集の対象</vt:lpstr>
      <vt:lpstr>PowerPoint プレゼンテーション</vt:lpstr>
      <vt:lpstr>①-3 情報収集の内容</vt:lpstr>
      <vt:lpstr>①-4 情報収集における問題点（１）</vt:lpstr>
      <vt:lpstr>①-5 情報収集における問題点（２）</vt:lpstr>
      <vt:lpstr>①-6 情報収集のポイント（その１）</vt:lpstr>
      <vt:lpstr>①-7 情報収集のポイント（その２）</vt:lpstr>
      <vt:lpstr>PowerPoint プレゼンテーション</vt:lpstr>
      <vt:lpstr>②-1 分類の方法は？</vt:lpstr>
      <vt:lpstr>②-2　情報分類・整理の手順</vt:lpstr>
      <vt:lpstr>②-3 （１）項目別に集計</vt:lpstr>
      <vt:lpstr>②-4 （１）項目別に集計②</vt:lpstr>
      <vt:lpstr>②-5 （２）多発する項目に注目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事故分析手法（４Ｍ４Ｅ）</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以下、参考資料 ～事業者における輸送の安全取組事例～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2016-03-07T05:32:45Z</dcterms:created>
  <dcterms:modified xsi:type="dcterms:W3CDTF">2023-09-25T12:22:24Z</dcterms:modified>
</cp:coreProperties>
</file>